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59" r:id="rId11"/>
    <p:sldId id="270" r:id="rId12"/>
    <p:sldId id="260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DB907-870D-4344-A739-7B17674F5F89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F933-76DA-4D07-9BCC-13E07ADF9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34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F933-76DA-4D07-9BCC-13E07ADF980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4587-6823-BFEA-664F-5720D67A1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9600" dirty="0"/>
              <a:t>lgpd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05153-0BAE-ADAA-F0A4-09463FBB5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sz="5400" dirty="0"/>
              <a:t>Lei geral de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4885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84D92-1CFE-91D7-F012-26D90F0A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 Livre Acesso, Qualidade dos Dados 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FDDEC-DFAE-2DAD-0883-B6DFD3E6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Princípio do livre acesso dos dados</a:t>
            </a:r>
          </a:p>
          <a:p>
            <a:r>
              <a:rPr lang="pt-BR" dirty="0"/>
              <a:t>O livre acesso dos dados corresponde à garantia, aos titulares, de consulta facilitada e gratuita sobre a forma e a duração do tratamento, bem como sobre a integralidade de seus dados pessoais.</a:t>
            </a:r>
          </a:p>
          <a:p>
            <a:endParaRPr lang="pt-BR" dirty="0"/>
          </a:p>
          <a:p>
            <a:r>
              <a:rPr lang="pt-BR" dirty="0"/>
              <a:t>Princípio da qualidade dos dados</a:t>
            </a:r>
          </a:p>
          <a:p>
            <a:r>
              <a:rPr lang="pt-BR" dirty="0"/>
              <a:t>A qualidade dos dados significa garantir, aos titulares, exatidão, clareza, relevância e atualização dos dados, de acordo com a necessidade e para o cumprimento da finalidade de seu tratamento;</a:t>
            </a:r>
          </a:p>
          <a:p>
            <a:endParaRPr lang="pt-BR" dirty="0"/>
          </a:p>
          <a:p>
            <a:r>
              <a:rPr lang="pt-BR" dirty="0"/>
              <a:t>Princípio da transparência dos dados</a:t>
            </a:r>
          </a:p>
          <a:p>
            <a:r>
              <a:rPr lang="pt-BR" dirty="0"/>
              <a:t>Por fim, a transparência se traduz em garantir, aos titulares,  informações claras, precisas e facilmente acessíveis sobre a realização do tratamento e os respectivos agentes de tratamento, observados os segredos comercial e industrial.</a:t>
            </a:r>
          </a:p>
        </p:txBody>
      </p:sp>
      <p:pic>
        <p:nvPicPr>
          <p:cNvPr id="4098" name="Picture 2" descr="Advogada aprendendo tudo sobre princípios da LGPD">
            <a:extLst>
              <a:ext uri="{FF2B5EF4-FFF2-40B4-BE49-F238E27FC236}">
                <a16:creationId xmlns:a16="http://schemas.microsoft.com/office/drawing/2014/main" id="{BE77E807-508D-CD1C-7966-4E15393C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764" y="788894"/>
            <a:ext cx="1703293" cy="15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75706-C6B5-7E52-503B-38FAADEE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Livre Acesso, Qualidade dos Dados e Transparência e Consentimento: Qual a relação?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70AA6-69ED-863A-8555-CB0B2221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aqui pressupostos ao consentimento dos usuários, uma vez que esse ato somente será válido se conhecerem claramente quais dados estão dispondo.</a:t>
            </a:r>
          </a:p>
          <a:p>
            <a:r>
              <a:rPr lang="pt-BR" dirty="0"/>
              <a:t>Lembrando que o consentimento do usuário deve ser requerido a cada atualização de uso dos dados, mantendo o livre acesso, a qualidade dos dados e a transparência.</a:t>
            </a:r>
          </a:p>
          <a:p>
            <a:r>
              <a:rPr lang="pt-BR" dirty="0"/>
              <a:t>Somente assim a anuência do titular será livre e espontânea.</a:t>
            </a:r>
          </a:p>
        </p:txBody>
      </p:sp>
    </p:spTree>
    <p:extLst>
      <p:ext uri="{BB962C8B-B14F-4D97-AF65-F5344CB8AC3E}">
        <p14:creationId xmlns:p14="http://schemas.microsoft.com/office/powerpoint/2010/main" val="36418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63F6-16D3-0D07-C884-1462D698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Segurança, Prevenção e Não Discriminação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FEF75-A147-C1AC-8448-CC20512D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917" y="1757082"/>
            <a:ext cx="9905999" cy="4849906"/>
          </a:xfrm>
        </p:spPr>
        <p:txBody>
          <a:bodyPr>
            <a:normAutofit lnSpcReduction="10000"/>
          </a:bodyPr>
          <a:lstStyle/>
          <a:p>
            <a:pPr algn="l" fontAlgn="base"/>
            <a:endParaRPr lang="pt-BR" sz="1400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pt-BR" dirty="0"/>
              <a:t>A segurança, como vimos, diz respeito ao uso de medidas técnicas e administrativas aptas a proteger  os dados pessoais de acessos não autorizados e de situações acidentais ou ilícitas de destruição, perda, alteração, comunicação ou difusão.</a:t>
            </a:r>
          </a:p>
          <a:p>
            <a:r>
              <a:rPr lang="pt-BR" dirty="0"/>
              <a:t>A prevenção corresponde a adoção de medidas para prevenir a ocorrência de danos em virtude do tratamento de dados pessoais.</a:t>
            </a:r>
          </a:p>
          <a:p>
            <a:r>
              <a:rPr lang="pt-BR" dirty="0"/>
              <a:t>Já a não discriminação significa a impossibilidade de realização do tratamento para fins discriminatórios ilícitos ou abusivos.</a:t>
            </a:r>
          </a:p>
          <a:p>
            <a:r>
              <a:rPr lang="pt-BR" dirty="0"/>
              <a:t>Nesse sentido, é preciso observar atentamente se a pessoa jurídica está se utilizando de mecanismos adequados e suficientes à proteção de dados.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58C67DE-0BA2-387B-5446-B5FFAA7C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224" y="1757082"/>
            <a:ext cx="1945339" cy="20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9B2E-1528-1159-7243-F0E1936A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098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 Responsabilização e Prestação de Contas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DE77-A5D6-D764-9335-827F742D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377"/>
            <a:ext cx="9905999" cy="4805082"/>
          </a:xfrm>
        </p:spPr>
        <p:txBody>
          <a:bodyPr/>
          <a:lstStyle/>
          <a:p>
            <a:r>
              <a:rPr lang="pt-BR" sz="1400" dirty="0"/>
              <a:t>A responsabilização e prestação de contas são estabelecidos no art. 6, inc. X da LGPD  com o seguinte objetivo:</a:t>
            </a:r>
          </a:p>
          <a:p>
            <a:r>
              <a:rPr lang="pt-BR" sz="1400" dirty="0"/>
              <a:t>Tornar obrigatória a demonstração, pelo agente, da adoção de medidas eficazes e capazes de comprovar a observância e o cumprimento das normas de proteção de dados pessoais e, inclusive, da eficácia dessas medidas.</a:t>
            </a:r>
          </a:p>
          <a:p>
            <a:r>
              <a:rPr lang="pt-BR" sz="1400" dirty="0"/>
              <a:t>A concretização da prestação de contas se dá na obrigatoriedade de entrega de relatório à ANPD e, também, deve estar claro para o usuário que seus dados estão bem protegidos.</a:t>
            </a:r>
          </a:p>
          <a:p>
            <a:r>
              <a:rPr lang="pt-BR" sz="1400" dirty="0"/>
              <a:t>Logo, a própria elaboração da política de proteção de dados deve ter tais informações, como discutiremos no próximo passo</a:t>
            </a:r>
          </a:p>
          <a:p>
            <a:r>
              <a:rPr lang="pt-BR" sz="1400" dirty="0"/>
              <a:t>Quanto a entrega do relatório, ela é especificada nos seguintes dispositivos da LGPD:</a:t>
            </a:r>
          </a:p>
          <a:p>
            <a:r>
              <a:rPr lang="pt-BR" sz="1400" dirty="0"/>
              <a:t>Art. 5 XVII – relatório de impacto à proteção de dados pessoais: documentação do controlador que contém a descrição dos processos de tratamento de dados pessoais que podem gerar riscos às liberdades civis e aos direitos fundamentais, bem como medidas, salvaguardas e mecanismos de mitigação de risco; </a:t>
            </a:r>
          </a:p>
          <a:p>
            <a:r>
              <a:rPr lang="pt-BR" sz="1400" dirty="0"/>
              <a:t>Art. 10 § 3º A autoridade nacional poderá solicitar ao controlador relatório de impacto à proteção de dados pessoais, quando o tratamento tiver como fundamento seu interesse legítimo, observados os segredos comercial e industrial.</a:t>
            </a:r>
          </a:p>
        </p:txBody>
      </p:sp>
    </p:spTree>
    <p:extLst>
      <p:ext uri="{BB962C8B-B14F-4D97-AF65-F5344CB8AC3E}">
        <p14:creationId xmlns:p14="http://schemas.microsoft.com/office/powerpoint/2010/main" val="41156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2965-EA40-71BE-8E80-A52DA535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20282"/>
          </a:xfrm>
        </p:spPr>
        <p:txBody>
          <a:bodyPr>
            <a:normAutofit/>
          </a:bodyPr>
          <a:lstStyle/>
          <a:p>
            <a:pPr algn="ctr"/>
            <a:r>
              <a:rPr lang="pt-BR" sz="96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151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D0A3-3D7B-E5BB-A04B-B9B6408B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Como surgiu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00E54-565D-50F7-8482-B96FBD48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LGPD foi inspirada na legislação europeia, mais especificamente no Regulamento Geral de Proteção de Dados (GDPR), e busca assegurar direitos fundamentais dos indivíduos, como a privacidade e a autodeterminação informativa. Com a entrada em vigor da LGPD em setembro de 2020, empresas de todos os segmentos e portes precisaram se adequar às novas exigências, sob pena de sofrerem sanções e penalidades caso descumpram a legislação.</a:t>
            </a:r>
          </a:p>
        </p:txBody>
      </p:sp>
    </p:spTree>
    <p:extLst>
      <p:ext uri="{BB962C8B-B14F-4D97-AF65-F5344CB8AC3E}">
        <p14:creationId xmlns:p14="http://schemas.microsoft.com/office/powerpoint/2010/main" val="19434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014F-876F-A485-0708-E83D04E6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CONCEITO E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F680D-49B0-7602-86C2-47A4CF5B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a LGPD?</a:t>
            </a:r>
          </a:p>
          <a:p>
            <a:r>
              <a:rPr lang="pt-BR" dirty="0"/>
              <a:t>A Lei Geral de Proteção de Dados (13.709/2018) tem como principal objetivo proteger os direitos fundamentais de liberdade e de privacidade e o livre desenvolvimento da personalidade da pessoa natural. Também tem como foco a criação de um cenário de segurança jurídica, com a padronização de regulamentos e práticas para promover a proteção aos dados pessoais de todo cidadão que esteja no Brasil, de acordo com os parâmetros internacionais existentes.</a:t>
            </a:r>
          </a:p>
        </p:txBody>
      </p:sp>
    </p:spTree>
    <p:extLst>
      <p:ext uri="{BB962C8B-B14F-4D97-AF65-F5344CB8AC3E}">
        <p14:creationId xmlns:p14="http://schemas.microsoft.com/office/powerpoint/2010/main" val="25809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7691-C5C3-79F1-BEF1-5C5D2F61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Quem fiscaliza?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81C66-203F-D75C-7698-94D65684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2500" dirty="0"/>
              <a:t>Para fiscalizar e aplicar penalidades pelos descumprimentos da LGPD, o Brasil conta com a Autoridade Nacional de Proteção de Dados Pessoais, a ANPD. A instituição terá as tarefas de regular e de orientar, preventivamente, sobre como aplicar a lei. No entanto, não basta a ANPD (Lei nº 13.853/2019) e é por isso que a Lei Geral de Proteção de Dados Pessoais também prevê a existência dos agentes de tratamento de dados e estipula suas funções, nas organizações, como: o controlador, que toma as decisões sobre o tratamento; o operador, que realiza o tratamento, em nome do controlador; e o encarregado, que interage com os titulares dos dados pessoais e a autoridade nacional. </a:t>
            </a:r>
          </a:p>
          <a:p>
            <a:endParaRPr lang="pt-BR" sz="2500" dirty="0"/>
          </a:p>
          <a:p>
            <a:r>
              <a:rPr lang="pt-BR" sz="2500" dirty="0"/>
              <a:t>Com relação à administração de riscos e falhas, o responsável por gerir dados pessoais também deve redigir normas de governança; adotar medidas preventivas de segurança; replicar boas práticas e certificações existentes no mercado; elaborar planos de contingência; fazer auditorias; resolver incidentes com agilidade, com o aviso imediato sobre violações à ANPD e aos indivíduos afetados.</a:t>
            </a:r>
          </a:p>
          <a:p>
            <a:endParaRPr lang="pt-BR" sz="2500" dirty="0"/>
          </a:p>
          <a:p>
            <a:r>
              <a:rPr lang="pt-BR" sz="2500" dirty="0"/>
              <a:t>As falhas de segurança podem gerar multas de até 2% do faturamento anual da organização no Brasil – limitado a R$ 50 milhões por infração. A autoridade nacional fixará níveis de penalidade segundo a gravidade da falha e enviará alertas e orientações antes de aplicar sanções às organizações.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9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B535BA-EC97-FE33-37A4-6D9CA9C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0" y="28776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diretrizes</a:t>
            </a:r>
          </a:p>
        </p:txBody>
      </p:sp>
    </p:spTree>
    <p:extLst>
      <p:ext uri="{BB962C8B-B14F-4D97-AF65-F5344CB8AC3E}">
        <p14:creationId xmlns:p14="http://schemas.microsoft.com/office/powerpoint/2010/main" val="18253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0BF0-70BE-1AA4-4F74-2EC633C3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Boa-fé no Tratamento de Dados Pessoais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5AF32-7ADD-94BC-9213-4F4CBB74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A boa-fé é o elemento ético das relações, um princípio orientador da interpretação jurídica.</a:t>
            </a:r>
          </a:p>
          <a:p>
            <a:r>
              <a:rPr lang="pt-BR" sz="1400" dirty="0"/>
              <a:t>Ela diz respeito à conduta ética entre as partes, observando a lealdade e a correção.</a:t>
            </a:r>
          </a:p>
          <a:p>
            <a:r>
              <a:rPr lang="pt-BR" sz="1400" dirty="0"/>
              <a:t>Mas, quando falamos sobre conduta ética, apesar de parecer abstrato, essa ideia impõe deveres concretos.</a:t>
            </a:r>
          </a:p>
          <a:p>
            <a:r>
              <a:rPr lang="pt-BR" sz="1400" dirty="0"/>
              <a:t>Não qualquer tipo de dever concreto. São criados deveres anexos, como de correção, cuidado, sigilo, prestação de contas, entre outros.</a:t>
            </a:r>
          </a:p>
          <a:p>
            <a:r>
              <a:rPr lang="pt-BR" sz="1400" dirty="0"/>
              <a:t>Portanto, a boa-fé objetiva deve estar presente em todas as relações e negócios jurídicos, como aqueles relacionados a LGPD.</a:t>
            </a:r>
          </a:p>
          <a:p>
            <a:r>
              <a:rPr lang="pt-BR" sz="1400" dirty="0"/>
              <a:t>Então, ao interpretar cada dispositivo da LGPD, tenha em mente que a boa-fé deve ser sempre observada.</a:t>
            </a:r>
          </a:p>
        </p:txBody>
      </p:sp>
    </p:spTree>
    <p:extLst>
      <p:ext uri="{BB962C8B-B14F-4D97-AF65-F5344CB8AC3E}">
        <p14:creationId xmlns:p14="http://schemas.microsoft.com/office/powerpoint/2010/main" val="35377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5A6D7-8B1A-C3C3-3185-90299941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Finalidade dos dados na LGPD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84939-C721-D5EA-203D-1EA0045D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Princípio da Finalidade na LGPD</a:t>
            </a:r>
          </a:p>
          <a:p>
            <a:r>
              <a:rPr lang="pt-BR" dirty="0"/>
              <a:t>A finalidade corresponde ao princípio que define a realização do tratamento de dados em função de propósitos legítimos, específicos, explícitos e informados ao titular, sem possibilidade de tratamento posterior de forma incompatível com essas finalidades.</a:t>
            </a:r>
          </a:p>
          <a:p>
            <a:endParaRPr lang="pt-BR" dirty="0"/>
          </a:p>
          <a:p>
            <a:r>
              <a:rPr lang="pt-BR" dirty="0"/>
              <a:t>Dessa forma, não é permitido fazer o tratamento de dados com fins genéricos. </a:t>
            </a:r>
          </a:p>
        </p:txBody>
      </p:sp>
    </p:spTree>
    <p:extLst>
      <p:ext uri="{BB962C8B-B14F-4D97-AF65-F5344CB8AC3E}">
        <p14:creationId xmlns:p14="http://schemas.microsoft.com/office/powerpoint/2010/main" val="7644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C749B-549B-522C-753A-E2AC1542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Adequação dos dados na LGPD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D58F3-C1E7-6794-CCB3-9B4E3BA6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adequação significa a compatibilidade do tratamento com as finalidades informadas ao titular, de acordo com o contexto do tratamento.</a:t>
            </a:r>
          </a:p>
        </p:txBody>
      </p:sp>
    </p:spTree>
    <p:extLst>
      <p:ext uri="{BB962C8B-B14F-4D97-AF65-F5344CB8AC3E}">
        <p14:creationId xmlns:p14="http://schemas.microsoft.com/office/powerpoint/2010/main" val="12387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679C7-A4A5-8426-ADE7-A6FBB3E8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Necessidades dos dados na lgpd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90767-95AC-764B-C019-F57C8407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isso, a necessidade é definida como a limitação do tratamento ao mínimo necessário para a realização de suas finalidades, com abrangência dos dados pertinentes, proporcionais e não excessivos em relação às finalidades do tratamento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1562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158</TotalTime>
  <Words>1237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Tw Cen MT</vt:lpstr>
      <vt:lpstr>Circuito</vt:lpstr>
      <vt:lpstr>lgpd</vt:lpstr>
      <vt:lpstr>Como surgiu</vt:lpstr>
      <vt:lpstr>CONCEITO E DEFINIÇÃO</vt:lpstr>
      <vt:lpstr>Quem fiscaliza?</vt:lpstr>
      <vt:lpstr>diretrizes</vt:lpstr>
      <vt:lpstr>Boa-fé no Tratamento de Dados Pessoais</vt:lpstr>
      <vt:lpstr>Finalidade dos dados na LGPD</vt:lpstr>
      <vt:lpstr> Adequação dos dados na LGPD</vt:lpstr>
      <vt:lpstr>Necessidades dos dados na lgpd</vt:lpstr>
      <vt:lpstr> Livre Acesso, Qualidade dos Dados e Transparência</vt:lpstr>
      <vt:lpstr>Livre Acesso, Qualidade dos Dados e Transparência e Consentimento: Qual a relação?</vt:lpstr>
      <vt:lpstr>Segurança, Prevenção e Não Discriminação</vt:lpstr>
      <vt:lpstr> Responsabilização e Prestação de Contas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lgpd</dc:title>
  <dc:creator>ALUNO-11</dc:creator>
  <cp:lastModifiedBy>ALUNO-11</cp:lastModifiedBy>
  <cp:revision>3</cp:revision>
  <dcterms:created xsi:type="dcterms:W3CDTF">2024-04-22T11:08:51Z</dcterms:created>
  <dcterms:modified xsi:type="dcterms:W3CDTF">2024-04-22T14:16:45Z</dcterms:modified>
</cp:coreProperties>
</file>