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5" r:id="rId9"/>
    <p:sldId id="306" r:id="rId10"/>
    <p:sldId id="304" r:id="rId11"/>
    <p:sldId id="30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81" autoAdjust="0"/>
    <p:restoredTop sz="86405" autoAdjust="0"/>
  </p:normalViewPr>
  <p:slideViewPr>
    <p:cSldViewPr snapToGrid="0">
      <p:cViewPr varScale="1">
        <p:scale>
          <a:sx n="71" d="100"/>
          <a:sy n="71" d="100"/>
        </p:scale>
        <p:origin x="1152"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Analysis Estadistico  de Kronox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Enero 2018 – Mayo 2022</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chor="b">
            <a:normAutofit/>
          </a:bodyPr>
          <a:lstStyle/>
          <a:p>
            <a:r>
              <a:rPr lang="en-US" sz="4400" dirty="0"/>
              <a:t>Important Introduction</a:t>
            </a:r>
          </a:p>
        </p:txBody>
      </p:sp>
      <p:sp>
        <p:nvSpPr>
          <p:cNvPr id="5" name="TextBox 4">
            <a:extLst>
              <a:ext uri="{FF2B5EF4-FFF2-40B4-BE49-F238E27FC236}">
                <a16:creationId xmlns:a16="http://schemas.microsoft.com/office/drawing/2014/main" id="{92AC70F3-AECF-5015-2F5F-F1492F387152}"/>
              </a:ext>
            </a:extLst>
          </p:cNvPr>
          <p:cNvSpPr txBox="1"/>
          <p:nvPr/>
        </p:nvSpPr>
        <p:spPr>
          <a:xfrm>
            <a:off x="1097280" y="2137876"/>
            <a:ext cx="10058400" cy="3139321"/>
          </a:xfrm>
          <a:prstGeom prst="rect">
            <a:avLst/>
          </a:prstGeom>
          <a:noFill/>
        </p:spPr>
        <p:txBody>
          <a:bodyPr wrap="square" rtlCol="0">
            <a:spAutoFit/>
          </a:bodyPr>
          <a:lstStyle/>
          <a:p>
            <a:r>
              <a:rPr lang="en-US" dirty="0"/>
              <a:t>The bulk </a:t>
            </a:r>
            <a:r>
              <a:rPr lang="es-AR" dirty="0"/>
              <a:t>of the work was done in Excel, where I </a:t>
            </a:r>
            <a:r>
              <a:rPr lang="en-US" dirty="0"/>
              <a:t>imported</a:t>
            </a:r>
            <a:r>
              <a:rPr lang="es-AR" dirty="0"/>
              <a:t> data from Earnings Statements, Balance Sheets, Income Statements, and Expense Sheets. </a:t>
            </a:r>
          </a:p>
          <a:p>
            <a:endParaRPr lang="en-US" dirty="0"/>
          </a:p>
          <a:p>
            <a:r>
              <a:rPr lang="en-US" dirty="0"/>
              <a:t>This data was imported in Excel in a specific format so that it could be used in Tableau for data visualization. Tableau is a powerful tool used by the largest companies in the world to visualize data and drive business decisions </a:t>
            </a:r>
          </a:p>
          <a:p>
            <a:endParaRPr lang="es-AR" dirty="0"/>
          </a:p>
          <a:p>
            <a:r>
              <a:rPr lang="en-US" dirty="0"/>
              <a:t>Each visualization was made to aid in the decision-making process of the business and was crafted effectively so that company leadership of all education levels should be able to gain deeper insights of the data. Nonetheless, some visualizations are more advanced than others. If a question arises during any point of the presentation, it is both recommended and encouraged to ask it. </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5F25-DB30-1AA9-08A3-BBBC8A1D3D84}"/>
              </a:ext>
            </a:extLst>
          </p:cNvPr>
          <p:cNvSpPr>
            <a:spLocks noGrp="1"/>
          </p:cNvSpPr>
          <p:nvPr>
            <p:ph type="title"/>
          </p:nvPr>
        </p:nvSpPr>
        <p:spPr/>
        <p:txBody>
          <a:bodyPr/>
          <a:lstStyle/>
          <a:p>
            <a:r>
              <a:rPr lang="en-US" dirty="0"/>
              <a:t>A word on Tableau</a:t>
            </a:r>
          </a:p>
        </p:txBody>
      </p:sp>
      <p:sp>
        <p:nvSpPr>
          <p:cNvPr id="3" name="TextBox 2">
            <a:extLst>
              <a:ext uri="{FF2B5EF4-FFF2-40B4-BE49-F238E27FC236}">
                <a16:creationId xmlns:a16="http://schemas.microsoft.com/office/drawing/2014/main" id="{D42CCEA5-C525-BE7C-788F-226CAF9E875C}"/>
              </a:ext>
            </a:extLst>
          </p:cNvPr>
          <p:cNvSpPr txBox="1"/>
          <p:nvPr/>
        </p:nvSpPr>
        <p:spPr>
          <a:xfrm>
            <a:off x="1222310" y="2202024"/>
            <a:ext cx="10245012" cy="4801314"/>
          </a:xfrm>
          <a:prstGeom prst="rect">
            <a:avLst/>
          </a:prstGeom>
          <a:noFill/>
        </p:spPr>
        <p:txBody>
          <a:bodyPr wrap="square" rtlCol="0">
            <a:spAutoFit/>
          </a:bodyPr>
          <a:lstStyle/>
          <a:p>
            <a:r>
              <a:rPr lang="en-US" dirty="0"/>
              <a:t>Recall that Tableau is a tool used to visualize data that can be used to drive business decisions</a:t>
            </a:r>
          </a:p>
          <a:p>
            <a:endParaRPr lang="en-US" dirty="0"/>
          </a:p>
          <a:p>
            <a:r>
              <a:rPr lang="en-US" dirty="0"/>
              <a:t>Using Tableau has many benefits: </a:t>
            </a:r>
          </a:p>
          <a:p>
            <a:pPr marL="342900" indent="-342900">
              <a:buAutoNum type="arabicPeriod"/>
            </a:pPr>
            <a:r>
              <a:rPr lang="en-US" dirty="0"/>
              <a:t>Tableau established a live connection with the database (In this case an Excel File). In other words, when changes are made to our database or when new information is added, the updates are automatically reflected in previously built visualizations without needing to create any new ones.</a:t>
            </a:r>
          </a:p>
          <a:p>
            <a:pPr marL="342900" indent="-342900">
              <a:buAutoNum type="arabicPeriod"/>
            </a:pPr>
            <a:r>
              <a:rPr lang="en-US" dirty="0"/>
              <a:t>Tableau Visualizations are interactive, and viewers of the data can gain more information about specific points of interest by simply moving the cursor over to the point they want to investigate further.</a:t>
            </a:r>
          </a:p>
          <a:p>
            <a:pPr marL="342900" indent="-342900">
              <a:buAutoNum type="arabicPeriod"/>
            </a:pPr>
            <a:r>
              <a:rPr lang="en-US" dirty="0"/>
              <a:t>Tableau visualizations may be sorted, filtered, and colored in seconds for ad-hoc analysis. For Example, if I present a visualization that showcases data for years 2018 through 2022 and company leadership would only like to see the information for 2019 or any specific months, Tableau has an easy way of visualizing this data within seconds. The same is true if one would like to emphasize key points by coloring them a different color or sorting data points in descending/ascending order.</a:t>
            </a:r>
          </a:p>
          <a:p>
            <a:pPr marL="342900" indent="-342900">
              <a:buAutoNum type="arabicPeriod"/>
            </a:pPr>
            <a:endParaRPr lang="en-US" dirty="0"/>
          </a:p>
          <a:p>
            <a:endParaRPr lang="es-AR" dirty="0"/>
          </a:p>
          <a:p>
            <a:endParaRPr lang="es-AR" dirty="0"/>
          </a:p>
        </p:txBody>
      </p:sp>
    </p:spTree>
    <p:extLst>
      <p:ext uri="{BB962C8B-B14F-4D97-AF65-F5344CB8AC3E}">
        <p14:creationId xmlns:p14="http://schemas.microsoft.com/office/powerpoint/2010/main" val="146125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2C9E-1EF0-5846-2ECC-E78328618D93}"/>
              </a:ext>
            </a:extLst>
          </p:cNvPr>
          <p:cNvSpPr>
            <a:spLocks noGrp="1"/>
          </p:cNvSpPr>
          <p:nvPr>
            <p:ph type="title"/>
          </p:nvPr>
        </p:nvSpPr>
        <p:spPr/>
        <p:txBody>
          <a:bodyPr/>
          <a:lstStyle/>
          <a:p>
            <a:r>
              <a:rPr lang="en-US" dirty="0"/>
              <a:t>Tableau Portion of the Presentation</a:t>
            </a:r>
          </a:p>
        </p:txBody>
      </p:sp>
      <p:sp>
        <p:nvSpPr>
          <p:cNvPr id="3" name="TextBox 2">
            <a:extLst>
              <a:ext uri="{FF2B5EF4-FFF2-40B4-BE49-F238E27FC236}">
                <a16:creationId xmlns:a16="http://schemas.microsoft.com/office/drawing/2014/main" id="{91F47BBB-E0A9-45C9-74F6-4DBF663E863E}"/>
              </a:ext>
            </a:extLst>
          </p:cNvPr>
          <p:cNvSpPr txBox="1"/>
          <p:nvPr/>
        </p:nvSpPr>
        <p:spPr>
          <a:xfrm>
            <a:off x="1097280" y="2026920"/>
            <a:ext cx="5374640" cy="646331"/>
          </a:xfrm>
          <a:prstGeom prst="rect">
            <a:avLst/>
          </a:prstGeom>
          <a:noFill/>
        </p:spPr>
        <p:txBody>
          <a:bodyPr wrap="square" rtlCol="0">
            <a:spAutoFit/>
          </a:bodyPr>
          <a:lstStyle/>
          <a:p>
            <a:r>
              <a:rPr lang="en-US" dirty="0"/>
              <a:t>Proceed to Tableau Workbook</a:t>
            </a:r>
          </a:p>
          <a:p>
            <a:endParaRPr lang="en-US" dirty="0"/>
          </a:p>
        </p:txBody>
      </p:sp>
    </p:spTree>
    <p:extLst>
      <p:ext uri="{BB962C8B-B14F-4D97-AF65-F5344CB8AC3E}">
        <p14:creationId xmlns:p14="http://schemas.microsoft.com/office/powerpoint/2010/main" val="375878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FCB0-9280-C4F4-3684-E841D61457F3}"/>
              </a:ext>
            </a:extLst>
          </p:cNvPr>
          <p:cNvSpPr>
            <a:spLocks noGrp="1"/>
          </p:cNvSpPr>
          <p:nvPr>
            <p:ph type="title"/>
          </p:nvPr>
        </p:nvSpPr>
        <p:spPr/>
        <p:txBody>
          <a:bodyPr/>
          <a:lstStyle/>
          <a:p>
            <a:r>
              <a:rPr lang="en-US" dirty="0"/>
              <a:t>Payroll Increase Example</a:t>
            </a:r>
          </a:p>
        </p:txBody>
      </p:sp>
      <p:sp>
        <p:nvSpPr>
          <p:cNvPr id="3" name="TextBox 2">
            <a:extLst>
              <a:ext uri="{FF2B5EF4-FFF2-40B4-BE49-F238E27FC236}">
                <a16:creationId xmlns:a16="http://schemas.microsoft.com/office/drawing/2014/main" id="{69180ED2-9C76-DE33-A9E9-C6F4D08E05D3}"/>
              </a:ext>
            </a:extLst>
          </p:cNvPr>
          <p:cNvSpPr txBox="1"/>
          <p:nvPr/>
        </p:nvSpPr>
        <p:spPr>
          <a:xfrm>
            <a:off x="1176425" y="2073592"/>
            <a:ext cx="10753806" cy="3970318"/>
          </a:xfrm>
          <a:prstGeom prst="rect">
            <a:avLst/>
          </a:prstGeom>
          <a:noFill/>
        </p:spPr>
        <p:txBody>
          <a:bodyPr wrap="square" rtlCol="0">
            <a:spAutoFit/>
          </a:bodyPr>
          <a:lstStyle/>
          <a:p>
            <a:r>
              <a:rPr lang="en-US" dirty="0"/>
              <a:t>The following details an employee’s paychecks every January since 2018</a:t>
            </a:r>
          </a:p>
          <a:p>
            <a:endParaRPr lang="en-US" dirty="0"/>
          </a:p>
          <a:p>
            <a:r>
              <a:rPr lang="en-US" u="sng" dirty="0"/>
              <a:t>January</a:t>
            </a:r>
            <a:r>
              <a:rPr lang="es-ES" u="sng" dirty="0"/>
              <a:t> 2018</a:t>
            </a:r>
            <a:r>
              <a:rPr lang="es-ES" dirty="0"/>
              <a:t>		</a:t>
            </a:r>
            <a:r>
              <a:rPr lang="es-ES" u="sng" dirty="0"/>
              <a:t>January 2019</a:t>
            </a:r>
            <a:r>
              <a:rPr lang="es-ES" dirty="0"/>
              <a:t>		</a:t>
            </a:r>
            <a:r>
              <a:rPr lang="es-ES" u="sng" dirty="0"/>
              <a:t>January 2020</a:t>
            </a:r>
            <a:r>
              <a:rPr lang="es-ES" dirty="0"/>
              <a:t>		</a:t>
            </a:r>
            <a:r>
              <a:rPr lang="es-ES" u="sng" dirty="0"/>
              <a:t>January 2021</a:t>
            </a:r>
          </a:p>
          <a:p>
            <a:r>
              <a:rPr lang="en-US" dirty="0"/>
              <a:t>Employee</a:t>
            </a:r>
            <a:r>
              <a:rPr lang="es-ES" dirty="0"/>
              <a:t> 1:		Employee 1:		Employee 1:		Employee 1:</a:t>
            </a:r>
          </a:p>
          <a:p>
            <a:r>
              <a:rPr lang="es-ES" dirty="0"/>
              <a:t>Salary: $2,074.95		Salary:$7,469.09		Salary: $5,740.58		Salary: $9,770.58</a:t>
            </a:r>
          </a:p>
          <a:p>
            <a:r>
              <a:rPr lang="es-ES" dirty="0"/>
              <a:t>Commission: N/A		Commission: N/A		Commission: $1,772.88 	Commission: $2,157.24</a:t>
            </a:r>
          </a:p>
          <a:p>
            <a:r>
              <a:rPr lang="es-ES" dirty="0"/>
              <a:t>Total: $2,074.95		Total: $7,469.09		Total: $7,513.46 		Total: $11,845.53</a:t>
            </a:r>
          </a:p>
          <a:p>
            <a:endParaRPr lang="es-ES" dirty="0"/>
          </a:p>
          <a:p>
            <a:r>
              <a:rPr lang="es-ES" u="sng" dirty="0"/>
              <a:t>January 2022</a:t>
            </a:r>
          </a:p>
          <a:p>
            <a:r>
              <a:rPr lang="es-ES" dirty="0"/>
              <a:t>Employee 1:</a:t>
            </a:r>
          </a:p>
          <a:p>
            <a:r>
              <a:rPr lang="es-ES" dirty="0"/>
              <a:t>Salary: $10,747.70</a:t>
            </a:r>
          </a:p>
          <a:p>
            <a:r>
              <a:rPr lang="es-ES" dirty="0"/>
              <a:t>Commission: $3,814.9</a:t>
            </a:r>
          </a:p>
          <a:p>
            <a:r>
              <a:rPr lang="es-ES" dirty="0"/>
              <a:t>Total: $14,562.6</a:t>
            </a:r>
          </a:p>
          <a:p>
            <a:endParaRPr lang="en-US" dirty="0"/>
          </a:p>
        </p:txBody>
      </p:sp>
      <p:sp>
        <p:nvSpPr>
          <p:cNvPr id="4" name="TextBox 3">
            <a:extLst>
              <a:ext uri="{FF2B5EF4-FFF2-40B4-BE49-F238E27FC236}">
                <a16:creationId xmlns:a16="http://schemas.microsoft.com/office/drawing/2014/main" id="{F52B456C-1B50-3946-5C6D-D7ACF50B83FC}"/>
              </a:ext>
            </a:extLst>
          </p:cNvPr>
          <p:cNvSpPr txBox="1"/>
          <p:nvPr/>
        </p:nvSpPr>
        <p:spPr>
          <a:xfrm>
            <a:off x="3980329" y="4335332"/>
            <a:ext cx="7756264" cy="923330"/>
          </a:xfrm>
          <a:prstGeom prst="rect">
            <a:avLst/>
          </a:prstGeom>
          <a:noFill/>
        </p:spPr>
        <p:txBody>
          <a:bodyPr wrap="square" rtlCol="0">
            <a:spAutoFit/>
          </a:bodyPr>
          <a:lstStyle/>
          <a:p>
            <a:r>
              <a:rPr lang="en-US" dirty="0"/>
              <a:t>Between January 2018 and January 2022, Employee 1 received a 702% increase in paycheck even though they have not been promoted or taken on any new responsibilities.  </a:t>
            </a:r>
          </a:p>
        </p:txBody>
      </p:sp>
    </p:spTree>
    <p:extLst>
      <p:ext uri="{BB962C8B-B14F-4D97-AF65-F5344CB8AC3E}">
        <p14:creationId xmlns:p14="http://schemas.microsoft.com/office/powerpoint/2010/main" val="250127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3108-D17B-84E5-CC23-D06929A7273C}"/>
              </a:ext>
            </a:extLst>
          </p:cNvPr>
          <p:cNvSpPr>
            <a:spLocks noGrp="1"/>
          </p:cNvSpPr>
          <p:nvPr>
            <p:ph type="title"/>
          </p:nvPr>
        </p:nvSpPr>
        <p:spPr/>
        <p:txBody>
          <a:bodyPr/>
          <a:lstStyle/>
          <a:p>
            <a:r>
              <a:rPr lang="en-US" dirty="0"/>
              <a:t>Additional Information on Payroll Expenses</a:t>
            </a:r>
          </a:p>
        </p:txBody>
      </p:sp>
      <p:sp>
        <p:nvSpPr>
          <p:cNvPr id="3" name="TextBox 2">
            <a:extLst>
              <a:ext uri="{FF2B5EF4-FFF2-40B4-BE49-F238E27FC236}">
                <a16:creationId xmlns:a16="http://schemas.microsoft.com/office/drawing/2014/main" id="{0B74DE64-217E-E7F0-46C1-6D3C6B8247FE}"/>
              </a:ext>
            </a:extLst>
          </p:cNvPr>
          <p:cNvSpPr txBox="1"/>
          <p:nvPr/>
        </p:nvSpPr>
        <p:spPr>
          <a:xfrm>
            <a:off x="1215614" y="2119256"/>
            <a:ext cx="10262795" cy="3416320"/>
          </a:xfrm>
          <a:prstGeom prst="rect">
            <a:avLst/>
          </a:prstGeom>
          <a:noFill/>
        </p:spPr>
        <p:txBody>
          <a:bodyPr wrap="square" rtlCol="0">
            <a:spAutoFit/>
          </a:bodyPr>
          <a:lstStyle/>
          <a:p>
            <a:r>
              <a:rPr lang="en-US" dirty="0"/>
              <a:t>According to websites like Glassdoor and Indeed, accountants in Durango, Mexico make on average around $11,274.53 pesos per month. </a:t>
            </a:r>
          </a:p>
          <a:p>
            <a:endParaRPr lang="en-US" dirty="0"/>
          </a:p>
          <a:p>
            <a:r>
              <a:rPr lang="en-US" dirty="0"/>
              <a:t>This implies that Kronox is paying their accountants well above average even though they are a relatively small business. </a:t>
            </a:r>
          </a:p>
          <a:p>
            <a:endParaRPr lang="en-US" dirty="0"/>
          </a:p>
          <a:p>
            <a:r>
              <a:rPr lang="en-US" dirty="0"/>
              <a:t>A similar study can be done on other employees of Kronox, most, if not all these studies would yield similar results. </a:t>
            </a:r>
          </a:p>
          <a:p>
            <a:endParaRPr lang="en-US" dirty="0"/>
          </a:p>
          <a:p>
            <a:endParaRPr lang="en-US" dirty="0"/>
          </a:p>
          <a:p>
            <a:r>
              <a:rPr lang="en-US" b="1" dirty="0"/>
              <a:t>Conclusion: </a:t>
            </a:r>
            <a:r>
              <a:rPr lang="en-US" dirty="0"/>
              <a:t>Employees at Kronox are already being paid competitive wages. Moreover, company stakeholders should monitor payroll expenses until company growth justifies the increase in expenditure.</a:t>
            </a:r>
            <a:endParaRPr lang="en-US" b="1" dirty="0"/>
          </a:p>
        </p:txBody>
      </p:sp>
    </p:spTree>
    <p:extLst>
      <p:ext uri="{BB962C8B-B14F-4D97-AF65-F5344CB8AC3E}">
        <p14:creationId xmlns:p14="http://schemas.microsoft.com/office/powerpoint/2010/main" val="105471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6A1C-F153-C740-B7CD-F53761FFF02B}"/>
              </a:ext>
            </a:extLst>
          </p:cNvPr>
          <p:cNvSpPr>
            <a:spLocks noGrp="1"/>
          </p:cNvSpPr>
          <p:nvPr>
            <p:ph type="title"/>
          </p:nvPr>
        </p:nvSpPr>
        <p:spPr>
          <a:xfrm>
            <a:off x="1097280" y="286604"/>
            <a:ext cx="10058400" cy="702442"/>
          </a:xfrm>
        </p:spPr>
        <p:txBody>
          <a:bodyPr>
            <a:normAutofit fontScale="90000"/>
          </a:bodyPr>
          <a:lstStyle/>
          <a:p>
            <a:r>
              <a:rPr lang="en-US" dirty="0"/>
              <a:t>Key Findings</a:t>
            </a:r>
          </a:p>
        </p:txBody>
      </p:sp>
      <p:sp>
        <p:nvSpPr>
          <p:cNvPr id="3" name="TextBox 2">
            <a:extLst>
              <a:ext uri="{FF2B5EF4-FFF2-40B4-BE49-F238E27FC236}">
                <a16:creationId xmlns:a16="http://schemas.microsoft.com/office/drawing/2014/main" id="{23A55288-1EDB-D191-071E-84D30A37D16C}"/>
              </a:ext>
            </a:extLst>
          </p:cNvPr>
          <p:cNvSpPr txBox="1"/>
          <p:nvPr/>
        </p:nvSpPr>
        <p:spPr>
          <a:xfrm>
            <a:off x="914400" y="1337955"/>
            <a:ext cx="9933370" cy="5078313"/>
          </a:xfrm>
          <a:prstGeom prst="rect">
            <a:avLst/>
          </a:prstGeom>
          <a:noFill/>
        </p:spPr>
        <p:txBody>
          <a:bodyPr wrap="square" rtlCol="0">
            <a:spAutoFit/>
          </a:bodyPr>
          <a:lstStyle/>
          <a:p>
            <a:pPr marL="342900" indent="-342900">
              <a:buFont typeface="+mj-lt"/>
              <a:buAutoNum type="arabicPeriod"/>
            </a:pPr>
            <a:r>
              <a:rPr lang="en-US" dirty="0"/>
              <a:t>While Kronox suffered its biggest Net Loss in light of the Covid-19 Pandemic, it quickly recovered and stabilized its Net Income by January 2021</a:t>
            </a:r>
          </a:p>
          <a:p>
            <a:pPr marL="342900" indent="-342900">
              <a:buFont typeface="+mj-lt"/>
              <a:buAutoNum type="arabicPeriod"/>
            </a:pPr>
            <a:r>
              <a:rPr lang="en-US" dirty="0"/>
              <a:t>Even though Overdue Credits has been slowly decreasing overtime, the changes have gotten increasingly smaller and smaller overtime. </a:t>
            </a:r>
          </a:p>
          <a:p>
            <a:pPr marL="342900" indent="-342900">
              <a:buFont typeface="+mj-lt"/>
              <a:buAutoNum type="arabicPeriod"/>
            </a:pPr>
            <a:r>
              <a:rPr lang="en-US" dirty="0"/>
              <a:t>In General, once a credit moves over to Other Accounts Receivable, it stays there, implying that Other Accounts Receivable are not being actively collected. (The only instance of collection occurred in February 2022)</a:t>
            </a:r>
          </a:p>
          <a:p>
            <a:pPr marL="342900" indent="-342900">
              <a:buFont typeface="+mj-lt"/>
              <a:buAutoNum type="arabicPeriod"/>
            </a:pPr>
            <a:r>
              <a:rPr lang="en-US" dirty="0"/>
              <a:t>Overdue Credits and Other Accounts Receivable make up 59.9% of all Accounts Receivable, yet they only account for 4.05% of the company's income. </a:t>
            </a:r>
          </a:p>
          <a:p>
            <a:pPr marL="342900" indent="-342900">
              <a:buFont typeface="+mj-lt"/>
              <a:buAutoNum type="arabicPeriod"/>
            </a:pPr>
            <a:r>
              <a:rPr lang="en-US" dirty="0"/>
              <a:t>Payroll Expenses account for 38.36% of all company expenses, not including employee benefits and other employee expenses.</a:t>
            </a:r>
          </a:p>
          <a:p>
            <a:pPr marL="342900" indent="-342900">
              <a:buFont typeface="+mj-lt"/>
              <a:buAutoNum type="arabicPeriod"/>
            </a:pPr>
            <a:r>
              <a:rPr lang="en-US" dirty="0"/>
              <a:t>Expenditure on Employee Paychecks has increased drastically overtime even though the business has not grown nearly enough to justify such an increase. The biggest change being a 700% increase in paycheck for a single employee.</a:t>
            </a:r>
          </a:p>
          <a:p>
            <a:pPr marL="342900" indent="-342900">
              <a:buFont typeface="+mj-lt"/>
              <a:buAutoNum type="arabicPeriod"/>
            </a:pPr>
            <a:r>
              <a:rPr lang="en-US" dirty="0"/>
              <a:t>Inconsistency Issues in Financial Statements, specifically, the name of commissions expense account was changed in 2019 and then reverted to its original name in 2020, resulting in the creation of two separate accounts for the same expense. This will lead to less clarity in financial reports and could cause ill informed business decisions.</a:t>
            </a:r>
          </a:p>
        </p:txBody>
      </p:sp>
    </p:spTree>
    <p:extLst>
      <p:ext uri="{BB962C8B-B14F-4D97-AF65-F5344CB8AC3E}">
        <p14:creationId xmlns:p14="http://schemas.microsoft.com/office/powerpoint/2010/main" val="81577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4C04-268A-B53A-0A01-8EFC94EF79AB}"/>
              </a:ext>
            </a:extLst>
          </p:cNvPr>
          <p:cNvSpPr>
            <a:spLocks noGrp="1"/>
          </p:cNvSpPr>
          <p:nvPr>
            <p:ph type="title"/>
          </p:nvPr>
        </p:nvSpPr>
        <p:spPr/>
        <p:txBody>
          <a:bodyPr/>
          <a:lstStyle/>
          <a:p>
            <a:r>
              <a:rPr lang="en-US" dirty="0"/>
              <a:t>Recommendations</a:t>
            </a:r>
          </a:p>
        </p:txBody>
      </p:sp>
      <p:sp>
        <p:nvSpPr>
          <p:cNvPr id="3" name="TextBox 2">
            <a:extLst>
              <a:ext uri="{FF2B5EF4-FFF2-40B4-BE49-F238E27FC236}">
                <a16:creationId xmlns:a16="http://schemas.microsoft.com/office/drawing/2014/main" id="{276FECF3-8F0E-F08F-0DC9-434993D84DFB}"/>
              </a:ext>
            </a:extLst>
          </p:cNvPr>
          <p:cNvSpPr txBox="1"/>
          <p:nvPr/>
        </p:nvSpPr>
        <p:spPr>
          <a:xfrm>
            <a:off x="1203649" y="2146041"/>
            <a:ext cx="10552922" cy="2031325"/>
          </a:xfrm>
          <a:prstGeom prst="rect">
            <a:avLst/>
          </a:prstGeom>
          <a:noFill/>
        </p:spPr>
        <p:txBody>
          <a:bodyPr wrap="square" rtlCol="0">
            <a:spAutoFit/>
          </a:bodyPr>
          <a:lstStyle/>
          <a:p>
            <a:pPr marL="342900" indent="-342900">
              <a:buAutoNum type="arabicPeriod"/>
            </a:pPr>
            <a:r>
              <a:rPr lang="en-US" dirty="0"/>
              <a:t>Check in with debt collectors to ensure that debts are being collected in an efficient manner and that other accounts receivable are also being collected.</a:t>
            </a:r>
          </a:p>
          <a:p>
            <a:pPr marL="342900" indent="-342900">
              <a:buAutoNum type="arabicPeriod"/>
            </a:pPr>
            <a:r>
              <a:rPr lang="en-US" dirty="0"/>
              <a:t>Monitor increasing payroll expenses and ensure that any such increase in expenditure is sustainable in the long run.</a:t>
            </a:r>
          </a:p>
          <a:p>
            <a:pPr marL="342900" indent="-342900">
              <a:buAutoNum type="arabicPeriod"/>
            </a:pPr>
            <a:r>
              <a:rPr lang="en-US" dirty="0"/>
              <a:t>Correct any reporting inconsistencies in the Financial Statements to ensure that company leadership can gather clear insights from each report.</a:t>
            </a:r>
          </a:p>
          <a:p>
            <a:pPr marL="342900" indent="-342900">
              <a:buAutoNum type="arabicPeriod"/>
            </a:pPr>
            <a:endParaRPr lang="en-US" dirty="0"/>
          </a:p>
        </p:txBody>
      </p:sp>
    </p:spTree>
    <p:extLst>
      <p:ext uri="{BB962C8B-B14F-4D97-AF65-F5344CB8AC3E}">
        <p14:creationId xmlns:p14="http://schemas.microsoft.com/office/powerpoint/2010/main" val="17288931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{955B3C46-B5CE-45B4-B266-B499A22AC7C4}tf22712842_win32</Template>
  <TotalTime>431</TotalTime>
  <Words>914</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1_RetrospectVTI</vt:lpstr>
      <vt:lpstr>Analysis Estadistico  de Kronox </vt:lpstr>
      <vt:lpstr>Important Introduction</vt:lpstr>
      <vt:lpstr>A word on Tableau</vt:lpstr>
      <vt:lpstr>Tableau Portion of the Presentation</vt:lpstr>
      <vt:lpstr>Payroll Increase Example</vt:lpstr>
      <vt:lpstr>Additional Information on Payroll Expenses</vt:lpstr>
      <vt:lpstr>Key 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Estadistico  de Kronox </dc:title>
  <dc:creator>Mauricio Macias-Serrano</dc:creator>
  <cp:lastModifiedBy>Mauricio Macias-Serrano</cp:lastModifiedBy>
  <cp:revision>7</cp:revision>
  <dcterms:created xsi:type="dcterms:W3CDTF">2022-07-05T07:07:31Z</dcterms:created>
  <dcterms:modified xsi:type="dcterms:W3CDTF">2022-07-11T23:10:43Z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