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87" r:id="rId4"/>
    <p:sldId id="288" r:id="rId5"/>
    <p:sldId id="289" r:id="rId6"/>
    <p:sldId id="290" r:id="rId7"/>
    <p:sldId id="291" r:id="rId8"/>
    <p:sldId id="292" r:id="rId9"/>
    <p:sldId id="293" r:id="rId10"/>
    <p:sldId id="294" r:id="rId1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snapToObjects="1">
      <p:cViewPr varScale="1">
        <p:scale>
          <a:sx n="77" d="100"/>
          <a:sy n="77" d="100"/>
        </p:scale>
        <p:origin x="161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28444-B7EC-408B-A145-01006F95E752}" type="datetimeFigureOut">
              <a:rPr lang="es-CL" smtClean="0"/>
              <a:t>27-10-2022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0032C-DF80-47C3-9AB6-D6787C18ED20}" type="slidenum">
              <a:rPr lang="es-CL" smtClean="0"/>
              <a:t>‹Nº›</a:t>
            </a:fld>
            <a:endParaRPr lang="es-CL"/>
          </a:p>
        </p:txBody>
      </p:sp>
    </p:spTree>
    <p:extLst>
      <p:ext uri="{BB962C8B-B14F-4D97-AF65-F5344CB8AC3E}">
        <p14:creationId xmlns:p14="http://schemas.microsoft.com/office/powerpoint/2010/main" val="301624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a:extLst>
              <a:ext uri="{FF2B5EF4-FFF2-40B4-BE49-F238E27FC236}">
                <a16:creationId xmlns:a16="http://schemas.microsoft.com/office/drawing/2014/main" id="{368DFF69-9729-4CEA-83CC-C6F19AFA2127}"/>
              </a:ext>
            </a:extLst>
          </p:cNvPr>
          <p:cNvSpPr>
            <a:spLocks noGrp="1"/>
          </p:cNvSpPr>
          <p:nvPr>
            <p:ph type="dt" sz="half" idx="10"/>
          </p:nvPr>
        </p:nvSpPr>
        <p:spPr/>
        <p:txBody>
          <a:bodyPr/>
          <a:lstStyle>
            <a:lvl1pPr>
              <a:defRPr/>
            </a:lvl1pPr>
          </a:lstStyle>
          <a:p>
            <a:fld id="{EFE47D68-E6D5-411C-BA7A-AC80B10DF06A}" type="datetimeFigureOut">
              <a:rPr lang="en-US" altLang="es-CL"/>
              <a:pPr/>
              <a:t>10/27/2022</a:t>
            </a:fld>
            <a:endParaRPr lang="en-US" altLang="es-CL"/>
          </a:p>
        </p:txBody>
      </p:sp>
      <p:sp>
        <p:nvSpPr>
          <p:cNvPr id="5" name="Footer Placeholder 4">
            <a:extLst>
              <a:ext uri="{FF2B5EF4-FFF2-40B4-BE49-F238E27FC236}">
                <a16:creationId xmlns:a16="http://schemas.microsoft.com/office/drawing/2014/main" id="{25F02625-1AF7-4048-AF92-3D62F8BCA6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E7ED73-BB13-4F95-A163-803193F866BF}"/>
              </a:ext>
            </a:extLst>
          </p:cNvPr>
          <p:cNvSpPr>
            <a:spLocks noGrp="1"/>
          </p:cNvSpPr>
          <p:nvPr>
            <p:ph type="sldNum" sz="quarter" idx="12"/>
          </p:nvPr>
        </p:nvSpPr>
        <p:spPr/>
        <p:txBody>
          <a:bodyPr/>
          <a:lstStyle>
            <a:lvl1pPr>
              <a:defRPr/>
            </a:lvl1pPr>
          </a:lstStyle>
          <a:p>
            <a:fld id="{C4E24504-7678-4BB0-A8DB-42AEFE71A276}" type="slidenum">
              <a:rPr lang="en-US" altLang="es-CL"/>
              <a:pPr/>
              <a:t>‹Nº›</a:t>
            </a:fld>
            <a:endParaRPr lang="en-US" altLang="es-CL"/>
          </a:p>
        </p:txBody>
      </p:sp>
    </p:spTree>
    <p:extLst>
      <p:ext uri="{BB962C8B-B14F-4D97-AF65-F5344CB8AC3E}">
        <p14:creationId xmlns:p14="http://schemas.microsoft.com/office/powerpoint/2010/main" val="276081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17C9A196-390D-428C-B454-419E535B74D6}"/>
              </a:ext>
            </a:extLst>
          </p:cNvPr>
          <p:cNvSpPr>
            <a:spLocks noGrp="1"/>
          </p:cNvSpPr>
          <p:nvPr>
            <p:ph type="dt" sz="half" idx="10"/>
          </p:nvPr>
        </p:nvSpPr>
        <p:spPr/>
        <p:txBody>
          <a:bodyPr/>
          <a:lstStyle>
            <a:lvl1pPr>
              <a:defRPr/>
            </a:lvl1pPr>
          </a:lstStyle>
          <a:p>
            <a:fld id="{BDAA6D48-85A1-4192-99B9-67A025BCBBDD}" type="datetimeFigureOut">
              <a:rPr lang="en-US" altLang="es-CL"/>
              <a:pPr/>
              <a:t>10/27/2022</a:t>
            </a:fld>
            <a:endParaRPr lang="en-US" altLang="es-CL"/>
          </a:p>
        </p:txBody>
      </p:sp>
      <p:sp>
        <p:nvSpPr>
          <p:cNvPr id="5" name="Footer Placeholder 4">
            <a:extLst>
              <a:ext uri="{FF2B5EF4-FFF2-40B4-BE49-F238E27FC236}">
                <a16:creationId xmlns:a16="http://schemas.microsoft.com/office/drawing/2014/main" id="{BA8867C0-B1F0-43A2-A668-993DBA5972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33A676E-2CCC-472A-86D9-982C8168B049}"/>
              </a:ext>
            </a:extLst>
          </p:cNvPr>
          <p:cNvSpPr>
            <a:spLocks noGrp="1"/>
          </p:cNvSpPr>
          <p:nvPr>
            <p:ph type="sldNum" sz="quarter" idx="12"/>
          </p:nvPr>
        </p:nvSpPr>
        <p:spPr/>
        <p:txBody>
          <a:bodyPr/>
          <a:lstStyle>
            <a:lvl1pPr>
              <a:defRPr/>
            </a:lvl1pPr>
          </a:lstStyle>
          <a:p>
            <a:fld id="{2C643ABE-FFE5-4E81-9838-8611F8EB6701}" type="slidenum">
              <a:rPr lang="en-US" altLang="es-CL"/>
              <a:pPr/>
              <a:t>‹Nº›</a:t>
            </a:fld>
            <a:endParaRPr lang="en-US" altLang="es-CL"/>
          </a:p>
        </p:txBody>
      </p:sp>
    </p:spTree>
    <p:extLst>
      <p:ext uri="{BB962C8B-B14F-4D97-AF65-F5344CB8AC3E}">
        <p14:creationId xmlns:p14="http://schemas.microsoft.com/office/powerpoint/2010/main" val="423048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573E3CDC-3430-4C6B-B867-AB7BAC70398F}"/>
              </a:ext>
            </a:extLst>
          </p:cNvPr>
          <p:cNvSpPr>
            <a:spLocks noGrp="1"/>
          </p:cNvSpPr>
          <p:nvPr>
            <p:ph type="dt" sz="half" idx="10"/>
          </p:nvPr>
        </p:nvSpPr>
        <p:spPr/>
        <p:txBody>
          <a:bodyPr/>
          <a:lstStyle>
            <a:lvl1pPr>
              <a:defRPr/>
            </a:lvl1pPr>
          </a:lstStyle>
          <a:p>
            <a:fld id="{50E396D0-71FB-42A6-A8FA-B3BE5DD34838}" type="datetimeFigureOut">
              <a:rPr lang="en-US" altLang="es-CL"/>
              <a:pPr/>
              <a:t>10/27/2022</a:t>
            </a:fld>
            <a:endParaRPr lang="en-US" altLang="es-CL"/>
          </a:p>
        </p:txBody>
      </p:sp>
      <p:sp>
        <p:nvSpPr>
          <p:cNvPr id="5" name="Footer Placeholder 4">
            <a:extLst>
              <a:ext uri="{FF2B5EF4-FFF2-40B4-BE49-F238E27FC236}">
                <a16:creationId xmlns:a16="http://schemas.microsoft.com/office/drawing/2014/main" id="{CD442F18-183E-4FAF-BD13-4E48A949E0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3E71EF-E999-4CB6-A72A-4130B1E2DFBA}"/>
              </a:ext>
            </a:extLst>
          </p:cNvPr>
          <p:cNvSpPr>
            <a:spLocks noGrp="1"/>
          </p:cNvSpPr>
          <p:nvPr>
            <p:ph type="sldNum" sz="quarter" idx="12"/>
          </p:nvPr>
        </p:nvSpPr>
        <p:spPr/>
        <p:txBody>
          <a:bodyPr/>
          <a:lstStyle>
            <a:lvl1pPr>
              <a:defRPr/>
            </a:lvl1pPr>
          </a:lstStyle>
          <a:p>
            <a:fld id="{883DBE9F-7EBE-41CF-8036-BF3F647BB7C1}" type="slidenum">
              <a:rPr lang="en-US" altLang="es-CL"/>
              <a:pPr/>
              <a:t>‹Nº›</a:t>
            </a:fld>
            <a:endParaRPr lang="en-US" altLang="es-CL"/>
          </a:p>
        </p:txBody>
      </p:sp>
    </p:spTree>
    <p:extLst>
      <p:ext uri="{BB962C8B-B14F-4D97-AF65-F5344CB8AC3E}">
        <p14:creationId xmlns:p14="http://schemas.microsoft.com/office/powerpoint/2010/main" val="407914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241373D9-A81A-4358-B854-2DF659E076A9}"/>
              </a:ext>
            </a:extLst>
          </p:cNvPr>
          <p:cNvSpPr>
            <a:spLocks noGrp="1"/>
          </p:cNvSpPr>
          <p:nvPr>
            <p:ph type="dt" sz="half" idx="10"/>
          </p:nvPr>
        </p:nvSpPr>
        <p:spPr/>
        <p:txBody>
          <a:bodyPr/>
          <a:lstStyle>
            <a:lvl1pPr>
              <a:defRPr/>
            </a:lvl1pPr>
          </a:lstStyle>
          <a:p>
            <a:fld id="{D67D6192-A7D6-4D17-9A36-7BE6FF6F9855}" type="datetimeFigureOut">
              <a:rPr lang="en-US" altLang="es-CL"/>
              <a:pPr/>
              <a:t>10/27/2022</a:t>
            </a:fld>
            <a:endParaRPr lang="en-US" altLang="es-CL"/>
          </a:p>
        </p:txBody>
      </p:sp>
      <p:sp>
        <p:nvSpPr>
          <p:cNvPr id="5" name="Footer Placeholder 4">
            <a:extLst>
              <a:ext uri="{FF2B5EF4-FFF2-40B4-BE49-F238E27FC236}">
                <a16:creationId xmlns:a16="http://schemas.microsoft.com/office/drawing/2014/main" id="{0B430A73-08F4-41D5-910E-EAEAAC23CC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0C35BB-D2A9-4CF5-9EA0-E93B0F284A73}"/>
              </a:ext>
            </a:extLst>
          </p:cNvPr>
          <p:cNvSpPr>
            <a:spLocks noGrp="1"/>
          </p:cNvSpPr>
          <p:nvPr>
            <p:ph type="sldNum" sz="quarter" idx="12"/>
          </p:nvPr>
        </p:nvSpPr>
        <p:spPr/>
        <p:txBody>
          <a:bodyPr/>
          <a:lstStyle>
            <a:lvl1pPr>
              <a:defRPr/>
            </a:lvl1pPr>
          </a:lstStyle>
          <a:p>
            <a:fld id="{040C0FFB-4BF6-44C9-9275-6A96C854CF5C}" type="slidenum">
              <a:rPr lang="en-US" altLang="es-CL"/>
              <a:pPr/>
              <a:t>‹Nº›</a:t>
            </a:fld>
            <a:endParaRPr lang="en-US" altLang="es-CL"/>
          </a:p>
        </p:txBody>
      </p:sp>
    </p:spTree>
    <p:extLst>
      <p:ext uri="{BB962C8B-B14F-4D97-AF65-F5344CB8AC3E}">
        <p14:creationId xmlns:p14="http://schemas.microsoft.com/office/powerpoint/2010/main" val="186871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a:extLst>
              <a:ext uri="{FF2B5EF4-FFF2-40B4-BE49-F238E27FC236}">
                <a16:creationId xmlns:a16="http://schemas.microsoft.com/office/drawing/2014/main" id="{4C7CDF73-D6A7-483B-BC82-5123A0F85736}"/>
              </a:ext>
            </a:extLst>
          </p:cNvPr>
          <p:cNvSpPr>
            <a:spLocks noGrp="1"/>
          </p:cNvSpPr>
          <p:nvPr>
            <p:ph type="dt" sz="half" idx="10"/>
          </p:nvPr>
        </p:nvSpPr>
        <p:spPr/>
        <p:txBody>
          <a:bodyPr/>
          <a:lstStyle>
            <a:lvl1pPr>
              <a:defRPr/>
            </a:lvl1pPr>
          </a:lstStyle>
          <a:p>
            <a:fld id="{1E16AB7E-DB1F-4872-880D-C1B82643AFCD}" type="datetimeFigureOut">
              <a:rPr lang="en-US" altLang="es-CL"/>
              <a:pPr/>
              <a:t>10/27/2022</a:t>
            </a:fld>
            <a:endParaRPr lang="en-US" altLang="es-CL"/>
          </a:p>
        </p:txBody>
      </p:sp>
      <p:sp>
        <p:nvSpPr>
          <p:cNvPr id="5" name="Footer Placeholder 4">
            <a:extLst>
              <a:ext uri="{FF2B5EF4-FFF2-40B4-BE49-F238E27FC236}">
                <a16:creationId xmlns:a16="http://schemas.microsoft.com/office/drawing/2014/main" id="{E15D805C-34F7-4E6A-BED6-DBCCD5A973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2274A1-F472-4F7E-A6BF-CE2A7344D92D}"/>
              </a:ext>
            </a:extLst>
          </p:cNvPr>
          <p:cNvSpPr>
            <a:spLocks noGrp="1"/>
          </p:cNvSpPr>
          <p:nvPr>
            <p:ph type="sldNum" sz="quarter" idx="12"/>
          </p:nvPr>
        </p:nvSpPr>
        <p:spPr/>
        <p:txBody>
          <a:bodyPr/>
          <a:lstStyle>
            <a:lvl1pPr>
              <a:defRPr/>
            </a:lvl1pPr>
          </a:lstStyle>
          <a:p>
            <a:fld id="{B9CEE7F1-CCE8-4599-A037-C827BB178D45}" type="slidenum">
              <a:rPr lang="en-US" altLang="es-CL"/>
              <a:pPr/>
              <a:t>‹Nº›</a:t>
            </a:fld>
            <a:endParaRPr lang="en-US" altLang="es-CL"/>
          </a:p>
        </p:txBody>
      </p:sp>
    </p:spTree>
    <p:extLst>
      <p:ext uri="{BB962C8B-B14F-4D97-AF65-F5344CB8AC3E}">
        <p14:creationId xmlns:p14="http://schemas.microsoft.com/office/powerpoint/2010/main" val="359763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3">
            <a:extLst>
              <a:ext uri="{FF2B5EF4-FFF2-40B4-BE49-F238E27FC236}">
                <a16:creationId xmlns:a16="http://schemas.microsoft.com/office/drawing/2014/main" id="{A65A4E48-9127-47B7-AE35-CC9CCE092690}"/>
              </a:ext>
            </a:extLst>
          </p:cNvPr>
          <p:cNvSpPr>
            <a:spLocks noGrp="1"/>
          </p:cNvSpPr>
          <p:nvPr>
            <p:ph type="dt" sz="half" idx="10"/>
          </p:nvPr>
        </p:nvSpPr>
        <p:spPr/>
        <p:txBody>
          <a:bodyPr/>
          <a:lstStyle>
            <a:lvl1pPr>
              <a:defRPr/>
            </a:lvl1pPr>
          </a:lstStyle>
          <a:p>
            <a:fld id="{8C6ABDB5-C297-499A-A950-F4D58399178C}" type="datetimeFigureOut">
              <a:rPr lang="en-US" altLang="es-CL"/>
              <a:pPr/>
              <a:t>10/27/2022</a:t>
            </a:fld>
            <a:endParaRPr lang="en-US" altLang="es-CL"/>
          </a:p>
        </p:txBody>
      </p:sp>
      <p:sp>
        <p:nvSpPr>
          <p:cNvPr id="6" name="Footer Placeholder 4">
            <a:extLst>
              <a:ext uri="{FF2B5EF4-FFF2-40B4-BE49-F238E27FC236}">
                <a16:creationId xmlns:a16="http://schemas.microsoft.com/office/drawing/2014/main" id="{B4688D87-226B-4918-A257-C36D7ECB84D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CBF37C1-E17D-4A47-A920-BAD7F99C69DA}"/>
              </a:ext>
            </a:extLst>
          </p:cNvPr>
          <p:cNvSpPr>
            <a:spLocks noGrp="1"/>
          </p:cNvSpPr>
          <p:nvPr>
            <p:ph type="sldNum" sz="quarter" idx="12"/>
          </p:nvPr>
        </p:nvSpPr>
        <p:spPr/>
        <p:txBody>
          <a:bodyPr/>
          <a:lstStyle>
            <a:lvl1pPr>
              <a:defRPr/>
            </a:lvl1pPr>
          </a:lstStyle>
          <a:p>
            <a:fld id="{A9081DF7-9877-46CD-9B42-1372904993AF}" type="slidenum">
              <a:rPr lang="en-US" altLang="es-CL"/>
              <a:pPr/>
              <a:t>‹Nº›</a:t>
            </a:fld>
            <a:endParaRPr lang="en-US" altLang="es-CL"/>
          </a:p>
        </p:txBody>
      </p:sp>
    </p:spTree>
    <p:extLst>
      <p:ext uri="{BB962C8B-B14F-4D97-AF65-F5344CB8AC3E}">
        <p14:creationId xmlns:p14="http://schemas.microsoft.com/office/powerpoint/2010/main" val="147894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3">
            <a:extLst>
              <a:ext uri="{FF2B5EF4-FFF2-40B4-BE49-F238E27FC236}">
                <a16:creationId xmlns:a16="http://schemas.microsoft.com/office/drawing/2014/main" id="{F6962D87-16BA-4EFA-B8CC-CAEE9414B50E}"/>
              </a:ext>
            </a:extLst>
          </p:cNvPr>
          <p:cNvSpPr>
            <a:spLocks noGrp="1"/>
          </p:cNvSpPr>
          <p:nvPr>
            <p:ph type="dt" sz="half" idx="10"/>
          </p:nvPr>
        </p:nvSpPr>
        <p:spPr/>
        <p:txBody>
          <a:bodyPr/>
          <a:lstStyle>
            <a:lvl1pPr>
              <a:defRPr/>
            </a:lvl1pPr>
          </a:lstStyle>
          <a:p>
            <a:fld id="{7F83C09B-7A8E-4A04-9D93-E11CC3903DE4}" type="datetimeFigureOut">
              <a:rPr lang="en-US" altLang="es-CL"/>
              <a:pPr/>
              <a:t>10/27/2022</a:t>
            </a:fld>
            <a:endParaRPr lang="en-US" altLang="es-CL"/>
          </a:p>
        </p:txBody>
      </p:sp>
      <p:sp>
        <p:nvSpPr>
          <p:cNvPr id="8" name="Footer Placeholder 4">
            <a:extLst>
              <a:ext uri="{FF2B5EF4-FFF2-40B4-BE49-F238E27FC236}">
                <a16:creationId xmlns:a16="http://schemas.microsoft.com/office/drawing/2014/main" id="{BC374925-FCB2-4496-B274-5FB743687C4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AE5D95B-531C-4C94-8FC9-6CCD92D2004B}"/>
              </a:ext>
            </a:extLst>
          </p:cNvPr>
          <p:cNvSpPr>
            <a:spLocks noGrp="1"/>
          </p:cNvSpPr>
          <p:nvPr>
            <p:ph type="sldNum" sz="quarter" idx="12"/>
          </p:nvPr>
        </p:nvSpPr>
        <p:spPr/>
        <p:txBody>
          <a:bodyPr/>
          <a:lstStyle>
            <a:lvl1pPr>
              <a:defRPr/>
            </a:lvl1pPr>
          </a:lstStyle>
          <a:p>
            <a:fld id="{6D4CA92D-F189-4867-B5B6-CEE81795BCFB}" type="slidenum">
              <a:rPr lang="en-US" altLang="es-CL"/>
              <a:pPr/>
              <a:t>‹Nº›</a:t>
            </a:fld>
            <a:endParaRPr lang="en-US" altLang="es-CL"/>
          </a:p>
        </p:txBody>
      </p:sp>
    </p:spTree>
    <p:extLst>
      <p:ext uri="{BB962C8B-B14F-4D97-AF65-F5344CB8AC3E}">
        <p14:creationId xmlns:p14="http://schemas.microsoft.com/office/powerpoint/2010/main" val="174857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3">
            <a:extLst>
              <a:ext uri="{FF2B5EF4-FFF2-40B4-BE49-F238E27FC236}">
                <a16:creationId xmlns:a16="http://schemas.microsoft.com/office/drawing/2014/main" id="{54B19AB7-F53A-4F4B-BB0B-3D76D3D30A3A}"/>
              </a:ext>
            </a:extLst>
          </p:cNvPr>
          <p:cNvSpPr>
            <a:spLocks noGrp="1"/>
          </p:cNvSpPr>
          <p:nvPr>
            <p:ph type="dt" sz="half" idx="10"/>
          </p:nvPr>
        </p:nvSpPr>
        <p:spPr/>
        <p:txBody>
          <a:bodyPr/>
          <a:lstStyle>
            <a:lvl1pPr>
              <a:defRPr/>
            </a:lvl1pPr>
          </a:lstStyle>
          <a:p>
            <a:fld id="{98768596-5286-4DF9-8308-94C8FB7AAE71}" type="datetimeFigureOut">
              <a:rPr lang="en-US" altLang="es-CL"/>
              <a:pPr/>
              <a:t>10/27/2022</a:t>
            </a:fld>
            <a:endParaRPr lang="en-US" altLang="es-CL"/>
          </a:p>
        </p:txBody>
      </p:sp>
      <p:sp>
        <p:nvSpPr>
          <p:cNvPr id="4" name="Footer Placeholder 4">
            <a:extLst>
              <a:ext uri="{FF2B5EF4-FFF2-40B4-BE49-F238E27FC236}">
                <a16:creationId xmlns:a16="http://schemas.microsoft.com/office/drawing/2014/main" id="{0C2FC8AF-A5F0-421C-BB3D-5220B8BC6C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C9ABD17-B118-4016-AE4D-786E1F524BBA}"/>
              </a:ext>
            </a:extLst>
          </p:cNvPr>
          <p:cNvSpPr>
            <a:spLocks noGrp="1"/>
          </p:cNvSpPr>
          <p:nvPr>
            <p:ph type="sldNum" sz="quarter" idx="12"/>
          </p:nvPr>
        </p:nvSpPr>
        <p:spPr/>
        <p:txBody>
          <a:bodyPr/>
          <a:lstStyle>
            <a:lvl1pPr>
              <a:defRPr/>
            </a:lvl1pPr>
          </a:lstStyle>
          <a:p>
            <a:fld id="{3511A765-7B66-4707-A9A4-C6D34ED45F59}" type="slidenum">
              <a:rPr lang="en-US" altLang="es-CL"/>
              <a:pPr/>
              <a:t>‹Nº›</a:t>
            </a:fld>
            <a:endParaRPr lang="en-US" altLang="es-CL"/>
          </a:p>
        </p:txBody>
      </p:sp>
    </p:spTree>
    <p:extLst>
      <p:ext uri="{BB962C8B-B14F-4D97-AF65-F5344CB8AC3E}">
        <p14:creationId xmlns:p14="http://schemas.microsoft.com/office/powerpoint/2010/main" val="296212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DD8C1A1-1C4A-4B1B-A7B9-819C4FE083C7}"/>
              </a:ext>
            </a:extLst>
          </p:cNvPr>
          <p:cNvSpPr>
            <a:spLocks noGrp="1"/>
          </p:cNvSpPr>
          <p:nvPr>
            <p:ph type="dt" sz="half" idx="10"/>
          </p:nvPr>
        </p:nvSpPr>
        <p:spPr/>
        <p:txBody>
          <a:bodyPr/>
          <a:lstStyle>
            <a:lvl1pPr>
              <a:defRPr/>
            </a:lvl1pPr>
          </a:lstStyle>
          <a:p>
            <a:fld id="{2646C377-DEBA-4A71-8EE1-1C4B4D02CEB0}" type="datetimeFigureOut">
              <a:rPr lang="en-US" altLang="es-CL"/>
              <a:pPr/>
              <a:t>10/27/2022</a:t>
            </a:fld>
            <a:endParaRPr lang="en-US" altLang="es-CL"/>
          </a:p>
        </p:txBody>
      </p:sp>
      <p:sp>
        <p:nvSpPr>
          <p:cNvPr id="3" name="Footer Placeholder 4">
            <a:extLst>
              <a:ext uri="{FF2B5EF4-FFF2-40B4-BE49-F238E27FC236}">
                <a16:creationId xmlns:a16="http://schemas.microsoft.com/office/drawing/2014/main" id="{8D66BAE4-2872-4C26-81D8-EC294D85190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0C54950-D2C2-4527-A07D-895948B26114}"/>
              </a:ext>
            </a:extLst>
          </p:cNvPr>
          <p:cNvSpPr>
            <a:spLocks noGrp="1"/>
          </p:cNvSpPr>
          <p:nvPr>
            <p:ph type="sldNum" sz="quarter" idx="12"/>
          </p:nvPr>
        </p:nvSpPr>
        <p:spPr/>
        <p:txBody>
          <a:bodyPr/>
          <a:lstStyle>
            <a:lvl1pPr>
              <a:defRPr/>
            </a:lvl1pPr>
          </a:lstStyle>
          <a:p>
            <a:fld id="{5BFB238B-117B-482A-B004-17755B8781D5}" type="slidenum">
              <a:rPr lang="en-US" altLang="es-CL"/>
              <a:pPr/>
              <a:t>‹Nº›</a:t>
            </a:fld>
            <a:endParaRPr lang="en-US" altLang="es-CL"/>
          </a:p>
        </p:txBody>
      </p:sp>
    </p:spTree>
    <p:extLst>
      <p:ext uri="{BB962C8B-B14F-4D97-AF65-F5344CB8AC3E}">
        <p14:creationId xmlns:p14="http://schemas.microsoft.com/office/powerpoint/2010/main" val="9320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A24706E7-7478-4DAE-B5EF-F6786F09D939}"/>
              </a:ext>
            </a:extLst>
          </p:cNvPr>
          <p:cNvSpPr>
            <a:spLocks noGrp="1"/>
          </p:cNvSpPr>
          <p:nvPr>
            <p:ph type="dt" sz="half" idx="10"/>
          </p:nvPr>
        </p:nvSpPr>
        <p:spPr/>
        <p:txBody>
          <a:bodyPr/>
          <a:lstStyle>
            <a:lvl1pPr>
              <a:defRPr/>
            </a:lvl1pPr>
          </a:lstStyle>
          <a:p>
            <a:fld id="{1F22E17C-033A-49B4-9CB2-E7D0DCAD4A8D}" type="datetimeFigureOut">
              <a:rPr lang="en-US" altLang="es-CL"/>
              <a:pPr/>
              <a:t>10/27/2022</a:t>
            </a:fld>
            <a:endParaRPr lang="en-US" altLang="es-CL"/>
          </a:p>
        </p:txBody>
      </p:sp>
      <p:sp>
        <p:nvSpPr>
          <p:cNvPr id="6" name="Footer Placeholder 4">
            <a:extLst>
              <a:ext uri="{FF2B5EF4-FFF2-40B4-BE49-F238E27FC236}">
                <a16:creationId xmlns:a16="http://schemas.microsoft.com/office/drawing/2014/main" id="{F586524E-881F-4D0E-8420-762ECDEEDB4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B92DE7-8EDF-4150-9CB4-7C5E79FB7DFA}"/>
              </a:ext>
            </a:extLst>
          </p:cNvPr>
          <p:cNvSpPr>
            <a:spLocks noGrp="1"/>
          </p:cNvSpPr>
          <p:nvPr>
            <p:ph type="sldNum" sz="quarter" idx="12"/>
          </p:nvPr>
        </p:nvSpPr>
        <p:spPr/>
        <p:txBody>
          <a:bodyPr/>
          <a:lstStyle>
            <a:lvl1pPr>
              <a:defRPr/>
            </a:lvl1pPr>
          </a:lstStyle>
          <a:p>
            <a:fld id="{F44EB2AF-7F28-49DC-87A9-9CC9FADE567B}" type="slidenum">
              <a:rPr lang="en-US" altLang="es-CL"/>
              <a:pPr/>
              <a:t>‹Nº›</a:t>
            </a:fld>
            <a:endParaRPr lang="en-US" altLang="es-CL"/>
          </a:p>
        </p:txBody>
      </p:sp>
    </p:spTree>
    <p:extLst>
      <p:ext uri="{BB962C8B-B14F-4D97-AF65-F5344CB8AC3E}">
        <p14:creationId xmlns:p14="http://schemas.microsoft.com/office/powerpoint/2010/main" val="162199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BCB1D779-D474-45D0-8EDB-D4D0602721CD}"/>
              </a:ext>
            </a:extLst>
          </p:cNvPr>
          <p:cNvSpPr>
            <a:spLocks noGrp="1"/>
          </p:cNvSpPr>
          <p:nvPr>
            <p:ph type="dt" sz="half" idx="10"/>
          </p:nvPr>
        </p:nvSpPr>
        <p:spPr/>
        <p:txBody>
          <a:bodyPr/>
          <a:lstStyle>
            <a:lvl1pPr>
              <a:defRPr/>
            </a:lvl1pPr>
          </a:lstStyle>
          <a:p>
            <a:fld id="{2A925684-C6B1-4D11-97D0-1B1BD7D5EF6A}" type="datetimeFigureOut">
              <a:rPr lang="en-US" altLang="es-CL"/>
              <a:pPr/>
              <a:t>10/27/2022</a:t>
            </a:fld>
            <a:endParaRPr lang="en-US" altLang="es-CL"/>
          </a:p>
        </p:txBody>
      </p:sp>
      <p:sp>
        <p:nvSpPr>
          <p:cNvPr id="6" name="Footer Placeholder 4">
            <a:extLst>
              <a:ext uri="{FF2B5EF4-FFF2-40B4-BE49-F238E27FC236}">
                <a16:creationId xmlns:a16="http://schemas.microsoft.com/office/drawing/2014/main" id="{8A55B620-403E-4C8E-9377-1D3EC9617B1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4C8B6D-3288-4B2B-BA83-80F03F18889D}"/>
              </a:ext>
            </a:extLst>
          </p:cNvPr>
          <p:cNvSpPr>
            <a:spLocks noGrp="1"/>
          </p:cNvSpPr>
          <p:nvPr>
            <p:ph type="sldNum" sz="quarter" idx="12"/>
          </p:nvPr>
        </p:nvSpPr>
        <p:spPr/>
        <p:txBody>
          <a:bodyPr/>
          <a:lstStyle>
            <a:lvl1pPr>
              <a:defRPr/>
            </a:lvl1pPr>
          </a:lstStyle>
          <a:p>
            <a:fld id="{1452E5BD-7ECE-46D8-AA37-66F7DEECDF73}" type="slidenum">
              <a:rPr lang="en-US" altLang="es-CL"/>
              <a:pPr/>
              <a:t>‹Nº›</a:t>
            </a:fld>
            <a:endParaRPr lang="en-US" altLang="es-CL"/>
          </a:p>
        </p:txBody>
      </p:sp>
    </p:spTree>
    <p:extLst>
      <p:ext uri="{BB962C8B-B14F-4D97-AF65-F5344CB8AC3E}">
        <p14:creationId xmlns:p14="http://schemas.microsoft.com/office/powerpoint/2010/main" val="271824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B8465F0-5CC7-41FB-8265-BEEEB47B390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altLang="es-CL"/>
              <a:t>Click to edit Master title style</a:t>
            </a:r>
            <a:endParaRPr lang="en-US" altLang="es-CL"/>
          </a:p>
        </p:txBody>
      </p:sp>
      <p:sp>
        <p:nvSpPr>
          <p:cNvPr id="1027" name="Text Placeholder 2">
            <a:extLst>
              <a:ext uri="{FF2B5EF4-FFF2-40B4-BE49-F238E27FC236}">
                <a16:creationId xmlns:a16="http://schemas.microsoft.com/office/drawing/2014/main" id="{FA45DF03-40B7-49B6-8FCC-D46269D5861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CL"/>
              <a:t>Click to edit Master text styles</a:t>
            </a:r>
          </a:p>
          <a:p>
            <a:pPr lvl="1"/>
            <a:r>
              <a:rPr lang="es-ES_tradnl" altLang="es-CL"/>
              <a:t>Second level</a:t>
            </a:r>
          </a:p>
          <a:p>
            <a:pPr lvl="2"/>
            <a:r>
              <a:rPr lang="es-ES_tradnl" altLang="es-CL"/>
              <a:t>Third level</a:t>
            </a:r>
          </a:p>
          <a:p>
            <a:pPr lvl="3"/>
            <a:r>
              <a:rPr lang="es-ES_tradnl" altLang="es-CL"/>
              <a:t>Fourth level</a:t>
            </a:r>
          </a:p>
          <a:p>
            <a:pPr lvl="4"/>
            <a:r>
              <a:rPr lang="es-ES_tradnl" altLang="es-CL"/>
              <a:t>Fifth level</a:t>
            </a:r>
            <a:endParaRPr lang="en-US" altLang="es-CL"/>
          </a:p>
        </p:txBody>
      </p:sp>
      <p:sp>
        <p:nvSpPr>
          <p:cNvPr id="4" name="Date Placeholder 3">
            <a:extLst>
              <a:ext uri="{FF2B5EF4-FFF2-40B4-BE49-F238E27FC236}">
                <a16:creationId xmlns:a16="http://schemas.microsoft.com/office/drawing/2014/main" id="{B6140220-5E43-4C8F-B162-6B7FCA691DC3}"/>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3970490-2795-41ED-A761-86B9FFC6EAAF}" type="datetimeFigureOut">
              <a:rPr lang="en-US" altLang="es-CL"/>
              <a:pPr/>
              <a:t>10/27/2022</a:t>
            </a:fld>
            <a:endParaRPr lang="en-US" altLang="es-CL"/>
          </a:p>
        </p:txBody>
      </p:sp>
      <p:sp>
        <p:nvSpPr>
          <p:cNvPr id="5" name="Footer Placeholder 4">
            <a:extLst>
              <a:ext uri="{FF2B5EF4-FFF2-40B4-BE49-F238E27FC236}">
                <a16:creationId xmlns:a16="http://schemas.microsoft.com/office/drawing/2014/main" id="{57805E16-28EE-45F2-B62D-13761C8AAE7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619B2F5-8D83-4FFC-A12B-C52C6A6621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D746FC8-E533-44C7-B04A-B055722AB469}" type="slidenum">
              <a:rPr lang="en-US" altLang="es-CL"/>
              <a:pPr/>
              <a:t>‹Nº›</a:t>
            </a:fld>
            <a:endParaRPr lang="en-US" altLang="es-C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71AA-82AA-4431-910B-4DDB2C6EB724}"/>
              </a:ext>
            </a:extLst>
          </p:cNvPr>
          <p:cNvSpPr>
            <a:spLocks noGrp="1"/>
          </p:cNvSpPr>
          <p:nvPr>
            <p:ph type="ctrTitle"/>
          </p:nvPr>
        </p:nvSpPr>
        <p:spPr>
          <a:xfrm>
            <a:off x="685800" y="2865437"/>
            <a:ext cx="7772400" cy="1470025"/>
          </a:xfrm>
        </p:spPr>
        <p:txBody>
          <a:bodyPr/>
          <a:lstStyle/>
          <a:p>
            <a:r>
              <a:rPr lang="es-CL" sz="6000" dirty="0">
                <a:solidFill>
                  <a:schemeClr val="accent6">
                    <a:lumMod val="75000"/>
                  </a:schemeClr>
                </a:solidFill>
              </a:rPr>
              <a:t>Resolución dudas capítulo 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12</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000" dirty="0">
                <a:solidFill>
                  <a:schemeClr val="accent6">
                    <a:lumMod val="75000"/>
                  </a:schemeClr>
                </a:solidFill>
              </a:rPr>
              <a:t>No me queda claro la </a:t>
            </a:r>
            <a:r>
              <a:rPr lang="es-CL" sz="2000" u="sng" dirty="0">
                <a:solidFill>
                  <a:schemeClr val="accent6">
                    <a:lumMod val="75000"/>
                  </a:schemeClr>
                </a:solidFill>
              </a:rPr>
              <a:t>relación</a:t>
            </a:r>
            <a:r>
              <a:rPr lang="es-CL" sz="2000" dirty="0">
                <a:solidFill>
                  <a:schemeClr val="accent6">
                    <a:lumMod val="75000"/>
                  </a:schemeClr>
                </a:solidFill>
              </a:rPr>
              <a:t> que se hace entra la prueba exacta de Fisher y la simulación de Montecarlo, entiendo que la prueba de Fisher revisa todas las permutaciones, en cambio, Montecarlo solo toma una pequeña muestra de las permutaciones, pero me es difícil comprender como se puede inferir mediante la pequeña muestra aleatoria en Montecarlo y en la prueba de Fisher se requiere de todas.</a:t>
            </a:r>
          </a:p>
          <a:p>
            <a:pPr marL="0" indent="0" algn="just">
              <a:buNone/>
            </a:pPr>
            <a:r>
              <a:rPr lang="es-MX" sz="2000" dirty="0"/>
              <a:t>Primero dejar en claro que la prueba exacta de Fisher trabaja sobre una muestra pequeña, por ende, el cómputo no será demasiado grande. En Montecarlo nos encontraremos con casos donde la muestra es muy grande para realizar ese estudio, por lo que optamos por recopilar una gran cantidad de permutaciones posibles, pero no todas, con lo cual se obtiene una distribución, similar que en </a:t>
            </a:r>
            <a:r>
              <a:rPr lang="es-MX" sz="2000" dirty="0" err="1"/>
              <a:t>Bootstrapping</a:t>
            </a:r>
            <a:r>
              <a:rPr lang="es-MX" sz="2000" dirty="0"/>
              <a:t>, para realizar los análisis estadísticos.</a:t>
            </a:r>
          </a:p>
        </p:txBody>
      </p:sp>
    </p:spTree>
    <p:extLst>
      <p:ext uri="{BB962C8B-B14F-4D97-AF65-F5344CB8AC3E}">
        <p14:creationId xmlns:p14="http://schemas.microsoft.com/office/powerpoint/2010/main" val="24555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12</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882296"/>
            <a:ext cx="8229600" cy="3965575"/>
          </a:xfrm>
        </p:spPr>
        <p:txBody>
          <a:bodyPr/>
          <a:lstStyle/>
          <a:p>
            <a:pPr marL="0" indent="0" algn="just">
              <a:buNone/>
            </a:pPr>
            <a:r>
              <a:rPr lang="es-CL" sz="2400" dirty="0">
                <a:solidFill>
                  <a:schemeClr val="accent6">
                    <a:lumMod val="75000"/>
                  </a:schemeClr>
                </a:solidFill>
              </a:rPr>
              <a:t>Al aplicar </a:t>
            </a:r>
            <a:r>
              <a:rPr lang="es-CL" sz="2400" dirty="0" err="1">
                <a:solidFill>
                  <a:schemeClr val="accent6">
                    <a:lumMod val="75000"/>
                  </a:schemeClr>
                </a:solidFill>
              </a:rPr>
              <a:t>Bootstrapping</a:t>
            </a:r>
            <a:r>
              <a:rPr lang="es-CL" sz="2400" dirty="0">
                <a:solidFill>
                  <a:schemeClr val="accent6">
                    <a:lumMod val="75000"/>
                  </a:schemeClr>
                </a:solidFill>
              </a:rPr>
              <a:t> para dos muestras independientes, se debe fijar una cantidad B de repeticiones para ambas muestras, esta cantidad tiene que ser la misma para ambas muestras independiente que cada muestra tenga más o menos datos que la otra? o da lo mismo?</a:t>
            </a:r>
          </a:p>
          <a:p>
            <a:pPr marL="0" indent="0" algn="just">
              <a:buNone/>
            </a:pPr>
            <a:r>
              <a:rPr lang="es-MX" sz="2000" dirty="0"/>
              <a:t>Los </a:t>
            </a:r>
            <a:r>
              <a:rPr lang="es-MX" sz="2000" dirty="0" err="1"/>
              <a:t>remuestreos</a:t>
            </a:r>
            <a:r>
              <a:rPr lang="es-MX" sz="2000" dirty="0"/>
              <a:t> mediante </a:t>
            </a:r>
            <a:r>
              <a:rPr lang="es-MX" sz="2000" dirty="0" err="1"/>
              <a:t>Bootstrapping</a:t>
            </a:r>
            <a:r>
              <a:rPr lang="es-MX" sz="2000" dirty="0"/>
              <a:t> se realizan considerando el tamaño de la muestra de cada muestra, es decir, teniendo una muestra A y B con </a:t>
            </a:r>
            <a:r>
              <a:rPr lang="es-MX" sz="2000" dirty="0" err="1"/>
              <a:t>nA</a:t>
            </a:r>
            <a:r>
              <a:rPr lang="es-MX" sz="2000" dirty="0"/>
              <a:t> y </a:t>
            </a:r>
            <a:r>
              <a:rPr lang="es-MX" sz="2000" dirty="0" err="1"/>
              <a:t>nB</a:t>
            </a:r>
            <a:r>
              <a:rPr lang="es-MX" sz="2000" dirty="0"/>
              <a:t> los tamaños de muestra respectivos, </a:t>
            </a:r>
            <a:r>
              <a:rPr lang="es-CL" sz="2000" dirty="0"/>
              <a:t>se realizará un </a:t>
            </a:r>
            <a:r>
              <a:rPr lang="es-CL" sz="2000" dirty="0" err="1"/>
              <a:t>remuestreo</a:t>
            </a:r>
            <a:r>
              <a:rPr lang="es-CL" sz="2000" dirty="0"/>
              <a:t> con reposición de tamaño </a:t>
            </a:r>
            <a:r>
              <a:rPr lang="es-CL" sz="2000" dirty="0" err="1"/>
              <a:t>nA</a:t>
            </a:r>
            <a:r>
              <a:rPr lang="es-CL" sz="2000" dirty="0"/>
              <a:t> a partir de la muestra A y otro de tamaño </a:t>
            </a:r>
            <a:r>
              <a:rPr lang="es-CL" sz="2000" dirty="0" err="1"/>
              <a:t>nB</a:t>
            </a:r>
            <a:r>
              <a:rPr lang="es-CL" sz="2000" dirty="0"/>
              <a:t> a partir de la muestra B. </a:t>
            </a:r>
          </a:p>
          <a:p>
            <a:pPr marL="0" indent="0" algn="just">
              <a:buNone/>
            </a:pPr>
            <a:r>
              <a:rPr lang="es-CL" sz="2000" dirty="0"/>
              <a:t>A partir de ello, hasta cierto punto, da lo mismo.</a:t>
            </a:r>
          </a:p>
          <a:p>
            <a:pPr marL="0" indent="0" algn="just">
              <a:buNone/>
            </a:pPr>
            <a:endParaRPr lang="es-CL" sz="2000" dirty="0"/>
          </a:p>
          <a:p>
            <a:pPr marL="0" indent="0" algn="just">
              <a:buNone/>
            </a:pPr>
            <a:r>
              <a:rPr lang="es-CL" sz="2000" dirty="0"/>
              <a:t>Sin embargo, la cantidad de repeticiones (B) debe ser la misma para ambas muestras, porque así se obtienen B valores para el estadístico de interés.</a:t>
            </a:r>
          </a:p>
        </p:txBody>
      </p:sp>
    </p:spTree>
    <p:extLst>
      <p:ext uri="{BB962C8B-B14F-4D97-AF65-F5344CB8AC3E}">
        <p14:creationId xmlns:p14="http://schemas.microsoft.com/office/powerpoint/2010/main" val="141129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12</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000" dirty="0">
                <a:solidFill>
                  <a:schemeClr val="accent6">
                    <a:lumMod val="75000"/>
                  </a:schemeClr>
                </a:solidFill>
              </a:rPr>
              <a:t>¿Qué tan eficiente es el método de </a:t>
            </a:r>
            <a:r>
              <a:rPr lang="es-CL" sz="2000" dirty="0" err="1">
                <a:solidFill>
                  <a:schemeClr val="accent6">
                    <a:lumMod val="75000"/>
                  </a:schemeClr>
                </a:solidFill>
              </a:rPr>
              <a:t>Bootstrapping</a:t>
            </a:r>
            <a:r>
              <a:rPr lang="es-CL" sz="2000" dirty="0">
                <a:solidFill>
                  <a:schemeClr val="accent6">
                    <a:lumMod val="75000"/>
                  </a:schemeClr>
                </a:solidFill>
              </a:rPr>
              <a:t>?, sabiendo que al final el </a:t>
            </a:r>
            <a:r>
              <a:rPr lang="es-CL" sz="2000" dirty="0" err="1">
                <a:solidFill>
                  <a:schemeClr val="accent6">
                    <a:lumMod val="75000"/>
                  </a:schemeClr>
                </a:solidFill>
              </a:rPr>
              <a:t>remuestreo</a:t>
            </a:r>
            <a:r>
              <a:rPr lang="es-CL" sz="2000" dirty="0">
                <a:solidFill>
                  <a:schemeClr val="accent6">
                    <a:lumMod val="75000"/>
                  </a:schemeClr>
                </a:solidFill>
              </a:rPr>
              <a:t> se base en los datos que no son representativos y que se sacan de forma "aleatoria" para formar las muestras B, ósea queda a criterio o "suerte" de la persona que extrae los datos para crear las muestras, si la persona al azar elije el mismo dato para todas las muestras, el estudio no serviría de nada.</a:t>
            </a:r>
          </a:p>
          <a:p>
            <a:pPr marL="0" indent="0" algn="just">
              <a:buNone/>
            </a:pPr>
            <a:r>
              <a:rPr lang="es-MX" sz="2000" dirty="0"/>
              <a:t>La pregunta real es qué tan eficaz es este método, ya que de eficiencia computacional deja mucho que desear (las cantidades de cómputo pueden llegar a ser demasiado grandes). Por el lado de eficacia es un método bastante mejor que la mayoría que han visto, incluso más precisos que los métodos tradicionales, ya que recoge un poco la idea del teorema del límite central. En este sentido, la distribución del </a:t>
            </a:r>
            <a:r>
              <a:rPr lang="es-MX" sz="2000" dirty="0" err="1"/>
              <a:t>remuestreo</a:t>
            </a:r>
            <a:r>
              <a:rPr lang="es-MX" sz="2000" dirty="0"/>
              <a:t>, al realizarse una cantidad bastante grande, será, a lo menos, normal.</a:t>
            </a:r>
            <a:endParaRPr lang="es-CL" sz="2000" dirty="0"/>
          </a:p>
        </p:txBody>
      </p:sp>
    </p:spTree>
    <p:extLst>
      <p:ext uri="{BB962C8B-B14F-4D97-AF65-F5344CB8AC3E}">
        <p14:creationId xmlns:p14="http://schemas.microsoft.com/office/powerpoint/2010/main" val="202548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12</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Aún no me queda claro cuando es recomendable usar el </a:t>
            </a:r>
            <a:r>
              <a:rPr lang="es-CL" sz="2400" dirty="0" err="1">
                <a:solidFill>
                  <a:schemeClr val="accent6">
                    <a:lumMod val="75000"/>
                  </a:schemeClr>
                </a:solidFill>
              </a:rPr>
              <a:t>Bootstrapping</a:t>
            </a:r>
            <a:endParaRPr lang="es-CL" sz="2400" dirty="0">
              <a:solidFill>
                <a:schemeClr val="accent6">
                  <a:lumMod val="75000"/>
                </a:schemeClr>
              </a:solidFill>
            </a:endParaRPr>
          </a:p>
          <a:p>
            <a:pPr marL="0" indent="0" algn="just">
              <a:buNone/>
            </a:pPr>
            <a:r>
              <a:rPr lang="es-MX" sz="2000" dirty="0"/>
              <a:t>La idea de los dos métodos de </a:t>
            </a:r>
            <a:r>
              <a:rPr lang="es-MX" sz="2000" dirty="0" err="1"/>
              <a:t>remuestreo</a:t>
            </a:r>
            <a:r>
              <a:rPr lang="es-MX" sz="2000" dirty="0"/>
              <a:t> es trabajar con datos problemáticos, es decir, no se cumplan algunas de las condiciones planteados por alguna prueba que se quiera utilizar, siendo uno de los casos más comunes que las muestran no siguen una distribución normal.</a:t>
            </a:r>
          </a:p>
          <a:p>
            <a:pPr marL="0" indent="0" algn="just">
              <a:buNone/>
            </a:pPr>
            <a:r>
              <a:rPr lang="es-MX" sz="2000" dirty="0"/>
              <a:t>Ejemplo: Tenemos un caso que se tiene que resolver obligatoriamente con una prueba ANOVA, pero nos damos cuenta de que la población de origen no sigue una distribución normal. En estos casos, el </a:t>
            </a:r>
            <a:r>
              <a:rPr lang="es-MX" sz="2000" dirty="0" err="1"/>
              <a:t>remuestreo</a:t>
            </a:r>
            <a:r>
              <a:rPr lang="es-MX" sz="2000" dirty="0"/>
              <a:t> es tu salvavidas.</a:t>
            </a:r>
          </a:p>
          <a:p>
            <a:pPr marL="0" indent="0" algn="just">
              <a:buNone/>
            </a:pPr>
            <a:r>
              <a:rPr lang="es-MX" sz="2000" dirty="0"/>
              <a:t>Otro de los usos frecuentes es que se pueden realizar estudios con otros estadísticos, es decir, dejar de trabajar con la media para usar la desviación estándar, la mediana, etc.</a:t>
            </a:r>
            <a:endParaRPr lang="es-CL" sz="2000" dirty="0"/>
          </a:p>
        </p:txBody>
      </p:sp>
    </p:spTree>
    <p:extLst>
      <p:ext uri="{BB962C8B-B14F-4D97-AF65-F5344CB8AC3E}">
        <p14:creationId xmlns:p14="http://schemas.microsoft.com/office/powerpoint/2010/main" val="328161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12</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Para la prueba de </a:t>
            </a:r>
            <a:r>
              <a:rPr lang="es-CL" sz="2400" dirty="0" err="1">
                <a:solidFill>
                  <a:schemeClr val="accent6">
                    <a:lumMod val="75000"/>
                  </a:schemeClr>
                </a:solidFill>
              </a:rPr>
              <a:t>Boostrapping</a:t>
            </a:r>
            <a:r>
              <a:rPr lang="es-CL" sz="2400" dirty="0">
                <a:solidFill>
                  <a:schemeClr val="accent6">
                    <a:lumMod val="75000"/>
                  </a:schemeClr>
                </a:solidFill>
              </a:rPr>
              <a:t> hay que establecer una cantidad de </a:t>
            </a:r>
            <a:r>
              <a:rPr lang="es-CL" sz="2400" dirty="0" err="1">
                <a:solidFill>
                  <a:schemeClr val="accent6">
                    <a:lumMod val="75000"/>
                  </a:schemeClr>
                </a:solidFill>
              </a:rPr>
              <a:t>remuestreos</a:t>
            </a:r>
            <a:r>
              <a:rPr lang="es-CL" sz="2400" dirty="0">
                <a:solidFill>
                  <a:schemeClr val="accent6">
                    <a:lumMod val="75000"/>
                  </a:schemeClr>
                </a:solidFill>
              </a:rPr>
              <a:t>, cómo se determina esa cantidad o el enunciado lo indica?</a:t>
            </a:r>
          </a:p>
          <a:p>
            <a:pPr marL="0" indent="0" algn="just">
              <a:buNone/>
            </a:pPr>
            <a:r>
              <a:rPr lang="es-MX" sz="2000" dirty="0"/>
              <a:t>Por lo general, se busca una cantidad lo suficientemente grande para establecer una “buena” distribución Bootstrap, ya que mientras mayor sea la cantidad de </a:t>
            </a:r>
            <a:r>
              <a:rPr lang="es-MX" sz="2000" dirty="0" err="1"/>
              <a:t>remuestreos</a:t>
            </a:r>
            <a:r>
              <a:rPr lang="es-MX" sz="2000" dirty="0"/>
              <a:t> realizados, la distribución Bootstrap tenderá a una distribución cercana a la normal. Por ello, si el enunciado no llegase a indicar una cantidad B, asuman una cantidad grande.</a:t>
            </a:r>
            <a:endParaRPr lang="es-CL" sz="2000" dirty="0"/>
          </a:p>
        </p:txBody>
      </p:sp>
    </p:spTree>
    <p:extLst>
      <p:ext uri="{BB962C8B-B14F-4D97-AF65-F5344CB8AC3E}">
        <p14:creationId xmlns:p14="http://schemas.microsoft.com/office/powerpoint/2010/main" val="142892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12</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¿Por qué al crear nuevas muestras en el </a:t>
            </a:r>
            <a:r>
              <a:rPr lang="es-CL" sz="2400" dirty="0" err="1">
                <a:solidFill>
                  <a:schemeClr val="accent6">
                    <a:lumMod val="75000"/>
                  </a:schemeClr>
                </a:solidFill>
              </a:rPr>
              <a:t>bootstraping</a:t>
            </a:r>
            <a:r>
              <a:rPr lang="es-CL" sz="2400" dirty="0">
                <a:solidFill>
                  <a:schemeClr val="accent6">
                    <a:lumMod val="75000"/>
                  </a:schemeClr>
                </a:solidFill>
              </a:rPr>
              <a:t> se deben construir mediante muestreo con reposición?</a:t>
            </a:r>
          </a:p>
          <a:p>
            <a:pPr marL="0" indent="0" algn="just">
              <a:buNone/>
            </a:pPr>
            <a:r>
              <a:rPr lang="es-MX" sz="2000" dirty="0"/>
              <a:t>Realmente es la caracterización del método, ya que, en realidad, tendremos 2 opciones para realizar un </a:t>
            </a:r>
            <a:r>
              <a:rPr lang="es-MX" sz="2000" dirty="0" err="1"/>
              <a:t>remuestreo</a:t>
            </a:r>
            <a:r>
              <a:rPr lang="es-MX" sz="2000" dirty="0"/>
              <a:t>, </a:t>
            </a:r>
            <a:r>
              <a:rPr lang="es-MX" sz="2000" dirty="0" err="1"/>
              <a:t>Bootstrapping</a:t>
            </a:r>
            <a:r>
              <a:rPr lang="es-MX" sz="2000" dirty="0"/>
              <a:t> y permutaciones (Monte Carlo), donde el primero trabaja </a:t>
            </a:r>
            <a:r>
              <a:rPr lang="es-MX" sz="2000" b="1" dirty="0"/>
              <a:t>CON</a:t>
            </a:r>
            <a:r>
              <a:rPr lang="es-MX" sz="2000" dirty="0"/>
              <a:t> reposición y el segundo </a:t>
            </a:r>
            <a:r>
              <a:rPr lang="es-MX" sz="2000" b="1" dirty="0"/>
              <a:t>SIN </a:t>
            </a:r>
            <a:r>
              <a:rPr lang="es-MX" sz="2000" dirty="0"/>
              <a:t>reposición.</a:t>
            </a:r>
            <a:endParaRPr lang="es-CL" sz="2000" dirty="0"/>
          </a:p>
          <a:p>
            <a:pPr marL="0" indent="0" algn="just">
              <a:buNone/>
            </a:pPr>
            <a:r>
              <a:rPr lang="es-CL" sz="2000" dirty="0"/>
              <a:t>Con esto se quiere decir que, si no quieres trabajar con reposición, puedes optar por la segunda opción (aunque para los ejercicios se les pedirá hacerlos de una manera en específico).</a:t>
            </a:r>
            <a:endParaRPr lang="es-MX" sz="2000" dirty="0"/>
          </a:p>
        </p:txBody>
      </p:sp>
    </p:spTree>
    <p:extLst>
      <p:ext uri="{BB962C8B-B14F-4D97-AF65-F5344CB8AC3E}">
        <p14:creationId xmlns:p14="http://schemas.microsoft.com/office/powerpoint/2010/main" val="42802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12</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¿Que es la intercambiabilidad?</a:t>
            </a:r>
          </a:p>
          <a:p>
            <a:pPr marL="0" indent="0" algn="just">
              <a:buNone/>
            </a:pPr>
            <a:r>
              <a:rPr lang="es-MX" sz="2000" dirty="0"/>
              <a:t>En términos prácticos, se refiere un objeto X puede llegar a ser intercambiado con un objeto Y, dado que no supondrá un cambio significativo (Ej. Los medicamentos </a:t>
            </a:r>
            <a:r>
              <a:rPr lang="es-MX" sz="2000" dirty="0" err="1"/>
              <a:t>bioequivalentes</a:t>
            </a:r>
            <a:r>
              <a:rPr lang="es-MX" sz="2000" dirty="0"/>
              <a:t>).</a:t>
            </a:r>
          </a:p>
          <a:p>
            <a:pPr marL="0" indent="0" algn="just">
              <a:buNone/>
            </a:pPr>
            <a:r>
              <a:rPr lang="es-MX" sz="2000" dirty="0"/>
              <a:t>En estadística, se hará referencia a que si tenemos un conjunto de datos que siguen un cierto orden, estos tendrán una cierta distribución de probabilidad P. Diremos que estos datos serán intercambiables entre sí, si sucede que los datos sufren un reordenamiento y, aún a pesar de aquel cambio, se mantiene la misma distribución de probabilidad P.</a:t>
            </a:r>
          </a:p>
        </p:txBody>
      </p:sp>
    </p:spTree>
    <p:extLst>
      <p:ext uri="{BB962C8B-B14F-4D97-AF65-F5344CB8AC3E}">
        <p14:creationId xmlns:p14="http://schemas.microsoft.com/office/powerpoint/2010/main" val="358713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12</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¿Que es la intercambiabilidad?</a:t>
            </a:r>
          </a:p>
          <a:p>
            <a:pPr marL="0" indent="0" algn="just">
              <a:buNone/>
            </a:pPr>
            <a:r>
              <a:rPr lang="es-MX" sz="2000" dirty="0"/>
              <a:t>En términos prácticos, se refiere un objeto X puede llegar a ser intercambiado con un objeto Y, dado que no supondrá un cambio significativo (Ej. Los medicamentos </a:t>
            </a:r>
            <a:r>
              <a:rPr lang="es-MX" sz="2000" dirty="0" err="1"/>
              <a:t>bioequivalentes</a:t>
            </a:r>
            <a:r>
              <a:rPr lang="es-MX" sz="2000" dirty="0"/>
              <a:t>).</a:t>
            </a:r>
          </a:p>
          <a:p>
            <a:pPr marL="0" indent="0" algn="just">
              <a:buNone/>
            </a:pPr>
            <a:r>
              <a:rPr lang="es-MX" sz="2000" dirty="0"/>
              <a:t>En estadística, se hará referencia a que si tenemos un conjunto de datos que siguen un cierto orden, estos tendrán una cierta distribución de probabilidad P. Diremos que estos datos serán intercambiables entre sí, si sucede que los datos sufren un reordenamiento y, aún a pesar de aquel cambio, se mantiene la misma distribución de probabilidad P.</a:t>
            </a:r>
          </a:p>
        </p:txBody>
      </p:sp>
    </p:spTree>
    <p:extLst>
      <p:ext uri="{BB962C8B-B14F-4D97-AF65-F5344CB8AC3E}">
        <p14:creationId xmlns:p14="http://schemas.microsoft.com/office/powerpoint/2010/main" val="16548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12</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Me surge una duda al intentar entender la tabla 12.2, de que manera se obtuvieron los valores del </a:t>
            </a:r>
            <a:r>
              <a:rPr lang="es-CL" sz="2400" dirty="0" err="1">
                <a:solidFill>
                  <a:schemeClr val="accent6">
                    <a:lumMod val="75000"/>
                  </a:schemeClr>
                </a:solidFill>
              </a:rPr>
              <a:t>remuestreo</a:t>
            </a:r>
            <a:r>
              <a:rPr lang="es-CL" sz="2400" dirty="0">
                <a:solidFill>
                  <a:schemeClr val="accent6">
                    <a:lumMod val="75000"/>
                  </a:schemeClr>
                </a:solidFill>
              </a:rPr>
              <a:t>?</a:t>
            </a:r>
          </a:p>
          <a:p>
            <a:pPr marL="0" indent="0" algn="just">
              <a:buNone/>
            </a:pPr>
            <a:r>
              <a:rPr lang="es-MX" sz="2000" dirty="0"/>
              <a:t>En aquella tabla, la última fila muestra las medias de cada conjunto de datos, donde para el primer caso se utilizan los datos originales, y a partir de </a:t>
            </a:r>
            <a:r>
              <a:rPr lang="es-MX" sz="2000" dirty="0" err="1"/>
              <a:t>Bt</a:t>
            </a:r>
            <a:r>
              <a:rPr lang="es-MX" sz="2000" dirty="0"/>
              <a:t> 1 hasta </a:t>
            </a:r>
            <a:r>
              <a:rPr lang="es-MX" sz="2000" dirty="0" err="1"/>
              <a:t>Bt</a:t>
            </a:r>
            <a:r>
              <a:rPr lang="es-MX" sz="2000" dirty="0"/>
              <a:t> 10, se utilizan los datos que nacen de cada </a:t>
            </a:r>
            <a:r>
              <a:rPr lang="es-MX" sz="2000" dirty="0" err="1"/>
              <a:t>remuestreo</a:t>
            </a:r>
            <a:r>
              <a:rPr lang="es-MX" sz="2000" dirty="0"/>
              <a:t> con reposición.</a:t>
            </a:r>
          </a:p>
        </p:txBody>
      </p:sp>
      <p:pic>
        <p:nvPicPr>
          <p:cNvPr id="5" name="Imagen 4">
            <a:extLst>
              <a:ext uri="{FF2B5EF4-FFF2-40B4-BE49-F238E27FC236}">
                <a16:creationId xmlns:a16="http://schemas.microsoft.com/office/drawing/2014/main" id="{7EA79602-E09F-15D8-C2B0-9833693F126B}"/>
              </a:ext>
            </a:extLst>
          </p:cNvPr>
          <p:cNvPicPr>
            <a:picLocks noChangeAspect="1"/>
          </p:cNvPicPr>
          <p:nvPr/>
        </p:nvPicPr>
        <p:blipFill>
          <a:blip r:embed="rId2"/>
          <a:stretch>
            <a:fillRect/>
          </a:stretch>
        </p:blipFill>
        <p:spPr>
          <a:xfrm>
            <a:off x="1557337" y="4277804"/>
            <a:ext cx="6029325" cy="2580196"/>
          </a:xfrm>
          <a:prstGeom prst="rect">
            <a:avLst/>
          </a:prstGeom>
        </p:spPr>
      </p:pic>
    </p:spTree>
    <p:extLst>
      <p:ext uri="{BB962C8B-B14F-4D97-AF65-F5344CB8AC3E}">
        <p14:creationId xmlns:p14="http://schemas.microsoft.com/office/powerpoint/2010/main" val="320430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TotalTime>
  <Words>1093</Words>
  <Application>Microsoft Office PowerPoint</Application>
  <PresentationFormat>Presentación en pantalla (4:3)</PresentationFormat>
  <Paragraphs>36</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Office Theme</vt:lpstr>
      <vt:lpstr>Resolución dudas capítulo 12</vt:lpstr>
      <vt:lpstr>Capítulo 12</vt:lpstr>
      <vt:lpstr>Capítulo 12</vt:lpstr>
      <vt:lpstr>Capítulo 12</vt:lpstr>
      <vt:lpstr>Capítulo 12</vt:lpstr>
      <vt:lpstr>Capítulo 12</vt:lpstr>
      <vt:lpstr>Capítulo 12</vt:lpstr>
      <vt:lpstr>Capítulo 12</vt:lpstr>
      <vt:lpstr>Capítulo 12</vt:lpstr>
      <vt:lpstr>Capítulo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Rodríguez</dc:creator>
  <cp:lastModifiedBy>Jacqueline Köhler C.</cp:lastModifiedBy>
  <cp:revision>34</cp:revision>
  <dcterms:created xsi:type="dcterms:W3CDTF">2012-06-05T18:28:47Z</dcterms:created>
  <dcterms:modified xsi:type="dcterms:W3CDTF">2022-10-27T12:27:37Z</dcterms:modified>
</cp:coreProperties>
</file>