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9" r:id="rId4"/>
    <p:sldId id="258" r:id="rId5"/>
    <p:sldId id="270" r:id="rId6"/>
    <p:sldId id="259" r:id="rId7"/>
    <p:sldId id="260" r:id="rId8"/>
    <p:sldId id="261" r:id="rId9"/>
    <p:sldId id="271" r:id="rId10"/>
    <p:sldId id="262" r:id="rId11"/>
    <p:sldId id="272" r:id="rId12"/>
    <p:sldId id="273" r:id="rId13"/>
    <p:sldId id="274" r:id="rId14"/>
    <p:sldId id="275" r:id="rId15"/>
    <p:sldId id="276" r:id="rId16"/>
    <p:sldId id="277"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72" autoAdjust="0"/>
  </p:normalViewPr>
  <p:slideViewPr>
    <p:cSldViewPr snapToGrid="0" snapToObjects="1">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28444-B7EC-408B-A145-01006F95E752}" type="datetimeFigureOut">
              <a:rPr lang="es-CL" smtClean="0"/>
              <a:t>07-09-2022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0032C-DF80-47C3-9AB6-D6787C18ED20}" type="slidenum">
              <a:rPr lang="es-CL" smtClean="0"/>
              <a:t>‹Nº›</a:t>
            </a:fld>
            <a:endParaRPr lang="es-CL"/>
          </a:p>
        </p:txBody>
      </p:sp>
    </p:spTree>
    <p:extLst>
      <p:ext uri="{BB962C8B-B14F-4D97-AF65-F5344CB8AC3E}">
        <p14:creationId xmlns:p14="http://schemas.microsoft.com/office/powerpoint/2010/main" val="301624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a:extLst>
              <a:ext uri="{FF2B5EF4-FFF2-40B4-BE49-F238E27FC236}">
                <a16:creationId xmlns:a16="http://schemas.microsoft.com/office/drawing/2014/main" id="{368DFF69-9729-4CEA-83CC-C6F19AFA2127}"/>
              </a:ext>
            </a:extLst>
          </p:cNvPr>
          <p:cNvSpPr>
            <a:spLocks noGrp="1"/>
          </p:cNvSpPr>
          <p:nvPr>
            <p:ph type="dt" sz="half" idx="10"/>
          </p:nvPr>
        </p:nvSpPr>
        <p:spPr/>
        <p:txBody>
          <a:bodyPr/>
          <a:lstStyle>
            <a:lvl1pPr>
              <a:defRPr/>
            </a:lvl1pPr>
          </a:lstStyle>
          <a:p>
            <a:fld id="{EFE47D68-E6D5-411C-BA7A-AC80B10DF06A}" type="datetimeFigureOut">
              <a:rPr lang="en-US" altLang="es-CL"/>
              <a:pPr/>
              <a:t>9/7/2022</a:t>
            </a:fld>
            <a:endParaRPr lang="en-US" altLang="es-CL"/>
          </a:p>
        </p:txBody>
      </p:sp>
      <p:sp>
        <p:nvSpPr>
          <p:cNvPr id="5" name="Footer Placeholder 4">
            <a:extLst>
              <a:ext uri="{FF2B5EF4-FFF2-40B4-BE49-F238E27FC236}">
                <a16:creationId xmlns:a16="http://schemas.microsoft.com/office/drawing/2014/main" id="{25F02625-1AF7-4048-AF92-3D62F8BCA6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E7ED73-BB13-4F95-A163-803193F866BF}"/>
              </a:ext>
            </a:extLst>
          </p:cNvPr>
          <p:cNvSpPr>
            <a:spLocks noGrp="1"/>
          </p:cNvSpPr>
          <p:nvPr>
            <p:ph type="sldNum" sz="quarter" idx="12"/>
          </p:nvPr>
        </p:nvSpPr>
        <p:spPr/>
        <p:txBody>
          <a:bodyPr/>
          <a:lstStyle>
            <a:lvl1pPr>
              <a:defRPr/>
            </a:lvl1pPr>
          </a:lstStyle>
          <a:p>
            <a:fld id="{C4E24504-7678-4BB0-A8DB-42AEFE71A276}" type="slidenum">
              <a:rPr lang="en-US" altLang="es-CL"/>
              <a:pPr/>
              <a:t>‹Nº›</a:t>
            </a:fld>
            <a:endParaRPr lang="en-US" altLang="es-CL"/>
          </a:p>
        </p:txBody>
      </p:sp>
    </p:spTree>
    <p:extLst>
      <p:ext uri="{BB962C8B-B14F-4D97-AF65-F5344CB8AC3E}">
        <p14:creationId xmlns:p14="http://schemas.microsoft.com/office/powerpoint/2010/main" val="276081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17C9A196-390D-428C-B454-419E535B74D6}"/>
              </a:ext>
            </a:extLst>
          </p:cNvPr>
          <p:cNvSpPr>
            <a:spLocks noGrp="1"/>
          </p:cNvSpPr>
          <p:nvPr>
            <p:ph type="dt" sz="half" idx="10"/>
          </p:nvPr>
        </p:nvSpPr>
        <p:spPr/>
        <p:txBody>
          <a:bodyPr/>
          <a:lstStyle>
            <a:lvl1pPr>
              <a:defRPr/>
            </a:lvl1pPr>
          </a:lstStyle>
          <a:p>
            <a:fld id="{BDAA6D48-85A1-4192-99B9-67A025BCBBDD}" type="datetimeFigureOut">
              <a:rPr lang="en-US" altLang="es-CL"/>
              <a:pPr/>
              <a:t>9/7/2022</a:t>
            </a:fld>
            <a:endParaRPr lang="en-US" altLang="es-CL"/>
          </a:p>
        </p:txBody>
      </p:sp>
      <p:sp>
        <p:nvSpPr>
          <p:cNvPr id="5" name="Footer Placeholder 4">
            <a:extLst>
              <a:ext uri="{FF2B5EF4-FFF2-40B4-BE49-F238E27FC236}">
                <a16:creationId xmlns:a16="http://schemas.microsoft.com/office/drawing/2014/main" id="{BA8867C0-B1F0-43A2-A668-993DBA5972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33A676E-2CCC-472A-86D9-982C8168B049}"/>
              </a:ext>
            </a:extLst>
          </p:cNvPr>
          <p:cNvSpPr>
            <a:spLocks noGrp="1"/>
          </p:cNvSpPr>
          <p:nvPr>
            <p:ph type="sldNum" sz="quarter" idx="12"/>
          </p:nvPr>
        </p:nvSpPr>
        <p:spPr/>
        <p:txBody>
          <a:bodyPr/>
          <a:lstStyle>
            <a:lvl1pPr>
              <a:defRPr/>
            </a:lvl1pPr>
          </a:lstStyle>
          <a:p>
            <a:fld id="{2C643ABE-FFE5-4E81-9838-8611F8EB6701}" type="slidenum">
              <a:rPr lang="en-US" altLang="es-CL"/>
              <a:pPr/>
              <a:t>‹Nº›</a:t>
            </a:fld>
            <a:endParaRPr lang="en-US" altLang="es-CL"/>
          </a:p>
        </p:txBody>
      </p:sp>
    </p:spTree>
    <p:extLst>
      <p:ext uri="{BB962C8B-B14F-4D97-AF65-F5344CB8AC3E}">
        <p14:creationId xmlns:p14="http://schemas.microsoft.com/office/powerpoint/2010/main" val="423048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573E3CDC-3430-4C6B-B867-AB7BAC70398F}"/>
              </a:ext>
            </a:extLst>
          </p:cNvPr>
          <p:cNvSpPr>
            <a:spLocks noGrp="1"/>
          </p:cNvSpPr>
          <p:nvPr>
            <p:ph type="dt" sz="half" idx="10"/>
          </p:nvPr>
        </p:nvSpPr>
        <p:spPr/>
        <p:txBody>
          <a:bodyPr/>
          <a:lstStyle>
            <a:lvl1pPr>
              <a:defRPr/>
            </a:lvl1pPr>
          </a:lstStyle>
          <a:p>
            <a:fld id="{50E396D0-71FB-42A6-A8FA-B3BE5DD34838}" type="datetimeFigureOut">
              <a:rPr lang="en-US" altLang="es-CL"/>
              <a:pPr/>
              <a:t>9/7/2022</a:t>
            </a:fld>
            <a:endParaRPr lang="en-US" altLang="es-CL"/>
          </a:p>
        </p:txBody>
      </p:sp>
      <p:sp>
        <p:nvSpPr>
          <p:cNvPr id="5" name="Footer Placeholder 4">
            <a:extLst>
              <a:ext uri="{FF2B5EF4-FFF2-40B4-BE49-F238E27FC236}">
                <a16:creationId xmlns:a16="http://schemas.microsoft.com/office/drawing/2014/main" id="{CD442F18-183E-4FAF-BD13-4E48A949E0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3E71EF-E999-4CB6-A72A-4130B1E2DFBA}"/>
              </a:ext>
            </a:extLst>
          </p:cNvPr>
          <p:cNvSpPr>
            <a:spLocks noGrp="1"/>
          </p:cNvSpPr>
          <p:nvPr>
            <p:ph type="sldNum" sz="quarter" idx="12"/>
          </p:nvPr>
        </p:nvSpPr>
        <p:spPr/>
        <p:txBody>
          <a:bodyPr/>
          <a:lstStyle>
            <a:lvl1pPr>
              <a:defRPr/>
            </a:lvl1pPr>
          </a:lstStyle>
          <a:p>
            <a:fld id="{883DBE9F-7EBE-41CF-8036-BF3F647BB7C1}" type="slidenum">
              <a:rPr lang="en-US" altLang="es-CL"/>
              <a:pPr/>
              <a:t>‹Nº›</a:t>
            </a:fld>
            <a:endParaRPr lang="en-US" altLang="es-CL"/>
          </a:p>
        </p:txBody>
      </p:sp>
    </p:spTree>
    <p:extLst>
      <p:ext uri="{BB962C8B-B14F-4D97-AF65-F5344CB8AC3E}">
        <p14:creationId xmlns:p14="http://schemas.microsoft.com/office/powerpoint/2010/main" val="407914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241373D9-A81A-4358-B854-2DF659E076A9}"/>
              </a:ext>
            </a:extLst>
          </p:cNvPr>
          <p:cNvSpPr>
            <a:spLocks noGrp="1"/>
          </p:cNvSpPr>
          <p:nvPr>
            <p:ph type="dt" sz="half" idx="10"/>
          </p:nvPr>
        </p:nvSpPr>
        <p:spPr/>
        <p:txBody>
          <a:bodyPr/>
          <a:lstStyle>
            <a:lvl1pPr>
              <a:defRPr/>
            </a:lvl1pPr>
          </a:lstStyle>
          <a:p>
            <a:fld id="{D67D6192-A7D6-4D17-9A36-7BE6FF6F9855}" type="datetimeFigureOut">
              <a:rPr lang="en-US" altLang="es-CL"/>
              <a:pPr/>
              <a:t>9/7/2022</a:t>
            </a:fld>
            <a:endParaRPr lang="en-US" altLang="es-CL"/>
          </a:p>
        </p:txBody>
      </p:sp>
      <p:sp>
        <p:nvSpPr>
          <p:cNvPr id="5" name="Footer Placeholder 4">
            <a:extLst>
              <a:ext uri="{FF2B5EF4-FFF2-40B4-BE49-F238E27FC236}">
                <a16:creationId xmlns:a16="http://schemas.microsoft.com/office/drawing/2014/main" id="{0B430A73-08F4-41D5-910E-EAEAAC23CC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0C35BB-D2A9-4CF5-9EA0-E93B0F284A73}"/>
              </a:ext>
            </a:extLst>
          </p:cNvPr>
          <p:cNvSpPr>
            <a:spLocks noGrp="1"/>
          </p:cNvSpPr>
          <p:nvPr>
            <p:ph type="sldNum" sz="quarter" idx="12"/>
          </p:nvPr>
        </p:nvSpPr>
        <p:spPr/>
        <p:txBody>
          <a:bodyPr/>
          <a:lstStyle>
            <a:lvl1pPr>
              <a:defRPr/>
            </a:lvl1pPr>
          </a:lstStyle>
          <a:p>
            <a:fld id="{040C0FFB-4BF6-44C9-9275-6A96C854CF5C}" type="slidenum">
              <a:rPr lang="en-US" altLang="es-CL"/>
              <a:pPr/>
              <a:t>‹Nº›</a:t>
            </a:fld>
            <a:endParaRPr lang="en-US" altLang="es-CL"/>
          </a:p>
        </p:txBody>
      </p:sp>
    </p:spTree>
    <p:extLst>
      <p:ext uri="{BB962C8B-B14F-4D97-AF65-F5344CB8AC3E}">
        <p14:creationId xmlns:p14="http://schemas.microsoft.com/office/powerpoint/2010/main" val="186871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a:extLst>
              <a:ext uri="{FF2B5EF4-FFF2-40B4-BE49-F238E27FC236}">
                <a16:creationId xmlns:a16="http://schemas.microsoft.com/office/drawing/2014/main" id="{4C7CDF73-D6A7-483B-BC82-5123A0F85736}"/>
              </a:ext>
            </a:extLst>
          </p:cNvPr>
          <p:cNvSpPr>
            <a:spLocks noGrp="1"/>
          </p:cNvSpPr>
          <p:nvPr>
            <p:ph type="dt" sz="half" idx="10"/>
          </p:nvPr>
        </p:nvSpPr>
        <p:spPr/>
        <p:txBody>
          <a:bodyPr/>
          <a:lstStyle>
            <a:lvl1pPr>
              <a:defRPr/>
            </a:lvl1pPr>
          </a:lstStyle>
          <a:p>
            <a:fld id="{1E16AB7E-DB1F-4872-880D-C1B82643AFCD}" type="datetimeFigureOut">
              <a:rPr lang="en-US" altLang="es-CL"/>
              <a:pPr/>
              <a:t>9/7/2022</a:t>
            </a:fld>
            <a:endParaRPr lang="en-US" altLang="es-CL"/>
          </a:p>
        </p:txBody>
      </p:sp>
      <p:sp>
        <p:nvSpPr>
          <p:cNvPr id="5" name="Footer Placeholder 4">
            <a:extLst>
              <a:ext uri="{FF2B5EF4-FFF2-40B4-BE49-F238E27FC236}">
                <a16:creationId xmlns:a16="http://schemas.microsoft.com/office/drawing/2014/main" id="{E15D805C-34F7-4E6A-BED6-DBCCD5A973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2274A1-F472-4F7E-A6BF-CE2A7344D92D}"/>
              </a:ext>
            </a:extLst>
          </p:cNvPr>
          <p:cNvSpPr>
            <a:spLocks noGrp="1"/>
          </p:cNvSpPr>
          <p:nvPr>
            <p:ph type="sldNum" sz="quarter" idx="12"/>
          </p:nvPr>
        </p:nvSpPr>
        <p:spPr/>
        <p:txBody>
          <a:bodyPr/>
          <a:lstStyle>
            <a:lvl1pPr>
              <a:defRPr/>
            </a:lvl1pPr>
          </a:lstStyle>
          <a:p>
            <a:fld id="{B9CEE7F1-CCE8-4599-A037-C827BB178D45}" type="slidenum">
              <a:rPr lang="en-US" altLang="es-CL"/>
              <a:pPr/>
              <a:t>‹Nº›</a:t>
            </a:fld>
            <a:endParaRPr lang="en-US" altLang="es-CL"/>
          </a:p>
        </p:txBody>
      </p:sp>
    </p:spTree>
    <p:extLst>
      <p:ext uri="{BB962C8B-B14F-4D97-AF65-F5344CB8AC3E}">
        <p14:creationId xmlns:p14="http://schemas.microsoft.com/office/powerpoint/2010/main" val="359763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3">
            <a:extLst>
              <a:ext uri="{FF2B5EF4-FFF2-40B4-BE49-F238E27FC236}">
                <a16:creationId xmlns:a16="http://schemas.microsoft.com/office/drawing/2014/main" id="{A65A4E48-9127-47B7-AE35-CC9CCE092690}"/>
              </a:ext>
            </a:extLst>
          </p:cNvPr>
          <p:cNvSpPr>
            <a:spLocks noGrp="1"/>
          </p:cNvSpPr>
          <p:nvPr>
            <p:ph type="dt" sz="half" idx="10"/>
          </p:nvPr>
        </p:nvSpPr>
        <p:spPr/>
        <p:txBody>
          <a:bodyPr/>
          <a:lstStyle>
            <a:lvl1pPr>
              <a:defRPr/>
            </a:lvl1pPr>
          </a:lstStyle>
          <a:p>
            <a:fld id="{8C6ABDB5-C297-499A-A950-F4D58399178C}" type="datetimeFigureOut">
              <a:rPr lang="en-US" altLang="es-CL"/>
              <a:pPr/>
              <a:t>9/7/2022</a:t>
            </a:fld>
            <a:endParaRPr lang="en-US" altLang="es-CL"/>
          </a:p>
        </p:txBody>
      </p:sp>
      <p:sp>
        <p:nvSpPr>
          <p:cNvPr id="6" name="Footer Placeholder 4">
            <a:extLst>
              <a:ext uri="{FF2B5EF4-FFF2-40B4-BE49-F238E27FC236}">
                <a16:creationId xmlns:a16="http://schemas.microsoft.com/office/drawing/2014/main" id="{B4688D87-226B-4918-A257-C36D7ECB84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BF37C1-E17D-4A47-A920-BAD7F99C69DA}"/>
              </a:ext>
            </a:extLst>
          </p:cNvPr>
          <p:cNvSpPr>
            <a:spLocks noGrp="1"/>
          </p:cNvSpPr>
          <p:nvPr>
            <p:ph type="sldNum" sz="quarter" idx="12"/>
          </p:nvPr>
        </p:nvSpPr>
        <p:spPr/>
        <p:txBody>
          <a:bodyPr/>
          <a:lstStyle>
            <a:lvl1pPr>
              <a:defRPr/>
            </a:lvl1pPr>
          </a:lstStyle>
          <a:p>
            <a:fld id="{A9081DF7-9877-46CD-9B42-1372904993AF}" type="slidenum">
              <a:rPr lang="en-US" altLang="es-CL"/>
              <a:pPr/>
              <a:t>‹Nº›</a:t>
            </a:fld>
            <a:endParaRPr lang="en-US" altLang="es-CL"/>
          </a:p>
        </p:txBody>
      </p:sp>
    </p:spTree>
    <p:extLst>
      <p:ext uri="{BB962C8B-B14F-4D97-AF65-F5344CB8AC3E}">
        <p14:creationId xmlns:p14="http://schemas.microsoft.com/office/powerpoint/2010/main" val="147894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3">
            <a:extLst>
              <a:ext uri="{FF2B5EF4-FFF2-40B4-BE49-F238E27FC236}">
                <a16:creationId xmlns:a16="http://schemas.microsoft.com/office/drawing/2014/main" id="{F6962D87-16BA-4EFA-B8CC-CAEE9414B50E}"/>
              </a:ext>
            </a:extLst>
          </p:cNvPr>
          <p:cNvSpPr>
            <a:spLocks noGrp="1"/>
          </p:cNvSpPr>
          <p:nvPr>
            <p:ph type="dt" sz="half" idx="10"/>
          </p:nvPr>
        </p:nvSpPr>
        <p:spPr/>
        <p:txBody>
          <a:bodyPr/>
          <a:lstStyle>
            <a:lvl1pPr>
              <a:defRPr/>
            </a:lvl1pPr>
          </a:lstStyle>
          <a:p>
            <a:fld id="{7F83C09B-7A8E-4A04-9D93-E11CC3903DE4}" type="datetimeFigureOut">
              <a:rPr lang="en-US" altLang="es-CL"/>
              <a:pPr/>
              <a:t>9/7/2022</a:t>
            </a:fld>
            <a:endParaRPr lang="en-US" altLang="es-CL"/>
          </a:p>
        </p:txBody>
      </p:sp>
      <p:sp>
        <p:nvSpPr>
          <p:cNvPr id="8" name="Footer Placeholder 4">
            <a:extLst>
              <a:ext uri="{FF2B5EF4-FFF2-40B4-BE49-F238E27FC236}">
                <a16:creationId xmlns:a16="http://schemas.microsoft.com/office/drawing/2014/main" id="{BC374925-FCB2-4496-B274-5FB743687C4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AE5D95B-531C-4C94-8FC9-6CCD92D2004B}"/>
              </a:ext>
            </a:extLst>
          </p:cNvPr>
          <p:cNvSpPr>
            <a:spLocks noGrp="1"/>
          </p:cNvSpPr>
          <p:nvPr>
            <p:ph type="sldNum" sz="quarter" idx="12"/>
          </p:nvPr>
        </p:nvSpPr>
        <p:spPr/>
        <p:txBody>
          <a:bodyPr/>
          <a:lstStyle>
            <a:lvl1pPr>
              <a:defRPr/>
            </a:lvl1pPr>
          </a:lstStyle>
          <a:p>
            <a:fld id="{6D4CA92D-F189-4867-B5B6-CEE81795BCFB}" type="slidenum">
              <a:rPr lang="en-US" altLang="es-CL"/>
              <a:pPr/>
              <a:t>‹Nº›</a:t>
            </a:fld>
            <a:endParaRPr lang="en-US" altLang="es-CL"/>
          </a:p>
        </p:txBody>
      </p:sp>
    </p:spTree>
    <p:extLst>
      <p:ext uri="{BB962C8B-B14F-4D97-AF65-F5344CB8AC3E}">
        <p14:creationId xmlns:p14="http://schemas.microsoft.com/office/powerpoint/2010/main" val="174857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3">
            <a:extLst>
              <a:ext uri="{FF2B5EF4-FFF2-40B4-BE49-F238E27FC236}">
                <a16:creationId xmlns:a16="http://schemas.microsoft.com/office/drawing/2014/main" id="{54B19AB7-F53A-4F4B-BB0B-3D76D3D30A3A}"/>
              </a:ext>
            </a:extLst>
          </p:cNvPr>
          <p:cNvSpPr>
            <a:spLocks noGrp="1"/>
          </p:cNvSpPr>
          <p:nvPr>
            <p:ph type="dt" sz="half" idx="10"/>
          </p:nvPr>
        </p:nvSpPr>
        <p:spPr/>
        <p:txBody>
          <a:bodyPr/>
          <a:lstStyle>
            <a:lvl1pPr>
              <a:defRPr/>
            </a:lvl1pPr>
          </a:lstStyle>
          <a:p>
            <a:fld id="{98768596-5286-4DF9-8308-94C8FB7AAE71}" type="datetimeFigureOut">
              <a:rPr lang="en-US" altLang="es-CL"/>
              <a:pPr/>
              <a:t>9/7/2022</a:t>
            </a:fld>
            <a:endParaRPr lang="en-US" altLang="es-CL"/>
          </a:p>
        </p:txBody>
      </p:sp>
      <p:sp>
        <p:nvSpPr>
          <p:cNvPr id="4" name="Footer Placeholder 4">
            <a:extLst>
              <a:ext uri="{FF2B5EF4-FFF2-40B4-BE49-F238E27FC236}">
                <a16:creationId xmlns:a16="http://schemas.microsoft.com/office/drawing/2014/main" id="{0C2FC8AF-A5F0-421C-BB3D-5220B8BC6C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C9ABD17-B118-4016-AE4D-786E1F524BBA}"/>
              </a:ext>
            </a:extLst>
          </p:cNvPr>
          <p:cNvSpPr>
            <a:spLocks noGrp="1"/>
          </p:cNvSpPr>
          <p:nvPr>
            <p:ph type="sldNum" sz="quarter" idx="12"/>
          </p:nvPr>
        </p:nvSpPr>
        <p:spPr/>
        <p:txBody>
          <a:bodyPr/>
          <a:lstStyle>
            <a:lvl1pPr>
              <a:defRPr/>
            </a:lvl1pPr>
          </a:lstStyle>
          <a:p>
            <a:fld id="{3511A765-7B66-4707-A9A4-C6D34ED45F59}" type="slidenum">
              <a:rPr lang="en-US" altLang="es-CL"/>
              <a:pPr/>
              <a:t>‹Nº›</a:t>
            </a:fld>
            <a:endParaRPr lang="en-US" altLang="es-CL"/>
          </a:p>
        </p:txBody>
      </p:sp>
    </p:spTree>
    <p:extLst>
      <p:ext uri="{BB962C8B-B14F-4D97-AF65-F5344CB8AC3E}">
        <p14:creationId xmlns:p14="http://schemas.microsoft.com/office/powerpoint/2010/main" val="29621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DD8C1A1-1C4A-4B1B-A7B9-819C4FE083C7}"/>
              </a:ext>
            </a:extLst>
          </p:cNvPr>
          <p:cNvSpPr>
            <a:spLocks noGrp="1"/>
          </p:cNvSpPr>
          <p:nvPr>
            <p:ph type="dt" sz="half" idx="10"/>
          </p:nvPr>
        </p:nvSpPr>
        <p:spPr/>
        <p:txBody>
          <a:bodyPr/>
          <a:lstStyle>
            <a:lvl1pPr>
              <a:defRPr/>
            </a:lvl1pPr>
          </a:lstStyle>
          <a:p>
            <a:fld id="{2646C377-DEBA-4A71-8EE1-1C4B4D02CEB0}" type="datetimeFigureOut">
              <a:rPr lang="en-US" altLang="es-CL"/>
              <a:pPr/>
              <a:t>9/7/2022</a:t>
            </a:fld>
            <a:endParaRPr lang="en-US" altLang="es-CL"/>
          </a:p>
        </p:txBody>
      </p:sp>
      <p:sp>
        <p:nvSpPr>
          <p:cNvPr id="3" name="Footer Placeholder 4">
            <a:extLst>
              <a:ext uri="{FF2B5EF4-FFF2-40B4-BE49-F238E27FC236}">
                <a16:creationId xmlns:a16="http://schemas.microsoft.com/office/drawing/2014/main" id="{8D66BAE4-2872-4C26-81D8-EC294D85190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0C54950-D2C2-4527-A07D-895948B26114}"/>
              </a:ext>
            </a:extLst>
          </p:cNvPr>
          <p:cNvSpPr>
            <a:spLocks noGrp="1"/>
          </p:cNvSpPr>
          <p:nvPr>
            <p:ph type="sldNum" sz="quarter" idx="12"/>
          </p:nvPr>
        </p:nvSpPr>
        <p:spPr/>
        <p:txBody>
          <a:bodyPr/>
          <a:lstStyle>
            <a:lvl1pPr>
              <a:defRPr/>
            </a:lvl1pPr>
          </a:lstStyle>
          <a:p>
            <a:fld id="{5BFB238B-117B-482A-B004-17755B8781D5}" type="slidenum">
              <a:rPr lang="en-US" altLang="es-CL"/>
              <a:pPr/>
              <a:t>‹Nº›</a:t>
            </a:fld>
            <a:endParaRPr lang="en-US" altLang="es-CL"/>
          </a:p>
        </p:txBody>
      </p:sp>
    </p:spTree>
    <p:extLst>
      <p:ext uri="{BB962C8B-B14F-4D97-AF65-F5344CB8AC3E}">
        <p14:creationId xmlns:p14="http://schemas.microsoft.com/office/powerpoint/2010/main" val="9320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A24706E7-7478-4DAE-B5EF-F6786F09D939}"/>
              </a:ext>
            </a:extLst>
          </p:cNvPr>
          <p:cNvSpPr>
            <a:spLocks noGrp="1"/>
          </p:cNvSpPr>
          <p:nvPr>
            <p:ph type="dt" sz="half" idx="10"/>
          </p:nvPr>
        </p:nvSpPr>
        <p:spPr/>
        <p:txBody>
          <a:bodyPr/>
          <a:lstStyle>
            <a:lvl1pPr>
              <a:defRPr/>
            </a:lvl1pPr>
          </a:lstStyle>
          <a:p>
            <a:fld id="{1F22E17C-033A-49B4-9CB2-E7D0DCAD4A8D}" type="datetimeFigureOut">
              <a:rPr lang="en-US" altLang="es-CL"/>
              <a:pPr/>
              <a:t>9/7/2022</a:t>
            </a:fld>
            <a:endParaRPr lang="en-US" altLang="es-CL"/>
          </a:p>
        </p:txBody>
      </p:sp>
      <p:sp>
        <p:nvSpPr>
          <p:cNvPr id="6" name="Footer Placeholder 4">
            <a:extLst>
              <a:ext uri="{FF2B5EF4-FFF2-40B4-BE49-F238E27FC236}">
                <a16:creationId xmlns:a16="http://schemas.microsoft.com/office/drawing/2014/main" id="{F586524E-881F-4D0E-8420-762ECDEEDB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B92DE7-8EDF-4150-9CB4-7C5E79FB7DFA}"/>
              </a:ext>
            </a:extLst>
          </p:cNvPr>
          <p:cNvSpPr>
            <a:spLocks noGrp="1"/>
          </p:cNvSpPr>
          <p:nvPr>
            <p:ph type="sldNum" sz="quarter" idx="12"/>
          </p:nvPr>
        </p:nvSpPr>
        <p:spPr/>
        <p:txBody>
          <a:bodyPr/>
          <a:lstStyle>
            <a:lvl1pPr>
              <a:defRPr/>
            </a:lvl1pPr>
          </a:lstStyle>
          <a:p>
            <a:fld id="{F44EB2AF-7F28-49DC-87A9-9CC9FADE567B}" type="slidenum">
              <a:rPr lang="en-US" altLang="es-CL"/>
              <a:pPr/>
              <a:t>‹Nº›</a:t>
            </a:fld>
            <a:endParaRPr lang="en-US" altLang="es-CL"/>
          </a:p>
        </p:txBody>
      </p:sp>
    </p:spTree>
    <p:extLst>
      <p:ext uri="{BB962C8B-B14F-4D97-AF65-F5344CB8AC3E}">
        <p14:creationId xmlns:p14="http://schemas.microsoft.com/office/powerpoint/2010/main" val="162199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BCB1D779-D474-45D0-8EDB-D4D0602721CD}"/>
              </a:ext>
            </a:extLst>
          </p:cNvPr>
          <p:cNvSpPr>
            <a:spLocks noGrp="1"/>
          </p:cNvSpPr>
          <p:nvPr>
            <p:ph type="dt" sz="half" idx="10"/>
          </p:nvPr>
        </p:nvSpPr>
        <p:spPr/>
        <p:txBody>
          <a:bodyPr/>
          <a:lstStyle>
            <a:lvl1pPr>
              <a:defRPr/>
            </a:lvl1pPr>
          </a:lstStyle>
          <a:p>
            <a:fld id="{2A925684-C6B1-4D11-97D0-1B1BD7D5EF6A}" type="datetimeFigureOut">
              <a:rPr lang="en-US" altLang="es-CL"/>
              <a:pPr/>
              <a:t>9/7/2022</a:t>
            </a:fld>
            <a:endParaRPr lang="en-US" altLang="es-CL"/>
          </a:p>
        </p:txBody>
      </p:sp>
      <p:sp>
        <p:nvSpPr>
          <p:cNvPr id="6" name="Footer Placeholder 4">
            <a:extLst>
              <a:ext uri="{FF2B5EF4-FFF2-40B4-BE49-F238E27FC236}">
                <a16:creationId xmlns:a16="http://schemas.microsoft.com/office/drawing/2014/main" id="{8A55B620-403E-4C8E-9377-1D3EC9617B1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4C8B6D-3288-4B2B-BA83-80F03F18889D}"/>
              </a:ext>
            </a:extLst>
          </p:cNvPr>
          <p:cNvSpPr>
            <a:spLocks noGrp="1"/>
          </p:cNvSpPr>
          <p:nvPr>
            <p:ph type="sldNum" sz="quarter" idx="12"/>
          </p:nvPr>
        </p:nvSpPr>
        <p:spPr/>
        <p:txBody>
          <a:bodyPr/>
          <a:lstStyle>
            <a:lvl1pPr>
              <a:defRPr/>
            </a:lvl1pPr>
          </a:lstStyle>
          <a:p>
            <a:fld id="{1452E5BD-7ECE-46D8-AA37-66F7DEECDF73}" type="slidenum">
              <a:rPr lang="en-US" altLang="es-CL"/>
              <a:pPr/>
              <a:t>‹Nº›</a:t>
            </a:fld>
            <a:endParaRPr lang="en-US" altLang="es-CL"/>
          </a:p>
        </p:txBody>
      </p:sp>
    </p:spTree>
    <p:extLst>
      <p:ext uri="{BB962C8B-B14F-4D97-AF65-F5344CB8AC3E}">
        <p14:creationId xmlns:p14="http://schemas.microsoft.com/office/powerpoint/2010/main" val="27182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B8465F0-5CC7-41FB-8265-BEEEB47B39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ltLang="es-CL"/>
              <a:t>Click to edit Master title style</a:t>
            </a:r>
            <a:endParaRPr lang="en-US" altLang="es-CL"/>
          </a:p>
        </p:txBody>
      </p:sp>
      <p:sp>
        <p:nvSpPr>
          <p:cNvPr id="1027" name="Text Placeholder 2">
            <a:extLst>
              <a:ext uri="{FF2B5EF4-FFF2-40B4-BE49-F238E27FC236}">
                <a16:creationId xmlns:a16="http://schemas.microsoft.com/office/drawing/2014/main" id="{FA45DF03-40B7-49B6-8FCC-D46269D5861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CL"/>
              <a:t>Click to edit Master text styles</a:t>
            </a:r>
          </a:p>
          <a:p>
            <a:pPr lvl="1"/>
            <a:r>
              <a:rPr lang="es-ES_tradnl" altLang="es-CL"/>
              <a:t>Second level</a:t>
            </a:r>
          </a:p>
          <a:p>
            <a:pPr lvl="2"/>
            <a:r>
              <a:rPr lang="es-ES_tradnl" altLang="es-CL"/>
              <a:t>Third level</a:t>
            </a:r>
          </a:p>
          <a:p>
            <a:pPr lvl="3"/>
            <a:r>
              <a:rPr lang="es-ES_tradnl" altLang="es-CL"/>
              <a:t>Fourth level</a:t>
            </a:r>
          </a:p>
          <a:p>
            <a:pPr lvl="4"/>
            <a:r>
              <a:rPr lang="es-ES_tradnl" altLang="es-CL"/>
              <a:t>Fifth level</a:t>
            </a:r>
            <a:endParaRPr lang="en-US" altLang="es-CL"/>
          </a:p>
        </p:txBody>
      </p:sp>
      <p:sp>
        <p:nvSpPr>
          <p:cNvPr id="4" name="Date Placeholder 3">
            <a:extLst>
              <a:ext uri="{FF2B5EF4-FFF2-40B4-BE49-F238E27FC236}">
                <a16:creationId xmlns:a16="http://schemas.microsoft.com/office/drawing/2014/main" id="{B6140220-5E43-4C8F-B162-6B7FCA691DC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3970490-2795-41ED-A761-86B9FFC6EAAF}" type="datetimeFigureOut">
              <a:rPr lang="en-US" altLang="es-CL"/>
              <a:pPr/>
              <a:t>9/7/2022</a:t>
            </a:fld>
            <a:endParaRPr lang="en-US" altLang="es-CL"/>
          </a:p>
        </p:txBody>
      </p:sp>
      <p:sp>
        <p:nvSpPr>
          <p:cNvPr id="5" name="Footer Placeholder 4">
            <a:extLst>
              <a:ext uri="{FF2B5EF4-FFF2-40B4-BE49-F238E27FC236}">
                <a16:creationId xmlns:a16="http://schemas.microsoft.com/office/drawing/2014/main" id="{57805E16-28EE-45F2-B62D-13761C8AAE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619B2F5-8D83-4FFC-A12B-C52C6A6621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D746FC8-E533-44C7-B04A-B055722AB469}" type="slidenum">
              <a:rPr lang="en-US" altLang="es-CL"/>
              <a:pPr/>
              <a:t>‹Nº›</a:t>
            </a:fld>
            <a:endParaRPr lang="en-US" alt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dirty="0">
                <a:solidFill>
                  <a:schemeClr val="accent6">
                    <a:lumMod val="75000"/>
                  </a:schemeClr>
                </a:solidFill>
              </a:rPr>
              <a:t>Resolución dudas capítulo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446212"/>
            <a:ext cx="8229600" cy="3965575"/>
          </a:xfrm>
        </p:spPr>
        <p:txBody>
          <a:bodyPr/>
          <a:lstStyle/>
          <a:p>
            <a:pPr marL="0" indent="0">
              <a:buNone/>
            </a:pPr>
            <a:r>
              <a:rPr lang="es-CL" sz="2400" dirty="0">
                <a:solidFill>
                  <a:schemeClr val="accent6">
                    <a:lumMod val="75000"/>
                  </a:schemeClr>
                </a:solidFill>
              </a:rPr>
              <a:t>No entendí muy bien cómo se realiza el cálculo teórico del poder y ¿en qué casos o situaciones se puede utilizar o visualizar?</a:t>
            </a:r>
          </a:p>
          <a:p>
            <a:pPr marL="0" indent="0">
              <a:buNone/>
            </a:pPr>
            <a:r>
              <a:rPr lang="es-CL" sz="2000" dirty="0"/>
              <a:t>Utilizando el ejemplo del texto:</a:t>
            </a:r>
          </a:p>
          <a:p>
            <a:pPr marL="0" indent="0" algn="just">
              <a:buNone/>
            </a:pPr>
            <a:r>
              <a:rPr lang="es-CL" sz="2000" dirty="0"/>
              <a:t>“Lola Drones, estudiante de computación, ha diseñado dos nuevos algoritmos (A y B) que resuelven un mismo problema como parte de su trabajo de titulación. Lola desea saber si existe diferencia entre los tiempos de ejecución de ambos algoritmos. Para ello, ha decidido realizar una prueba t con muestras pareadas, con un nivel de significación α = 0, 05, usando para ello 36 instancias del problema de tamaño fijo que se ejecutan bajo iguales condiciones con cada algoritmo. Además, Lola ya sabe que la diferencia en el tiempo de ejecución sigue una distribución normal con desviación estándar   σ = 12 milisegundos”. Luego, las hipótesis formuladas son las siguientes:</a:t>
            </a:r>
          </a:p>
          <a:p>
            <a:pPr marL="0" indent="0" algn="just">
              <a:buNone/>
            </a:pPr>
            <a:endParaRPr lang="es-CL" sz="2000" dirty="0"/>
          </a:p>
          <a:p>
            <a:pPr marL="0" indent="0" algn="just">
              <a:buNone/>
            </a:pPr>
            <a:r>
              <a:rPr lang="pt-BR" sz="2000" dirty="0"/>
              <a:t>						H0: µ(Ai−Bi) = 0</a:t>
            </a:r>
          </a:p>
          <a:p>
            <a:pPr marL="0" indent="0" algn="just">
              <a:buNone/>
            </a:pPr>
            <a:r>
              <a:rPr lang="it-IT" sz="2000" dirty="0"/>
              <a:t>						HA: µ(Ai−Bi) =/= 0</a:t>
            </a:r>
          </a:p>
          <a:p>
            <a:pPr marL="0" indent="0" algn="just">
              <a:buNone/>
            </a:pPr>
            <a:endParaRPr lang="es-CL" sz="2000" dirty="0"/>
          </a:p>
        </p:txBody>
      </p:sp>
    </p:spTree>
    <p:extLst>
      <p:ext uri="{BB962C8B-B14F-4D97-AF65-F5344CB8AC3E}">
        <p14:creationId xmlns:p14="http://schemas.microsoft.com/office/powerpoint/2010/main" val="107369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3B9713-CA70-B328-3E99-C80565162DCD}"/>
              </a:ext>
            </a:extLst>
          </p:cNvPr>
          <p:cNvSpPr>
            <a:spLocks noGrp="1"/>
          </p:cNvSpPr>
          <p:nvPr>
            <p:ph idx="1"/>
          </p:nvPr>
        </p:nvSpPr>
        <p:spPr>
          <a:xfrm>
            <a:off x="457200" y="1181100"/>
            <a:ext cx="8229600" cy="4945063"/>
          </a:xfrm>
        </p:spPr>
        <p:txBody>
          <a:bodyPr/>
          <a:lstStyle/>
          <a:p>
            <a:pPr marL="0" indent="0">
              <a:buNone/>
            </a:pPr>
            <a:r>
              <a:rPr lang="es-CL" sz="2000" dirty="0"/>
              <a:t>En este caso, se toma como cierta la hipótesis nula, teniendo el siguiente gráfico, indicando las correspondientes zonas de rechazo:</a:t>
            </a:r>
          </a:p>
          <a:p>
            <a:pPr marL="0" indent="0">
              <a:buNone/>
            </a:pPr>
            <a:endParaRPr lang="es-CL" sz="2000" dirty="0"/>
          </a:p>
        </p:txBody>
      </p:sp>
      <p:pic>
        <p:nvPicPr>
          <p:cNvPr id="5" name="Imagen 4">
            <a:extLst>
              <a:ext uri="{FF2B5EF4-FFF2-40B4-BE49-F238E27FC236}">
                <a16:creationId xmlns:a16="http://schemas.microsoft.com/office/drawing/2014/main" id="{A9960D9E-D953-EAB5-31D1-DEB533DBB046}"/>
              </a:ext>
            </a:extLst>
          </p:cNvPr>
          <p:cNvPicPr>
            <a:picLocks noChangeAspect="1"/>
          </p:cNvPicPr>
          <p:nvPr/>
        </p:nvPicPr>
        <p:blipFill>
          <a:blip r:embed="rId2"/>
          <a:stretch>
            <a:fillRect/>
          </a:stretch>
        </p:blipFill>
        <p:spPr>
          <a:xfrm>
            <a:off x="1724025" y="2163763"/>
            <a:ext cx="5695950" cy="3962400"/>
          </a:xfrm>
          <a:prstGeom prst="rect">
            <a:avLst/>
          </a:prstGeom>
        </p:spPr>
      </p:pic>
    </p:spTree>
    <p:extLst>
      <p:ext uri="{BB962C8B-B14F-4D97-AF65-F5344CB8AC3E}">
        <p14:creationId xmlns:p14="http://schemas.microsoft.com/office/powerpoint/2010/main" val="105895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CF1892-C95B-AA45-50A5-1222C834E7FE}"/>
              </a:ext>
            </a:extLst>
          </p:cNvPr>
          <p:cNvSpPr>
            <a:spLocks noGrp="1"/>
          </p:cNvSpPr>
          <p:nvPr>
            <p:ph idx="1"/>
          </p:nvPr>
        </p:nvSpPr>
        <p:spPr>
          <a:xfrm>
            <a:off x="457200" y="1162050"/>
            <a:ext cx="8229600" cy="4964113"/>
          </a:xfrm>
        </p:spPr>
        <p:txBody>
          <a:bodyPr/>
          <a:lstStyle/>
          <a:p>
            <a:pPr marL="0" indent="0">
              <a:buNone/>
            </a:pPr>
            <a:r>
              <a:rPr lang="es-CL" sz="2000" dirty="0"/>
              <a:t>Ahora, ¿qué sucedería si la hipótesis nula no fuera cierta, sino que la media de las diferencias es en realidad de -4 [ms]?</a:t>
            </a:r>
          </a:p>
          <a:p>
            <a:pPr marL="0" indent="0">
              <a:buNone/>
            </a:pPr>
            <a:r>
              <a:rPr lang="es-CL" sz="2000" dirty="0"/>
              <a:t>Tendríamos una segunda distribución normal centrada en -4. Luego, al superponerla con la anterior, se tendrá lo siguiente:</a:t>
            </a:r>
          </a:p>
          <a:p>
            <a:pPr marL="0" indent="0">
              <a:buNone/>
            </a:pPr>
            <a:endParaRPr lang="es-CL" sz="2000" dirty="0"/>
          </a:p>
        </p:txBody>
      </p:sp>
      <p:pic>
        <p:nvPicPr>
          <p:cNvPr id="5" name="Imagen 4">
            <a:extLst>
              <a:ext uri="{FF2B5EF4-FFF2-40B4-BE49-F238E27FC236}">
                <a16:creationId xmlns:a16="http://schemas.microsoft.com/office/drawing/2014/main" id="{F8605609-68B8-5802-2778-47EBD77D69CC}"/>
              </a:ext>
            </a:extLst>
          </p:cNvPr>
          <p:cNvPicPr>
            <a:picLocks noChangeAspect="1"/>
          </p:cNvPicPr>
          <p:nvPr/>
        </p:nvPicPr>
        <p:blipFill>
          <a:blip r:embed="rId2"/>
          <a:stretch>
            <a:fillRect/>
          </a:stretch>
        </p:blipFill>
        <p:spPr>
          <a:xfrm>
            <a:off x="1762125" y="2576512"/>
            <a:ext cx="5619750" cy="3762375"/>
          </a:xfrm>
          <a:prstGeom prst="rect">
            <a:avLst/>
          </a:prstGeom>
        </p:spPr>
      </p:pic>
    </p:spTree>
    <p:extLst>
      <p:ext uri="{BB962C8B-B14F-4D97-AF65-F5344CB8AC3E}">
        <p14:creationId xmlns:p14="http://schemas.microsoft.com/office/powerpoint/2010/main" val="280385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391A935-ED03-929C-B52D-0AE0597120CA}"/>
              </a:ext>
            </a:extLst>
          </p:cNvPr>
          <p:cNvSpPr>
            <a:spLocks noGrp="1"/>
          </p:cNvSpPr>
          <p:nvPr>
            <p:ph idx="1"/>
          </p:nvPr>
        </p:nvSpPr>
        <p:spPr>
          <a:xfrm>
            <a:off x="457200" y="1285876"/>
            <a:ext cx="8229600" cy="4840288"/>
          </a:xfrm>
        </p:spPr>
        <p:txBody>
          <a:bodyPr/>
          <a:lstStyle/>
          <a:p>
            <a:pPr marL="0" indent="0" algn="just">
              <a:buNone/>
            </a:pPr>
            <a:r>
              <a:rPr lang="es-CL" sz="2000" dirty="0"/>
              <a:t>Esto indica que, cuando rechazamos con la región roja, a partir de ese punto, estaríamos rechazando, a la vez, toda la región azul dado que realmente la media de las diferencias era -4 [ms] y no 0 [ms]. Finalmente, el cálculo del poder no es más que calcular la zona de color azul utilizando la función </a:t>
            </a:r>
            <a:r>
              <a:rPr lang="es-CL" sz="2000" dirty="0" err="1"/>
              <a:t>pnorm</a:t>
            </a:r>
            <a:r>
              <a:rPr lang="es-CL" sz="2000" dirty="0"/>
              <a:t>. </a:t>
            </a:r>
          </a:p>
          <a:p>
            <a:pPr marL="0" indent="0">
              <a:buNone/>
            </a:pPr>
            <a:endParaRPr lang="es-CL" sz="2000" dirty="0"/>
          </a:p>
          <a:p>
            <a:pPr marL="0" indent="0">
              <a:buNone/>
            </a:pPr>
            <a:endParaRPr lang="es-CL" sz="2000" dirty="0"/>
          </a:p>
          <a:p>
            <a:pPr marL="0" indent="0">
              <a:buNone/>
            </a:pPr>
            <a:endParaRPr lang="es-CL" sz="2000" dirty="0"/>
          </a:p>
          <a:p>
            <a:pPr marL="0" indent="0">
              <a:buNone/>
            </a:pPr>
            <a:endParaRPr lang="es-CL" sz="2000" dirty="0"/>
          </a:p>
          <a:p>
            <a:pPr marL="0" indent="0">
              <a:buNone/>
            </a:pPr>
            <a:endParaRPr lang="es-CL" sz="2000" dirty="0"/>
          </a:p>
          <a:p>
            <a:pPr marL="0" indent="0">
              <a:buNone/>
            </a:pPr>
            <a:endParaRPr lang="es-CL" sz="2000" dirty="0"/>
          </a:p>
          <a:p>
            <a:pPr marL="0" indent="0">
              <a:buNone/>
            </a:pPr>
            <a:endParaRPr lang="es-CL" sz="2000" dirty="0"/>
          </a:p>
          <a:p>
            <a:pPr marL="0" indent="0">
              <a:buNone/>
            </a:pPr>
            <a:endParaRPr lang="es-CL" sz="2000" dirty="0"/>
          </a:p>
          <a:p>
            <a:pPr marL="0" indent="0">
              <a:buNone/>
            </a:pPr>
            <a:r>
              <a:rPr lang="es-CL" sz="2000" dirty="0"/>
              <a:t>Destacar que, si se quiere obtener la probabilidad de cometer errores tipo II (</a:t>
            </a:r>
            <a:r>
              <a:rPr lang="el-GR" sz="2000" dirty="0"/>
              <a:t>β</a:t>
            </a:r>
            <a:r>
              <a:rPr lang="es-CL" sz="2000" dirty="0"/>
              <a:t>), no es más que </a:t>
            </a:r>
            <a:r>
              <a:rPr lang="el-GR" sz="2000" dirty="0"/>
              <a:t>β </a:t>
            </a:r>
            <a:r>
              <a:rPr lang="es-CL" sz="2000" dirty="0"/>
              <a:t>= 1 – poder estadístico.</a:t>
            </a:r>
          </a:p>
        </p:txBody>
      </p:sp>
      <p:pic>
        <p:nvPicPr>
          <p:cNvPr id="4" name="Imagen 3">
            <a:extLst>
              <a:ext uri="{FF2B5EF4-FFF2-40B4-BE49-F238E27FC236}">
                <a16:creationId xmlns:a16="http://schemas.microsoft.com/office/drawing/2014/main" id="{F8EE74EE-BF06-5E15-63BB-CE693F712E4B}"/>
              </a:ext>
            </a:extLst>
          </p:cNvPr>
          <p:cNvPicPr>
            <a:picLocks noChangeAspect="1"/>
          </p:cNvPicPr>
          <p:nvPr/>
        </p:nvPicPr>
        <p:blipFill>
          <a:blip r:embed="rId2"/>
          <a:stretch>
            <a:fillRect/>
          </a:stretch>
        </p:blipFill>
        <p:spPr>
          <a:xfrm>
            <a:off x="2487020" y="2880383"/>
            <a:ext cx="4169960" cy="2791753"/>
          </a:xfrm>
          <a:prstGeom prst="rect">
            <a:avLst/>
          </a:prstGeom>
        </p:spPr>
      </p:pic>
    </p:spTree>
    <p:extLst>
      <p:ext uri="{BB962C8B-B14F-4D97-AF65-F5344CB8AC3E}">
        <p14:creationId xmlns:p14="http://schemas.microsoft.com/office/powerpoint/2010/main" val="2393133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AB6292-48C7-EA96-4B6B-26ABA8ECC120}"/>
              </a:ext>
            </a:extLst>
          </p:cNvPr>
          <p:cNvSpPr>
            <a:spLocks noGrp="1"/>
          </p:cNvSpPr>
          <p:nvPr>
            <p:ph idx="1"/>
          </p:nvPr>
        </p:nvSpPr>
        <p:spPr>
          <a:xfrm>
            <a:off x="457200" y="1276350"/>
            <a:ext cx="8229600" cy="4849813"/>
          </a:xfrm>
        </p:spPr>
        <p:txBody>
          <a:bodyPr/>
          <a:lstStyle/>
          <a:p>
            <a:pPr marL="0" indent="0" algn="just">
              <a:buNone/>
            </a:pPr>
            <a:r>
              <a:rPr lang="es-CL" sz="2400" b="0" i="0" dirty="0">
                <a:solidFill>
                  <a:schemeClr val="accent6">
                    <a:lumMod val="75000"/>
                  </a:schemeClr>
                </a:solidFill>
                <a:effectLst/>
                <a:latin typeface="Arial" panose="020B0604020202020204" pitchFamily="34" charset="0"/>
              </a:rPr>
              <a:t>En la figura 6.3 se ven curvas de poder para pruebas </a:t>
            </a:r>
            <a:r>
              <a:rPr lang="es-CL" sz="2400" b="0" i="0" dirty="0" err="1">
                <a:solidFill>
                  <a:schemeClr val="accent6">
                    <a:lumMod val="75000"/>
                  </a:schemeClr>
                </a:solidFill>
                <a:effectLst/>
                <a:latin typeface="Arial" panose="020B0604020202020204" pitchFamily="34" charset="0"/>
              </a:rPr>
              <a:t>uni</a:t>
            </a:r>
            <a:r>
              <a:rPr lang="es-CL" sz="2400" b="0" i="0" dirty="0">
                <a:solidFill>
                  <a:schemeClr val="accent6">
                    <a:lumMod val="75000"/>
                  </a:schemeClr>
                </a:solidFill>
                <a:effectLst/>
                <a:latin typeface="Arial" panose="020B0604020202020204" pitchFamily="34" charset="0"/>
              </a:rPr>
              <a:t> y </a:t>
            </a:r>
            <a:r>
              <a:rPr lang="es-CL" sz="2400" b="0" i="0" dirty="0" err="1">
                <a:solidFill>
                  <a:schemeClr val="accent6">
                    <a:lumMod val="75000"/>
                  </a:schemeClr>
                </a:solidFill>
                <a:effectLst/>
                <a:latin typeface="Arial" panose="020B0604020202020204" pitchFamily="34" charset="0"/>
              </a:rPr>
              <a:t>bi</a:t>
            </a:r>
            <a:r>
              <a:rPr lang="es-CL" sz="2400" b="0" i="0" dirty="0">
                <a:solidFill>
                  <a:schemeClr val="accent6">
                    <a:lumMod val="75000"/>
                  </a:schemeClr>
                </a:solidFill>
                <a:effectLst/>
                <a:latin typeface="Arial" panose="020B0604020202020204" pitchFamily="34" charset="0"/>
              </a:rPr>
              <a:t> laterales, me queda la duda de...</a:t>
            </a:r>
          </a:p>
          <a:p>
            <a:pPr marL="0" indent="0" algn="just">
              <a:buNone/>
            </a:pPr>
            <a:endParaRPr lang="es-CL" sz="2400" b="0" i="0" dirty="0">
              <a:solidFill>
                <a:schemeClr val="accent6">
                  <a:lumMod val="75000"/>
                </a:schemeClr>
              </a:solidFill>
              <a:effectLst/>
              <a:latin typeface="Arial" panose="020B0604020202020204" pitchFamily="34" charset="0"/>
            </a:endParaRPr>
          </a:p>
          <a:p>
            <a:pPr marL="0" indent="0" algn="just">
              <a:buNone/>
            </a:pPr>
            <a:r>
              <a:rPr lang="es-CL" sz="2400" b="0" i="0" dirty="0">
                <a:solidFill>
                  <a:schemeClr val="accent6">
                    <a:lumMod val="75000"/>
                  </a:schemeClr>
                </a:solidFill>
                <a:effectLst/>
                <a:latin typeface="Arial" panose="020B0604020202020204" pitchFamily="34" charset="0"/>
              </a:rPr>
              <a:t>"En ella se evidencia claramente la ventaja de las pruebas unilaterales: cuando el tamaño del efecto aumenta en el sentido de la hipótesis alternativa, el poder es mayor que para una prueba bilateral“</a:t>
            </a:r>
          </a:p>
          <a:p>
            <a:pPr marL="0" indent="0" algn="just">
              <a:buNone/>
            </a:pPr>
            <a:endParaRPr lang="es-CL" sz="2400" b="0" i="0" dirty="0">
              <a:solidFill>
                <a:schemeClr val="accent6">
                  <a:lumMod val="75000"/>
                </a:schemeClr>
              </a:solidFill>
              <a:effectLst/>
              <a:latin typeface="Arial" panose="020B0604020202020204" pitchFamily="34" charset="0"/>
            </a:endParaRPr>
          </a:p>
          <a:p>
            <a:pPr marL="0" indent="0" algn="just">
              <a:buNone/>
            </a:pPr>
            <a:r>
              <a:rPr lang="es-CL" sz="2400" b="0" i="0" dirty="0">
                <a:solidFill>
                  <a:schemeClr val="accent6">
                    <a:lumMod val="75000"/>
                  </a:schemeClr>
                </a:solidFill>
                <a:effectLst/>
                <a:latin typeface="Arial" panose="020B0604020202020204" pitchFamily="34" charset="0"/>
              </a:rPr>
              <a:t>¿Cuál es el sentido de la hipótesis alternativa, hacia la derecha pasando el valor nulo?</a:t>
            </a:r>
          </a:p>
          <a:p>
            <a:endParaRPr lang="es-CL" dirty="0"/>
          </a:p>
        </p:txBody>
      </p:sp>
    </p:spTree>
    <p:extLst>
      <p:ext uri="{BB962C8B-B14F-4D97-AF65-F5344CB8AC3E}">
        <p14:creationId xmlns:p14="http://schemas.microsoft.com/office/powerpoint/2010/main" val="150837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B8CE992-E393-C7AE-D724-75ED15B17FE1}"/>
              </a:ext>
            </a:extLst>
          </p:cNvPr>
          <p:cNvSpPr>
            <a:spLocks noGrp="1"/>
          </p:cNvSpPr>
          <p:nvPr>
            <p:ph idx="1"/>
          </p:nvPr>
        </p:nvSpPr>
        <p:spPr>
          <a:xfrm>
            <a:off x="457200" y="1238250"/>
            <a:ext cx="8229600" cy="4887913"/>
          </a:xfrm>
        </p:spPr>
        <p:txBody>
          <a:bodyPr/>
          <a:lstStyle/>
          <a:p>
            <a:pPr marL="0" indent="0" algn="just">
              <a:buNone/>
            </a:pPr>
            <a:r>
              <a:rPr lang="es-CL" sz="2000" dirty="0"/>
              <a:t>Utilizando la duda anterior, pasamos de una media de las diferencias de 0 [ms] a -4 [ms], es decir, realmente es correcta la hipótesis alternativa, por lo que el tamaño del efecto, para aquel caso, también fue de -4, por lo que hubo una disminución del tamaño del efecto.</a:t>
            </a:r>
          </a:p>
        </p:txBody>
      </p:sp>
      <p:pic>
        <p:nvPicPr>
          <p:cNvPr id="4" name="Imagen 3">
            <a:extLst>
              <a:ext uri="{FF2B5EF4-FFF2-40B4-BE49-F238E27FC236}">
                <a16:creationId xmlns:a16="http://schemas.microsoft.com/office/drawing/2014/main" id="{4DA8A71C-1B08-EAA7-28A3-68691EB8D5A0}"/>
              </a:ext>
            </a:extLst>
          </p:cNvPr>
          <p:cNvPicPr>
            <a:picLocks noChangeAspect="1"/>
          </p:cNvPicPr>
          <p:nvPr/>
        </p:nvPicPr>
        <p:blipFill>
          <a:blip r:embed="rId2"/>
          <a:stretch>
            <a:fillRect/>
          </a:stretch>
        </p:blipFill>
        <p:spPr>
          <a:xfrm>
            <a:off x="2212394" y="2521238"/>
            <a:ext cx="4870624" cy="3098512"/>
          </a:xfrm>
          <a:prstGeom prst="rect">
            <a:avLst/>
          </a:prstGeom>
        </p:spPr>
      </p:pic>
    </p:spTree>
    <p:extLst>
      <p:ext uri="{BB962C8B-B14F-4D97-AF65-F5344CB8AC3E}">
        <p14:creationId xmlns:p14="http://schemas.microsoft.com/office/powerpoint/2010/main" val="121689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8EBB0B-6905-179E-2D88-3A162F49FB43}"/>
              </a:ext>
            </a:extLst>
          </p:cNvPr>
          <p:cNvSpPr>
            <a:spLocks noGrp="1"/>
          </p:cNvSpPr>
          <p:nvPr>
            <p:ph idx="1"/>
          </p:nvPr>
        </p:nvSpPr>
        <p:spPr>
          <a:xfrm>
            <a:off x="457200" y="1295400"/>
            <a:ext cx="8229600" cy="4830763"/>
          </a:xfrm>
        </p:spPr>
        <p:txBody>
          <a:bodyPr/>
          <a:lstStyle/>
          <a:p>
            <a:pPr marL="0" indent="0">
              <a:buNone/>
            </a:pPr>
            <a:r>
              <a:rPr lang="es-CL" sz="2000" dirty="0"/>
              <a:t>Si en este caso, la región de rechazo roja sólo contemplará la zona superior (prueba unilateral), la región azul básicamente no existiría, y por lo cual, el poder sería casi igual a 0, demostrando de que, para una prueba unilateral, al disminuir el tamaño del efecto, el poder tiende a 0, pero que, al aumentarla, ésta tenderá a 1.</a:t>
            </a:r>
          </a:p>
        </p:txBody>
      </p:sp>
      <p:pic>
        <p:nvPicPr>
          <p:cNvPr id="4" name="Imagen 3">
            <a:extLst>
              <a:ext uri="{FF2B5EF4-FFF2-40B4-BE49-F238E27FC236}">
                <a16:creationId xmlns:a16="http://schemas.microsoft.com/office/drawing/2014/main" id="{78550122-9EDE-97E3-767C-C319F8555A24}"/>
              </a:ext>
            </a:extLst>
          </p:cNvPr>
          <p:cNvPicPr>
            <a:picLocks noChangeAspect="1"/>
          </p:cNvPicPr>
          <p:nvPr/>
        </p:nvPicPr>
        <p:blipFill>
          <a:blip r:embed="rId2"/>
          <a:stretch>
            <a:fillRect/>
          </a:stretch>
        </p:blipFill>
        <p:spPr>
          <a:xfrm>
            <a:off x="2487020" y="3080408"/>
            <a:ext cx="4169960" cy="2791753"/>
          </a:xfrm>
          <a:prstGeom prst="rect">
            <a:avLst/>
          </a:prstGeom>
        </p:spPr>
      </p:pic>
    </p:spTree>
    <p:extLst>
      <p:ext uri="{BB962C8B-B14F-4D97-AF65-F5344CB8AC3E}">
        <p14:creationId xmlns:p14="http://schemas.microsoft.com/office/powerpoint/2010/main" val="182858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6</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a:solidFill>
                  <a:schemeClr val="accent6">
                    <a:lumMod val="75000"/>
                  </a:schemeClr>
                </a:solidFill>
              </a:rPr>
              <a:t>No me queda claro que uso se le da a la prueba d de Cohen, tampoco me quedó claro en qué momentos utilizar la prueba t de </a:t>
            </a:r>
            <a:r>
              <a:rPr lang="es-CL" sz="2800" dirty="0" err="1">
                <a:solidFill>
                  <a:schemeClr val="accent6">
                    <a:lumMod val="75000"/>
                  </a:schemeClr>
                </a:solidFill>
              </a:rPr>
              <a:t>Student</a:t>
            </a:r>
            <a:r>
              <a:rPr lang="es-CL" sz="2800" dirty="0">
                <a:solidFill>
                  <a:schemeClr val="accent6">
                    <a:lumMod val="75000"/>
                  </a:schemeClr>
                </a:solidFill>
              </a:rPr>
              <a:t> y d de Cohen.</a:t>
            </a:r>
          </a:p>
          <a:p>
            <a:pPr marL="0" indent="0" algn="just">
              <a:buNone/>
            </a:pPr>
            <a:r>
              <a:rPr lang="es-MX" sz="2000" dirty="0"/>
              <a:t>La d de Cohen no corresponde a una prueba, sino que es una forma de medir el tamaño del efecto. Ahora bien, el tamaño del efecto se puede representar con el cómo damos sentido al mundo, es decir, para efectos prácticos nos servirá para corroborar que nuestros resultados tengan significado práctico o real.</a:t>
            </a:r>
          </a:p>
          <a:p>
            <a:pPr marL="0" indent="0" algn="just">
              <a:buNone/>
            </a:pPr>
            <a:r>
              <a:rPr lang="es-MX" sz="2000" dirty="0"/>
              <a:t>Con ello en mente, siempre que se pueda, se debe de tener presente el valor del tamaño del efecto para las pruebas que se deban realizar.</a:t>
            </a:r>
            <a:endParaRPr lang="es-CL" sz="2000" dirty="0"/>
          </a:p>
        </p:txBody>
      </p:sp>
    </p:spTree>
    <p:extLst>
      <p:ext uri="{BB962C8B-B14F-4D97-AF65-F5344CB8AC3E}">
        <p14:creationId xmlns:p14="http://schemas.microsoft.com/office/powerpoint/2010/main" val="249948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21F908-3FF4-3D7F-31EB-583333939DC2}"/>
              </a:ext>
            </a:extLst>
          </p:cNvPr>
          <p:cNvSpPr>
            <a:spLocks noGrp="1"/>
          </p:cNvSpPr>
          <p:nvPr>
            <p:ph idx="1"/>
          </p:nvPr>
        </p:nvSpPr>
        <p:spPr>
          <a:xfrm>
            <a:off x="228600" y="1600200"/>
            <a:ext cx="8686800" cy="4525963"/>
          </a:xfrm>
        </p:spPr>
        <p:txBody>
          <a:bodyPr/>
          <a:lstStyle/>
          <a:p>
            <a:pPr marL="0" indent="0">
              <a:buNone/>
            </a:pPr>
            <a:r>
              <a:rPr lang="es-CL" sz="2000" dirty="0"/>
              <a:t>El valor que se obtendrá se verá afectado por el contexto y por un criterio establecido por Cohen que, para la prueba t de </a:t>
            </a:r>
            <a:r>
              <a:rPr lang="es-CL" sz="2000" dirty="0" err="1"/>
              <a:t>Student</a:t>
            </a:r>
            <a:r>
              <a:rPr lang="es-CL" sz="2000" dirty="0"/>
              <a:t>, este será según lo siguiente:</a:t>
            </a:r>
            <a:br>
              <a:rPr lang="es-CL" sz="2000" dirty="0"/>
            </a:br>
            <a:r>
              <a:rPr lang="es-CL" sz="2000" dirty="0"/>
              <a:t>					</a:t>
            </a:r>
          </a:p>
          <a:p>
            <a:pPr marL="0" indent="0">
              <a:buNone/>
            </a:pPr>
            <a:r>
              <a:rPr lang="es-CL" sz="2000" dirty="0"/>
              <a:t>d = 0,20: tamaño del efecto pequeño. </a:t>
            </a:r>
            <a:r>
              <a:rPr lang="es-CL" sz="2000" b="1" dirty="0"/>
              <a:t>(imperceptible a simple vista)</a:t>
            </a:r>
          </a:p>
          <a:p>
            <a:pPr marL="0" indent="0">
              <a:buNone/>
            </a:pPr>
            <a:r>
              <a:rPr lang="es-CL" sz="2000" dirty="0"/>
              <a:t>d = 0,50: tamaño del efecto mediano. </a:t>
            </a:r>
            <a:r>
              <a:rPr lang="es-CL" sz="2000" b="1" dirty="0"/>
              <a:t>(probablemente perceptible a simple vista)</a:t>
            </a:r>
          </a:p>
          <a:p>
            <a:pPr marL="0" indent="0">
              <a:buNone/>
            </a:pPr>
            <a:r>
              <a:rPr lang="es-CL" sz="2000" dirty="0"/>
              <a:t>d = 0,80: tamaño del efecto grande. </a:t>
            </a:r>
            <a:r>
              <a:rPr lang="es-CL" sz="2000" b="1" dirty="0"/>
              <a:t>(definitivamente perceptible a simple vista)</a:t>
            </a:r>
          </a:p>
          <a:p>
            <a:pPr marL="0" indent="0">
              <a:buNone/>
            </a:pPr>
            <a:endParaRPr lang="es-CL" sz="2000" dirty="0"/>
          </a:p>
          <a:p>
            <a:pPr marL="0" indent="0">
              <a:buNone/>
            </a:pPr>
            <a:r>
              <a:rPr lang="es-CL" sz="2000" dirty="0"/>
              <a:t>Por último, recordar que para la prueba t de </a:t>
            </a:r>
            <a:r>
              <a:rPr lang="es-CL" sz="2000" dirty="0" err="1"/>
              <a:t>Student</a:t>
            </a:r>
            <a:r>
              <a:rPr lang="es-CL" sz="2000" dirty="0"/>
              <a:t>, el principal uso que se le da es cuando estamos ante muestras pequeñas, ya que resulta complicado validar las condiciones para la realización de la prueba Z. </a:t>
            </a:r>
            <a:r>
              <a:rPr lang="es-CL" sz="2000" b="1" dirty="0"/>
              <a:t>(Para más información, capítulo 5, pág. 4)</a:t>
            </a:r>
          </a:p>
        </p:txBody>
      </p:sp>
    </p:spTree>
    <p:extLst>
      <p:ext uri="{BB962C8B-B14F-4D97-AF65-F5344CB8AC3E}">
        <p14:creationId xmlns:p14="http://schemas.microsoft.com/office/powerpoint/2010/main" val="30355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350963"/>
            <a:ext cx="8229600" cy="3965575"/>
          </a:xfrm>
        </p:spPr>
        <p:txBody>
          <a:bodyPr/>
          <a:lstStyle/>
          <a:p>
            <a:pPr marL="0" indent="0" algn="just">
              <a:buNone/>
            </a:pPr>
            <a:r>
              <a:rPr lang="es-CL" sz="2400" dirty="0">
                <a:solidFill>
                  <a:schemeClr val="accent6">
                    <a:lumMod val="75000"/>
                  </a:schemeClr>
                </a:solidFill>
              </a:rPr>
              <a:t>No me quedó claro cómo se relaciona el poder estadístico con el tamaño de la muestra, y de qué manera el poder sirve para determinar el tamaño adecuado de la muestra para detectar un cierto tamaño del efecto.</a:t>
            </a:r>
          </a:p>
          <a:p>
            <a:pPr marL="0" indent="0" algn="just">
              <a:buNone/>
            </a:pPr>
            <a:r>
              <a:rPr lang="es-CL" sz="2000" dirty="0"/>
              <a:t>En términos simples, el poder estadístico se entiende como la cuantificación (probabilidad de correctamente rechazar la hipótesis nula cuando es falsa) de qué tan propensa es una prueba estadística para distinguir un efecto real de una simple casualidad. </a:t>
            </a:r>
          </a:p>
          <a:p>
            <a:pPr marL="0" indent="0" algn="just">
              <a:buNone/>
            </a:pPr>
            <a:r>
              <a:rPr lang="es-CL" sz="2000" dirty="0"/>
              <a:t>Con ello en mente, una de las ventajas de este valor es que nos permite conocer cuál es el tamaño adecuado de la muestra para detectar un cierto tamaño del efecto, ya que, al ir aumentando el tamaño de la muestra, el poder estadístico tiende a 1. </a:t>
            </a:r>
          </a:p>
        </p:txBody>
      </p:sp>
    </p:spTree>
    <p:extLst>
      <p:ext uri="{BB962C8B-B14F-4D97-AF65-F5344CB8AC3E}">
        <p14:creationId xmlns:p14="http://schemas.microsoft.com/office/powerpoint/2010/main" val="345397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7F4FCE6-4BB2-197A-D5D7-6BF3967F3A61}"/>
              </a:ext>
            </a:extLst>
          </p:cNvPr>
          <p:cNvSpPr>
            <a:spLocks noGrp="1"/>
          </p:cNvSpPr>
          <p:nvPr>
            <p:ph idx="1"/>
          </p:nvPr>
        </p:nvSpPr>
        <p:spPr>
          <a:xfrm>
            <a:off x="457200" y="1276350"/>
            <a:ext cx="8229600" cy="4849813"/>
          </a:xfrm>
        </p:spPr>
        <p:txBody>
          <a:bodyPr/>
          <a:lstStyle/>
          <a:p>
            <a:pPr marL="0" indent="0" algn="just">
              <a:buNone/>
            </a:pPr>
            <a:r>
              <a:rPr lang="es-CL" sz="2000" dirty="0"/>
              <a:t>Esto se puede reflejar en el siguiente gráfico:</a:t>
            </a:r>
          </a:p>
          <a:p>
            <a:pPr marL="0" indent="0" algn="just">
              <a:buNone/>
            </a:pPr>
            <a:r>
              <a:rPr lang="es-CL" sz="2000" dirty="0"/>
              <a:t>Aumento del poder estadístico a medida que crece el tamaño de la muestra (manteniendo fijos el tamaño del efecto y el nivel de significación).</a:t>
            </a:r>
            <a:endParaRPr lang="es-CL" dirty="0"/>
          </a:p>
        </p:txBody>
      </p:sp>
      <p:pic>
        <p:nvPicPr>
          <p:cNvPr id="7" name="Imagen 6">
            <a:extLst>
              <a:ext uri="{FF2B5EF4-FFF2-40B4-BE49-F238E27FC236}">
                <a16:creationId xmlns:a16="http://schemas.microsoft.com/office/drawing/2014/main" id="{9E178650-80AD-2B38-89E5-08299AD89D09}"/>
              </a:ext>
            </a:extLst>
          </p:cNvPr>
          <p:cNvPicPr>
            <a:picLocks noChangeAspect="1"/>
          </p:cNvPicPr>
          <p:nvPr/>
        </p:nvPicPr>
        <p:blipFill>
          <a:blip r:embed="rId2"/>
          <a:stretch>
            <a:fillRect/>
          </a:stretch>
        </p:blipFill>
        <p:spPr>
          <a:xfrm>
            <a:off x="457200" y="2305050"/>
            <a:ext cx="7761255" cy="4305300"/>
          </a:xfrm>
          <a:prstGeom prst="rect">
            <a:avLst/>
          </a:prstGeom>
        </p:spPr>
      </p:pic>
    </p:spTree>
    <p:extLst>
      <p:ext uri="{BB962C8B-B14F-4D97-AF65-F5344CB8AC3E}">
        <p14:creationId xmlns:p14="http://schemas.microsoft.com/office/powerpoint/2010/main" val="265566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542925" y="1227138"/>
            <a:ext cx="8229600" cy="2201862"/>
          </a:xfrm>
        </p:spPr>
        <p:txBody>
          <a:bodyPr/>
          <a:lstStyle/>
          <a:p>
            <a:pPr marL="0" indent="0" algn="just">
              <a:buNone/>
            </a:pPr>
            <a:r>
              <a:rPr lang="es-CL" sz="2400" dirty="0">
                <a:solidFill>
                  <a:schemeClr val="accent6">
                    <a:lumMod val="75000"/>
                  </a:schemeClr>
                </a:solidFill>
              </a:rPr>
              <a:t>En el texto se nos indica el uso de la </a:t>
            </a:r>
            <a:r>
              <a:rPr lang="es-CL" sz="2400" dirty="0" err="1">
                <a:solidFill>
                  <a:schemeClr val="accent6">
                    <a:lumMod val="75000"/>
                  </a:schemeClr>
                </a:solidFill>
              </a:rPr>
              <a:t>funcion</a:t>
            </a:r>
            <a:r>
              <a:rPr lang="es-CL" sz="2400" dirty="0">
                <a:solidFill>
                  <a:schemeClr val="accent6">
                    <a:lumMod val="75000"/>
                  </a:schemeClr>
                </a:solidFill>
              </a:rPr>
              <a:t> "</a:t>
            </a:r>
            <a:r>
              <a:rPr lang="es-CL" sz="2400" dirty="0" err="1">
                <a:solidFill>
                  <a:schemeClr val="accent6">
                    <a:lumMod val="75000"/>
                  </a:schemeClr>
                </a:solidFill>
              </a:rPr>
              <a:t>power.t.test</a:t>
            </a:r>
            <a:r>
              <a:rPr lang="es-CL" sz="2400" dirty="0">
                <a:solidFill>
                  <a:schemeClr val="accent6">
                    <a:lumMod val="75000"/>
                  </a:schemeClr>
                </a:solidFill>
              </a:rPr>
              <a:t>(n, delta, </a:t>
            </a:r>
            <a:r>
              <a:rPr lang="es-CL" sz="2400" dirty="0" err="1">
                <a:solidFill>
                  <a:schemeClr val="accent6">
                    <a:lumMod val="75000"/>
                  </a:schemeClr>
                </a:solidFill>
              </a:rPr>
              <a:t>sd</a:t>
            </a:r>
            <a:r>
              <a:rPr lang="es-CL" sz="2400" dirty="0">
                <a:solidFill>
                  <a:schemeClr val="accent6">
                    <a:lumMod val="75000"/>
                  </a:schemeClr>
                </a:solidFill>
              </a:rPr>
              <a:t>, </a:t>
            </a:r>
            <a:r>
              <a:rPr lang="es-CL" sz="2400" dirty="0" err="1">
                <a:solidFill>
                  <a:schemeClr val="accent6">
                    <a:lumMod val="75000"/>
                  </a:schemeClr>
                </a:solidFill>
              </a:rPr>
              <a:t>sig.level</a:t>
            </a:r>
            <a:r>
              <a:rPr lang="es-CL" sz="2400" dirty="0">
                <a:solidFill>
                  <a:schemeClr val="accent6">
                    <a:lumMod val="75000"/>
                  </a:schemeClr>
                </a:solidFill>
              </a:rPr>
              <a:t>, </a:t>
            </a:r>
            <a:r>
              <a:rPr lang="es-CL" sz="2400" dirty="0" err="1">
                <a:solidFill>
                  <a:schemeClr val="accent6">
                    <a:lumMod val="75000"/>
                  </a:schemeClr>
                </a:solidFill>
              </a:rPr>
              <a:t>power</a:t>
            </a:r>
            <a:r>
              <a:rPr lang="es-CL" sz="2400" dirty="0">
                <a:solidFill>
                  <a:schemeClr val="accent6">
                    <a:lumMod val="75000"/>
                  </a:schemeClr>
                </a:solidFill>
              </a:rPr>
              <a:t>, </a:t>
            </a:r>
            <a:r>
              <a:rPr lang="es-CL" sz="2400" dirty="0" err="1">
                <a:solidFill>
                  <a:schemeClr val="accent6">
                    <a:lumMod val="75000"/>
                  </a:schemeClr>
                </a:solidFill>
              </a:rPr>
              <a:t>type</a:t>
            </a:r>
            <a:r>
              <a:rPr lang="es-CL" sz="2400" dirty="0">
                <a:solidFill>
                  <a:schemeClr val="accent6">
                    <a:lumMod val="75000"/>
                  </a:schemeClr>
                </a:solidFill>
              </a:rPr>
              <a:t>, alternative)", mi duda es, por qué el valor de N y </a:t>
            </a:r>
            <a:r>
              <a:rPr lang="es-CL" sz="2400" dirty="0" err="1">
                <a:solidFill>
                  <a:schemeClr val="accent6">
                    <a:lumMod val="75000"/>
                  </a:schemeClr>
                </a:solidFill>
              </a:rPr>
              <a:t>Power</a:t>
            </a:r>
            <a:r>
              <a:rPr lang="es-CL" sz="2400" dirty="0">
                <a:solidFill>
                  <a:schemeClr val="accent6">
                    <a:lumMod val="75000"/>
                  </a:schemeClr>
                </a:solidFill>
              </a:rPr>
              <a:t> son definidos como NULL en el momento de utilizar la </a:t>
            </a:r>
            <a:r>
              <a:rPr lang="es-CL" sz="2400" dirty="0" err="1">
                <a:solidFill>
                  <a:schemeClr val="accent6">
                    <a:lumMod val="75000"/>
                  </a:schemeClr>
                </a:solidFill>
              </a:rPr>
              <a:t>funcion</a:t>
            </a:r>
            <a:r>
              <a:rPr lang="es-CL" sz="2400" dirty="0">
                <a:solidFill>
                  <a:schemeClr val="accent6">
                    <a:lumMod val="75000"/>
                  </a:schemeClr>
                </a:solidFill>
              </a:rPr>
              <a:t> en los scripts que se muestran mas abajo?</a:t>
            </a:r>
          </a:p>
          <a:p>
            <a:pPr marL="0" indent="0" algn="just">
              <a:buNone/>
            </a:pPr>
            <a:r>
              <a:rPr lang="es-MX" sz="2000" dirty="0"/>
              <a:t>Uno de los usos de la función mencionada es poder conocer el valor de uno de sus parámetros a partir de los demás, por ejemplo, en la siguiente imagen se tiene a </a:t>
            </a:r>
            <a:r>
              <a:rPr lang="es-MX" sz="2000" dirty="0" err="1"/>
              <a:t>power</a:t>
            </a:r>
            <a:r>
              <a:rPr lang="es-MX" sz="2000" dirty="0"/>
              <a:t> = NULL, por ende, a partir del valor de n, delta, </a:t>
            </a:r>
            <a:r>
              <a:rPr lang="es-MX" sz="2000" dirty="0" err="1"/>
              <a:t>sd</a:t>
            </a:r>
            <a:r>
              <a:rPr lang="es-MX" sz="2000" dirty="0"/>
              <a:t> y </a:t>
            </a:r>
            <a:r>
              <a:rPr lang="es-MX" sz="2000" dirty="0" err="1"/>
              <a:t>sig.level</a:t>
            </a:r>
            <a:r>
              <a:rPr lang="es-MX" sz="2000" dirty="0"/>
              <a:t>, la función es capaz de retornar el valor de </a:t>
            </a:r>
            <a:r>
              <a:rPr lang="es-MX" sz="2000" dirty="0" err="1"/>
              <a:t>power</a:t>
            </a:r>
            <a:r>
              <a:rPr lang="es-MX" sz="2000" dirty="0"/>
              <a:t>.</a:t>
            </a:r>
          </a:p>
          <a:p>
            <a:pPr marL="0" indent="0" algn="just">
              <a:buNone/>
            </a:pPr>
            <a:endParaRPr lang="es-CL" sz="2400" dirty="0"/>
          </a:p>
        </p:txBody>
      </p:sp>
      <p:pic>
        <p:nvPicPr>
          <p:cNvPr id="6" name="Imagen 5">
            <a:extLst>
              <a:ext uri="{FF2B5EF4-FFF2-40B4-BE49-F238E27FC236}">
                <a16:creationId xmlns:a16="http://schemas.microsoft.com/office/drawing/2014/main" id="{E2358630-B3C9-2522-BFBD-D9F04820F6E3}"/>
              </a:ext>
            </a:extLst>
          </p:cNvPr>
          <p:cNvPicPr>
            <a:picLocks noChangeAspect="1"/>
          </p:cNvPicPr>
          <p:nvPr/>
        </p:nvPicPr>
        <p:blipFill>
          <a:blip r:embed="rId2"/>
          <a:stretch>
            <a:fillRect/>
          </a:stretch>
        </p:blipFill>
        <p:spPr>
          <a:xfrm>
            <a:off x="1633537" y="4476750"/>
            <a:ext cx="5876925" cy="1600200"/>
          </a:xfrm>
          <a:prstGeom prst="rect">
            <a:avLst/>
          </a:prstGeom>
        </p:spPr>
      </p:pic>
      <p:sp>
        <p:nvSpPr>
          <p:cNvPr id="8" name="Marcador de contenido 2">
            <a:extLst>
              <a:ext uri="{FF2B5EF4-FFF2-40B4-BE49-F238E27FC236}">
                <a16:creationId xmlns:a16="http://schemas.microsoft.com/office/drawing/2014/main" id="{B4CEE808-8F95-F351-B790-26A6E8FDDEB5}"/>
              </a:ext>
            </a:extLst>
          </p:cNvPr>
          <p:cNvSpPr txBox="1">
            <a:spLocks/>
          </p:cNvSpPr>
          <p:nvPr/>
        </p:nvSpPr>
        <p:spPr bwMode="auto">
          <a:xfrm>
            <a:off x="542925" y="6023769"/>
            <a:ext cx="8229600" cy="22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s-CL" sz="2000" dirty="0"/>
              <a:t>De la misma forma, cuando se indique n = NULL, la función retornará el valor de n</a:t>
            </a:r>
          </a:p>
        </p:txBody>
      </p:sp>
    </p:spTree>
    <p:extLst>
      <p:ext uri="{BB962C8B-B14F-4D97-AF65-F5344CB8AC3E}">
        <p14:creationId xmlns:p14="http://schemas.microsoft.com/office/powerpoint/2010/main" val="271950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255713"/>
            <a:ext cx="8229600" cy="3965575"/>
          </a:xfrm>
        </p:spPr>
        <p:txBody>
          <a:bodyPr/>
          <a:lstStyle/>
          <a:p>
            <a:pPr marL="0" indent="0" algn="just">
              <a:buNone/>
            </a:pPr>
            <a:r>
              <a:rPr lang="es-CL" sz="2400" dirty="0">
                <a:solidFill>
                  <a:schemeClr val="accent6">
                    <a:lumMod val="75000"/>
                  </a:schemeClr>
                </a:solidFill>
              </a:rPr>
              <a:t>Comprendo que el nivel de significación alfa en términos generales nos marca los limites para considerar si un valor estadístico es significativo. Sin embargo ¿De qué depende el valor de alfa a considerar o en qué me puedo bazar para definir su valor? y ¿Qué valor de alfa se utiliza comúnmente?.</a:t>
            </a:r>
          </a:p>
          <a:p>
            <a:pPr marL="0" indent="0" algn="just">
              <a:buNone/>
            </a:pPr>
            <a:r>
              <a:rPr lang="es-CL" sz="2400" dirty="0"/>
              <a:t>Según lo que se ha visto, el valor de alfa puede llegar a tomar valores iguales a 0,05 </a:t>
            </a:r>
            <a:r>
              <a:rPr lang="es-CL" sz="2400" dirty="0" err="1"/>
              <a:t>ó</a:t>
            </a:r>
            <a:r>
              <a:rPr lang="es-CL" sz="2400" dirty="0"/>
              <a:t> 0,01. Esto tiene que ser definido por el investigador mucho antes de realizar las correspondientes pruebas estadísticas, y la decisión de qué valor optar está ligada al contexto y de qué tan estricta es la prueba realizada. </a:t>
            </a:r>
          </a:p>
        </p:txBody>
      </p:sp>
    </p:spTree>
    <p:extLst>
      <p:ext uri="{BB962C8B-B14F-4D97-AF65-F5344CB8AC3E}">
        <p14:creationId xmlns:p14="http://schemas.microsoft.com/office/powerpoint/2010/main" val="3797733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552450" y="1112838"/>
            <a:ext cx="8229600" cy="3965575"/>
          </a:xfrm>
        </p:spPr>
        <p:txBody>
          <a:bodyPr/>
          <a:lstStyle/>
          <a:p>
            <a:pPr marL="0" indent="0">
              <a:buNone/>
            </a:pPr>
            <a:r>
              <a:rPr lang="es-CL" sz="2800" dirty="0">
                <a:solidFill>
                  <a:schemeClr val="accent6">
                    <a:lumMod val="75000"/>
                  </a:schemeClr>
                </a:solidFill>
              </a:rPr>
              <a:t>¿Por qué la probabilidad de cometer errores tipo I y tipo II están relacionados? ¿En qué se basa esto?</a:t>
            </a:r>
          </a:p>
          <a:p>
            <a:pPr marL="0" indent="0" algn="just">
              <a:buNone/>
            </a:pPr>
            <a:r>
              <a:rPr lang="es-CL" sz="2000" dirty="0"/>
              <a:t>Existe una relación inversa entre los dos tipos de errores, que sucede cuando el tamaño de la muestra permanece fijo, es decir, cuando disminuye la probabilidad de cometer un error de tipo II, la de tipo I aumenta.</a:t>
            </a:r>
          </a:p>
          <a:p>
            <a:pPr marL="0" indent="0" algn="just">
              <a:buNone/>
            </a:pPr>
            <a:r>
              <a:rPr lang="es-CL" sz="2000" dirty="0"/>
              <a:t>Esto se puede entender mejor con un ejemplo:</a:t>
            </a:r>
          </a:p>
          <a:p>
            <a:pPr marL="0" indent="0" algn="just">
              <a:buNone/>
            </a:pPr>
            <a:r>
              <a:rPr lang="es-CL" sz="2000" dirty="0"/>
              <a:t>Un investigador médico desea comparar la efectividad de dos medicamentos. Las hipótesis nula y alternativa son:</a:t>
            </a:r>
          </a:p>
          <a:p>
            <a:pPr marL="0" indent="0" algn="just">
              <a:buNone/>
            </a:pPr>
            <a:r>
              <a:rPr lang="es-CL" sz="2000" dirty="0"/>
              <a:t>Hipótesis nula (H0): μ1= μ2. </a:t>
            </a:r>
            <a:r>
              <a:rPr lang="es-CL" sz="2000" b="1" dirty="0"/>
              <a:t>Los dos medicamentos tienen la misma eficacia.</a:t>
            </a:r>
          </a:p>
          <a:p>
            <a:pPr marL="0" indent="0" algn="just">
              <a:buNone/>
            </a:pPr>
            <a:r>
              <a:rPr lang="es-CL" sz="2000" dirty="0"/>
              <a:t>Hipótesis alternativa (H1): μ1≠ μ2 </a:t>
            </a:r>
            <a:r>
              <a:rPr lang="es-CL" sz="2000" b="1" dirty="0"/>
              <a:t>Los dos medicamentos no tienen la misma eficacia.</a:t>
            </a:r>
          </a:p>
        </p:txBody>
      </p:sp>
    </p:spTree>
    <p:extLst>
      <p:ext uri="{BB962C8B-B14F-4D97-AF65-F5344CB8AC3E}">
        <p14:creationId xmlns:p14="http://schemas.microsoft.com/office/powerpoint/2010/main" val="147117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93F5BC-4C0B-E8B5-7966-533576B6379C}"/>
              </a:ext>
            </a:extLst>
          </p:cNvPr>
          <p:cNvSpPr>
            <a:spLocks noGrp="1"/>
          </p:cNvSpPr>
          <p:nvPr>
            <p:ph idx="1"/>
          </p:nvPr>
        </p:nvSpPr>
        <p:spPr>
          <a:xfrm>
            <a:off x="457200" y="1304926"/>
            <a:ext cx="8229600" cy="4821238"/>
          </a:xfrm>
        </p:spPr>
        <p:txBody>
          <a:bodyPr/>
          <a:lstStyle/>
          <a:p>
            <a:pPr marL="0" indent="0" algn="just">
              <a:buNone/>
            </a:pPr>
            <a:r>
              <a:rPr lang="es-CL" sz="2000" dirty="0"/>
              <a:t>Un error de tipo I se produce si el investigador rechaza la hipótesis nula y concluye que los dos medicamentos son diferentes cuando, en realidad, no lo son. Si los medicamentos tienen la misma eficacia, el investigador podría considerar que este error no es muy grave, porque de todos modos los pacientes se beneficiarían con el mismo nivel de eficacia independientemente del medicamento que tomen.</a:t>
            </a:r>
          </a:p>
          <a:p>
            <a:pPr marL="0" indent="0" algn="just">
              <a:buNone/>
            </a:pPr>
            <a:r>
              <a:rPr lang="es-CL" sz="2000" dirty="0"/>
              <a:t>Sin embargo, si se produce un error de tipo II, el investigador no rechaza la hipótesis nula cuando debe rechazarla. Es decir, el investigador concluye que los medicamentos son iguales cuando en realidad son diferentes. Este error puede poner en riesgo la vida de los pacientes si se pone en venta el medicamento menos efectivo en lugar del medicamento más efectivo.</a:t>
            </a:r>
          </a:p>
          <a:p>
            <a:pPr marL="0" indent="0" algn="just">
              <a:buNone/>
            </a:pPr>
            <a:r>
              <a:rPr lang="es-CL" sz="2000" dirty="0"/>
              <a:t>Entendiendo mejor, si se considera que no es tan grave cometer un error de tipo I, esto supone que muchos pares de medicamentos se considerarán iguales cuando no lo son, por ende, existe una mayor probabilidad de cometer un error de tipo II.</a:t>
            </a:r>
          </a:p>
          <a:p>
            <a:pPr marL="0" indent="0" algn="just">
              <a:buNone/>
            </a:pPr>
            <a:r>
              <a:rPr lang="es-CL" sz="2000" dirty="0"/>
              <a:t>(ref. https://eliasnutri.files.wordpress.com/2018/10/clase-6-error.pdf)</a:t>
            </a:r>
          </a:p>
        </p:txBody>
      </p:sp>
    </p:spTree>
    <p:extLst>
      <p:ext uri="{BB962C8B-B14F-4D97-AF65-F5344CB8AC3E}">
        <p14:creationId xmlns:p14="http://schemas.microsoft.com/office/powerpoint/2010/main" val="845877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1607</Words>
  <Application>Microsoft Office PowerPoint</Application>
  <PresentationFormat>Presentación en pantalla (4:3)</PresentationFormat>
  <Paragraphs>57</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Office Theme</vt:lpstr>
      <vt:lpstr>Resolución dudas capítulo 6</vt:lpstr>
      <vt:lpstr>Capítulo 6</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daniel calderon</cp:lastModifiedBy>
  <cp:revision>26</cp:revision>
  <dcterms:created xsi:type="dcterms:W3CDTF">2012-06-05T18:28:47Z</dcterms:created>
  <dcterms:modified xsi:type="dcterms:W3CDTF">2022-09-08T01:15:10Z</dcterms:modified>
</cp:coreProperties>
</file>