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snapToObjects="1">
      <p:cViewPr varScale="1">
        <p:scale>
          <a:sx n="77" d="100"/>
          <a:sy n="77" d="100"/>
        </p:scale>
        <p:origin x="161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28444-B7EC-408B-A145-01006F95E752}" type="datetimeFigureOut">
              <a:rPr lang="es-CL" smtClean="0"/>
              <a:t>06-10-2022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0032C-DF80-47C3-9AB6-D6787C18ED20}" type="slidenum">
              <a:rPr lang="es-CL" smtClean="0"/>
              <a:t>‹Nº›</a:t>
            </a:fld>
            <a:endParaRPr lang="es-CL"/>
          </a:p>
        </p:txBody>
      </p:sp>
    </p:spTree>
    <p:extLst>
      <p:ext uri="{BB962C8B-B14F-4D97-AF65-F5344CB8AC3E}">
        <p14:creationId xmlns:p14="http://schemas.microsoft.com/office/powerpoint/2010/main" val="301624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a:extLst>
              <a:ext uri="{FF2B5EF4-FFF2-40B4-BE49-F238E27FC236}">
                <a16:creationId xmlns:a16="http://schemas.microsoft.com/office/drawing/2014/main" id="{368DFF69-9729-4CEA-83CC-C6F19AFA2127}"/>
              </a:ext>
            </a:extLst>
          </p:cNvPr>
          <p:cNvSpPr>
            <a:spLocks noGrp="1"/>
          </p:cNvSpPr>
          <p:nvPr>
            <p:ph type="dt" sz="half" idx="10"/>
          </p:nvPr>
        </p:nvSpPr>
        <p:spPr/>
        <p:txBody>
          <a:bodyPr/>
          <a:lstStyle>
            <a:lvl1pPr>
              <a:defRPr/>
            </a:lvl1pPr>
          </a:lstStyle>
          <a:p>
            <a:fld id="{EFE47D68-E6D5-411C-BA7A-AC80B10DF06A}" type="datetimeFigureOut">
              <a:rPr lang="en-US" altLang="es-CL"/>
              <a:pPr/>
              <a:t>10/6/2022</a:t>
            </a:fld>
            <a:endParaRPr lang="en-US" altLang="es-CL"/>
          </a:p>
        </p:txBody>
      </p:sp>
      <p:sp>
        <p:nvSpPr>
          <p:cNvPr id="5" name="Footer Placeholder 4">
            <a:extLst>
              <a:ext uri="{FF2B5EF4-FFF2-40B4-BE49-F238E27FC236}">
                <a16:creationId xmlns:a16="http://schemas.microsoft.com/office/drawing/2014/main" id="{25F02625-1AF7-4048-AF92-3D62F8BCA6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E7ED73-BB13-4F95-A163-803193F866BF}"/>
              </a:ext>
            </a:extLst>
          </p:cNvPr>
          <p:cNvSpPr>
            <a:spLocks noGrp="1"/>
          </p:cNvSpPr>
          <p:nvPr>
            <p:ph type="sldNum" sz="quarter" idx="12"/>
          </p:nvPr>
        </p:nvSpPr>
        <p:spPr/>
        <p:txBody>
          <a:bodyPr/>
          <a:lstStyle>
            <a:lvl1pPr>
              <a:defRPr/>
            </a:lvl1pPr>
          </a:lstStyle>
          <a:p>
            <a:fld id="{C4E24504-7678-4BB0-A8DB-42AEFE71A276}" type="slidenum">
              <a:rPr lang="en-US" altLang="es-CL"/>
              <a:pPr/>
              <a:t>‹Nº›</a:t>
            </a:fld>
            <a:endParaRPr lang="en-US" altLang="es-CL"/>
          </a:p>
        </p:txBody>
      </p:sp>
    </p:spTree>
    <p:extLst>
      <p:ext uri="{BB962C8B-B14F-4D97-AF65-F5344CB8AC3E}">
        <p14:creationId xmlns:p14="http://schemas.microsoft.com/office/powerpoint/2010/main" val="276081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17C9A196-390D-428C-B454-419E535B74D6}"/>
              </a:ext>
            </a:extLst>
          </p:cNvPr>
          <p:cNvSpPr>
            <a:spLocks noGrp="1"/>
          </p:cNvSpPr>
          <p:nvPr>
            <p:ph type="dt" sz="half" idx="10"/>
          </p:nvPr>
        </p:nvSpPr>
        <p:spPr/>
        <p:txBody>
          <a:bodyPr/>
          <a:lstStyle>
            <a:lvl1pPr>
              <a:defRPr/>
            </a:lvl1pPr>
          </a:lstStyle>
          <a:p>
            <a:fld id="{BDAA6D48-85A1-4192-99B9-67A025BCBBDD}" type="datetimeFigureOut">
              <a:rPr lang="en-US" altLang="es-CL"/>
              <a:pPr/>
              <a:t>10/6/2022</a:t>
            </a:fld>
            <a:endParaRPr lang="en-US" altLang="es-CL"/>
          </a:p>
        </p:txBody>
      </p:sp>
      <p:sp>
        <p:nvSpPr>
          <p:cNvPr id="5" name="Footer Placeholder 4">
            <a:extLst>
              <a:ext uri="{FF2B5EF4-FFF2-40B4-BE49-F238E27FC236}">
                <a16:creationId xmlns:a16="http://schemas.microsoft.com/office/drawing/2014/main" id="{BA8867C0-B1F0-43A2-A668-993DBA5972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33A676E-2CCC-472A-86D9-982C8168B049}"/>
              </a:ext>
            </a:extLst>
          </p:cNvPr>
          <p:cNvSpPr>
            <a:spLocks noGrp="1"/>
          </p:cNvSpPr>
          <p:nvPr>
            <p:ph type="sldNum" sz="quarter" idx="12"/>
          </p:nvPr>
        </p:nvSpPr>
        <p:spPr/>
        <p:txBody>
          <a:bodyPr/>
          <a:lstStyle>
            <a:lvl1pPr>
              <a:defRPr/>
            </a:lvl1pPr>
          </a:lstStyle>
          <a:p>
            <a:fld id="{2C643ABE-FFE5-4E81-9838-8611F8EB6701}" type="slidenum">
              <a:rPr lang="en-US" altLang="es-CL"/>
              <a:pPr/>
              <a:t>‹Nº›</a:t>
            </a:fld>
            <a:endParaRPr lang="en-US" altLang="es-CL"/>
          </a:p>
        </p:txBody>
      </p:sp>
    </p:spTree>
    <p:extLst>
      <p:ext uri="{BB962C8B-B14F-4D97-AF65-F5344CB8AC3E}">
        <p14:creationId xmlns:p14="http://schemas.microsoft.com/office/powerpoint/2010/main" val="423048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573E3CDC-3430-4C6B-B867-AB7BAC70398F}"/>
              </a:ext>
            </a:extLst>
          </p:cNvPr>
          <p:cNvSpPr>
            <a:spLocks noGrp="1"/>
          </p:cNvSpPr>
          <p:nvPr>
            <p:ph type="dt" sz="half" idx="10"/>
          </p:nvPr>
        </p:nvSpPr>
        <p:spPr/>
        <p:txBody>
          <a:bodyPr/>
          <a:lstStyle>
            <a:lvl1pPr>
              <a:defRPr/>
            </a:lvl1pPr>
          </a:lstStyle>
          <a:p>
            <a:fld id="{50E396D0-71FB-42A6-A8FA-B3BE5DD34838}" type="datetimeFigureOut">
              <a:rPr lang="en-US" altLang="es-CL"/>
              <a:pPr/>
              <a:t>10/6/2022</a:t>
            </a:fld>
            <a:endParaRPr lang="en-US" altLang="es-CL"/>
          </a:p>
        </p:txBody>
      </p:sp>
      <p:sp>
        <p:nvSpPr>
          <p:cNvPr id="5" name="Footer Placeholder 4">
            <a:extLst>
              <a:ext uri="{FF2B5EF4-FFF2-40B4-BE49-F238E27FC236}">
                <a16:creationId xmlns:a16="http://schemas.microsoft.com/office/drawing/2014/main" id="{CD442F18-183E-4FAF-BD13-4E48A949E0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3E71EF-E999-4CB6-A72A-4130B1E2DFBA}"/>
              </a:ext>
            </a:extLst>
          </p:cNvPr>
          <p:cNvSpPr>
            <a:spLocks noGrp="1"/>
          </p:cNvSpPr>
          <p:nvPr>
            <p:ph type="sldNum" sz="quarter" idx="12"/>
          </p:nvPr>
        </p:nvSpPr>
        <p:spPr/>
        <p:txBody>
          <a:bodyPr/>
          <a:lstStyle>
            <a:lvl1pPr>
              <a:defRPr/>
            </a:lvl1pPr>
          </a:lstStyle>
          <a:p>
            <a:fld id="{883DBE9F-7EBE-41CF-8036-BF3F647BB7C1}" type="slidenum">
              <a:rPr lang="en-US" altLang="es-CL"/>
              <a:pPr/>
              <a:t>‹Nº›</a:t>
            </a:fld>
            <a:endParaRPr lang="en-US" altLang="es-CL"/>
          </a:p>
        </p:txBody>
      </p:sp>
    </p:spTree>
    <p:extLst>
      <p:ext uri="{BB962C8B-B14F-4D97-AF65-F5344CB8AC3E}">
        <p14:creationId xmlns:p14="http://schemas.microsoft.com/office/powerpoint/2010/main" val="407914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241373D9-A81A-4358-B854-2DF659E076A9}"/>
              </a:ext>
            </a:extLst>
          </p:cNvPr>
          <p:cNvSpPr>
            <a:spLocks noGrp="1"/>
          </p:cNvSpPr>
          <p:nvPr>
            <p:ph type="dt" sz="half" idx="10"/>
          </p:nvPr>
        </p:nvSpPr>
        <p:spPr/>
        <p:txBody>
          <a:bodyPr/>
          <a:lstStyle>
            <a:lvl1pPr>
              <a:defRPr/>
            </a:lvl1pPr>
          </a:lstStyle>
          <a:p>
            <a:fld id="{D67D6192-A7D6-4D17-9A36-7BE6FF6F9855}" type="datetimeFigureOut">
              <a:rPr lang="en-US" altLang="es-CL"/>
              <a:pPr/>
              <a:t>10/6/2022</a:t>
            </a:fld>
            <a:endParaRPr lang="en-US" altLang="es-CL"/>
          </a:p>
        </p:txBody>
      </p:sp>
      <p:sp>
        <p:nvSpPr>
          <p:cNvPr id="5" name="Footer Placeholder 4">
            <a:extLst>
              <a:ext uri="{FF2B5EF4-FFF2-40B4-BE49-F238E27FC236}">
                <a16:creationId xmlns:a16="http://schemas.microsoft.com/office/drawing/2014/main" id="{0B430A73-08F4-41D5-910E-EAEAAC23CC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0C35BB-D2A9-4CF5-9EA0-E93B0F284A73}"/>
              </a:ext>
            </a:extLst>
          </p:cNvPr>
          <p:cNvSpPr>
            <a:spLocks noGrp="1"/>
          </p:cNvSpPr>
          <p:nvPr>
            <p:ph type="sldNum" sz="quarter" idx="12"/>
          </p:nvPr>
        </p:nvSpPr>
        <p:spPr/>
        <p:txBody>
          <a:bodyPr/>
          <a:lstStyle>
            <a:lvl1pPr>
              <a:defRPr/>
            </a:lvl1pPr>
          </a:lstStyle>
          <a:p>
            <a:fld id="{040C0FFB-4BF6-44C9-9275-6A96C854CF5C}" type="slidenum">
              <a:rPr lang="en-US" altLang="es-CL"/>
              <a:pPr/>
              <a:t>‹Nº›</a:t>
            </a:fld>
            <a:endParaRPr lang="en-US" altLang="es-CL"/>
          </a:p>
        </p:txBody>
      </p:sp>
    </p:spTree>
    <p:extLst>
      <p:ext uri="{BB962C8B-B14F-4D97-AF65-F5344CB8AC3E}">
        <p14:creationId xmlns:p14="http://schemas.microsoft.com/office/powerpoint/2010/main" val="186871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a:extLst>
              <a:ext uri="{FF2B5EF4-FFF2-40B4-BE49-F238E27FC236}">
                <a16:creationId xmlns:a16="http://schemas.microsoft.com/office/drawing/2014/main" id="{4C7CDF73-D6A7-483B-BC82-5123A0F85736}"/>
              </a:ext>
            </a:extLst>
          </p:cNvPr>
          <p:cNvSpPr>
            <a:spLocks noGrp="1"/>
          </p:cNvSpPr>
          <p:nvPr>
            <p:ph type="dt" sz="half" idx="10"/>
          </p:nvPr>
        </p:nvSpPr>
        <p:spPr/>
        <p:txBody>
          <a:bodyPr/>
          <a:lstStyle>
            <a:lvl1pPr>
              <a:defRPr/>
            </a:lvl1pPr>
          </a:lstStyle>
          <a:p>
            <a:fld id="{1E16AB7E-DB1F-4872-880D-C1B82643AFCD}" type="datetimeFigureOut">
              <a:rPr lang="en-US" altLang="es-CL"/>
              <a:pPr/>
              <a:t>10/6/2022</a:t>
            </a:fld>
            <a:endParaRPr lang="en-US" altLang="es-CL"/>
          </a:p>
        </p:txBody>
      </p:sp>
      <p:sp>
        <p:nvSpPr>
          <p:cNvPr id="5" name="Footer Placeholder 4">
            <a:extLst>
              <a:ext uri="{FF2B5EF4-FFF2-40B4-BE49-F238E27FC236}">
                <a16:creationId xmlns:a16="http://schemas.microsoft.com/office/drawing/2014/main" id="{E15D805C-34F7-4E6A-BED6-DBCCD5A973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2274A1-F472-4F7E-A6BF-CE2A7344D92D}"/>
              </a:ext>
            </a:extLst>
          </p:cNvPr>
          <p:cNvSpPr>
            <a:spLocks noGrp="1"/>
          </p:cNvSpPr>
          <p:nvPr>
            <p:ph type="sldNum" sz="quarter" idx="12"/>
          </p:nvPr>
        </p:nvSpPr>
        <p:spPr/>
        <p:txBody>
          <a:bodyPr/>
          <a:lstStyle>
            <a:lvl1pPr>
              <a:defRPr/>
            </a:lvl1pPr>
          </a:lstStyle>
          <a:p>
            <a:fld id="{B9CEE7F1-CCE8-4599-A037-C827BB178D45}" type="slidenum">
              <a:rPr lang="en-US" altLang="es-CL"/>
              <a:pPr/>
              <a:t>‹Nº›</a:t>
            </a:fld>
            <a:endParaRPr lang="en-US" altLang="es-CL"/>
          </a:p>
        </p:txBody>
      </p:sp>
    </p:spTree>
    <p:extLst>
      <p:ext uri="{BB962C8B-B14F-4D97-AF65-F5344CB8AC3E}">
        <p14:creationId xmlns:p14="http://schemas.microsoft.com/office/powerpoint/2010/main" val="359763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3">
            <a:extLst>
              <a:ext uri="{FF2B5EF4-FFF2-40B4-BE49-F238E27FC236}">
                <a16:creationId xmlns:a16="http://schemas.microsoft.com/office/drawing/2014/main" id="{A65A4E48-9127-47B7-AE35-CC9CCE092690}"/>
              </a:ext>
            </a:extLst>
          </p:cNvPr>
          <p:cNvSpPr>
            <a:spLocks noGrp="1"/>
          </p:cNvSpPr>
          <p:nvPr>
            <p:ph type="dt" sz="half" idx="10"/>
          </p:nvPr>
        </p:nvSpPr>
        <p:spPr/>
        <p:txBody>
          <a:bodyPr/>
          <a:lstStyle>
            <a:lvl1pPr>
              <a:defRPr/>
            </a:lvl1pPr>
          </a:lstStyle>
          <a:p>
            <a:fld id="{8C6ABDB5-C297-499A-A950-F4D58399178C}" type="datetimeFigureOut">
              <a:rPr lang="en-US" altLang="es-CL"/>
              <a:pPr/>
              <a:t>10/6/2022</a:t>
            </a:fld>
            <a:endParaRPr lang="en-US" altLang="es-CL"/>
          </a:p>
        </p:txBody>
      </p:sp>
      <p:sp>
        <p:nvSpPr>
          <p:cNvPr id="6" name="Footer Placeholder 4">
            <a:extLst>
              <a:ext uri="{FF2B5EF4-FFF2-40B4-BE49-F238E27FC236}">
                <a16:creationId xmlns:a16="http://schemas.microsoft.com/office/drawing/2014/main" id="{B4688D87-226B-4918-A257-C36D7ECB84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BF37C1-E17D-4A47-A920-BAD7F99C69DA}"/>
              </a:ext>
            </a:extLst>
          </p:cNvPr>
          <p:cNvSpPr>
            <a:spLocks noGrp="1"/>
          </p:cNvSpPr>
          <p:nvPr>
            <p:ph type="sldNum" sz="quarter" idx="12"/>
          </p:nvPr>
        </p:nvSpPr>
        <p:spPr/>
        <p:txBody>
          <a:bodyPr/>
          <a:lstStyle>
            <a:lvl1pPr>
              <a:defRPr/>
            </a:lvl1pPr>
          </a:lstStyle>
          <a:p>
            <a:fld id="{A9081DF7-9877-46CD-9B42-1372904993AF}" type="slidenum">
              <a:rPr lang="en-US" altLang="es-CL"/>
              <a:pPr/>
              <a:t>‹Nº›</a:t>
            </a:fld>
            <a:endParaRPr lang="en-US" altLang="es-CL"/>
          </a:p>
        </p:txBody>
      </p:sp>
    </p:spTree>
    <p:extLst>
      <p:ext uri="{BB962C8B-B14F-4D97-AF65-F5344CB8AC3E}">
        <p14:creationId xmlns:p14="http://schemas.microsoft.com/office/powerpoint/2010/main" val="147894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3">
            <a:extLst>
              <a:ext uri="{FF2B5EF4-FFF2-40B4-BE49-F238E27FC236}">
                <a16:creationId xmlns:a16="http://schemas.microsoft.com/office/drawing/2014/main" id="{F6962D87-16BA-4EFA-B8CC-CAEE9414B50E}"/>
              </a:ext>
            </a:extLst>
          </p:cNvPr>
          <p:cNvSpPr>
            <a:spLocks noGrp="1"/>
          </p:cNvSpPr>
          <p:nvPr>
            <p:ph type="dt" sz="half" idx="10"/>
          </p:nvPr>
        </p:nvSpPr>
        <p:spPr/>
        <p:txBody>
          <a:bodyPr/>
          <a:lstStyle>
            <a:lvl1pPr>
              <a:defRPr/>
            </a:lvl1pPr>
          </a:lstStyle>
          <a:p>
            <a:fld id="{7F83C09B-7A8E-4A04-9D93-E11CC3903DE4}" type="datetimeFigureOut">
              <a:rPr lang="en-US" altLang="es-CL"/>
              <a:pPr/>
              <a:t>10/6/2022</a:t>
            </a:fld>
            <a:endParaRPr lang="en-US" altLang="es-CL"/>
          </a:p>
        </p:txBody>
      </p:sp>
      <p:sp>
        <p:nvSpPr>
          <p:cNvPr id="8" name="Footer Placeholder 4">
            <a:extLst>
              <a:ext uri="{FF2B5EF4-FFF2-40B4-BE49-F238E27FC236}">
                <a16:creationId xmlns:a16="http://schemas.microsoft.com/office/drawing/2014/main" id="{BC374925-FCB2-4496-B274-5FB743687C4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AE5D95B-531C-4C94-8FC9-6CCD92D2004B}"/>
              </a:ext>
            </a:extLst>
          </p:cNvPr>
          <p:cNvSpPr>
            <a:spLocks noGrp="1"/>
          </p:cNvSpPr>
          <p:nvPr>
            <p:ph type="sldNum" sz="quarter" idx="12"/>
          </p:nvPr>
        </p:nvSpPr>
        <p:spPr/>
        <p:txBody>
          <a:bodyPr/>
          <a:lstStyle>
            <a:lvl1pPr>
              <a:defRPr/>
            </a:lvl1pPr>
          </a:lstStyle>
          <a:p>
            <a:fld id="{6D4CA92D-F189-4867-B5B6-CEE81795BCFB}" type="slidenum">
              <a:rPr lang="en-US" altLang="es-CL"/>
              <a:pPr/>
              <a:t>‹Nº›</a:t>
            </a:fld>
            <a:endParaRPr lang="en-US" altLang="es-CL"/>
          </a:p>
        </p:txBody>
      </p:sp>
    </p:spTree>
    <p:extLst>
      <p:ext uri="{BB962C8B-B14F-4D97-AF65-F5344CB8AC3E}">
        <p14:creationId xmlns:p14="http://schemas.microsoft.com/office/powerpoint/2010/main" val="174857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3">
            <a:extLst>
              <a:ext uri="{FF2B5EF4-FFF2-40B4-BE49-F238E27FC236}">
                <a16:creationId xmlns:a16="http://schemas.microsoft.com/office/drawing/2014/main" id="{54B19AB7-F53A-4F4B-BB0B-3D76D3D30A3A}"/>
              </a:ext>
            </a:extLst>
          </p:cNvPr>
          <p:cNvSpPr>
            <a:spLocks noGrp="1"/>
          </p:cNvSpPr>
          <p:nvPr>
            <p:ph type="dt" sz="half" idx="10"/>
          </p:nvPr>
        </p:nvSpPr>
        <p:spPr/>
        <p:txBody>
          <a:bodyPr/>
          <a:lstStyle>
            <a:lvl1pPr>
              <a:defRPr/>
            </a:lvl1pPr>
          </a:lstStyle>
          <a:p>
            <a:fld id="{98768596-5286-4DF9-8308-94C8FB7AAE71}" type="datetimeFigureOut">
              <a:rPr lang="en-US" altLang="es-CL"/>
              <a:pPr/>
              <a:t>10/6/2022</a:t>
            </a:fld>
            <a:endParaRPr lang="en-US" altLang="es-CL"/>
          </a:p>
        </p:txBody>
      </p:sp>
      <p:sp>
        <p:nvSpPr>
          <p:cNvPr id="4" name="Footer Placeholder 4">
            <a:extLst>
              <a:ext uri="{FF2B5EF4-FFF2-40B4-BE49-F238E27FC236}">
                <a16:creationId xmlns:a16="http://schemas.microsoft.com/office/drawing/2014/main" id="{0C2FC8AF-A5F0-421C-BB3D-5220B8BC6C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C9ABD17-B118-4016-AE4D-786E1F524BBA}"/>
              </a:ext>
            </a:extLst>
          </p:cNvPr>
          <p:cNvSpPr>
            <a:spLocks noGrp="1"/>
          </p:cNvSpPr>
          <p:nvPr>
            <p:ph type="sldNum" sz="quarter" idx="12"/>
          </p:nvPr>
        </p:nvSpPr>
        <p:spPr/>
        <p:txBody>
          <a:bodyPr/>
          <a:lstStyle>
            <a:lvl1pPr>
              <a:defRPr/>
            </a:lvl1pPr>
          </a:lstStyle>
          <a:p>
            <a:fld id="{3511A765-7B66-4707-A9A4-C6D34ED45F59}" type="slidenum">
              <a:rPr lang="en-US" altLang="es-CL"/>
              <a:pPr/>
              <a:t>‹Nº›</a:t>
            </a:fld>
            <a:endParaRPr lang="en-US" altLang="es-CL"/>
          </a:p>
        </p:txBody>
      </p:sp>
    </p:spTree>
    <p:extLst>
      <p:ext uri="{BB962C8B-B14F-4D97-AF65-F5344CB8AC3E}">
        <p14:creationId xmlns:p14="http://schemas.microsoft.com/office/powerpoint/2010/main" val="29621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DD8C1A1-1C4A-4B1B-A7B9-819C4FE083C7}"/>
              </a:ext>
            </a:extLst>
          </p:cNvPr>
          <p:cNvSpPr>
            <a:spLocks noGrp="1"/>
          </p:cNvSpPr>
          <p:nvPr>
            <p:ph type="dt" sz="half" idx="10"/>
          </p:nvPr>
        </p:nvSpPr>
        <p:spPr/>
        <p:txBody>
          <a:bodyPr/>
          <a:lstStyle>
            <a:lvl1pPr>
              <a:defRPr/>
            </a:lvl1pPr>
          </a:lstStyle>
          <a:p>
            <a:fld id="{2646C377-DEBA-4A71-8EE1-1C4B4D02CEB0}" type="datetimeFigureOut">
              <a:rPr lang="en-US" altLang="es-CL"/>
              <a:pPr/>
              <a:t>10/6/2022</a:t>
            </a:fld>
            <a:endParaRPr lang="en-US" altLang="es-CL"/>
          </a:p>
        </p:txBody>
      </p:sp>
      <p:sp>
        <p:nvSpPr>
          <p:cNvPr id="3" name="Footer Placeholder 4">
            <a:extLst>
              <a:ext uri="{FF2B5EF4-FFF2-40B4-BE49-F238E27FC236}">
                <a16:creationId xmlns:a16="http://schemas.microsoft.com/office/drawing/2014/main" id="{8D66BAE4-2872-4C26-81D8-EC294D85190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0C54950-D2C2-4527-A07D-895948B26114}"/>
              </a:ext>
            </a:extLst>
          </p:cNvPr>
          <p:cNvSpPr>
            <a:spLocks noGrp="1"/>
          </p:cNvSpPr>
          <p:nvPr>
            <p:ph type="sldNum" sz="quarter" idx="12"/>
          </p:nvPr>
        </p:nvSpPr>
        <p:spPr/>
        <p:txBody>
          <a:bodyPr/>
          <a:lstStyle>
            <a:lvl1pPr>
              <a:defRPr/>
            </a:lvl1pPr>
          </a:lstStyle>
          <a:p>
            <a:fld id="{5BFB238B-117B-482A-B004-17755B8781D5}" type="slidenum">
              <a:rPr lang="en-US" altLang="es-CL"/>
              <a:pPr/>
              <a:t>‹Nº›</a:t>
            </a:fld>
            <a:endParaRPr lang="en-US" altLang="es-CL"/>
          </a:p>
        </p:txBody>
      </p:sp>
    </p:spTree>
    <p:extLst>
      <p:ext uri="{BB962C8B-B14F-4D97-AF65-F5344CB8AC3E}">
        <p14:creationId xmlns:p14="http://schemas.microsoft.com/office/powerpoint/2010/main" val="9320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A24706E7-7478-4DAE-B5EF-F6786F09D939}"/>
              </a:ext>
            </a:extLst>
          </p:cNvPr>
          <p:cNvSpPr>
            <a:spLocks noGrp="1"/>
          </p:cNvSpPr>
          <p:nvPr>
            <p:ph type="dt" sz="half" idx="10"/>
          </p:nvPr>
        </p:nvSpPr>
        <p:spPr/>
        <p:txBody>
          <a:bodyPr/>
          <a:lstStyle>
            <a:lvl1pPr>
              <a:defRPr/>
            </a:lvl1pPr>
          </a:lstStyle>
          <a:p>
            <a:fld id="{1F22E17C-033A-49B4-9CB2-E7D0DCAD4A8D}" type="datetimeFigureOut">
              <a:rPr lang="en-US" altLang="es-CL"/>
              <a:pPr/>
              <a:t>10/6/2022</a:t>
            </a:fld>
            <a:endParaRPr lang="en-US" altLang="es-CL"/>
          </a:p>
        </p:txBody>
      </p:sp>
      <p:sp>
        <p:nvSpPr>
          <p:cNvPr id="6" name="Footer Placeholder 4">
            <a:extLst>
              <a:ext uri="{FF2B5EF4-FFF2-40B4-BE49-F238E27FC236}">
                <a16:creationId xmlns:a16="http://schemas.microsoft.com/office/drawing/2014/main" id="{F586524E-881F-4D0E-8420-762ECDEEDB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B92DE7-8EDF-4150-9CB4-7C5E79FB7DFA}"/>
              </a:ext>
            </a:extLst>
          </p:cNvPr>
          <p:cNvSpPr>
            <a:spLocks noGrp="1"/>
          </p:cNvSpPr>
          <p:nvPr>
            <p:ph type="sldNum" sz="quarter" idx="12"/>
          </p:nvPr>
        </p:nvSpPr>
        <p:spPr/>
        <p:txBody>
          <a:bodyPr/>
          <a:lstStyle>
            <a:lvl1pPr>
              <a:defRPr/>
            </a:lvl1pPr>
          </a:lstStyle>
          <a:p>
            <a:fld id="{F44EB2AF-7F28-49DC-87A9-9CC9FADE567B}" type="slidenum">
              <a:rPr lang="en-US" altLang="es-CL"/>
              <a:pPr/>
              <a:t>‹Nº›</a:t>
            </a:fld>
            <a:endParaRPr lang="en-US" altLang="es-CL"/>
          </a:p>
        </p:txBody>
      </p:sp>
    </p:spTree>
    <p:extLst>
      <p:ext uri="{BB962C8B-B14F-4D97-AF65-F5344CB8AC3E}">
        <p14:creationId xmlns:p14="http://schemas.microsoft.com/office/powerpoint/2010/main" val="162199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BCB1D779-D474-45D0-8EDB-D4D0602721CD}"/>
              </a:ext>
            </a:extLst>
          </p:cNvPr>
          <p:cNvSpPr>
            <a:spLocks noGrp="1"/>
          </p:cNvSpPr>
          <p:nvPr>
            <p:ph type="dt" sz="half" idx="10"/>
          </p:nvPr>
        </p:nvSpPr>
        <p:spPr/>
        <p:txBody>
          <a:bodyPr/>
          <a:lstStyle>
            <a:lvl1pPr>
              <a:defRPr/>
            </a:lvl1pPr>
          </a:lstStyle>
          <a:p>
            <a:fld id="{2A925684-C6B1-4D11-97D0-1B1BD7D5EF6A}" type="datetimeFigureOut">
              <a:rPr lang="en-US" altLang="es-CL"/>
              <a:pPr/>
              <a:t>10/6/2022</a:t>
            </a:fld>
            <a:endParaRPr lang="en-US" altLang="es-CL"/>
          </a:p>
        </p:txBody>
      </p:sp>
      <p:sp>
        <p:nvSpPr>
          <p:cNvPr id="6" name="Footer Placeholder 4">
            <a:extLst>
              <a:ext uri="{FF2B5EF4-FFF2-40B4-BE49-F238E27FC236}">
                <a16:creationId xmlns:a16="http://schemas.microsoft.com/office/drawing/2014/main" id="{8A55B620-403E-4C8E-9377-1D3EC9617B1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4C8B6D-3288-4B2B-BA83-80F03F18889D}"/>
              </a:ext>
            </a:extLst>
          </p:cNvPr>
          <p:cNvSpPr>
            <a:spLocks noGrp="1"/>
          </p:cNvSpPr>
          <p:nvPr>
            <p:ph type="sldNum" sz="quarter" idx="12"/>
          </p:nvPr>
        </p:nvSpPr>
        <p:spPr/>
        <p:txBody>
          <a:bodyPr/>
          <a:lstStyle>
            <a:lvl1pPr>
              <a:defRPr/>
            </a:lvl1pPr>
          </a:lstStyle>
          <a:p>
            <a:fld id="{1452E5BD-7ECE-46D8-AA37-66F7DEECDF73}" type="slidenum">
              <a:rPr lang="en-US" altLang="es-CL"/>
              <a:pPr/>
              <a:t>‹Nº›</a:t>
            </a:fld>
            <a:endParaRPr lang="en-US" altLang="es-CL"/>
          </a:p>
        </p:txBody>
      </p:sp>
    </p:spTree>
    <p:extLst>
      <p:ext uri="{BB962C8B-B14F-4D97-AF65-F5344CB8AC3E}">
        <p14:creationId xmlns:p14="http://schemas.microsoft.com/office/powerpoint/2010/main" val="27182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B8465F0-5CC7-41FB-8265-BEEEB47B39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ltLang="es-CL"/>
              <a:t>Click to edit Master title style</a:t>
            </a:r>
            <a:endParaRPr lang="en-US" altLang="es-CL"/>
          </a:p>
        </p:txBody>
      </p:sp>
      <p:sp>
        <p:nvSpPr>
          <p:cNvPr id="1027" name="Text Placeholder 2">
            <a:extLst>
              <a:ext uri="{FF2B5EF4-FFF2-40B4-BE49-F238E27FC236}">
                <a16:creationId xmlns:a16="http://schemas.microsoft.com/office/drawing/2014/main" id="{FA45DF03-40B7-49B6-8FCC-D46269D5861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CL"/>
              <a:t>Click to edit Master text styles</a:t>
            </a:r>
          </a:p>
          <a:p>
            <a:pPr lvl="1"/>
            <a:r>
              <a:rPr lang="es-ES_tradnl" altLang="es-CL"/>
              <a:t>Second level</a:t>
            </a:r>
          </a:p>
          <a:p>
            <a:pPr lvl="2"/>
            <a:r>
              <a:rPr lang="es-ES_tradnl" altLang="es-CL"/>
              <a:t>Third level</a:t>
            </a:r>
          </a:p>
          <a:p>
            <a:pPr lvl="3"/>
            <a:r>
              <a:rPr lang="es-ES_tradnl" altLang="es-CL"/>
              <a:t>Fourth level</a:t>
            </a:r>
          </a:p>
          <a:p>
            <a:pPr lvl="4"/>
            <a:r>
              <a:rPr lang="es-ES_tradnl" altLang="es-CL"/>
              <a:t>Fifth level</a:t>
            </a:r>
            <a:endParaRPr lang="en-US" altLang="es-CL"/>
          </a:p>
        </p:txBody>
      </p:sp>
      <p:sp>
        <p:nvSpPr>
          <p:cNvPr id="4" name="Date Placeholder 3">
            <a:extLst>
              <a:ext uri="{FF2B5EF4-FFF2-40B4-BE49-F238E27FC236}">
                <a16:creationId xmlns:a16="http://schemas.microsoft.com/office/drawing/2014/main" id="{B6140220-5E43-4C8F-B162-6B7FCA691DC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3970490-2795-41ED-A761-86B9FFC6EAAF}" type="datetimeFigureOut">
              <a:rPr lang="en-US" altLang="es-CL"/>
              <a:pPr/>
              <a:t>10/6/2022</a:t>
            </a:fld>
            <a:endParaRPr lang="en-US" altLang="es-CL"/>
          </a:p>
        </p:txBody>
      </p:sp>
      <p:sp>
        <p:nvSpPr>
          <p:cNvPr id="5" name="Footer Placeholder 4">
            <a:extLst>
              <a:ext uri="{FF2B5EF4-FFF2-40B4-BE49-F238E27FC236}">
                <a16:creationId xmlns:a16="http://schemas.microsoft.com/office/drawing/2014/main" id="{57805E16-28EE-45F2-B62D-13761C8AAE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619B2F5-8D83-4FFC-A12B-C52C6A6621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D746FC8-E533-44C7-B04A-B055722AB469}" type="slidenum">
              <a:rPr lang="en-US" altLang="es-CL"/>
              <a:pPr/>
              <a:t>‹Nº›</a:t>
            </a:fld>
            <a:endParaRPr lang="en-US" alt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dirty="0">
                <a:solidFill>
                  <a:schemeClr val="accent6">
                    <a:lumMod val="75000"/>
                  </a:schemeClr>
                </a:solidFill>
              </a:rPr>
              <a:t>Resolución dudas capítulo 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E0C19F-1489-D285-2660-F7B8F9A7143D}"/>
              </a:ext>
            </a:extLst>
          </p:cNvPr>
          <p:cNvSpPr>
            <a:spLocks noGrp="1"/>
          </p:cNvSpPr>
          <p:nvPr>
            <p:ph idx="1"/>
          </p:nvPr>
        </p:nvSpPr>
        <p:spPr/>
        <p:txBody>
          <a:bodyPr/>
          <a:lstStyle/>
          <a:p>
            <a:endParaRPr lang="es-CL"/>
          </a:p>
        </p:txBody>
      </p:sp>
      <p:pic>
        <p:nvPicPr>
          <p:cNvPr id="6" name="Imagen 5">
            <a:extLst>
              <a:ext uri="{FF2B5EF4-FFF2-40B4-BE49-F238E27FC236}">
                <a16:creationId xmlns:a16="http://schemas.microsoft.com/office/drawing/2014/main" id="{DF30604F-C470-C1F1-3431-B46B544FBD21}"/>
              </a:ext>
            </a:extLst>
          </p:cNvPr>
          <p:cNvPicPr>
            <a:picLocks noChangeAspect="1"/>
          </p:cNvPicPr>
          <p:nvPr/>
        </p:nvPicPr>
        <p:blipFill>
          <a:blip r:embed="rId2"/>
          <a:stretch>
            <a:fillRect/>
          </a:stretch>
        </p:blipFill>
        <p:spPr>
          <a:xfrm>
            <a:off x="0" y="1417638"/>
            <a:ext cx="9144000" cy="5383658"/>
          </a:xfrm>
          <a:prstGeom prst="rect">
            <a:avLst/>
          </a:prstGeom>
        </p:spPr>
      </p:pic>
    </p:spTree>
    <p:extLst>
      <p:ext uri="{BB962C8B-B14F-4D97-AF65-F5344CB8AC3E}">
        <p14:creationId xmlns:p14="http://schemas.microsoft.com/office/powerpoint/2010/main" val="194459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9</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979613"/>
            <a:ext cx="8229600" cy="3965575"/>
          </a:xfrm>
        </p:spPr>
        <p:txBody>
          <a:bodyPr/>
          <a:lstStyle/>
          <a:p>
            <a:pPr marL="0" indent="0" algn="just">
              <a:buNone/>
            </a:pPr>
            <a:r>
              <a:rPr lang="es-CL" sz="2000" dirty="0">
                <a:solidFill>
                  <a:schemeClr val="accent6">
                    <a:lumMod val="75000"/>
                  </a:schemeClr>
                </a:solidFill>
              </a:rPr>
              <a:t>-La matriz de contraste corresponde a una combinación lineal de las variables involucradas?</a:t>
            </a:r>
          </a:p>
          <a:p>
            <a:pPr marL="0" indent="0" algn="just">
              <a:buNone/>
            </a:pPr>
            <a:r>
              <a:rPr lang="es-CL" sz="2000" dirty="0">
                <a:solidFill>
                  <a:schemeClr val="accent6">
                    <a:lumMod val="75000"/>
                  </a:schemeClr>
                </a:solidFill>
              </a:rPr>
              <a:t>-Los valores p que entrega al usar </a:t>
            </a:r>
            <a:r>
              <a:rPr lang="es-CL" sz="2000" dirty="0" err="1">
                <a:solidFill>
                  <a:schemeClr val="accent6">
                    <a:lumMod val="75000"/>
                  </a:schemeClr>
                </a:solidFill>
              </a:rPr>
              <a:t>scheffer</a:t>
            </a:r>
            <a:r>
              <a:rPr lang="es-CL" sz="2000" dirty="0">
                <a:solidFill>
                  <a:schemeClr val="accent6">
                    <a:lumMod val="75000"/>
                  </a:schemeClr>
                </a:solidFill>
              </a:rPr>
              <a:t> están calculados con distintos niveles de significación, como se identifica cada nivel usado? (No entendí muy bien la simbología que usa la respuesta en r)</a:t>
            </a:r>
          </a:p>
          <a:p>
            <a:pPr marL="0" indent="0" algn="just">
              <a:buNone/>
            </a:pPr>
            <a:r>
              <a:rPr lang="es-CL" sz="2000" dirty="0"/>
              <a:t>Cuando nos referimos a un contraste, este corresponde a una combinación lineal de las medias </a:t>
            </a:r>
            <a:r>
              <a:rPr lang="el-GR" sz="2000" dirty="0"/>
              <a:t>μ</a:t>
            </a:r>
            <a:r>
              <a:rPr lang="es-CL" sz="2000" dirty="0"/>
              <a:t>i de los niveles del factor, en que los coeficientes suman cero:</a:t>
            </a:r>
          </a:p>
          <a:p>
            <a:pPr marL="0" indent="0" algn="just">
              <a:buNone/>
            </a:pPr>
            <a:endParaRPr lang="es-CL" sz="2000" dirty="0"/>
          </a:p>
        </p:txBody>
      </p:sp>
      <p:pic>
        <p:nvPicPr>
          <p:cNvPr id="5" name="Imagen 4">
            <a:extLst>
              <a:ext uri="{FF2B5EF4-FFF2-40B4-BE49-F238E27FC236}">
                <a16:creationId xmlns:a16="http://schemas.microsoft.com/office/drawing/2014/main" id="{9355BD11-228C-04A0-D553-D37B78285C7E}"/>
              </a:ext>
            </a:extLst>
          </p:cNvPr>
          <p:cNvPicPr>
            <a:picLocks noChangeAspect="1"/>
          </p:cNvPicPr>
          <p:nvPr/>
        </p:nvPicPr>
        <p:blipFill>
          <a:blip r:embed="rId2"/>
          <a:stretch>
            <a:fillRect/>
          </a:stretch>
        </p:blipFill>
        <p:spPr>
          <a:xfrm>
            <a:off x="2900362" y="4624387"/>
            <a:ext cx="2828925" cy="847725"/>
          </a:xfrm>
          <a:prstGeom prst="rect">
            <a:avLst/>
          </a:prstGeom>
        </p:spPr>
      </p:pic>
    </p:spTree>
    <p:extLst>
      <p:ext uri="{BB962C8B-B14F-4D97-AF65-F5344CB8AC3E}">
        <p14:creationId xmlns:p14="http://schemas.microsoft.com/office/powerpoint/2010/main" val="1108360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566863"/>
            <a:ext cx="8229600" cy="3965575"/>
          </a:xfrm>
        </p:spPr>
        <p:txBody>
          <a:bodyPr/>
          <a:lstStyle/>
          <a:p>
            <a:pPr marL="0" indent="0" algn="just">
              <a:buNone/>
            </a:pPr>
            <a:r>
              <a:rPr lang="es-CL" sz="2000" dirty="0"/>
              <a:t>Luego, para identificar los niveles de significación utilizados, veamos el ejemplo de los resultados de una prueba de </a:t>
            </a:r>
            <a:r>
              <a:rPr lang="es-CL" sz="2000" dirty="0" err="1"/>
              <a:t>Scheffe</a:t>
            </a:r>
            <a:r>
              <a:rPr lang="es-CL" sz="2000" dirty="0"/>
              <a:t> “</a:t>
            </a:r>
            <a:r>
              <a:rPr lang="es-CL" sz="2000" dirty="0" err="1"/>
              <a:t>ScheffeTest</a:t>
            </a:r>
            <a:r>
              <a:rPr lang="es-CL" sz="2000" dirty="0"/>
              <a:t>()”:</a:t>
            </a:r>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r>
              <a:rPr lang="es-CL" sz="2000" dirty="0"/>
              <a:t>Al lado de cada </a:t>
            </a:r>
            <a:r>
              <a:rPr lang="es-CL" sz="2000" dirty="0" err="1"/>
              <a:t>pval</a:t>
            </a:r>
            <a:r>
              <a:rPr lang="es-CL" sz="2000" dirty="0"/>
              <a:t>, se pueden apreciar los símbolos “.” y “*”. Si se observa la tabla de abajo, nos indica que, por ejemplo, si al </a:t>
            </a:r>
            <a:r>
              <a:rPr lang="es-CL" sz="2000" dirty="0" err="1"/>
              <a:t>pval</a:t>
            </a:r>
            <a:r>
              <a:rPr lang="es-CL" sz="2000" dirty="0"/>
              <a:t> lo acompañara un “**”, esto quiere decir que el nivel de significancia para ese caso es de 0.001 .</a:t>
            </a:r>
          </a:p>
        </p:txBody>
      </p:sp>
      <p:pic>
        <p:nvPicPr>
          <p:cNvPr id="5" name="Imagen 4">
            <a:extLst>
              <a:ext uri="{FF2B5EF4-FFF2-40B4-BE49-F238E27FC236}">
                <a16:creationId xmlns:a16="http://schemas.microsoft.com/office/drawing/2014/main" id="{F637EB7D-2CCA-6FB7-75AC-E9C3E6B22ECA}"/>
              </a:ext>
            </a:extLst>
          </p:cNvPr>
          <p:cNvPicPr>
            <a:picLocks noChangeAspect="1"/>
          </p:cNvPicPr>
          <p:nvPr/>
        </p:nvPicPr>
        <p:blipFill>
          <a:blip r:embed="rId2"/>
          <a:stretch>
            <a:fillRect/>
          </a:stretch>
        </p:blipFill>
        <p:spPr>
          <a:xfrm>
            <a:off x="1790700" y="2362200"/>
            <a:ext cx="5562600" cy="2781300"/>
          </a:xfrm>
          <a:prstGeom prst="rect">
            <a:avLst/>
          </a:prstGeom>
        </p:spPr>
      </p:pic>
    </p:spTree>
    <p:extLst>
      <p:ext uri="{BB962C8B-B14F-4D97-AF65-F5344CB8AC3E}">
        <p14:creationId xmlns:p14="http://schemas.microsoft.com/office/powerpoint/2010/main" val="14702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9</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a:solidFill>
                  <a:schemeClr val="accent6">
                    <a:lumMod val="75000"/>
                  </a:schemeClr>
                </a:solidFill>
              </a:rPr>
              <a:t>No me queda claro lo de la varianza combinada.</a:t>
            </a:r>
          </a:p>
          <a:p>
            <a:pPr marL="0" indent="0" algn="just">
              <a:buNone/>
            </a:pPr>
            <a:r>
              <a:rPr lang="es-MX" sz="2000" dirty="0"/>
              <a:t>Otro nombre que recibe es varianza agrupada, a la cual se hace mención en el capítulo 5 para una prueba t para dos muestras independientes. En aquel caso, el uso de la varianza combinada es para lograr un mejor ajuste de la distribución t si se sabe con certeza	 que las desviaciones estándares son casi iguales. La fórmula, para dos poblaciones, está dada por:</a:t>
            </a:r>
          </a:p>
          <a:p>
            <a:pPr marL="0" indent="0" algn="just">
              <a:buNone/>
            </a:pPr>
            <a:endParaRPr lang="es-CL" sz="2000" dirty="0"/>
          </a:p>
        </p:txBody>
      </p:sp>
      <p:pic>
        <p:nvPicPr>
          <p:cNvPr id="5" name="Imagen 4">
            <a:extLst>
              <a:ext uri="{FF2B5EF4-FFF2-40B4-BE49-F238E27FC236}">
                <a16:creationId xmlns:a16="http://schemas.microsoft.com/office/drawing/2014/main" id="{4F3DF41D-808A-EE5F-2451-0BE77024F0E6}"/>
              </a:ext>
            </a:extLst>
          </p:cNvPr>
          <p:cNvPicPr>
            <a:picLocks noChangeAspect="1"/>
          </p:cNvPicPr>
          <p:nvPr/>
        </p:nvPicPr>
        <p:blipFill>
          <a:blip r:embed="rId2"/>
          <a:stretch>
            <a:fillRect/>
          </a:stretch>
        </p:blipFill>
        <p:spPr>
          <a:xfrm>
            <a:off x="2274244" y="4276726"/>
            <a:ext cx="4595512" cy="1231250"/>
          </a:xfrm>
          <a:prstGeom prst="rect">
            <a:avLst/>
          </a:prstGeom>
        </p:spPr>
      </p:pic>
    </p:spTree>
    <p:extLst>
      <p:ext uri="{BB962C8B-B14F-4D97-AF65-F5344CB8AC3E}">
        <p14:creationId xmlns:p14="http://schemas.microsoft.com/office/powerpoint/2010/main" val="249948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9</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a:solidFill>
                  <a:schemeClr val="accent6">
                    <a:lumMod val="75000"/>
                  </a:schemeClr>
                </a:solidFill>
              </a:rPr>
              <a:t>¿Cuándo es mejor ocupar una prueba ANOVA o una prueba t-</a:t>
            </a:r>
            <a:r>
              <a:rPr lang="es-CL" sz="2800" dirty="0" err="1">
                <a:solidFill>
                  <a:schemeClr val="accent6">
                    <a:lumMod val="75000"/>
                  </a:schemeClr>
                </a:solidFill>
              </a:rPr>
              <a:t>student</a:t>
            </a:r>
            <a:r>
              <a:rPr lang="es-CL" sz="2800" dirty="0">
                <a:solidFill>
                  <a:schemeClr val="accent6">
                    <a:lumMod val="75000"/>
                  </a:schemeClr>
                </a:solidFill>
              </a:rPr>
              <a:t>?</a:t>
            </a:r>
          </a:p>
          <a:p>
            <a:pPr marL="0" indent="0" algn="just">
              <a:buNone/>
            </a:pPr>
            <a:r>
              <a:rPr lang="es-MX" sz="2000" dirty="0"/>
              <a:t>Duda que se encuentra respondida, pero para conocimiento general, se expone aquí.</a:t>
            </a:r>
          </a:p>
          <a:p>
            <a:pPr marL="0" indent="0" algn="just">
              <a:buNone/>
            </a:pPr>
            <a:r>
              <a:rPr lang="es-MX" sz="2000" dirty="0"/>
              <a:t>Siempre que se quiera verificar si dos poblaciones y/o grupos presentan alguna diferencia, se utilizará la prueba t.</a:t>
            </a:r>
          </a:p>
          <a:p>
            <a:pPr marL="0" indent="0" algn="just">
              <a:buNone/>
            </a:pPr>
            <a:r>
              <a:rPr lang="es-MX" sz="2000" dirty="0"/>
              <a:t>En el caso de que nos encontremos con más de 2 grupos, siempre será recomendable el uso de una prueba ANOVA, si y sólo si, se respeten las condiciones de uso.</a:t>
            </a:r>
          </a:p>
          <a:p>
            <a:pPr marL="0" indent="0" algn="just">
              <a:buNone/>
            </a:pPr>
            <a:r>
              <a:rPr lang="es-MX" sz="2000" dirty="0"/>
              <a:t>Caso homólogo, una prueba ANOVA para dos grupos es lo mismo que realizar una prueba t.</a:t>
            </a:r>
          </a:p>
          <a:p>
            <a:pPr marL="0" indent="0" algn="just">
              <a:buNone/>
            </a:pPr>
            <a:r>
              <a:rPr lang="es-MX" sz="2000" dirty="0"/>
              <a:t>Recordar que estas pruebas trabajan con </a:t>
            </a:r>
            <a:r>
              <a:rPr lang="es-MX" sz="2000" b="1" dirty="0"/>
              <a:t>MEDIAS</a:t>
            </a:r>
            <a:r>
              <a:rPr lang="es-MX" sz="2000" dirty="0"/>
              <a:t> y </a:t>
            </a:r>
            <a:r>
              <a:rPr lang="es-MX" sz="2000" b="1" dirty="0"/>
              <a:t>NO PROPORCIONES</a:t>
            </a:r>
            <a:r>
              <a:rPr lang="es-MX" sz="2000" dirty="0"/>
              <a:t>.</a:t>
            </a:r>
            <a:endParaRPr lang="es-CL" sz="2000" dirty="0"/>
          </a:p>
        </p:txBody>
      </p:sp>
    </p:spTree>
    <p:extLst>
      <p:ext uri="{BB962C8B-B14F-4D97-AF65-F5344CB8AC3E}">
        <p14:creationId xmlns:p14="http://schemas.microsoft.com/office/powerpoint/2010/main" val="141129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9</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000" dirty="0">
                <a:solidFill>
                  <a:schemeClr val="accent6">
                    <a:lumMod val="75000"/>
                  </a:schemeClr>
                </a:solidFill>
              </a:rPr>
              <a:t>En el ejemplo de la ANOVA (CONDICIONES PARA USAR ANOVA DE UNA VÍA PARA MUESTRAS INDEPENDIENTES) se dice que el resultado es 1,117 y como es menor a la constante 1.5, se dice que la prueba es robusta.</a:t>
            </a:r>
          </a:p>
          <a:p>
            <a:pPr marL="0" indent="0" algn="just">
              <a:buNone/>
            </a:pPr>
            <a:r>
              <a:rPr lang="es-CL" sz="2000" dirty="0">
                <a:solidFill>
                  <a:schemeClr val="accent6">
                    <a:lumMod val="75000"/>
                  </a:schemeClr>
                </a:solidFill>
              </a:rPr>
              <a:t>Mi duda es la siguiente: </a:t>
            </a:r>
          </a:p>
          <a:p>
            <a:pPr marL="0" indent="0" algn="just">
              <a:buNone/>
            </a:pPr>
            <a:r>
              <a:rPr lang="es-CL" sz="2000" dirty="0">
                <a:solidFill>
                  <a:schemeClr val="accent6">
                    <a:lumMod val="75000"/>
                  </a:schemeClr>
                </a:solidFill>
              </a:rPr>
              <a:t>¿Que pasa si el resultado es igual o mayor a 1.5?, ¿como se le considera a esa ANOVA y que nombre tiene?</a:t>
            </a:r>
          </a:p>
          <a:p>
            <a:pPr marL="0" indent="0" algn="just">
              <a:buNone/>
            </a:pPr>
            <a:r>
              <a:rPr lang="es-CL" sz="2000" dirty="0"/>
              <a:t>Corresponde a un modo de comprobar una de las condiciones de uso para la prueba ANOVA, donde se hace mención a la homocedasticidad. Si no se llegase a cumplir, los resultados y conclusiones podrían ser inexactos.</a:t>
            </a:r>
          </a:p>
          <a:p>
            <a:pPr marL="0" indent="0" algn="just">
              <a:buNone/>
            </a:pPr>
            <a:r>
              <a:rPr lang="es-CL" sz="2000" dirty="0"/>
              <a:t>Si no se puede aceptar la homocedasticidad, se recurre a lo que se conoce como ANOVA </a:t>
            </a:r>
            <a:r>
              <a:rPr lang="es-CL" sz="2000" dirty="0" err="1"/>
              <a:t>heterodástica</a:t>
            </a:r>
            <a:r>
              <a:rPr lang="es-CL" sz="2000" dirty="0"/>
              <a:t> que emplea la corrección de Welch “</a:t>
            </a:r>
            <a:r>
              <a:rPr lang="es-CL" sz="2000" dirty="0" err="1"/>
              <a:t>oneway.test</a:t>
            </a:r>
            <a:r>
              <a:rPr lang="es-CL" sz="2000" dirty="0"/>
              <a:t>()”.</a:t>
            </a:r>
          </a:p>
        </p:txBody>
      </p:sp>
    </p:spTree>
    <p:extLst>
      <p:ext uri="{BB962C8B-B14F-4D97-AF65-F5344CB8AC3E}">
        <p14:creationId xmlns:p14="http://schemas.microsoft.com/office/powerpoint/2010/main" val="132173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9</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979613"/>
            <a:ext cx="8229600" cy="3965575"/>
          </a:xfrm>
        </p:spPr>
        <p:txBody>
          <a:bodyPr/>
          <a:lstStyle/>
          <a:p>
            <a:pPr marL="0" indent="0" algn="just">
              <a:buNone/>
            </a:pPr>
            <a:r>
              <a:rPr lang="es-CL" sz="2000" dirty="0">
                <a:solidFill>
                  <a:schemeClr val="accent6">
                    <a:lumMod val="75000"/>
                  </a:schemeClr>
                </a:solidFill>
              </a:rPr>
              <a:t>Una de las condiciones para aplicar la prueba ANOVA de una </a:t>
            </a:r>
            <a:r>
              <a:rPr lang="es-CL" sz="2000" dirty="0" err="1">
                <a:solidFill>
                  <a:schemeClr val="accent6">
                    <a:lumMod val="75000"/>
                  </a:schemeClr>
                </a:solidFill>
              </a:rPr>
              <a:t>via</a:t>
            </a:r>
            <a:r>
              <a:rPr lang="es-CL" sz="2000" dirty="0">
                <a:solidFill>
                  <a:schemeClr val="accent6">
                    <a:lumMod val="75000"/>
                  </a:schemeClr>
                </a:solidFill>
              </a:rPr>
              <a:t> para muestras independientes es que la población siga una distribución normal a través del gráfico Q-Q. ¿Qué hay que hacer cuando se presentan datos atípicos?, ¿Cómo saber cuanta significancia hay que fijar?</a:t>
            </a:r>
          </a:p>
          <a:p>
            <a:pPr marL="0" indent="0" algn="just">
              <a:buNone/>
            </a:pPr>
            <a:r>
              <a:rPr lang="es-CL" sz="2000" dirty="0"/>
              <a:t>En este punto, si presentan dificultades para observar los gráficos Q-Q, pueden optar por la prueba de Shapiro-Wilk, con el cual sólo tendrán que comparar un p-valor con el nivel de significación.</a:t>
            </a:r>
          </a:p>
          <a:p>
            <a:pPr marL="0" indent="0" algn="just">
              <a:buNone/>
            </a:pPr>
            <a:r>
              <a:rPr lang="es-CL" sz="2000" dirty="0"/>
              <a:t>Sin embargo, para un gráfico Q-Q se debe tener precaución con los datos atípicos extremos, ya que pueden expresar una distribución que escapa de la normal. De todos modos, ANOVA es una prueba bastante robusta ante casos que falten a la normalidad, pero en aquellos casos se pedirá el uso de otra prueba.</a:t>
            </a:r>
          </a:p>
          <a:p>
            <a:pPr marL="0" indent="0" algn="just">
              <a:buNone/>
            </a:pPr>
            <a:r>
              <a:rPr lang="es-CL" sz="2000" dirty="0"/>
              <a:t>Finalmente, para el nivel de significación, tal como se ha mencionado, siempre estará ligado a la rigurosidad de la prueba o del contexto.</a:t>
            </a:r>
          </a:p>
        </p:txBody>
      </p:sp>
    </p:spTree>
    <p:extLst>
      <p:ext uri="{BB962C8B-B14F-4D97-AF65-F5344CB8AC3E}">
        <p14:creationId xmlns:p14="http://schemas.microsoft.com/office/powerpoint/2010/main" val="203830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9</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979613"/>
            <a:ext cx="8229600" cy="3965575"/>
          </a:xfrm>
        </p:spPr>
        <p:txBody>
          <a:bodyPr/>
          <a:lstStyle/>
          <a:p>
            <a:pPr marL="0" indent="0" algn="just">
              <a:buNone/>
            </a:pPr>
            <a:r>
              <a:rPr lang="es-CL" sz="2000" dirty="0">
                <a:solidFill>
                  <a:schemeClr val="accent6">
                    <a:lumMod val="75000"/>
                  </a:schemeClr>
                </a:solidFill>
              </a:rPr>
              <a:t>Con la varianza del efecto se refiere a la varianza de las diferencias entre las medias muestrales y los valores nulos???</a:t>
            </a:r>
          </a:p>
          <a:p>
            <a:pPr marL="0" indent="0" algn="just">
              <a:buNone/>
            </a:pPr>
            <a:r>
              <a:rPr lang="es-CL" sz="2000" dirty="0"/>
              <a:t>Es una definición cercana, pero no del todo correcta.</a:t>
            </a:r>
          </a:p>
          <a:p>
            <a:pPr marL="0" indent="0" algn="just">
              <a:buNone/>
            </a:pPr>
            <a:r>
              <a:rPr lang="es-CL" sz="2000" dirty="0"/>
              <a:t>Para estos casos, se considera que la varianza del efecto </a:t>
            </a:r>
            <a:r>
              <a:rPr lang="es-CL" sz="2000" dirty="0" err="1"/>
              <a:t>MS_efecto</a:t>
            </a:r>
            <a:r>
              <a:rPr lang="es-CL" sz="2000" dirty="0"/>
              <a:t> será igual a la variabilidad entre grupos </a:t>
            </a:r>
            <a:r>
              <a:rPr lang="es-CL" sz="2000" dirty="0" err="1"/>
              <a:t>SS_bg</a:t>
            </a:r>
            <a:r>
              <a:rPr lang="es-CL" sz="2000" dirty="0"/>
              <a:t>, por ende, para calcular esta variabilidad se tiene la siguiente fórmula:</a:t>
            </a:r>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r>
              <a:rPr lang="es-CL" sz="2000" dirty="0"/>
              <a:t>En palabras significa como la suma de las desviaciones cuadradas de la media de cada grupo con respecto a la media combinada.</a:t>
            </a:r>
          </a:p>
          <a:p>
            <a:pPr marL="0" indent="0" algn="just">
              <a:buNone/>
            </a:pPr>
            <a:endParaRPr lang="es-CL" sz="2000" dirty="0"/>
          </a:p>
        </p:txBody>
      </p:sp>
      <p:pic>
        <p:nvPicPr>
          <p:cNvPr id="5" name="Imagen 4">
            <a:extLst>
              <a:ext uri="{FF2B5EF4-FFF2-40B4-BE49-F238E27FC236}">
                <a16:creationId xmlns:a16="http://schemas.microsoft.com/office/drawing/2014/main" id="{38F5F69F-FEB6-43A1-AC40-2025F619F7A6}"/>
              </a:ext>
            </a:extLst>
          </p:cNvPr>
          <p:cNvPicPr>
            <a:picLocks noChangeAspect="1"/>
          </p:cNvPicPr>
          <p:nvPr/>
        </p:nvPicPr>
        <p:blipFill>
          <a:blip r:embed="rId2"/>
          <a:stretch>
            <a:fillRect/>
          </a:stretch>
        </p:blipFill>
        <p:spPr>
          <a:xfrm>
            <a:off x="1300162" y="4074924"/>
            <a:ext cx="6543675" cy="1726301"/>
          </a:xfrm>
          <a:prstGeom prst="rect">
            <a:avLst/>
          </a:prstGeom>
        </p:spPr>
      </p:pic>
    </p:spTree>
    <p:extLst>
      <p:ext uri="{BB962C8B-B14F-4D97-AF65-F5344CB8AC3E}">
        <p14:creationId xmlns:p14="http://schemas.microsoft.com/office/powerpoint/2010/main" val="57965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9</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979613"/>
            <a:ext cx="8229600" cy="3965575"/>
          </a:xfrm>
        </p:spPr>
        <p:txBody>
          <a:bodyPr/>
          <a:lstStyle/>
          <a:p>
            <a:pPr marL="0" indent="0" algn="just">
              <a:buNone/>
            </a:pPr>
            <a:r>
              <a:rPr lang="es-CL" sz="2000" dirty="0">
                <a:solidFill>
                  <a:schemeClr val="accent6">
                    <a:lumMod val="75000"/>
                  </a:schemeClr>
                </a:solidFill>
              </a:rPr>
              <a:t>Tengo una duda de notación (script 9.1), se define tiempo y notación como variables, pero en el script trabajan con la variable "Instancia", está bien escrito o debe usarse el tiempo?. No entiendo además que significa </a:t>
            </a:r>
            <a:r>
              <a:rPr lang="es-CL" sz="2000" dirty="0" err="1">
                <a:solidFill>
                  <a:schemeClr val="accent6">
                    <a:lumMod val="75000"/>
                  </a:schemeClr>
                </a:solidFill>
              </a:rPr>
              <a:t>wid</a:t>
            </a:r>
            <a:r>
              <a:rPr lang="es-CL" sz="2000" dirty="0">
                <a:solidFill>
                  <a:schemeClr val="accent6">
                    <a:lumMod val="75000"/>
                  </a:schemeClr>
                </a:solidFill>
              </a:rPr>
              <a:t> al usar </a:t>
            </a:r>
            <a:r>
              <a:rPr lang="es-CL" sz="2000" dirty="0" err="1">
                <a:solidFill>
                  <a:schemeClr val="accent6">
                    <a:lumMod val="75000"/>
                  </a:schemeClr>
                </a:solidFill>
              </a:rPr>
              <a:t>ezANOVA</a:t>
            </a:r>
            <a:endParaRPr lang="es-CL" sz="2000" dirty="0">
              <a:solidFill>
                <a:schemeClr val="accent6">
                  <a:lumMod val="75000"/>
                </a:schemeClr>
              </a:solidFill>
            </a:endParaRPr>
          </a:p>
          <a:p>
            <a:pPr marL="0" indent="0" algn="just">
              <a:buNone/>
            </a:pPr>
            <a:r>
              <a:rPr lang="es-CL" sz="2000" dirty="0"/>
              <a:t>Pregunta respondida por un compañero, pero se menciona para conocimiento general:</a:t>
            </a:r>
          </a:p>
          <a:p>
            <a:pPr marL="0" indent="0" algn="just">
              <a:buNone/>
            </a:pPr>
            <a:r>
              <a:rPr lang="es-CL" sz="2000" dirty="0"/>
              <a:t>“La variable instancia proviene de los datos, es como indicar cuando ocurrió cierta eventualidad (igual que un id), en este caso, la de los algoritmos, entonces en las pruebas </a:t>
            </a:r>
            <a:r>
              <a:rPr lang="es-CL" sz="2000" dirty="0" err="1"/>
              <a:t>ezANOVA</a:t>
            </a:r>
            <a:r>
              <a:rPr lang="es-CL" sz="2000" dirty="0"/>
              <a:t> la variable </a:t>
            </a:r>
            <a:r>
              <a:rPr lang="es-CL" sz="2000" dirty="0" err="1"/>
              <a:t>wid</a:t>
            </a:r>
            <a:r>
              <a:rPr lang="es-CL" sz="2000" dirty="0"/>
              <a:t> es usada para identificar el algoritmo / tiempo individualmente.”</a:t>
            </a:r>
          </a:p>
          <a:p>
            <a:pPr marL="0" indent="0" algn="just">
              <a:buNone/>
            </a:pPr>
            <a:r>
              <a:rPr lang="es-CL" sz="2000" dirty="0"/>
              <a:t>En la función </a:t>
            </a:r>
            <a:r>
              <a:rPr lang="es-CL" sz="2000" dirty="0" err="1"/>
              <a:t>ezANOVA</a:t>
            </a:r>
            <a:r>
              <a:rPr lang="es-CL" sz="2000" dirty="0"/>
              <a:t>, siempre se tendrá que colocar </a:t>
            </a:r>
            <a:r>
              <a:rPr lang="es-CL" sz="2000" dirty="0" err="1"/>
              <a:t>wid</a:t>
            </a:r>
            <a:r>
              <a:rPr lang="es-CL" sz="2000" dirty="0"/>
              <a:t> = instancias (</a:t>
            </a:r>
            <a:r>
              <a:rPr lang="es-CL" sz="2000" dirty="0" err="1"/>
              <a:t>ó</a:t>
            </a:r>
            <a:r>
              <a:rPr lang="es-CL" sz="2000" dirty="0"/>
              <a:t> </a:t>
            </a:r>
            <a:r>
              <a:rPr lang="es-CL" sz="2000" dirty="0" err="1"/>
              <a:t>ids</a:t>
            </a:r>
            <a:r>
              <a:rPr lang="es-CL" sz="2000" dirty="0"/>
              <a:t>), según les sea más cómodo, y no olvidar que las instancias son CATEGÓRICAS.</a:t>
            </a:r>
          </a:p>
        </p:txBody>
      </p:sp>
    </p:spTree>
    <p:extLst>
      <p:ext uri="{BB962C8B-B14F-4D97-AF65-F5344CB8AC3E}">
        <p14:creationId xmlns:p14="http://schemas.microsoft.com/office/powerpoint/2010/main" val="422910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9</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979613"/>
            <a:ext cx="8229600" cy="3965575"/>
          </a:xfrm>
        </p:spPr>
        <p:txBody>
          <a:bodyPr/>
          <a:lstStyle/>
          <a:p>
            <a:pPr marL="0" indent="0" algn="just">
              <a:buNone/>
            </a:pPr>
            <a:r>
              <a:rPr lang="es-CL" sz="2000" dirty="0">
                <a:solidFill>
                  <a:schemeClr val="accent6">
                    <a:lumMod val="75000"/>
                  </a:schemeClr>
                </a:solidFill>
              </a:rPr>
              <a:t>No me quedo muy claro dos cosas ¿Cuál o cuáles son las limitaciones del ANOVA? (General y en aspectos de robustes) ¿Cuál sería la diferencia entre una prueba t (o otras)?</a:t>
            </a:r>
          </a:p>
          <a:p>
            <a:pPr marL="0" indent="0" algn="just">
              <a:buNone/>
            </a:pPr>
            <a:r>
              <a:rPr lang="es-CL" sz="2000" dirty="0"/>
              <a:t>Las limitaciones para la realización de una correcta prueba ANOVA de una vía, ya sea para muestras independientes o correlacionadas, estarán dadas por el cumplimiento de las condiciones, y de no cumplirse, se optarán por otras opciones, que algunas se verán más adelante.</a:t>
            </a:r>
          </a:p>
          <a:p>
            <a:pPr marL="0" indent="0" algn="just">
              <a:buNone/>
            </a:pPr>
            <a:r>
              <a:rPr lang="es-CL" sz="2000" dirty="0"/>
              <a:t>Además de volver a recalcar que se trabajan sobre medias, es decir, sobre datos que presenten información numérica continua, y que la comparación siempre se realizará sobre 3 o más grupos.</a:t>
            </a:r>
          </a:p>
        </p:txBody>
      </p:sp>
    </p:spTree>
    <p:extLst>
      <p:ext uri="{BB962C8B-B14F-4D97-AF65-F5344CB8AC3E}">
        <p14:creationId xmlns:p14="http://schemas.microsoft.com/office/powerpoint/2010/main" val="316936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9</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979613"/>
            <a:ext cx="8229600" cy="3965575"/>
          </a:xfrm>
        </p:spPr>
        <p:txBody>
          <a:bodyPr/>
          <a:lstStyle/>
          <a:p>
            <a:pPr marL="0" indent="0" algn="just">
              <a:buNone/>
            </a:pPr>
            <a:r>
              <a:rPr lang="es-CL" sz="2000" dirty="0">
                <a:solidFill>
                  <a:schemeClr val="accent6">
                    <a:lumMod val="75000"/>
                  </a:schemeClr>
                </a:solidFill>
              </a:rPr>
              <a:t>Si bien todas las pruebas </a:t>
            </a:r>
            <a:r>
              <a:rPr lang="es-CL" sz="2000" dirty="0" err="1">
                <a:solidFill>
                  <a:schemeClr val="accent6">
                    <a:lumMod val="75000"/>
                  </a:schemeClr>
                </a:solidFill>
              </a:rPr>
              <a:t>post-hoc</a:t>
            </a:r>
            <a:r>
              <a:rPr lang="es-CL" sz="2000" dirty="0">
                <a:solidFill>
                  <a:schemeClr val="accent6">
                    <a:lumMod val="75000"/>
                  </a:schemeClr>
                </a:solidFill>
              </a:rPr>
              <a:t> todas cumplen con el mismo propósito, cuando es recomendable usar cada prueba?</a:t>
            </a:r>
          </a:p>
          <a:p>
            <a:pPr marL="0" indent="0" algn="just">
              <a:buNone/>
            </a:pPr>
            <a:r>
              <a:rPr lang="es-CL" sz="2000" dirty="0"/>
              <a:t>Pregunta respondida por una compañera y que ilustra, de manera gráfica, la toma de decisiones a la hora de escoger una prueba </a:t>
            </a:r>
            <a:r>
              <a:rPr lang="es-CL" sz="2000" dirty="0" err="1"/>
              <a:t>post-hoc</a:t>
            </a:r>
            <a:r>
              <a:rPr lang="es-CL" sz="2000" dirty="0"/>
              <a:t> (IC = Intervalo de Confianza):</a:t>
            </a:r>
          </a:p>
        </p:txBody>
      </p:sp>
    </p:spTree>
    <p:extLst>
      <p:ext uri="{BB962C8B-B14F-4D97-AF65-F5344CB8AC3E}">
        <p14:creationId xmlns:p14="http://schemas.microsoft.com/office/powerpoint/2010/main" val="873574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1100</Words>
  <Application>Microsoft Office PowerPoint</Application>
  <PresentationFormat>Presentación en pantalla (4:3)</PresentationFormat>
  <Paragraphs>58</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Office Theme</vt:lpstr>
      <vt:lpstr>Resolución dudas capítulo 9</vt:lpstr>
      <vt:lpstr>Capítulo 9</vt:lpstr>
      <vt:lpstr>Capítulo 9</vt:lpstr>
      <vt:lpstr>Capítulo 9</vt:lpstr>
      <vt:lpstr>Capítulo 9</vt:lpstr>
      <vt:lpstr>Capítulo 9</vt:lpstr>
      <vt:lpstr>Capítulo 9</vt:lpstr>
      <vt:lpstr>Capítulo 9</vt:lpstr>
      <vt:lpstr>Capítulo 9</vt:lpstr>
      <vt:lpstr>Presentación de PowerPoint</vt:lpstr>
      <vt:lpstr>Capítulo 9</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Jacqueline Köhler C.</cp:lastModifiedBy>
  <cp:revision>30</cp:revision>
  <dcterms:created xsi:type="dcterms:W3CDTF">2012-06-05T18:28:47Z</dcterms:created>
  <dcterms:modified xsi:type="dcterms:W3CDTF">2022-10-06T13:34:05Z</dcterms:modified>
</cp:coreProperties>
</file>