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2" autoAdjust="0"/>
  </p:normalViewPr>
  <p:slideViewPr>
    <p:cSldViewPr snapToGrid="0" snapToObjects="1"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28444-B7EC-408B-A145-01006F95E752}" type="datetimeFigureOut">
              <a:rPr lang="es-CL" smtClean="0"/>
              <a:t>25-08-2022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0032C-DF80-47C3-9AB6-D6787C18E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24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0032C-DF80-47C3-9AB6-D6787C18ED2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78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0032C-DF80-47C3-9AB6-D6787C18ED2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12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DFF69-9729-4CEA-83CC-C6F19AFA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E47D68-E6D5-411C-BA7A-AC80B10DF06A}" type="datetimeFigureOut">
              <a:rPr lang="en-US" altLang="es-CL"/>
              <a:pPr/>
              <a:t>8/25/2022</a:t>
            </a:fld>
            <a:endParaRPr lang="en-US" alt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02625-1AF7-4048-AF92-3D62F8BC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7ED73-BB13-4F95-A163-803193F8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E24504-7678-4BB0-A8DB-42AEFE71A276}" type="slidenum">
              <a:rPr lang="en-US" altLang="es-CL"/>
              <a:pPr/>
              <a:t>‹Nº›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276081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9A196-390D-428C-B454-419E535B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AA6D48-85A1-4192-99B9-67A025BCBBDD}" type="datetimeFigureOut">
              <a:rPr lang="en-US" altLang="es-CL"/>
              <a:pPr/>
              <a:t>8/25/2022</a:t>
            </a:fld>
            <a:endParaRPr lang="en-US" alt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867C0-B1F0-43A2-A668-993DBA59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A676E-2CCC-472A-86D9-982C8168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43ABE-FFE5-4E81-9838-8611F8EB6701}" type="slidenum">
              <a:rPr lang="en-US" altLang="es-CL"/>
              <a:pPr/>
              <a:t>‹Nº›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423048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E3CDC-3430-4C6B-B867-AB7BAC70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E396D0-71FB-42A6-A8FA-B3BE5DD34838}" type="datetimeFigureOut">
              <a:rPr lang="en-US" altLang="es-CL"/>
              <a:pPr/>
              <a:t>8/25/2022</a:t>
            </a:fld>
            <a:endParaRPr lang="en-US" alt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42F18-183E-4FAF-BD13-4E48A949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71EF-E999-4CB6-A72A-4130B1E2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DBE9F-7EBE-41CF-8036-BF3F647BB7C1}" type="slidenum">
              <a:rPr lang="en-US" altLang="es-CL"/>
              <a:pPr/>
              <a:t>‹Nº›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407914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373D9-A81A-4358-B854-2DF659E0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7D6192-A7D6-4D17-9A36-7BE6FF6F9855}" type="datetimeFigureOut">
              <a:rPr lang="en-US" altLang="es-CL"/>
              <a:pPr/>
              <a:t>8/25/2022</a:t>
            </a:fld>
            <a:endParaRPr lang="en-US" alt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0A73-08F4-41D5-910E-EAEAAC23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C35BB-D2A9-4CF5-9EA0-E93B0F28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0C0FFB-4BF6-44C9-9275-6A96C854CF5C}" type="slidenum">
              <a:rPr lang="en-US" altLang="es-CL"/>
              <a:pPr/>
              <a:t>‹Nº›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186871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CDF73-D6A7-483B-BC82-5123A0F8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16AB7E-DB1F-4872-880D-C1B82643AFCD}" type="datetimeFigureOut">
              <a:rPr lang="en-US" altLang="es-CL"/>
              <a:pPr/>
              <a:t>8/25/2022</a:t>
            </a:fld>
            <a:endParaRPr lang="en-US" alt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D805C-34F7-4E6A-BED6-DBCCD5A9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274A1-F472-4F7E-A6BF-CE2A7344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EE7F1-CCE8-4599-A037-C827BB178D45}" type="slidenum">
              <a:rPr lang="en-US" altLang="es-CL"/>
              <a:pPr/>
              <a:t>‹Nº›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59763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5A4E48-9127-47B7-AE35-CC9CCE09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6ABDB5-C297-499A-A950-F4D58399178C}" type="datetimeFigureOut">
              <a:rPr lang="en-US" altLang="es-CL"/>
              <a:pPr/>
              <a:t>8/25/2022</a:t>
            </a:fld>
            <a:endParaRPr lang="en-US" altLang="es-CL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688D87-226B-4918-A257-C36D7ECB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BF37C1-E17D-4A47-A920-BAD7F99C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81DF7-9877-46CD-9B42-1372904993AF}" type="slidenum">
              <a:rPr lang="en-US" altLang="es-CL"/>
              <a:pPr/>
              <a:t>‹Nº›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147894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962D87-16BA-4EFA-B8CC-CAEE9414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83C09B-7A8E-4A04-9D93-E11CC3903DE4}" type="datetimeFigureOut">
              <a:rPr lang="en-US" altLang="es-CL"/>
              <a:pPr/>
              <a:t>8/25/2022</a:t>
            </a:fld>
            <a:endParaRPr lang="en-US" altLang="es-CL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C374925-FCB2-4496-B274-5FB74368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AE5D95B-531C-4C94-8FC9-6CCD92D2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CA92D-F189-4867-B5B6-CEE81795BCFB}" type="slidenum">
              <a:rPr lang="en-US" altLang="es-CL"/>
              <a:pPr/>
              <a:t>‹Nº›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174857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B19AB7-F53A-4F4B-BB0B-3D76D3D3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768596-5286-4DF9-8308-94C8FB7AAE71}" type="datetimeFigureOut">
              <a:rPr lang="en-US" altLang="es-CL"/>
              <a:pPr/>
              <a:t>8/25/2022</a:t>
            </a:fld>
            <a:endParaRPr lang="en-US" altLang="es-CL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C2FC8AF-A5F0-421C-BB3D-5220B8BC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C9ABD17-B118-4016-AE4D-786E1F52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A765-7B66-4707-A9A4-C6D34ED45F59}" type="slidenum">
              <a:rPr lang="en-US" altLang="es-CL"/>
              <a:pPr/>
              <a:t>‹Nº›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296212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DD8C1A1-1C4A-4B1B-A7B9-819C4FE0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6C377-DEBA-4A71-8EE1-1C4B4D02CEB0}" type="datetimeFigureOut">
              <a:rPr lang="en-US" altLang="es-CL"/>
              <a:pPr/>
              <a:t>8/25/2022</a:t>
            </a:fld>
            <a:endParaRPr lang="en-US" altLang="es-CL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D66BAE4-2872-4C26-81D8-EC294D85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0C54950-D2C2-4527-A07D-895948B2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FB238B-117B-482A-B004-17755B8781D5}" type="slidenum">
              <a:rPr lang="en-US" altLang="es-CL"/>
              <a:pPr/>
              <a:t>‹Nº›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93209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4706E7-7478-4DAE-B5EF-F6786F09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22E17C-033A-49B4-9CB2-E7D0DCAD4A8D}" type="datetimeFigureOut">
              <a:rPr lang="en-US" altLang="es-CL"/>
              <a:pPr/>
              <a:t>8/25/2022</a:t>
            </a:fld>
            <a:endParaRPr lang="en-US" altLang="es-CL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586524E-881F-4D0E-8420-762ECDEE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B92DE7-8EDF-4150-9CB4-7C5E79FB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EB2AF-7F28-49DC-87A9-9CC9FADE567B}" type="slidenum">
              <a:rPr lang="en-US" altLang="es-CL"/>
              <a:pPr/>
              <a:t>‹Nº›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162199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B1D779-D474-45D0-8EDB-D4D06027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925684-C6B1-4D11-97D0-1B1BD7D5EF6A}" type="datetimeFigureOut">
              <a:rPr lang="en-US" altLang="es-CL"/>
              <a:pPr/>
              <a:t>8/25/2022</a:t>
            </a:fld>
            <a:endParaRPr lang="en-US" altLang="es-CL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A55B620-403E-4C8E-9377-1D3EC961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4C8B6D-3288-4B2B-BA83-80F03F18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2E5BD-7ECE-46D8-AA37-66F7DEECDF73}" type="slidenum">
              <a:rPr lang="en-US" altLang="es-CL"/>
              <a:pPr/>
              <a:t>‹Nº›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27182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B8465F0-5CC7-41FB-8265-BEEEB47B390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CL"/>
              <a:t>Click to edit Master title style</a:t>
            </a:r>
            <a:endParaRPr lang="en-US" altLang="es-C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A45DF03-40B7-49B6-8FCC-D46269D586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CL"/>
              <a:t>Click to edit Master text styles</a:t>
            </a:r>
          </a:p>
          <a:p>
            <a:pPr lvl="1"/>
            <a:r>
              <a:rPr lang="es-ES_tradnl" altLang="es-CL"/>
              <a:t>Second level</a:t>
            </a:r>
          </a:p>
          <a:p>
            <a:pPr lvl="2"/>
            <a:r>
              <a:rPr lang="es-ES_tradnl" altLang="es-CL"/>
              <a:t>Third level</a:t>
            </a:r>
          </a:p>
          <a:p>
            <a:pPr lvl="3"/>
            <a:r>
              <a:rPr lang="es-ES_tradnl" altLang="es-CL"/>
              <a:t>Fourth level</a:t>
            </a:r>
          </a:p>
          <a:p>
            <a:pPr lvl="4"/>
            <a:r>
              <a:rPr lang="es-ES_tradnl" altLang="es-CL"/>
              <a:t>Fifth level</a:t>
            </a:r>
            <a:endParaRPr lang="en-US" alt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40220-5E43-4C8F-B162-6B7FCA691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33970490-2795-41ED-A761-86B9FFC6EAAF}" type="datetimeFigureOut">
              <a:rPr lang="en-US" altLang="es-CL"/>
              <a:pPr/>
              <a:t>8/25/2022</a:t>
            </a:fld>
            <a:endParaRPr lang="en-US" alt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05E16-28EE-45F2-B62D-13761C8AA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9B2F5-8D83-4FFC-A12B-C52C6A662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D746FC8-E533-44C7-B04A-B055722AB469}" type="slidenum">
              <a:rPr lang="en-US" altLang="es-CL"/>
              <a:pPr/>
              <a:t>‹Nº›</a:t>
            </a:fld>
            <a:endParaRPr lang="en-US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71AA-82AA-4431-910B-4DDB2C6EB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65437"/>
            <a:ext cx="7772400" cy="1470025"/>
          </a:xfrm>
        </p:spPr>
        <p:txBody>
          <a:bodyPr/>
          <a:lstStyle/>
          <a:p>
            <a:r>
              <a:rPr lang="es-CL" sz="6000" dirty="0">
                <a:solidFill>
                  <a:schemeClr val="accent6">
                    <a:lumMod val="75000"/>
                  </a:schemeClr>
                </a:solidFill>
              </a:rPr>
              <a:t>Resolución dudas capítulos 1 a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5863A-216C-47C8-A410-DE7BC5AF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588"/>
            <a:ext cx="8229600" cy="1143000"/>
          </a:xfrm>
        </p:spPr>
        <p:txBody>
          <a:bodyPr/>
          <a:lstStyle/>
          <a:p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Capítulo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D7BF5-63ED-40FD-BE4F-704ED04F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0588"/>
            <a:ext cx="8229600" cy="3965575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¿Por qué son útiles los gráficos de dispersión?</a:t>
            </a:r>
          </a:p>
          <a:p>
            <a:pPr marL="0" indent="0">
              <a:buNone/>
            </a:pPr>
            <a:r>
              <a:rPr lang="es-MX" dirty="0"/>
              <a:t>Los gráficos de dispersión, al representar gráficamente todos los puntos, permiten identificar posibles asociaciones entre las variables involucradas (por ejemplo, relaciones lineales).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4724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5863A-216C-47C8-A410-DE7BC5AF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588"/>
            <a:ext cx="8229600" cy="1143000"/>
          </a:xfrm>
        </p:spPr>
        <p:txBody>
          <a:bodyPr/>
          <a:lstStyle/>
          <a:p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Capítulo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D7BF5-63ED-40FD-BE4F-704ED04F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0588"/>
            <a:ext cx="8229600" cy="3965575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¿Para qué sirve la distribución geométrica?</a:t>
            </a:r>
          </a:p>
          <a:p>
            <a:pPr marL="0" indent="0">
              <a:buNone/>
            </a:pPr>
            <a:r>
              <a:rPr lang="es-ES" dirty="0"/>
              <a:t>Para representar un experimento de Bernoulli (éxito/fracaso) que se repite hasta que se produce un resultado esperado. Por ejemplo, ¿cuántas veces hay que lanzar una moneda para obtener la primera cara?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7577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5863A-216C-47C8-A410-DE7BC5AF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588"/>
            <a:ext cx="8229600" cy="1143000"/>
          </a:xfrm>
        </p:spPr>
        <p:txBody>
          <a:bodyPr/>
          <a:lstStyle/>
          <a:p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Capítulo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D7BF5-63ED-40FD-BE4F-704ED04F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0588"/>
            <a:ext cx="8229600" cy="3965575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¿En qué situaciones se utiliza la distribución F?</a:t>
            </a:r>
          </a:p>
          <a:p>
            <a:pPr marL="0" indent="0">
              <a:buNone/>
            </a:pPr>
            <a:r>
              <a:rPr lang="es-ES" dirty="0"/>
              <a:t>La distribución F sirve cuando: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ES" dirty="0"/>
              <a:t>Se requiere contrastar las varianzas de dos poblaciones normales.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ES" dirty="0"/>
              <a:t>Se desea detectar la existencia o inexistencia de diferencias significativas entre varias muestras diferentes.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708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5863A-216C-47C8-A410-DE7BC5AF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588"/>
            <a:ext cx="8229600" cy="1143000"/>
          </a:xfrm>
        </p:spPr>
        <p:txBody>
          <a:bodyPr/>
          <a:lstStyle/>
          <a:p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Capítulo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D7BF5-63ED-40FD-BE4F-704ED04F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0588"/>
            <a:ext cx="8229600" cy="3965575"/>
          </a:xfrm>
        </p:spPr>
        <p:txBody>
          <a:bodyPr/>
          <a:lstStyle/>
          <a:p>
            <a:pPr marL="0" indent="0">
              <a:buNone/>
            </a:pP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¿En qué se diferencian las distribuciones chi-cuadrado y t de </a:t>
            </a:r>
            <a:r>
              <a:rPr lang="es-MX" sz="2800" dirty="0" err="1">
                <a:solidFill>
                  <a:schemeClr val="accent6">
                    <a:lumMod val="75000"/>
                  </a:schemeClr>
                </a:solidFill>
              </a:rPr>
              <a:t>student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ES" sz="2800" dirty="0"/>
              <a:t>La distribución chi-cuadrado sirve para caracterizar valores siempre positivos y habitualmente desviados a la derecha. Por ejemplo, proporciones.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800" dirty="0"/>
              <a:t>La distribución t, al igual que la normal, sirve para representar fenómenos unimodales y simétricos. Al tener colas más gruesas que la distribución normal, es más adecuada cuando se tienen muestras pequeñas. 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0830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5863A-216C-47C8-A410-DE7BC5AF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588"/>
            <a:ext cx="8229600" cy="1143000"/>
          </a:xfrm>
        </p:spPr>
        <p:txBody>
          <a:bodyPr/>
          <a:lstStyle/>
          <a:p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Capítulo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D7BF5-63ED-40FD-BE4F-704ED04F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0588"/>
            <a:ext cx="8229600" cy="3965575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¿A qué corresponden las unidades de observación?</a:t>
            </a:r>
          </a:p>
          <a:p>
            <a:pPr marL="0" indent="0">
              <a:buNone/>
            </a:pPr>
            <a:r>
              <a:rPr lang="es-MX" dirty="0"/>
              <a:t>En estadística, siempre queremos obtener conclusiones acerca de un fenómeno para una población a partir de una muestra. Cada elemento de la muestra, para el cual se registran las variables de interés, corresponde a una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unidad de observación</a:t>
            </a:r>
            <a:r>
              <a:rPr lang="es-MX" dirty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948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5863A-216C-47C8-A410-DE7BC5AF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588"/>
            <a:ext cx="8229600" cy="1143000"/>
          </a:xfrm>
        </p:spPr>
        <p:txBody>
          <a:bodyPr/>
          <a:lstStyle/>
          <a:p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Capítulo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D7BF5-63ED-40FD-BE4F-704ED04F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0588"/>
            <a:ext cx="8229600" cy="3965575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¿Es posible trabajar con matrices de datos de dimensión mayor a 2? ¿Tienen alguna utilidad?</a:t>
            </a:r>
          </a:p>
          <a:p>
            <a:pPr marL="0" indent="0">
              <a:buNone/>
            </a:pPr>
            <a:r>
              <a:rPr lang="es-MX" dirty="0"/>
              <a:t>La matriz de datos siempre tendrá 2 dimensiones, dadas por la cantidad de variables y la cantidad de unidades de observación.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539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5863A-216C-47C8-A410-DE7BC5AF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588"/>
            <a:ext cx="8229600" cy="1143000"/>
          </a:xfrm>
        </p:spPr>
        <p:txBody>
          <a:bodyPr/>
          <a:lstStyle/>
          <a:p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Capítulo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D7BF5-63ED-40FD-BE4F-704ED04F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0589"/>
            <a:ext cx="8229600" cy="2201862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>
                <a:solidFill>
                  <a:schemeClr val="accent6">
                    <a:lumMod val="75000"/>
                  </a:schemeClr>
                </a:solidFill>
              </a:rPr>
              <a:t>¿Qué es pivotar una matriz de datos?</a:t>
            </a:r>
          </a:p>
          <a:p>
            <a:pPr marL="0" indent="0">
              <a:buNone/>
            </a:pPr>
            <a:r>
              <a:rPr lang="es-MX" sz="2400" dirty="0"/>
              <a:t>Esta operación ayuda a “acomodar” los datos de manera de tener más filas y menos columnas o a la inversa. Esto ayuda a organizar los datos de modo que cumplan los requerimientos de algunas pruebas estadísticas.</a:t>
            </a:r>
            <a:endParaRPr lang="es-CL" sz="2400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517D9F2-2370-497F-93BF-29EB75A99D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018998"/>
              </p:ext>
            </p:extLst>
          </p:nvPr>
        </p:nvGraphicFramePr>
        <p:xfrm>
          <a:off x="2066924" y="4343438"/>
          <a:ext cx="5286375" cy="2204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581280" imgH="1493640" progId="PBrush">
                  <p:embed/>
                </p:oleObj>
              </mc:Choice>
              <mc:Fallback>
                <p:oleObj name="Bitmap Image" r:id="rId2" imgW="3581280" imgH="1493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6924" y="4343438"/>
                        <a:ext cx="5286375" cy="2204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950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5863A-216C-47C8-A410-DE7BC5AF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588"/>
            <a:ext cx="8229600" cy="1143000"/>
          </a:xfrm>
        </p:spPr>
        <p:txBody>
          <a:bodyPr/>
          <a:lstStyle/>
          <a:p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Capítulo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D7BF5-63ED-40FD-BE4F-704ED04F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0588"/>
            <a:ext cx="8229600" cy="3965575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¿Cuáles serán los paquetes útiles durante el semestre?</a:t>
            </a:r>
          </a:p>
          <a:p>
            <a:pPr marL="0" indent="0">
              <a:buNone/>
            </a:pPr>
            <a:r>
              <a:rPr lang="es-MX" dirty="0"/>
              <a:t>Usaremos múltiples paquetes, dependiendo del contenido que estemos revisando. Los iremos conociendo a medida que avancemos.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9773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5863A-216C-47C8-A410-DE7BC5AF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588"/>
            <a:ext cx="8229600" cy="1143000"/>
          </a:xfrm>
        </p:spPr>
        <p:txBody>
          <a:bodyPr/>
          <a:lstStyle/>
          <a:p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Capítulo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D7BF5-63ED-40FD-BE4F-704ED04F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0588"/>
            <a:ext cx="8229600" cy="3965575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¿Para qué sirve la función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mutate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s-MX" dirty="0"/>
              <a:t>Esta función nos permite añadir nuevas columnas a la matriz de datos, las cuales se obtienen a partir de variables que ya tenemos. Por ejemplo, si queremos estudiar la obesidad, puede ser útil conocer el índice de masa corporal, el cual se obtiene a partir de la estatura y el peso de una persona.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7117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5863A-216C-47C8-A410-DE7BC5AF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588"/>
            <a:ext cx="8229600" cy="1143000"/>
          </a:xfrm>
        </p:spPr>
        <p:txBody>
          <a:bodyPr/>
          <a:lstStyle/>
          <a:p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Capítulo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D7BF5-63ED-40FD-BE4F-704ED04F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0588"/>
            <a:ext cx="8229600" cy="3965575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¿Qué uso tiene el %&gt;%? ¿Es como el FROM en SQL?</a:t>
            </a:r>
          </a:p>
          <a:p>
            <a:pPr marL="0" indent="0">
              <a:buNone/>
            </a:pPr>
            <a:r>
              <a:rPr lang="es-MX" dirty="0"/>
              <a:t>El operador </a:t>
            </a:r>
            <a:r>
              <a:rPr lang="es-MX" i="1" dirty="0"/>
              <a:t>pipe</a:t>
            </a:r>
            <a:r>
              <a:rPr lang="es-MX" dirty="0"/>
              <a:t> (%&gt;%) permite enlazar una secuencia de acciones, pues toma un objeto (puede ser el resultado de una función) y lo entrega como argumento </a:t>
            </a:r>
            <a:r>
              <a:rPr lang="en-US" dirty="0"/>
              <a:t>para la </a:t>
            </a:r>
            <a:r>
              <a:rPr lang="en-US" dirty="0" err="1"/>
              <a:t>siguiente</a:t>
            </a:r>
            <a:r>
              <a:rPr lang="en-US" dirty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7369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5863A-216C-47C8-A410-DE7BC5AF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588"/>
            <a:ext cx="8229600" cy="1143000"/>
          </a:xfrm>
        </p:spPr>
        <p:txBody>
          <a:bodyPr/>
          <a:lstStyle/>
          <a:p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Capítulo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D7BF5-63ED-40FD-BE4F-704ED04F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0588"/>
            <a:ext cx="8229600" cy="3965575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Son los gráficos de dispersión siempre los más adecuados cuando se tiene un grupo de datos descritos por 2 variables numéricas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s-MX" dirty="0"/>
              <a:t>En estadística, sí.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4278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5863A-216C-47C8-A410-DE7BC5AF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588"/>
            <a:ext cx="8229600" cy="1143000"/>
          </a:xfrm>
        </p:spPr>
        <p:txBody>
          <a:bodyPr/>
          <a:lstStyle/>
          <a:p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Capítulo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D7BF5-63ED-40FD-BE4F-704ED04F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0588"/>
            <a:ext cx="8229600" cy="1614999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En la 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pág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 11, penúltimo párrafo se menciona que las dos figuras 2.2 son bimodales y no encuentro la segunda moda de ambas.</a:t>
            </a:r>
            <a:endParaRPr lang="es-CL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0F59B063-B9DA-6522-DDC8-E3C53895A7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617829"/>
              </p:ext>
            </p:extLst>
          </p:nvPr>
        </p:nvGraphicFramePr>
        <p:xfrm>
          <a:off x="1943869" y="3879542"/>
          <a:ext cx="5608637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608440" imgH="2735640" progId="PBrush">
                  <p:embed/>
                </p:oleObj>
              </mc:Choice>
              <mc:Fallback>
                <p:oleObj name="Bitmap Image" r:id="rId2" imgW="5608440" imgH="2735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43869" y="3879542"/>
                        <a:ext cx="5608637" cy="273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95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568</Words>
  <Application>Microsoft Office PowerPoint</Application>
  <PresentationFormat>Presentación en pantalla (4:3)</PresentationFormat>
  <Paragraphs>41</Paragraphs>
  <Slides>13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Office Theme</vt:lpstr>
      <vt:lpstr>Bitmap Image</vt:lpstr>
      <vt:lpstr>Resolución dudas capítulos 1 a 3</vt:lpstr>
      <vt:lpstr>Capítulo 1</vt:lpstr>
      <vt:lpstr>Capítulo 1</vt:lpstr>
      <vt:lpstr>Capítulo 1</vt:lpstr>
      <vt:lpstr>Capítulo 1</vt:lpstr>
      <vt:lpstr>Capítulo 1</vt:lpstr>
      <vt:lpstr>Capítulo 1</vt:lpstr>
      <vt:lpstr>Capítulo 2</vt:lpstr>
      <vt:lpstr>Capítulo 2</vt:lpstr>
      <vt:lpstr>Capítulo 2</vt:lpstr>
      <vt:lpstr>Capítulo 3</vt:lpstr>
      <vt:lpstr>Capítulo 3</vt:lpstr>
      <vt:lpstr>Capítulo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Rodríguez</dc:creator>
  <cp:lastModifiedBy>Jacqueline Köhler C.</cp:lastModifiedBy>
  <cp:revision>24</cp:revision>
  <dcterms:created xsi:type="dcterms:W3CDTF">2012-06-05T18:28:47Z</dcterms:created>
  <dcterms:modified xsi:type="dcterms:W3CDTF">2022-08-25T14:41:08Z</dcterms:modified>
</cp:coreProperties>
</file>