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85" r:id="rId3"/>
    <p:sldId id="258" r:id="rId4"/>
    <p:sldId id="259" r:id="rId5"/>
    <p:sldId id="260" r:id="rId6"/>
    <p:sldId id="269" r:id="rId7"/>
    <p:sldId id="270" r:id="rId8"/>
    <p:sldId id="271" r:id="rId9"/>
    <p:sldId id="272" r:id="rId10"/>
    <p:sldId id="273" r:id="rId11"/>
    <p:sldId id="286" r:id="rId12"/>
    <p:sldId id="274" r:id="rId13"/>
    <p:sldId id="278" r:id="rId14"/>
    <p:sldId id="275" r:id="rId15"/>
    <p:sldId id="276" r:id="rId16"/>
    <p:sldId id="277" r:id="rId17"/>
    <p:sldId id="279" r:id="rId18"/>
    <p:sldId id="280" r:id="rId19"/>
    <p:sldId id="281" r:id="rId20"/>
    <p:sldId id="282" r:id="rId21"/>
    <p:sldId id="283" r:id="rId22"/>
    <p:sldId id="284"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snapToObjects="1">
      <p:cViewPr>
        <p:scale>
          <a:sx n="80" d="100"/>
          <a:sy n="80" d="100"/>
        </p:scale>
        <p:origin x="15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28444-B7EC-408B-A145-01006F95E752}" type="datetimeFigureOut">
              <a:rPr lang="es-CL" smtClean="0"/>
              <a:t>13-10-2022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0032C-DF80-47C3-9AB6-D6787C18ED20}" type="slidenum">
              <a:rPr lang="es-CL" smtClean="0"/>
              <a:t>‹Nº›</a:t>
            </a:fld>
            <a:endParaRPr lang="es-CL"/>
          </a:p>
        </p:txBody>
      </p:sp>
    </p:spTree>
    <p:extLst>
      <p:ext uri="{BB962C8B-B14F-4D97-AF65-F5344CB8AC3E}">
        <p14:creationId xmlns:p14="http://schemas.microsoft.com/office/powerpoint/2010/main" val="301624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a:extLst>
              <a:ext uri="{FF2B5EF4-FFF2-40B4-BE49-F238E27FC236}">
                <a16:creationId xmlns:a16="http://schemas.microsoft.com/office/drawing/2014/main" id="{368DFF69-9729-4CEA-83CC-C6F19AFA2127}"/>
              </a:ext>
            </a:extLst>
          </p:cNvPr>
          <p:cNvSpPr>
            <a:spLocks noGrp="1"/>
          </p:cNvSpPr>
          <p:nvPr>
            <p:ph type="dt" sz="half" idx="10"/>
          </p:nvPr>
        </p:nvSpPr>
        <p:spPr/>
        <p:txBody>
          <a:bodyPr/>
          <a:lstStyle>
            <a:lvl1pPr>
              <a:defRPr/>
            </a:lvl1pPr>
          </a:lstStyle>
          <a:p>
            <a:fld id="{EFE47D68-E6D5-411C-BA7A-AC80B10DF06A}" type="datetimeFigureOut">
              <a:rPr lang="en-US" altLang="es-CL"/>
              <a:pPr/>
              <a:t>10/13/2022</a:t>
            </a:fld>
            <a:endParaRPr lang="en-US" altLang="es-CL"/>
          </a:p>
        </p:txBody>
      </p:sp>
      <p:sp>
        <p:nvSpPr>
          <p:cNvPr id="5" name="Footer Placeholder 4">
            <a:extLst>
              <a:ext uri="{FF2B5EF4-FFF2-40B4-BE49-F238E27FC236}">
                <a16:creationId xmlns:a16="http://schemas.microsoft.com/office/drawing/2014/main" id="{25F02625-1AF7-4048-AF92-3D62F8BCA6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E7ED73-BB13-4F95-A163-803193F866BF}"/>
              </a:ext>
            </a:extLst>
          </p:cNvPr>
          <p:cNvSpPr>
            <a:spLocks noGrp="1"/>
          </p:cNvSpPr>
          <p:nvPr>
            <p:ph type="sldNum" sz="quarter" idx="12"/>
          </p:nvPr>
        </p:nvSpPr>
        <p:spPr/>
        <p:txBody>
          <a:bodyPr/>
          <a:lstStyle>
            <a:lvl1pPr>
              <a:defRPr/>
            </a:lvl1pPr>
          </a:lstStyle>
          <a:p>
            <a:fld id="{C4E24504-7678-4BB0-A8DB-42AEFE71A276}" type="slidenum">
              <a:rPr lang="en-US" altLang="es-CL"/>
              <a:pPr/>
              <a:t>‹Nº›</a:t>
            </a:fld>
            <a:endParaRPr lang="en-US" altLang="es-CL"/>
          </a:p>
        </p:txBody>
      </p:sp>
    </p:spTree>
    <p:extLst>
      <p:ext uri="{BB962C8B-B14F-4D97-AF65-F5344CB8AC3E}">
        <p14:creationId xmlns:p14="http://schemas.microsoft.com/office/powerpoint/2010/main" val="276081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17C9A196-390D-428C-B454-419E535B74D6}"/>
              </a:ext>
            </a:extLst>
          </p:cNvPr>
          <p:cNvSpPr>
            <a:spLocks noGrp="1"/>
          </p:cNvSpPr>
          <p:nvPr>
            <p:ph type="dt" sz="half" idx="10"/>
          </p:nvPr>
        </p:nvSpPr>
        <p:spPr/>
        <p:txBody>
          <a:bodyPr/>
          <a:lstStyle>
            <a:lvl1pPr>
              <a:defRPr/>
            </a:lvl1pPr>
          </a:lstStyle>
          <a:p>
            <a:fld id="{BDAA6D48-85A1-4192-99B9-67A025BCBBDD}" type="datetimeFigureOut">
              <a:rPr lang="en-US" altLang="es-CL"/>
              <a:pPr/>
              <a:t>10/13/2022</a:t>
            </a:fld>
            <a:endParaRPr lang="en-US" altLang="es-CL"/>
          </a:p>
        </p:txBody>
      </p:sp>
      <p:sp>
        <p:nvSpPr>
          <p:cNvPr id="5" name="Footer Placeholder 4">
            <a:extLst>
              <a:ext uri="{FF2B5EF4-FFF2-40B4-BE49-F238E27FC236}">
                <a16:creationId xmlns:a16="http://schemas.microsoft.com/office/drawing/2014/main" id="{BA8867C0-B1F0-43A2-A668-993DBA5972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33A676E-2CCC-472A-86D9-982C8168B049}"/>
              </a:ext>
            </a:extLst>
          </p:cNvPr>
          <p:cNvSpPr>
            <a:spLocks noGrp="1"/>
          </p:cNvSpPr>
          <p:nvPr>
            <p:ph type="sldNum" sz="quarter" idx="12"/>
          </p:nvPr>
        </p:nvSpPr>
        <p:spPr/>
        <p:txBody>
          <a:bodyPr/>
          <a:lstStyle>
            <a:lvl1pPr>
              <a:defRPr/>
            </a:lvl1pPr>
          </a:lstStyle>
          <a:p>
            <a:fld id="{2C643ABE-FFE5-4E81-9838-8611F8EB6701}" type="slidenum">
              <a:rPr lang="en-US" altLang="es-CL"/>
              <a:pPr/>
              <a:t>‹Nº›</a:t>
            </a:fld>
            <a:endParaRPr lang="en-US" altLang="es-CL"/>
          </a:p>
        </p:txBody>
      </p:sp>
    </p:spTree>
    <p:extLst>
      <p:ext uri="{BB962C8B-B14F-4D97-AF65-F5344CB8AC3E}">
        <p14:creationId xmlns:p14="http://schemas.microsoft.com/office/powerpoint/2010/main" val="423048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573E3CDC-3430-4C6B-B867-AB7BAC70398F}"/>
              </a:ext>
            </a:extLst>
          </p:cNvPr>
          <p:cNvSpPr>
            <a:spLocks noGrp="1"/>
          </p:cNvSpPr>
          <p:nvPr>
            <p:ph type="dt" sz="half" idx="10"/>
          </p:nvPr>
        </p:nvSpPr>
        <p:spPr/>
        <p:txBody>
          <a:bodyPr/>
          <a:lstStyle>
            <a:lvl1pPr>
              <a:defRPr/>
            </a:lvl1pPr>
          </a:lstStyle>
          <a:p>
            <a:fld id="{50E396D0-71FB-42A6-A8FA-B3BE5DD34838}" type="datetimeFigureOut">
              <a:rPr lang="en-US" altLang="es-CL"/>
              <a:pPr/>
              <a:t>10/13/2022</a:t>
            </a:fld>
            <a:endParaRPr lang="en-US" altLang="es-CL"/>
          </a:p>
        </p:txBody>
      </p:sp>
      <p:sp>
        <p:nvSpPr>
          <p:cNvPr id="5" name="Footer Placeholder 4">
            <a:extLst>
              <a:ext uri="{FF2B5EF4-FFF2-40B4-BE49-F238E27FC236}">
                <a16:creationId xmlns:a16="http://schemas.microsoft.com/office/drawing/2014/main" id="{CD442F18-183E-4FAF-BD13-4E48A949E0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3E71EF-E999-4CB6-A72A-4130B1E2DFBA}"/>
              </a:ext>
            </a:extLst>
          </p:cNvPr>
          <p:cNvSpPr>
            <a:spLocks noGrp="1"/>
          </p:cNvSpPr>
          <p:nvPr>
            <p:ph type="sldNum" sz="quarter" idx="12"/>
          </p:nvPr>
        </p:nvSpPr>
        <p:spPr/>
        <p:txBody>
          <a:bodyPr/>
          <a:lstStyle>
            <a:lvl1pPr>
              <a:defRPr/>
            </a:lvl1pPr>
          </a:lstStyle>
          <a:p>
            <a:fld id="{883DBE9F-7EBE-41CF-8036-BF3F647BB7C1}" type="slidenum">
              <a:rPr lang="en-US" altLang="es-CL"/>
              <a:pPr/>
              <a:t>‹Nº›</a:t>
            </a:fld>
            <a:endParaRPr lang="en-US" altLang="es-CL"/>
          </a:p>
        </p:txBody>
      </p:sp>
    </p:spTree>
    <p:extLst>
      <p:ext uri="{BB962C8B-B14F-4D97-AF65-F5344CB8AC3E}">
        <p14:creationId xmlns:p14="http://schemas.microsoft.com/office/powerpoint/2010/main" val="407914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241373D9-A81A-4358-B854-2DF659E076A9}"/>
              </a:ext>
            </a:extLst>
          </p:cNvPr>
          <p:cNvSpPr>
            <a:spLocks noGrp="1"/>
          </p:cNvSpPr>
          <p:nvPr>
            <p:ph type="dt" sz="half" idx="10"/>
          </p:nvPr>
        </p:nvSpPr>
        <p:spPr/>
        <p:txBody>
          <a:bodyPr/>
          <a:lstStyle>
            <a:lvl1pPr>
              <a:defRPr/>
            </a:lvl1pPr>
          </a:lstStyle>
          <a:p>
            <a:fld id="{D67D6192-A7D6-4D17-9A36-7BE6FF6F9855}" type="datetimeFigureOut">
              <a:rPr lang="en-US" altLang="es-CL"/>
              <a:pPr/>
              <a:t>10/13/2022</a:t>
            </a:fld>
            <a:endParaRPr lang="en-US" altLang="es-CL"/>
          </a:p>
        </p:txBody>
      </p:sp>
      <p:sp>
        <p:nvSpPr>
          <p:cNvPr id="5" name="Footer Placeholder 4">
            <a:extLst>
              <a:ext uri="{FF2B5EF4-FFF2-40B4-BE49-F238E27FC236}">
                <a16:creationId xmlns:a16="http://schemas.microsoft.com/office/drawing/2014/main" id="{0B430A73-08F4-41D5-910E-EAEAAC23CC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0C35BB-D2A9-4CF5-9EA0-E93B0F284A73}"/>
              </a:ext>
            </a:extLst>
          </p:cNvPr>
          <p:cNvSpPr>
            <a:spLocks noGrp="1"/>
          </p:cNvSpPr>
          <p:nvPr>
            <p:ph type="sldNum" sz="quarter" idx="12"/>
          </p:nvPr>
        </p:nvSpPr>
        <p:spPr/>
        <p:txBody>
          <a:bodyPr/>
          <a:lstStyle>
            <a:lvl1pPr>
              <a:defRPr/>
            </a:lvl1pPr>
          </a:lstStyle>
          <a:p>
            <a:fld id="{040C0FFB-4BF6-44C9-9275-6A96C854CF5C}" type="slidenum">
              <a:rPr lang="en-US" altLang="es-CL"/>
              <a:pPr/>
              <a:t>‹Nº›</a:t>
            </a:fld>
            <a:endParaRPr lang="en-US" altLang="es-CL"/>
          </a:p>
        </p:txBody>
      </p:sp>
    </p:spTree>
    <p:extLst>
      <p:ext uri="{BB962C8B-B14F-4D97-AF65-F5344CB8AC3E}">
        <p14:creationId xmlns:p14="http://schemas.microsoft.com/office/powerpoint/2010/main" val="186871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a:extLst>
              <a:ext uri="{FF2B5EF4-FFF2-40B4-BE49-F238E27FC236}">
                <a16:creationId xmlns:a16="http://schemas.microsoft.com/office/drawing/2014/main" id="{4C7CDF73-D6A7-483B-BC82-5123A0F85736}"/>
              </a:ext>
            </a:extLst>
          </p:cNvPr>
          <p:cNvSpPr>
            <a:spLocks noGrp="1"/>
          </p:cNvSpPr>
          <p:nvPr>
            <p:ph type="dt" sz="half" idx="10"/>
          </p:nvPr>
        </p:nvSpPr>
        <p:spPr/>
        <p:txBody>
          <a:bodyPr/>
          <a:lstStyle>
            <a:lvl1pPr>
              <a:defRPr/>
            </a:lvl1pPr>
          </a:lstStyle>
          <a:p>
            <a:fld id="{1E16AB7E-DB1F-4872-880D-C1B82643AFCD}" type="datetimeFigureOut">
              <a:rPr lang="en-US" altLang="es-CL"/>
              <a:pPr/>
              <a:t>10/13/2022</a:t>
            </a:fld>
            <a:endParaRPr lang="en-US" altLang="es-CL"/>
          </a:p>
        </p:txBody>
      </p:sp>
      <p:sp>
        <p:nvSpPr>
          <p:cNvPr id="5" name="Footer Placeholder 4">
            <a:extLst>
              <a:ext uri="{FF2B5EF4-FFF2-40B4-BE49-F238E27FC236}">
                <a16:creationId xmlns:a16="http://schemas.microsoft.com/office/drawing/2014/main" id="{E15D805C-34F7-4E6A-BED6-DBCCD5A973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2274A1-F472-4F7E-A6BF-CE2A7344D92D}"/>
              </a:ext>
            </a:extLst>
          </p:cNvPr>
          <p:cNvSpPr>
            <a:spLocks noGrp="1"/>
          </p:cNvSpPr>
          <p:nvPr>
            <p:ph type="sldNum" sz="quarter" idx="12"/>
          </p:nvPr>
        </p:nvSpPr>
        <p:spPr/>
        <p:txBody>
          <a:bodyPr/>
          <a:lstStyle>
            <a:lvl1pPr>
              <a:defRPr/>
            </a:lvl1pPr>
          </a:lstStyle>
          <a:p>
            <a:fld id="{B9CEE7F1-CCE8-4599-A037-C827BB178D45}" type="slidenum">
              <a:rPr lang="en-US" altLang="es-CL"/>
              <a:pPr/>
              <a:t>‹Nº›</a:t>
            </a:fld>
            <a:endParaRPr lang="en-US" altLang="es-CL"/>
          </a:p>
        </p:txBody>
      </p:sp>
    </p:spTree>
    <p:extLst>
      <p:ext uri="{BB962C8B-B14F-4D97-AF65-F5344CB8AC3E}">
        <p14:creationId xmlns:p14="http://schemas.microsoft.com/office/powerpoint/2010/main" val="359763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3">
            <a:extLst>
              <a:ext uri="{FF2B5EF4-FFF2-40B4-BE49-F238E27FC236}">
                <a16:creationId xmlns:a16="http://schemas.microsoft.com/office/drawing/2014/main" id="{A65A4E48-9127-47B7-AE35-CC9CCE092690}"/>
              </a:ext>
            </a:extLst>
          </p:cNvPr>
          <p:cNvSpPr>
            <a:spLocks noGrp="1"/>
          </p:cNvSpPr>
          <p:nvPr>
            <p:ph type="dt" sz="half" idx="10"/>
          </p:nvPr>
        </p:nvSpPr>
        <p:spPr/>
        <p:txBody>
          <a:bodyPr/>
          <a:lstStyle>
            <a:lvl1pPr>
              <a:defRPr/>
            </a:lvl1pPr>
          </a:lstStyle>
          <a:p>
            <a:fld id="{8C6ABDB5-C297-499A-A950-F4D58399178C}" type="datetimeFigureOut">
              <a:rPr lang="en-US" altLang="es-CL"/>
              <a:pPr/>
              <a:t>10/13/2022</a:t>
            </a:fld>
            <a:endParaRPr lang="en-US" altLang="es-CL"/>
          </a:p>
        </p:txBody>
      </p:sp>
      <p:sp>
        <p:nvSpPr>
          <p:cNvPr id="6" name="Footer Placeholder 4">
            <a:extLst>
              <a:ext uri="{FF2B5EF4-FFF2-40B4-BE49-F238E27FC236}">
                <a16:creationId xmlns:a16="http://schemas.microsoft.com/office/drawing/2014/main" id="{B4688D87-226B-4918-A257-C36D7ECB84D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CBF37C1-E17D-4A47-A920-BAD7F99C69DA}"/>
              </a:ext>
            </a:extLst>
          </p:cNvPr>
          <p:cNvSpPr>
            <a:spLocks noGrp="1"/>
          </p:cNvSpPr>
          <p:nvPr>
            <p:ph type="sldNum" sz="quarter" idx="12"/>
          </p:nvPr>
        </p:nvSpPr>
        <p:spPr/>
        <p:txBody>
          <a:bodyPr/>
          <a:lstStyle>
            <a:lvl1pPr>
              <a:defRPr/>
            </a:lvl1pPr>
          </a:lstStyle>
          <a:p>
            <a:fld id="{A9081DF7-9877-46CD-9B42-1372904993AF}" type="slidenum">
              <a:rPr lang="en-US" altLang="es-CL"/>
              <a:pPr/>
              <a:t>‹Nº›</a:t>
            </a:fld>
            <a:endParaRPr lang="en-US" altLang="es-CL"/>
          </a:p>
        </p:txBody>
      </p:sp>
    </p:spTree>
    <p:extLst>
      <p:ext uri="{BB962C8B-B14F-4D97-AF65-F5344CB8AC3E}">
        <p14:creationId xmlns:p14="http://schemas.microsoft.com/office/powerpoint/2010/main" val="147894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3">
            <a:extLst>
              <a:ext uri="{FF2B5EF4-FFF2-40B4-BE49-F238E27FC236}">
                <a16:creationId xmlns:a16="http://schemas.microsoft.com/office/drawing/2014/main" id="{F6962D87-16BA-4EFA-B8CC-CAEE9414B50E}"/>
              </a:ext>
            </a:extLst>
          </p:cNvPr>
          <p:cNvSpPr>
            <a:spLocks noGrp="1"/>
          </p:cNvSpPr>
          <p:nvPr>
            <p:ph type="dt" sz="half" idx="10"/>
          </p:nvPr>
        </p:nvSpPr>
        <p:spPr/>
        <p:txBody>
          <a:bodyPr/>
          <a:lstStyle>
            <a:lvl1pPr>
              <a:defRPr/>
            </a:lvl1pPr>
          </a:lstStyle>
          <a:p>
            <a:fld id="{7F83C09B-7A8E-4A04-9D93-E11CC3903DE4}" type="datetimeFigureOut">
              <a:rPr lang="en-US" altLang="es-CL"/>
              <a:pPr/>
              <a:t>10/13/2022</a:t>
            </a:fld>
            <a:endParaRPr lang="en-US" altLang="es-CL"/>
          </a:p>
        </p:txBody>
      </p:sp>
      <p:sp>
        <p:nvSpPr>
          <p:cNvPr id="8" name="Footer Placeholder 4">
            <a:extLst>
              <a:ext uri="{FF2B5EF4-FFF2-40B4-BE49-F238E27FC236}">
                <a16:creationId xmlns:a16="http://schemas.microsoft.com/office/drawing/2014/main" id="{BC374925-FCB2-4496-B274-5FB743687C4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AE5D95B-531C-4C94-8FC9-6CCD92D2004B}"/>
              </a:ext>
            </a:extLst>
          </p:cNvPr>
          <p:cNvSpPr>
            <a:spLocks noGrp="1"/>
          </p:cNvSpPr>
          <p:nvPr>
            <p:ph type="sldNum" sz="quarter" idx="12"/>
          </p:nvPr>
        </p:nvSpPr>
        <p:spPr/>
        <p:txBody>
          <a:bodyPr/>
          <a:lstStyle>
            <a:lvl1pPr>
              <a:defRPr/>
            </a:lvl1pPr>
          </a:lstStyle>
          <a:p>
            <a:fld id="{6D4CA92D-F189-4867-B5B6-CEE81795BCFB}" type="slidenum">
              <a:rPr lang="en-US" altLang="es-CL"/>
              <a:pPr/>
              <a:t>‹Nº›</a:t>
            </a:fld>
            <a:endParaRPr lang="en-US" altLang="es-CL"/>
          </a:p>
        </p:txBody>
      </p:sp>
    </p:spTree>
    <p:extLst>
      <p:ext uri="{BB962C8B-B14F-4D97-AF65-F5344CB8AC3E}">
        <p14:creationId xmlns:p14="http://schemas.microsoft.com/office/powerpoint/2010/main" val="174857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3">
            <a:extLst>
              <a:ext uri="{FF2B5EF4-FFF2-40B4-BE49-F238E27FC236}">
                <a16:creationId xmlns:a16="http://schemas.microsoft.com/office/drawing/2014/main" id="{54B19AB7-F53A-4F4B-BB0B-3D76D3D30A3A}"/>
              </a:ext>
            </a:extLst>
          </p:cNvPr>
          <p:cNvSpPr>
            <a:spLocks noGrp="1"/>
          </p:cNvSpPr>
          <p:nvPr>
            <p:ph type="dt" sz="half" idx="10"/>
          </p:nvPr>
        </p:nvSpPr>
        <p:spPr/>
        <p:txBody>
          <a:bodyPr/>
          <a:lstStyle>
            <a:lvl1pPr>
              <a:defRPr/>
            </a:lvl1pPr>
          </a:lstStyle>
          <a:p>
            <a:fld id="{98768596-5286-4DF9-8308-94C8FB7AAE71}" type="datetimeFigureOut">
              <a:rPr lang="en-US" altLang="es-CL"/>
              <a:pPr/>
              <a:t>10/13/2022</a:t>
            </a:fld>
            <a:endParaRPr lang="en-US" altLang="es-CL"/>
          </a:p>
        </p:txBody>
      </p:sp>
      <p:sp>
        <p:nvSpPr>
          <p:cNvPr id="4" name="Footer Placeholder 4">
            <a:extLst>
              <a:ext uri="{FF2B5EF4-FFF2-40B4-BE49-F238E27FC236}">
                <a16:creationId xmlns:a16="http://schemas.microsoft.com/office/drawing/2014/main" id="{0C2FC8AF-A5F0-421C-BB3D-5220B8BC6C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C9ABD17-B118-4016-AE4D-786E1F524BBA}"/>
              </a:ext>
            </a:extLst>
          </p:cNvPr>
          <p:cNvSpPr>
            <a:spLocks noGrp="1"/>
          </p:cNvSpPr>
          <p:nvPr>
            <p:ph type="sldNum" sz="quarter" idx="12"/>
          </p:nvPr>
        </p:nvSpPr>
        <p:spPr/>
        <p:txBody>
          <a:bodyPr/>
          <a:lstStyle>
            <a:lvl1pPr>
              <a:defRPr/>
            </a:lvl1pPr>
          </a:lstStyle>
          <a:p>
            <a:fld id="{3511A765-7B66-4707-A9A4-C6D34ED45F59}" type="slidenum">
              <a:rPr lang="en-US" altLang="es-CL"/>
              <a:pPr/>
              <a:t>‹Nº›</a:t>
            </a:fld>
            <a:endParaRPr lang="en-US" altLang="es-CL"/>
          </a:p>
        </p:txBody>
      </p:sp>
    </p:spTree>
    <p:extLst>
      <p:ext uri="{BB962C8B-B14F-4D97-AF65-F5344CB8AC3E}">
        <p14:creationId xmlns:p14="http://schemas.microsoft.com/office/powerpoint/2010/main" val="296212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DD8C1A1-1C4A-4B1B-A7B9-819C4FE083C7}"/>
              </a:ext>
            </a:extLst>
          </p:cNvPr>
          <p:cNvSpPr>
            <a:spLocks noGrp="1"/>
          </p:cNvSpPr>
          <p:nvPr>
            <p:ph type="dt" sz="half" idx="10"/>
          </p:nvPr>
        </p:nvSpPr>
        <p:spPr/>
        <p:txBody>
          <a:bodyPr/>
          <a:lstStyle>
            <a:lvl1pPr>
              <a:defRPr/>
            </a:lvl1pPr>
          </a:lstStyle>
          <a:p>
            <a:fld id="{2646C377-DEBA-4A71-8EE1-1C4B4D02CEB0}" type="datetimeFigureOut">
              <a:rPr lang="en-US" altLang="es-CL"/>
              <a:pPr/>
              <a:t>10/13/2022</a:t>
            </a:fld>
            <a:endParaRPr lang="en-US" altLang="es-CL"/>
          </a:p>
        </p:txBody>
      </p:sp>
      <p:sp>
        <p:nvSpPr>
          <p:cNvPr id="3" name="Footer Placeholder 4">
            <a:extLst>
              <a:ext uri="{FF2B5EF4-FFF2-40B4-BE49-F238E27FC236}">
                <a16:creationId xmlns:a16="http://schemas.microsoft.com/office/drawing/2014/main" id="{8D66BAE4-2872-4C26-81D8-EC294D85190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0C54950-D2C2-4527-A07D-895948B26114}"/>
              </a:ext>
            </a:extLst>
          </p:cNvPr>
          <p:cNvSpPr>
            <a:spLocks noGrp="1"/>
          </p:cNvSpPr>
          <p:nvPr>
            <p:ph type="sldNum" sz="quarter" idx="12"/>
          </p:nvPr>
        </p:nvSpPr>
        <p:spPr/>
        <p:txBody>
          <a:bodyPr/>
          <a:lstStyle>
            <a:lvl1pPr>
              <a:defRPr/>
            </a:lvl1pPr>
          </a:lstStyle>
          <a:p>
            <a:fld id="{5BFB238B-117B-482A-B004-17755B8781D5}" type="slidenum">
              <a:rPr lang="en-US" altLang="es-CL"/>
              <a:pPr/>
              <a:t>‹Nº›</a:t>
            </a:fld>
            <a:endParaRPr lang="en-US" altLang="es-CL"/>
          </a:p>
        </p:txBody>
      </p:sp>
    </p:spTree>
    <p:extLst>
      <p:ext uri="{BB962C8B-B14F-4D97-AF65-F5344CB8AC3E}">
        <p14:creationId xmlns:p14="http://schemas.microsoft.com/office/powerpoint/2010/main" val="9320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A24706E7-7478-4DAE-B5EF-F6786F09D939}"/>
              </a:ext>
            </a:extLst>
          </p:cNvPr>
          <p:cNvSpPr>
            <a:spLocks noGrp="1"/>
          </p:cNvSpPr>
          <p:nvPr>
            <p:ph type="dt" sz="half" idx="10"/>
          </p:nvPr>
        </p:nvSpPr>
        <p:spPr/>
        <p:txBody>
          <a:bodyPr/>
          <a:lstStyle>
            <a:lvl1pPr>
              <a:defRPr/>
            </a:lvl1pPr>
          </a:lstStyle>
          <a:p>
            <a:fld id="{1F22E17C-033A-49B4-9CB2-E7D0DCAD4A8D}" type="datetimeFigureOut">
              <a:rPr lang="en-US" altLang="es-CL"/>
              <a:pPr/>
              <a:t>10/13/2022</a:t>
            </a:fld>
            <a:endParaRPr lang="en-US" altLang="es-CL"/>
          </a:p>
        </p:txBody>
      </p:sp>
      <p:sp>
        <p:nvSpPr>
          <p:cNvPr id="6" name="Footer Placeholder 4">
            <a:extLst>
              <a:ext uri="{FF2B5EF4-FFF2-40B4-BE49-F238E27FC236}">
                <a16:creationId xmlns:a16="http://schemas.microsoft.com/office/drawing/2014/main" id="{F586524E-881F-4D0E-8420-762ECDEEDB4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B92DE7-8EDF-4150-9CB4-7C5E79FB7DFA}"/>
              </a:ext>
            </a:extLst>
          </p:cNvPr>
          <p:cNvSpPr>
            <a:spLocks noGrp="1"/>
          </p:cNvSpPr>
          <p:nvPr>
            <p:ph type="sldNum" sz="quarter" idx="12"/>
          </p:nvPr>
        </p:nvSpPr>
        <p:spPr/>
        <p:txBody>
          <a:bodyPr/>
          <a:lstStyle>
            <a:lvl1pPr>
              <a:defRPr/>
            </a:lvl1pPr>
          </a:lstStyle>
          <a:p>
            <a:fld id="{F44EB2AF-7F28-49DC-87A9-9CC9FADE567B}" type="slidenum">
              <a:rPr lang="en-US" altLang="es-CL"/>
              <a:pPr/>
              <a:t>‹Nº›</a:t>
            </a:fld>
            <a:endParaRPr lang="en-US" altLang="es-CL"/>
          </a:p>
        </p:txBody>
      </p:sp>
    </p:spTree>
    <p:extLst>
      <p:ext uri="{BB962C8B-B14F-4D97-AF65-F5344CB8AC3E}">
        <p14:creationId xmlns:p14="http://schemas.microsoft.com/office/powerpoint/2010/main" val="162199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BCB1D779-D474-45D0-8EDB-D4D0602721CD}"/>
              </a:ext>
            </a:extLst>
          </p:cNvPr>
          <p:cNvSpPr>
            <a:spLocks noGrp="1"/>
          </p:cNvSpPr>
          <p:nvPr>
            <p:ph type="dt" sz="half" idx="10"/>
          </p:nvPr>
        </p:nvSpPr>
        <p:spPr/>
        <p:txBody>
          <a:bodyPr/>
          <a:lstStyle>
            <a:lvl1pPr>
              <a:defRPr/>
            </a:lvl1pPr>
          </a:lstStyle>
          <a:p>
            <a:fld id="{2A925684-C6B1-4D11-97D0-1B1BD7D5EF6A}" type="datetimeFigureOut">
              <a:rPr lang="en-US" altLang="es-CL"/>
              <a:pPr/>
              <a:t>10/13/2022</a:t>
            </a:fld>
            <a:endParaRPr lang="en-US" altLang="es-CL"/>
          </a:p>
        </p:txBody>
      </p:sp>
      <p:sp>
        <p:nvSpPr>
          <p:cNvPr id="6" name="Footer Placeholder 4">
            <a:extLst>
              <a:ext uri="{FF2B5EF4-FFF2-40B4-BE49-F238E27FC236}">
                <a16:creationId xmlns:a16="http://schemas.microsoft.com/office/drawing/2014/main" id="{8A55B620-403E-4C8E-9377-1D3EC9617B1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4C8B6D-3288-4B2B-BA83-80F03F18889D}"/>
              </a:ext>
            </a:extLst>
          </p:cNvPr>
          <p:cNvSpPr>
            <a:spLocks noGrp="1"/>
          </p:cNvSpPr>
          <p:nvPr>
            <p:ph type="sldNum" sz="quarter" idx="12"/>
          </p:nvPr>
        </p:nvSpPr>
        <p:spPr/>
        <p:txBody>
          <a:bodyPr/>
          <a:lstStyle>
            <a:lvl1pPr>
              <a:defRPr/>
            </a:lvl1pPr>
          </a:lstStyle>
          <a:p>
            <a:fld id="{1452E5BD-7ECE-46D8-AA37-66F7DEECDF73}" type="slidenum">
              <a:rPr lang="en-US" altLang="es-CL"/>
              <a:pPr/>
              <a:t>‹Nº›</a:t>
            </a:fld>
            <a:endParaRPr lang="en-US" altLang="es-CL"/>
          </a:p>
        </p:txBody>
      </p:sp>
    </p:spTree>
    <p:extLst>
      <p:ext uri="{BB962C8B-B14F-4D97-AF65-F5344CB8AC3E}">
        <p14:creationId xmlns:p14="http://schemas.microsoft.com/office/powerpoint/2010/main" val="271824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B8465F0-5CC7-41FB-8265-BEEEB47B390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altLang="es-CL"/>
              <a:t>Click to edit Master title style</a:t>
            </a:r>
            <a:endParaRPr lang="en-US" altLang="es-CL"/>
          </a:p>
        </p:txBody>
      </p:sp>
      <p:sp>
        <p:nvSpPr>
          <p:cNvPr id="1027" name="Text Placeholder 2">
            <a:extLst>
              <a:ext uri="{FF2B5EF4-FFF2-40B4-BE49-F238E27FC236}">
                <a16:creationId xmlns:a16="http://schemas.microsoft.com/office/drawing/2014/main" id="{FA45DF03-40B7-49B6-8FCC-D46269D5861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CL"/>
              <a:t>Click to edit Master text styles</a:t>
            </a:r>
          </a:p>
          <a:p>
            <a:pPr lvl="1"/>
            <a:r>
              <a:rPr lang="es-ES_tradnl" altLang="es-CL"/>
              <a:t>Second level</a:t>
            </a:r>
          </a:p>
          <a:p>
            <a:pPr lvl="2"/>
            <a:r>
              <a:rPr lang="es-ES_tradnl" altLang="es-CL"/>
              <a:t>Third level</a:t>
            </a:r>
          </a:p>
          <a:p>
            <a:pPr lvl="3"/>
            <a:r>
              <a:rPr lang="es-ES_tradnl" altLang="es-CL"/>
              <a:t>Fourth level</a:t>
            </a:r>
          </a:p>
          <a:p>
            <a:pPr lvl="4"/>
            <a:r>
              <a:rPr lang="es-ES_tradnl" altLang="es-CL"/>
              <a:t>Fifth level</a:t>
            </a:r>
            <a:endParaRPr lang="en-US" altLang="es-CL"/>
          </a:p>
        </p:txBody>
      </p:sp>
      <p:sp>
        <p:nvSpPr>
          <p:cNvPr id="4" name="Date Placeholder 3">
            <a:extLst>
              <a:ext uri="{FF2B5EF4-FFF2-40B4-BE49-F238E27FC236}">
                <a16:creationId xmlns:a16="http://schemas.microsoft.com/office/drawing/2014/main" id="{B6140220-5E43-4C8F-B162-6B7FCA691DC3}"/>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3970490-2795-41ED-A761-86B9FFC6EAAF}" type="datetimeFigureOut">
              <a:rPr lang="en-US" altLang="es-CL"/>
              <a:pPr/>
              <a:t>10/13/2022</a:t>
            </a:fld>
            <a:endParaRPr lang="en-US" altLang="es-CL"/>
          </a:p>
        </p:txBody>
      </p:sp>
      <p:sp>
        <p:nvSpPr>
          <p:cNvPr id="5" name="Footer Placeholder 4">
            <a:extLst>
              <a:ext uri="{FF2B5EF4-FFF2-40B4-BE49-F238E27FC236}">
                <a16:creationId xmlns:a16="http://schemas.microsoft.com/office/drawing/2014/main" id="{57805E16-28EE-45F2-B62D-13761C8AAE7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619B2F5-8D83-4FFC-A12B-C52C6A6621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D746FC8-E533-44C7-B04A-B055722AB469}" type="slidenum">
              <a:rPr lang="en-US" altLang="es-CL"/>
              <a:pPr/>
              <a:t>‹Nº›</a:t>
            </a:fld>
            <a:endParaRPr lang="en-US" altLang="es-C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71AA-82AA-4431-910B-4DDB2C6EB724}"/>
              </a:ext>
            </a:extLst>
          </p:cNvPr>
          <p:cNvSpPr>
            <a:spLocks noGrp="1"/>
          </p:cNvSpPr>
          <p:nvPr>
            <p:ph type="ctrTitle"/>
          </p:nvPr>
        </p:nvSpPr>
        <p:spPr>
          <a:xfrm>
            <a:off x="685800" y="2865437"/>
            <a:ext cx="7772400" cy="1470025"/>
          </a:xfrm>
        </p:spPr>
        <p:txBody>
          <a:bodyPr/>
          <a:lstStyle/>
          <a:p>
            <a:r>
              <a:rPr lang="es-CL" sz="6000" dirty="0">
                <a:solidFill>
                  <a:schemeClr val="accent6">
                    <a:lumMod val="75000"/>
                  </a:schemeClr>
                </a:solidFill>
              </a:rPr>
              <a:t>Resolución dudas capítulos 10 y 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10</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800" dirty="0">
                <a:solidFill>
                  <a:schemeClr val="accent6">
                    <a:lumMod val="75000"/>
                  </a:schemeClr>
                </a:solidFill>
              </a:rPr>
              <a:t>¿Existen otras opciones para crear el modelo mixto (para la parte del procedimiento </a:t>
            </a:r>
            <a:r>
              <a:rPr lang="es-CL" sz="2800" dirty="0" err="1">
                <a:solidFill>
                  <a:schemeClr val="accent6">
                    <a:lumMod val="75000"/>
                  </a:schemeClr>
                </a:solidFill>
              </a:rPr>
              <a:t>post-hoc</a:t>
            </a:r>
            <a:r>
              <a:rPr lang="es-CL" sz="2800" dirty="0">
                <a:solidFill>
                  <a:schemeClr val="accent6">
                    <a:lumMod val="75000"/>
                  </a:schemeClr>
                </a:solidFill>
              </a:rPr>
              <a:t>) o solo existe la opción de </a:t>
            </a:r>
            <a:r>
              <a:rPr lang="es-CL" sz="2800" dirty="0" err="1">
                <a:solidFill>
                  <a:schemeClr val="accent6">
                    <a:lumMod val="75000"/>
                  </a:schemeClr>
                </a:solidFill>
              </a:rPr>
              <a:t>lme</a:t>
            </a:r>
            <a:r>
              <a:rPr lang="es-CL" sz="2800" dirty="0">
                <a:solidFill>
                  <a:schemeClr val="accent6">
                    <a:lumMod val="75000"/>
                  </a:schemeClr>
                </a:solidFill>
              </a:rPr>
              <a:t>?</a:t>
            </a:r>
          </a:p>
          <a:p>
            <a:pPr marL="0" indent="0" algn="just">
              <a:buNone/>
            </a:pPr>
            <a:r>
              <a:rPr lang="es-MX" sz="2000" dirty="0"/>
              <a:t>Existe otra forma que es con la función </a:t>
            </a:r>
            <a:r>
              <a:rPr lang="es-MX" sz="2000" dirty="0" err="1"/>
              <a:t>lmer</a:t>
            </a:r>
            <a:r>
              <a:rPr lang="es-MX" sz="2000" dirty="0"/>
              <a:t> del paquete lme4.0, pero la diferencia radica en el cómo manejan los objetos y que, además, la segunda trabaja mejor para dimensiones grandes.</a:t>
            </a:r>
          </a:p>
          <a:p>
            <a:pPr marL="0" indent="0" algn="just">
              <a:buNone/>
            </a:pPr>
            <a:r>
              <a:rPr lang="es-MX" sz="2000" dirty="0"/>
              <a:t>Para efecto del curso, utilizarán sólo </a:t>
            </a:r>
            <a:r>
              <a:rPr lang="es-MX" sz="2000" dirty="0" err="1"/>
              <a:t>lme</a:t>
            </a:r>
            <a:r>
              <a:rPr lang="es-MX" sz="2000" dirty="0"/>
              <a:t> para el procedimiento </a:t>
            </a:r>
            <a:r>
              <a:rPr lang="es-MX" sz="2000" dirty="0" err="1"/>
              <a:t>post-hoc</a:t>
            </a:r>
            <a:r>
              <a:rPr lang="es-MX" sz="2000" dirty="0"/>
              <a:t>, pero está abierta la invitación a investigar sobre la construcción de modelos, materia que podrán complementar con lo que verán para la PEP 3.</a:t>
            </a:r>
            <a:endParaRPr lang="es-CL" sz="2000" dirty="0"/>
          </a:p>
        </p:txBody>
      </p:sp>
    </p:spTree>
    <p:extLst>
      <p:ext uri="{BB962C8B-B14F-4D97-AF65-F5344CB8AC3E}">
        <p14:creationId xmlns:p14="http://schemas.microsoft.com/office/powerpoint/2010/main" val="226924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71AA-82AA-4431-910B-4DDB2C6EB724}"/>
              </a:ext>
            </a:extLst>
          </p:cNvPr>
          <p:cNvSpPr>
            <a:spLocks noGrp="1"/>
          </p:cNvSpPr>
          <p:nvPr>
            <p:ph type="ctrTitle"/>
          </p:nvPr>
        </p:nvSpPr>
        <p:spPr>
          <a:xfrm>
            <a:off x="685800" y="2865437"/>
            <a:ext cx="7772400" cy="1470025"/>
          </a:xfrm>
        </p:spPr>
        <p:txBody>
          <a:bodyPr/>
          <a:lstStyle/>
          <a:p>
            <a:r>
              <a:rPr lang="es-CL" sz="6000">
                <a:solidFill>
                  <a:schemeClr val="accent6">
                    <a:lumMod val="75000"/>
                  </a:schemeClr>
                </a:solidFill>
              </a:rPr>
              <a:t>Capítulo 11</a:t>
            </a:r>
            <a:endParaRPr lang="es-CL" sz="6000" dirty="0">
              <a:solidFill>
                <a:schemeClr val="accent6">
                  <a:lumMod val="75000"/>
                </a:schemeClr>
              </a:solidFill>
            </a:endParaRPr>
          </a:p>
        </p:txBody>
      </p:sp>
    </p:spTree>
    <p:extLst>
      <p:ext uri="{BB962C8B-B14F-4D97-AF65-F5344CB8AC3E}">
        <p14:creationId xmlns:p14="http://schemas.microsoft.com/office/powerpoint/2010/main" val="314472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11</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800" dirty="0">
                <a:solidFill>
                  <a:schemeClr val="accent6">
                    <a:lumMod val="75000"/>
                  </a:schemeClr>
                </a:solidFill>
              </a:rPr>
              <a:t>Cuando en la lectura (</a:t>
            </a:r>
            <a:r>
              <a:rPr lang="es-CL" sz="2800" dirty="0" err="1">
                <a:solidFill>
                  <a:schemeClr val="accent6">
                    <a:lumMod val="75000"/>
                  </a:schemeClr>
                </a:solidFill>
              </a:rPr>
              <a:t>pag</a:t>
            </a:r>
            <a:r>
              <a:rPr lang="es-CL" sz="2800" dirty="0">
                <a:solidFill>
                  <a:schemeClr val="accent6">
                    <a:lumMod val="75000"/>
                  </a:schemeClr>
                </a:solidFill>
              </a:rPr>
              <a:t> 6), se habla que ambas muestras tienen tamaño mayor a 5. Está relacionado con el teorema del limite central????</a:t>
            </a:r>
          </a:p>
          <a:p>
            <a:pPr marL="0" indent="0" algn="just">
              <a:buNone/>
            </a:pPr>
            <a:r>
              <a:rPr lang="es-MX" sz="2000" dirty="0"/>
              <a:t>No relacionado directamente, ya que para el teorema del límite central considera que una muestra lo suficientemente grande es a partir de un tamaño de muestra n &gt;= 30. Para el caso mencionado en el libro, vendría siendo un homónimo del teorema rebajando la condición a n &gt;= 5, donde si la muestra es de tamaño menor a 5, se le consideraba como una muestra pequeña.</a:t>
            </a:r>
            <a:endParaRPr lang="es-CL" sz="2000" dirty="0"/>
          </a:p>
        </p:txBody>
      </p:sp>
    </p:spTree>
    <p:extLst>
      <p:ext uri="{BB962C8B-B14F-4D97-AF65-F5344CB8AC3E}">
        <p14:creationId xmlns:p14="http://schemas.microsoft.com/office/powerpoint/2010/main" val="78711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11</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Según lo leído en el texto, si hay más de 5 observaciones el supuesto de distribución normal se puede asumir o hay que demostrarlo de igual forma? (Prueba de suma de rangos)</a:t>
            </a:r>
          </a:p>
          <a:p>
            <a:pPr marL="0" indent="0" algn="just">
              <a:buNone/>
            </a:pPr>
            <a:endParaRPr lang="es-CL" sz="2400" dirty="0">
              <a:solidFill>
                <a:schemeClr val="accent6">
                  <a:lumMod val="75000"/>
                </a:schemeClr>
              </a:solidFill>
            </a:endParaRPr>
          </a:p>
          <a:p>
            <a:pPr marL="0" indent="0" algn="just">
              <a:buNone/>
            </a:pPr>
            <a:r>
              <a:rPr lang="es-CL" sz="2000" dirty="0"/>
              <a:t>Para los casos que se plantean, es posible asumir esta condición, pero siempre es mucho mejor comprobar este tipo de resultados para que tengan validez.</a:t>
            </a:r>
          </a:p>
          <a:p>
            <a:pPr marL="0" indent="0" algn="just">
              <a:buNone/>
            </a:pPr>
            <a:r>
              <a:rPr lang="es-CL" sz="2000" dirty="0"/>
              <a:t>Ojo, leer bien a lo que se refieren cuando se busca la distribución normal, ya que no es para la población completa.</a:t>
            </a:r>
            <a:endParaRPr lang="es-MX" sz="2000" dirty="0"/>
          </a:p>
        </p:txBody>
      </p:sp>
    </p:spTree>
    <p:extLst>
      <p:ext uri="{BB962C8B-B14F-4D97-AF65-F5344CB8AC3E}">
        <p14:creationId xmlns:p14="http://schemas.microsoft.com/office/powerpoint/2010/main" val="375280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11</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800" dirty="0">
                <a:solidFill>
                  <a:schemeClr val="accent6">
                    <a:lumMod val="75000"/>
                  </a:schemeClr>
                </a:solidFill>
              </a:rPr>
              <a:t>No me queda claro como funciona la prueba de rangos con signos de Wilcoxon.</a:t>
            </a:r>
          </a:p>
          <a:p>
            <a:pPr marL="0" indent="0" algn="just">
              <a:buNone/>
            </a:pPr>
            <a:r>
              <a:rPr lang="es-CL" sz="2000" dirty="0"/>
              <a:t>Utiliza un estadístico de prueba W, el cual viene siendo como la suma de todos los rangos con signo, donde el rango corresponde a la diferencia de los valores entre cada grupo. Para el caso de la imagen, este valor es W = 31.</a:t>
            </a:r>
          </a:p>
        </p:txBody>
      </p:sp>
      <p:pic>
        <p:nvPicPr>
          <p:cNvPr id="5" name="Imagen 4">
            <a:extLst>
              <a:ext uri="{FF2B5EF4-FFF2-40B4-BE49-F238E27FC236}">
                <a16:creationId xmlns:a16="http://schemas.microsoft.com/office/drawing/2014/main" id="{93A66A4C-6E76-4E99-F8D0-0CF932279B19}"/>
              </a:ext>
            </a:extLst>
          </p:cNvPr>
          <p:cNvPicPr>
            <a:picLocks noChangeAspect="1"/>
          </p:cNvPicPr>
          <p:nvPr/>
        </p:nvPicPr>
        <p:blipFill>
          <a:blip r:embed="rId2"/>
          <a:stretch>
            <a:fillRect/>
          </a:stretch>
        </p:blipFill>
        <p:spPr>
          <a:xfrm>
            <a:off x="819150" y="4119562"/>
            <a:ext cx="7505700" cy="2581275"/>
          </a:xfrm>
          <a:prstGeom prst="rect">
            <a:avLst/>
          </a:prstGeom>
        </p:spPr>
      </p:pic>
    </p:spTree>
    <p:extLst>
      <p:ext uri="{BB962C8B-B14F-4D97-AF65-F5344CB8AC3E}">
        <p14:creationId xmlns:p14="http://schemas.microsoft.com/office/powerpoint/2010/main" val="112979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11</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523875" y="1892300"/>
            <a:ext cx="8229600" cy="3965575"/>
          </a:xfrm>
        </p:spPr>
        <p:txBody>
          <a:bodyPr/>
          <a:lstStyle/>
          <a:p>
            <a:pPr marL="0" indent="0" algn="just">
              <a:buNone/>
            </a:pPr>
            <a:r>
              <a:rPr lang="es-CL" sz="2000" dirty="0"/>
              <a:t>W puede distribuir sus valores de forma normal para cualquier tamaño de muestras n.</a:t>
            </a:r>
          </a:p>
          <a:p>
            <a:pPr marL="0" indent="0" algn="just">
              <a:buNone/>
            </a:pPr>
            <a:r>
              <a:rPr lang="es-CL" sz="2000" dirty="0"/>
              <a:t>Acto seguido, se necesita calcular la desviación estándar del estadístico utilizando la siguiente fórmula:</a:t>
            </a:r>
          </a:p>
          <a:p>
            <a:pPr marL="0" indent="0" algn="just">
              <a:buNone/>
            </a:pPr>
            <a:endParaRPr lang="es-CL" sz="2000" dirty="0"/>
          </a:p>
          <a:p>
            <a:pPr marL="0" indent="0" algn="just">
              <a:buNone/>
            </a:pPr>
            <a:endParaRPr lang="es-CL" sz="2000" dirty="0"/>
          </a:p>
          <a:p>
            <a:pPr marL="0" indent="0" algn="just">
              <a:buNone/>
            </a:pPr>
            <a:r>
              <a:rPr lang="es-CL" sz="2000" dirty="0"/>
              <a:t>Luego, sólo queda calcular el valor del estadístico z a partir de W y de su desviación estándar, esto es:</a:t>
            </a:r>
          </a:p>
          <a:p>
            <a:pPr marL="0" indent="0" algn="just">
              <a:buNone/>
            </a:pPr>
            <a:endParaRPr lang="es-CL" sz="2000" dirty="0"/>
          </a:p>
          <a:p>
            <a:pPr marL="0" indent="0" algn="just">
              <a:buNone/>
            </a:pPr>
            <a:endParaRPr lang="es-CL" sz="2000" dirty="0"/>
          </a:p>
          <a:p>
            <a:pPr marL="0" indent="0" algn="just">
              <a:buNone/>
            </a:pPr>
            <a:r>
              <a:rPr lang="es-CL" sz="2000" dirty="0"/>
              <a:t>Finalmente, para el valor z que obtengamos, se le aplica la función </a:t>
            </a:r>
            <a:r>
              <a:rPr lang="es-CL" sz="2000" dirty="0" err="1"/>
              <a:t>pnorm</a:t>
            </a:r>
            <a:r>
              <a:rPr lang="es-CL" sz="2000" dirty="0"/>
              <a:t>() para obtener un p-valor y comparar con el alfa aplicado.</a:t>
            </a:r>
          </a:p>
          <a:p>
            <a:pPr marL="0" indent="0" algn="just">
              <a:buNone/>
            </a:pPr>
            <a:r>
              <a:rPr lang="es-CL" sz="2000" dirty="0"/>
              <a:t>Todo este proceso es el que realiza la función </a:t>
            </a:r>
            <a:r>
              <a:rPr lang="es-CL" sz="2000" dirty="0" err="1"/>
              <a:t>Wilcox.test</a:t>
            </a:r>
            <a:r>
              <a:rPr lang="es-CL" sz="2000" dirty="0"/>
              <a:t>(), pero con el valor de </a:t>
            </a:r>
            <a:r>
              <a:rPr lang="es-CL" sz="2000" dirty="0" err="1"/>
              <a:t>paired</a:t>
            </a:r>
            <a:r>
              <a:rPr lang="es-CL" sz="2000" dirty="0"/>
              <a:t> = TRUE.</a:t>
            </a:r>
          </a:p>
        </p:txBody>
      </p:sp>
      <p:pic>
        <p:nvPicPr>
          <p:cNvPr id="5" name="Imagen 4">
            <a:extLst>
              <a:ext uri="{FF2B5EF4-FFF2-40B4-BE49-F238E27FC236}">
                <a16:creationId xmlns:a16="http://schemas.microsoft.com/office/drawing/2014/main" id="{694CA5D0-E125-5A44-1530-A0E733278062}"/>
              </a:ext>
            </a:extLst>
          </p:cNvPr>
          <p:cNvPicPr>
            <a:picLocks noChangeAspect="1"/>
          </p:cNvPicPr>
          <p:nvPr/>
        </p:nvPicPr>
        <p:blipFill>
          <a:blip r:embed="rId2"/>
          <a:stretch>
            <a:fillRect/>
          </a:stretch>
        </p:blipFill>
        <p:spPr>
          <a:xfrm>
            <a:off x="3309937" y="3457575"/>
            <a:ext cx="2295525" cy="590550"/>
          </a:xfrm>
          <a:prstGeom prst="rect">
            <a:avLst/>
          </a:prstGeom>
        </p:spPr>
      </p:pic>
      <p:pic>
        <p:nvPicPr>
          <p:cNvPr id="7" name="Imagen 6">
            <a:extLst>
              <a:ext uri="{FF2B5EF4-FFF2-40B4-BE49-F238E27FC236}">
                <a16:creationId xmlns:a16="http://schemas.microsoft.com/office/drawing/2014/main" id="{72A904F7-712F-2F9C-AAA4-D988D5353CCD}"/>
              </a:ext>
            </a:extLst>
          </p:cNvPr>
          <p:cNvPicPr>
            <a:picLocks noChangeAspect="1"/>
          </p:cNvPicPr>
          <p:nvPr/>
        </p:nvPicPr>
        <p:blipFill>
          <a:blip r:embed="rId3"/>
          <a:stretch>
            <a:fillRect/>
          </a:stretch>
        </p:blipFill>
        <p:spPr>
          <a:xfrm>
            <a:off x="3857624" y="4919662"/>
            <a:ext cx="1200150" cy="542925"/>
          </a:xfrm>
          <a:prstGeom prst="rect">
            <a:avLst/>
          </a:prstGeom>
        </p:spPr>
      </p:pic>
    </p:spTree>
    <p:extLst>
      <p:ext uri="{BB962C8B-B14F-4D97-AF65-F5344CB8AC3E}">
        <p14:creationId xmlns:p14="http://schemas.microsoft.com/office/powerpoint/2010/main" val="338077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11</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Cual es la diferencia en el uso de estas dos pruebas (ANOVA y Wilcoxon)? Porque hasta ahora con los ejemplos vistos en la lectura parecería que pueden ser usadas en el mismo escenario? Que las diferencia para poder usarlas o cuando usarlas?</a:t>
            </a:r>
          </a:p>
          <a:p>
            <a:pPr marL="0" indent="0" algn="just">
              <a:buNone/>
            </a:pPr>
            <a:r>
              <a:rPr lang="es-MX" sz="2000" dirty="0"/>
              <a:t>Principalmente, cuando las observaciones presentan problemas como que su distribución no es cercana a la normal, ya que si se aplicara una prueba t, el resultado perdería toda validez (condiciones para prueba t).</a:t>
            </a:r>
          </a:p>
          <a:p>
            <a:pPr marL="0" indent="0" algn="just">
              <a:buNone/>
            </a:pPr>
            <a:r>
              <a:rPr lang="es-MX" sz="2000" dirty="0"/>
              <a:t>Ahora bien, ANOVA funciona bien para datos que contenga 3 o más grupos (el homólogo a decir como si fuera una prueba t para 3 o más grupos).</a:t>
            </a:r>
          </a:p>
          <a:p>
            <a:pPr marL="0" indent="0" algn="just">
              <a:buNone/>
            </a:pPr>
            <a:r>
              <a:rPr lang="es-MX" sz="2000" dirty="0"/>
              <a:t>Mientras que Wilcoxon, funciona cuando las observaciones presentan una distribución que escapa de la normal y con una escala de medición ordinal.</a:t>
            </a:r>
          </a:p>
          <a:p>
            <a:pPr marL="0" indent="0" algn="just">
              <a:buNone/>
            </a:pPr>
            <a:r>
              <a:rPr lang="es-MX" sz="2000" dirty="0"/>
              <a:t>Para no complicarse con esto, buscar información de “</a:t>
            </a:r>
            <a:r>
              <a:rPr lang="es-MX" sz="2000" b="1" dirty="0"/>
              <a:t>no paramétrica</a:t>
            </a:r>
            <a:r>
              <a:rPr lang="es-MX" sz="2000" dirty="0"/>
              <a:t>” ya que este capítulo son sólo pruebas no paramétricas.</a:t>
            </a:r>
            <a:endParaRPr lang="es-CL" sz="2000" dirty="0"/>
          </a:p>
        </p:txBody>
      </p:sp>
    </p:spTree>
    <p:extLst>
      <p:ext uri="{BB962C8B-B14F-4D97-AF65-F5344CB8AC3E}">
        <p14:creationId xmlns:p14="http://schemas.microsoft.com/office/powerpoint/2010/main" val="24629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11</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Cómo se construyen las observaciones de la tabla 11.2 no entendí el </a:t>
            </a:r>
            <a:r>
              <a:rPr lang="es-CL" sz="2400" dirty="0" err="1">
                <a:solidFill>
                  <a:schemeClr val="accent6">
                    <a:lumMod val="75000"/>
                  </a:schemeClr>
                </a:solidFill>
              </a:rPr>
              <a:t>pq</a:t>
            </a:r>
            <a:r>
              <a:rPr lang="es-CL" sz="2400" dirty="0">
                <a:solidFill>
                  <a:schemeClr val="accent6">
                    <a:lumMod val="75000"/>
                  </a:schemeClr>
                </a:solidFill>
              </a:rPr>
              <a:t> de los valores que toma</a:t>
            </a:r>
          </a:p>
          <a:p>
            <a:pPr marL="0" indent="0" algn="just">
              <a:buNone/>
            </a:pPr>
            <a:r>
              <a:rPr lang="es-MX" sz="2000" dirty="0"/>
              <a:t>Se tiene lo siguiente:</a:t>
            </a:r>
          </a:p>
          <a:p>
            <a:pPr marL="0" indent="0" algn="just">
              <a:buNone/>
            </a:pPr>
            <a:endParaRPr lang="es-CL" sz="2000" dirty="0"/>
          </a:p>
        </p:txBody>
      </p:sp>
      <p:pic>
        <p:nvPicPr>
          <p:cNvPr id="5" name="Imagen 4">
            <a:extLst>
              <a:ext uri="{FF2B5EF4-FFF2-40B4-BE49-F238E27FC236}">
                <a16:creationId xmlns:a16="http://schemas.microsoft.com/office/drawing/2014/main" id="{0A58EDED-5D55-875B-0006-567EC53A2C5B}"/>
              </a:ext>
            </a:extLst>
          </p:cNvPr>
          <p:cNvPicPr>
            <a:picLocks noChangeAspect="1"/>
          </p:cNvPicPr>
          <p:nvPr/>
        </p:nvPicPr>
        <p:blipFill>
          <a:blip r:embed="rId2"/>
          <a:stretch>
            <a:fillRect/>
          </a:stretch>
        </p:blipFill>
        <p:spPr>
          <a:xfrm>
            <a:off x="2452687" y="3429000"/>
            <a:ext cx="4238625" cy="3171825"/>
          </a:xfrm>
          <a:prstGeom prst="rect">
            <a:avLst/>
          </a:prstGeom>
        </p:spPr>
      </p:pic>
    </p:spTree>
    <p:extLst>
      <p:ext uri="{BB962C8B-B14F-4D97-AF65-F5344CB8AC3E}">
        <p14:creationId xmlns:p14="http://schemas.microsoft.com/office/powerpoint/2010/main" val="1797065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742950"/>
            <a:ext cx="8229600" cy="1143000"/>
          </a:xfrm>
        </p:spPr>
        <p:txBody>
          <a:bodyPr/>
          <a:lstStyle/>
          <a:p>
            <a:r>
              <a:rPr lang="es-CL" dirty="0">
                <a:solidFill>
                  <a:schemeClr val="accent6">
                    <a:lumMod val="75000"/>
                  </a:schemeClr>
                </a:solidFill>
              </a:rPr>
              <a:t>Capítulo 11</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523875" y="1760538"/>
            <a:ext cx="5105400" cy="3965575"/>
          </a:xfrm>
        </p:spPr>
        <p:txBody>
          <a:bodyPr/>
          <a:lstStyle/>
          <a:p>
            <a:pPr marL="0" indent="0" algn="just">
              <a:buNone/>
            </a:pPr>
            <a:r>
              <a:rPr lang="es-MX" sz="2000" dirty="0"/>
              <a:t>Luego la tabla 11.2 registra todos los valores encontrados en la 11.1, indicando a qué muestra corresponde. Luego, los rangos se registran de acuerdo a cada observación distinta, que van desde 1 hasta la cantidad total de observaciones. En el caso que se repitan observaciones, se tomarían los valores de los rangos que corresponderían y se les saca el promedio.</a:t>
            </a:r>
          </a:p>
          <a:p>
            <a:pPr marL="0" indent="0" algn="just">
              <a:buNone/>
            </a:pPr>
            <a:r>
              <a:rPr lang="es-MX" sz="2000" dirty="0"/>
              <a:t>Por ejemplo, normalmente la observación 1,3 tomaría el rango 1, pero como se repite dos veces, tomaría el rango 1 y 2 a la vez. Para establecer un solo rango por observación, se calcula el promedio entre 1 y 2, el cual es 1,5. Luego, para la siguiente observación, continuaría con el rango sucesor, es decir, 3.</a:t>
            </a:r>
          </a:p>
          <a:p>
            <a:pPr marL="0" indent="0" algn="just">
              <a:buNone/>
            </a:pPr>
            <a:endParaRPr lang="es-CL" sz="2000" dirty="0"/>
          </a:p>
        </p:txBody>
      </p:sp>
      <p:pic>
        <p:nvPicPr>
          <p:cNvPr id="7" name="Imagen 6">
            <a:extLst>
              <a:ext uri="{FF2B5EF4-FFF2-40B4-BE49-F238E27FC236}">
                <a16:creationId xmlns:a16="http://schemas.microsoft.com/office/drawing/2014/main" id="{F493CFF7-B6B1-5969-F54D-954F57086657}"/>
              </a:ext>
            </a:extLst>
          </p:cNvPr>
          <p:cNvPicPr>
            <a:picLocks noChangeAspect="1"/>
          </p:cNvPicPr>
          <p:nvPr/>
        </p:nvPicPr>
        <p:blipFill>
          <a:blip r:embed="rId2"/>
          <a:stretch>
            <a:fillRect/>
          </a:stretch>
        </p:blipFill>
        <p:spPr>
          <a:xfrm>
            <a:off x="5857875" y="1741488"/>
            <a:ext cx="3200400" cy="5048250"/>
          </a:xfrm>
          <a:prstGeom prst="rect">
            <a:avLst/>
          </a:prstGeom>
        </p:spPr>
      </p:pic>
    </p:spTree>
    <p:extLst>
      <p:ext uri="{BB962C8B-B14F-4D97-AF65-F5344CB8AC3E}">
        <p14:creationId xmlns:p14="http://schemas.microsoft.com/office/powerpoint/2010/main" val="3521456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11</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Para aplicar alguna de las pruebas, tengo que fijarme entonces en el tamaño de la muestra?, por ejemplo: si son más de dos muestras puedo emplear las de </a:t>
            </a:r>
            <a:r>
              <a:rPr lang="es-CL" sz="2400" dirty="0" err="1">
                <a:solidFill>
                  <a:schemeClr val="accent6">
                    <a:lumMod val="75000"/>
                  </a:schemeClr>
                </a:solidFill>
              </a:rPr>
              <a:t>kruskal-wallis</a:t>
            </a:r>
            <a:r>
              <a:rPr lang="es-CL" sz="2400" dirty="0">
                <a:solidFill>
                  <a:schemeClr val="accent6">
                    <a:lumMod val="75000"/>
                  </a:schemeClr>
                </a:solidFill>
              </a:rPr>
              <a:t>/Friedman</a:t>
            </a:r>
          </a:p>
          <a:p>
            <a:pPr marL="0" indent="0" algn="just">
              <a:buNone/>
            </a:pPr>
            <a:r>
              <a:rPr lang="es-MX" sz="2000" dirty="0"/>
              <a:t>Corrijo, se tendrían que fijar en la cantidad de muestras o grupos.</a:t>
            </a:r>
          </a:p>
          <a:p>
            <a:pPr marL="0" indent="0" algn="just">
              <a:buNone/>
            </a:pPr>
            <a:endParaRPr lang="es-MX" sz="2000" dirty="0"/>
          </a:p>
          <a:p>
            <a:pPr marL="0" indent="0" algn="just">
              <a:buNone/>
            </a:pPr>
            <a:r>
              <a:rPr lang="es-MX" sz="2000" dirty="0"/>
              <a:t>Las pruebas de Wilcoxon trabajan con 2 muestras.</a:t>
            </a:r>
          </a:p>
          <a:p>
            <a:pPr marL="0" indent="0" algn="just">
              <a:buNone/>
            </a:pPr>
            <a:endParaRPr lang="es-MX" sz="2000" dirty="0"/>
          </a:p>
          <a:p>
            <a:pPr marL="0" indent="0" algn="just">
              <a:buNone/>
            </a:pPr>
            <a:r>
              <a:rPr lang="es-CL" sz="2000" dirty="0"/>
              <a:t>Las pruebas de Kruskal-Wallis/Friedman trabajan con 3 o más muestras, siendo Kruskal-Wallis para </a:t>
            </a:r>
            <a:r>
              <a:rPr lang="es-CL" sz="2000" b="1" dirty="0"/>
              <a:t>muestras independientes </a:t>
            </a:r>
            <a:r>
              <a:rPr lang="es-CL" sz="2000" dirty="0"/>
              <a:t>y Friedman para </a:t>
            </a:r>
            <a:r>
              <a:rPr lang="es-CL" sz="2000" b="1" dirty="0"/>
              <a:t>muestras correlacionadas</a:t>
            </a:r>
            <a:r>
              <a:rPr lang="es-CL" sz="2000" dirty="0"/>
              <a:t>.</a:t>
            </a:r>
            <a:endParaRPr lang="es-MX" sz="2000" dirty="0"/>
          </a:p>
        </p:txBody>
      </p:sp>
    </p:spTree>
    <p:extLst>
      <p:ext uri="{BB962C8B-B14F-4D97-AF65-F5344CB8AC3E}">
        <p14:creationId xmlns:p14="http://schemas.microsoft.com/office/powerpoint/2010/main" val="199617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71AA-82AA-4431-910B-4DDB2C6EB724}"/>
              </a:ext>
            </a:extLst>
          </p:cNvPr>
          <p:cNvSpPr>
            <a:spLocks noGrp="1"/>
          </p:cNvSpPr>
          <p:nvPr>
            <p:ph type="ctrTitle"/>
          </p:nvPr>
        </p:nvSpPr>
        <p:spPr>
          <a:xfrm>
            <a:off x="685800" y="2865437"/>
            <a:ext cx="7772400" cy="1470025"/>
          </a:xfrm>
        </p:spPr>
        <p:txBody>
          <a:bodyPr/>
          <a:lstStyle/>
          <a:p>
            <a:r>
              <a:rPr lang="es-CL" sz="6000" dirty="0">
                <a:solidFill>
                  <a:schemeClr val="accent6">
                    <a:lumMod val="75000"/>
                  </a:schemeClr>
                </a:solidFill>
              </a:rPr>
              <a:t>Capítulo 10</a:t>
            </a:r>
          </a:p>
        </p:txBody>
      </p:sp>
    </p:spTree>
    <p:extLst>
      <p:ext uri="{BB962C8B-B14F-4D97-AF65-F5344CB8AC3E}">
        <p14:creationId xmlns:p14="http://schemas.microsoft.com/office/powerpoint/2010/main" val="1443774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11</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000" dirty="0">
                <a:solidFill>
                  <a:schemeClr val="accent6">
                    <a:lumMod val="75000"/>
                  </a:schemeClr>
                </a:solidFill>
              </a:rPr>
              <a:t>Para la prueba de suma de rangos de Wilcoxon, como condición número 2 mencionan que la escala de medición empleada debe ser a lo menos ordinal, ese "al menos" quiere decir que la escala igual puede ser de otro tipo ?.</a:t>
            </a:r>
          </a:p>
          <a:p>
            <a:pPr marL="0" indent="0" algn="just">
              <a:buNone/>
            </a:pPr>
            <a:endParaRPr lang="es-MX" sz="2000" dirty="0"/>
          </a:p>
          <a:p>
            <a:pPr marL="0" indent="0" algn="just">
              <a:buNone/>
            </a:pPr>
            <a:r>
              <a:rPr lang="es-MX" sz="2000" dirty="0"/>
              <a:t>Realmente, si se busca información acerca de estas pruebas, la condición establece que pueden estar en una escala cuantitativa o al menos en ordinal.</a:t>
            </a:r>
          </a:p>
          <a:p>
            <a:pPr marL="0" indent="0" algn="just">
              <a:buNone/>
            </a:pPr>
            <a:r>
              <a:rPr lang="es-MX" sz="2000" dirty="0"/>
              <a:t>Para efectos prácticos, considerar que las observaciones tienen una noción de escala ordinal, esto es que exista una noción de orden.</a:t>
            </a:r>
          </a:p>
        </p:txBody>
      </p:sp>
    </p:spTree>
    <p:extLst>
      <p:ext uri="{BB962C8B-B14F-4D97-AF65-F5344CB8AC3E}">
        <p14:creationId xmlns:p14="http://schemas.microsoft.com/office/powerpoint/2010/main" val="38666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11</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000" dirty="0">
                <a:solidFill>
                  <a:schemeClr val="accent6">
                    <a:lumMod val="75000"/>
                  </a:schemeClr>
                </a:solidFill>
              </a:rPr>
              <a:t>Para la prueba de suma de rangos de Wilcoxon, como condición número 2 mencionan que la escala de medición empleada debe ser a lo menos ordinal, ese "al menos" quiere decir que la escala igual puede ser de otro tipo ?.</a:t>
            </a:r>
          </a:p>
          <a:p>
            <a:pPr marL="0" indent="0" algn="just">
              <a:buNone/>
            </a:pPr>
            <a:endParaRPr lang="es-MX" sz="2000" dirty="0"/>
          </a:p>
          <a:p>
            <a:pPr marL="0" indent="0" algn="just">
              <a:buNone/>
            </a:pPr>
            <a:r>
              <a:rPr lang="es-MX" sz="2000" dirty="0"/>
              <a:t>Realmente, si se busca información acerca de estas pruebas, la condición establece que pueden estar en una escala cuantitativa o al menos en ordinal.</a:t>
            </a:r>
          </a:p>
          <a:p>
            <a:pPr marL="0" indent="0" algn="just">
              <a:buNone/>
            </a:pPr>
            <a:r>
              <a:rPr lang="es-MX" sz="2000" dirty="0"/>
              <a:t>Para efectos prácticos, considerar que las observaciones tienen una noción de escala ordinal, esto es que exista una noción de orden.</a:t>
            </a:r>
          </a:p>
        </p:txBody>
      </p:sp>
    </p:spTree>
    <p:extLst>
      <p:ext uri="{BB962C8B-B14F-4D97-AF65-F5344CB8AC3E}">
        <p14:creationId xmlns:p14="http://schemas.microsoft.com/office/powerpoint/2010/main" val="1223186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11</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000" dirty="0">
                <a:solidFill>
                  <a:schemeClr val="accent6">
                    <a:lumMod val="75000"/>
                  </a:schemeClr>
                </a:solidFill>
              </a:rPr>
              <a:t>Entendiendo que para las condiciones que se deben cumplir para usar la prueba de rangos con signo de Wilcoxon, una de estas es que, La escala de medición empleada para las observaciones es intrínsecamente continua, ¿Cómo es posible que también la escala de medición empleada para ambas muestras debe ser a lo menos ordinal?</a:t>
            </a:r>
            <a:endParaRPr lang="es-MX" sz="2000" dirty="0"/>
          </a:p>
          <a:p>
            <a:pPr marL="0" indent="0" algn="just">
              <a:buNone/>
            </a:pPr>
            <a:r>
              <a:rPr lang="es-MX" sz="2000" dirty="0"/>
              <a:t>Esto se entiende con un ejemplo. </a:t>
            </a:r>
          </a:p>
          <a:p>
            <a:pPr marL="0" indent="0" algn="just">
              <a:buNone/>
            </a:pPr>
            <a:r>
              <a:rPr lang="es-MX" sz="2000" dirty="0"/>
              <a:t>La escala Likert es una escala continua pero que se trata como escala ordinal, esto debido a que establece que mientras mayor sea el número, mayor será la puntuación a la característica especificada.</a:t>
            </a:r>
          </a:p>
          <a:p>
            <a:pPr marL="0" indent="0" algn="just">
              <a:buNone/>
            </a:pPr>
            <a:r>
              <a:rPr lang="es-MX" sz="2000" dirty="0"/>
              <a:t>Con esto, ustedes pueden decir algo tipo “como los datos provienen de una escala Likert de 7 puntos, la escala de la medición es a lo menos ordinal”, comprobando esta condición.</a:t>
            </a:r>
          </a:p>
        </p:txBody>
      </p:sp>
    </p:spTree>
    <p:extLst>
      <p:ext uri="{BB962C8B-B14F-4D97-AF65-F5344CB8AC3E}">
        <p14:creationId xmlns:p14="http://schemas.microsoft.com/office/powerpoint/2010/main" val="43349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10</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800" dirty="0" err="1">
                <a:solidFill>
                  <a:schemeClr val="accent6">
                    <a:lumMod val="75000"/>
                  </a:schemeClr>
                </a:solidFill>
              </a:rPr>
              <a:t>Porq</a:t>
            </a:r>
            <a:r>
              <a:rPr lang="es-CL" sz="2800" dirty="0">
                <a:solidFill>
                  <a:schemeClr val="accent6">
                    <a:lumMod val="75000"/>
                  </a:schemeClr>
                </a:solidFill>
              </a:rPr>
              <a:t> que o para que es necesario que la escala con que se mide la variable dependiente tenga las propiedades de una escala de intervalos iguales.</a:t>
            </a:r>
          </a:p>
          <a:p>
            <a:pPr marL="0" indent="0" algn="just">
              <a:buNone/>
            </a:pPr>
            <a:r>
              <a:rPr lang="es-MX" sz="2000" dirty="0"/>
              <a:t>Esta condición va dirigida que, en los distintos grupos, la escala de intervalos de los valores sean iguales, por ejemplo, que se comparen dos grupos que predicen la misma variable dependiente, pero una lo hace con el tiempo, mientras que la otra con la temperatura, siendo escalas de intervalos totalmente diferentes. Un caso aceptable sería que se hablara de sólo tiempo y que ambas estén en el mismo nivel de medición, es decir, no comparar un grupo que mide en segundos y otro con horas.</a:t>
            </a:r>
            <a:endParaRPr lang="es-CL" sz="2000" dirty="0"/>
          </a:p>
        </p:txBody>
      </p:sp>
    </p:spTree>
    <p:extLst>
      <p:ext uri="{BB962C8B-B14F-4D97-AF65-F5344CB8AC3E}">
        <p14:creationId xmlns:p14="http://schemas.microsoft.com/office/powerpoint/2010/main" val="1411298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10</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000" dirty="0">
                <a:solidFill>
                  <a:schemeClr val="accent6">
                    <a:lumMod val="75000"/>
                  </a:schemeClr>
                </a:solidFill>
              </a:rPr>
              <a:t>Duda Script 10.2</a:t>
            </a:r>
          </a:p>
          <a:p>
            <a:pPr marL="0" indent="0" algn="just">
              <a:buNone/>
            </a:pPr>
            <a:r>
              <a:rPr lang="es-CL" sz="2000" dirty="0">
                <a:solidFill>
                  <a:schemeClr val="accent6">
                    <a:lumMod val="75000"/>
                  </a:schemeClr>
                </a:solidFill>
              </a:rPr>
              <a:t>Al igual como lo había preguntado en la lectura pasada, como se interpreta el valor p obtenido respecto a los </a:t>
            </a:r>
            <a:r>
              <a:rPr lang="es-CL" sz="2000" dirty="0" err="1">
                <a:solidFill>
                  <a:schemeClr val="accent6">
                    <a:lumMod val="75000"/>
                  </a:schemeClr>
                </a:solidFill>
              </a:rPr>
              <a:t>signif.codes</a:t>
            </a:r>
            <a:r>
              <a:rPr lang="es-CL" sz="2000" dirty="0">
                <a:solidFill>
                  <a:schemeClr val="accent6">
                    <a:lumMod val="75000"/>
                  </a:schemeClr>
                </a:solidFill>
              </a:rPr>
              <a:t> que se muestran en los resultados?, con cual debiese quedarme?</a:t>
            </a:r>
          </a:p>
          <a:p>
            <a:pPr marL="0" indent="0" algn="just">
              <a:buNone/>
            </a:pPr>
            <a:r>
              <a:rPr lang="es-CL" sz="2000" dirty="0"/>
              <a:t>Los </a:t>
            </a:r>
            <a:r>
              <a:rPr lang="es-CL" sz="2000" dirty="0" err="1"/>
              <a:t>signif.codes</a:t>
            </a:r>
            <a:r>
              <a:rPr lang="es-CL" sz="2000" dirty="0"/>
              <a:t> nos permiten clasificar la importancia de cada variable, esto es que, en la imagen Algoritmo posee ***, lo cual indica que el p-</a:t>
            </a:r>
            <a:r>
              <a:rPr lang="es-CL" sz="2000" dirty="0" err="1"/>
              <a:t>value</a:t>
            </a:r>
            <a:r>
              <a:rPr lang="es-CL" sz="2000" dirty="0"/>
              <a:t> es menor a 0.001. Esto lo verán en ANOVA y en modelos de regresión (más adelante).</a:t>
            </a:r>
          </a:p>
        </p:txBody>
      </p:sp>
      <p:pic>
        <p:nvPicPr>
          <p:cNvPr id="5" name="Imagen 4">
            <a:extLst>
              <a:ext uri="{FF2B5EF4-FFF2-40B4-BE49-F238E27FC236}">
                <a16:creationId xmlns:a16="http://schemas.microsoft.com/office/drawing/2014/main" id="{38E1599A-E6A6-A71F-C8D4-981E22909DD6}"/>
              </a:ext>
            </a:extLst>
          </p:cNvPr>
          <p:cNvPicPr>
            <a:picLocks noChangeAspect="1"/>
          </p:cNvPicPr>
          <p:nvPr/>
        </p:nvPicPr>
        <p:blipFill>
          <a:blip r:embed="rId2"/>
          <a:stretch>
            <a:fillRect/>
          </a:stretch>
        </p:blipFill>
        <p:spPr>
          <a:xfrm>
            <a:off x="457200" y="5029993"/>
            <a:ext cx="5372100" cy="1323975"/>
          </a:xfrm>
          <a:prstGeom prst="rect">
            <a:avLst/>
          </a:prstGeom>
        </p:spPr>
      </p:pic>
      <p:pic>
        <p:nvPicPr>
          <p:cNvPr id="7" name="Imagen 6">
            <a:extLst>
              <a:ext uri="{FF2B5EF4-FFF2-40B4-BE49-F238E27FC236}">
                <a16:creationId xmlns:a16="http://schemas.microsoft.com/office/drawing/2014/main" id="{58C42ED6-F809-F4DA-986A-CC96E69E1AA3}"/>
              </a:ext>
            </a:extLst>
          </p:cNvPr>
          <p:cNvPicPr>
            <a:picLocks noChangeAspect="1"/>
          </p:cNvPicPr>
          <p:nvPr/>
        </p:nvPicPr>
        <p:blipFill>
          <a:blip r:embed="rId3"/>
          <a:stretch>
            <a:fillRect/>
          </a:stretch>
        </p:blipFill>
        <p:spPr>
          <a:xfrm>
            <a:off x="5967412" y="4895850"/>
            <a:ext cx="2888290" cy="1592263"/>
          </a:xfrm>
          <a:prstGeom prst="rect">
            <a:avLst/>
          </a:prstGeom>
        </p:spPr>
      </p:pic>
    </p:spTree>
    <p:extLst>
      <p:ext uri="{BB962C8B-B14F-4D97-AF65-F5344CB8AC3E}">
        <p14:creationId xmlns:p14="http://schemas.microsoft.com/office/powerpoint/2010/main" val="132173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10</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979613"/>
            <a:ext cx="8229600" cy="3965575"/>
          </a:xfrm>
        </p:spPr>
        <p:txBody>
          <a:bodyPr/>
          <a:lstStyle/>
          <a:p>
            <a:pPr marL="0" indent="0" algn="just">
              <a:buNone/>
            </a:pPr>
            <a:r>
              <a:rPr lang="es-CL" sz="2000" dirty="0">
                <a:solidFill>
                  <a:schemeClr val="accent6">
                    <a:lumMod val="75000"/>
                  </a:schemeClr>
                </a:solidFill>
              </a:rPr>
              <a:t>En la tabla 10.4 de la página 5, hay 2 valores de v, uno para el efecto y otro para el error. El valor de efecto es el asociado al </a:t>
            </a:r>
            <a:r>
              <a:rPr lang="es-CL" sz="2000" dirty="0" err="1">
                <a:solidFill>
                  <a:schemeClr val="accent6">
                    <a:lumMod val="75000"/>
                  </a:schemeClr>
                </a:solidFill>
              </a:rPr>
              <a:t>Vsujetos</a:t>
            </a:r>
            <a:r>
              <a:rPr lang="es-CL" sz="2000" dirty="0">
                <a:solidFill>
                  <a:schemeClr val="accent6">
                    <a:lumMod val="75000"/>
                  </a:schemeClr>
                </a:solidFill>
              </a:rPr>
              <a:t>????</a:t>
            </a:r>
          </a:p>
          <a:p>
            <a:pPr marL="0" indent="0" algn="just">
              <a:buNone/>
            </a:pPr>
            <a:r>
              <a:rPr lang="es-CL" sz="2000" dirty="0"/>
              <a:t>El valor asociado es hacia </a:t>
            </a:r>
            <a:r>
              <a:rPr lang="es-CL" sz="2000" dirty="0" err="1"/>
              <a:t>V_bg</a:t>
            </a:r>
            <a:r>
              <a:rPr lang="es-CL" sz="2000" dirty="0"/>
              <a:t>, que son los grados de libertad para la componente de la variabilidad entre grupos, la que en estos casos será igual a la cantidad k-1, donde k corresponde a la cantidad de grupos.</a:t>
            </a:r>
          </a:p>
        </p:txBody>
      </p:sp>
      <p:pic>
        <p:nvPicPr>
          <p:cNvPr id="5" name="Imagen 4">
            <a:extLst>
              <a:ext uri="{FF2B5EF4-FFF2-40B4-BE49-F238E27FC236}">
                <a16:creationId xmlns:a16="http://schemas.microsoft.com/office/drawing/2014/main" id="{F2FD0A87-7591-9E44-044B-BD74D8EB1123}"/>
              </a:ext>
            </a:extLst>
          </p:cNvPr>
          <p:cNvPicPr>
            <a:picLocks noChangeAspect="1"/>
          </p:cNvPicPr>
          <p:nvPr/>
        </p:nvPicPr>
        <p:blipFill>
          <a:blip r:embed="rId2"/>
          <a:stretch>
            <a:fillRect/>
          </a:stretch>
        </p:blipFill>
        <p:spPr>
          <a:xfrm>
            <a:off x="2376487" y="5297488"/>
            <a:ext cx="4391025" cy="1295400"/>
          </a:xfrm>
          <a:prstGeom prst="rect">
            <a:avLst/>
          </a:prstGeom>
        </p:spPr>
      </p:pic>
      <p:pic>
        <p:nvPicPr>
          <p:cNvPr id="9" name="Imagen 8">
            <a:extLst>
              <a:ext uri="{FF2B5EF4-FFF2-40B4-BE49-F238E27FC236}">
                <a16:creationId xmlns:a16="http://schemas.microsoft.com/office/drawing/2014/main" id="{F5E34920-F3B7-D498-A08A-2FD47898E3D6}"/>
              </a:ext>
            </a:extLst>
          </p:cNvPr>
          <p:cNvPicPr>
            <a:picLocks noChangeAspect="1"/>
          </p:cNvPicPr>
          <p:nvPr/>
        </p:nvPicPr>
        <p:blipFill>
          <a:blip r:embed="rId3"/>
          <a:stretch>
            <a:fillRect/>
          </a:stretch>
        </p:blipFill>
        <p:spPr>
          <a:xfrm>
            <a:off x="1502567" y="3725862"/>
            <a:ext cx="6138863" cy="1497284"/>
          </a:xfrm>
          <a:prstGeom prst="rect">
            <a:avLst/>
          </a:prstGeom>
        </p:spPr>
      </p:pic>
    </p:spTree>
    <p:extLst>
      <p:ext uri="{BB962C8B-B14F-4D97-AF65-F5344CB8AC3E}">
        <p14:creationId xmlns:p14="http://schemas.microsoft.com/office/powerpoint/2010/main" val="203830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10</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800" dirty="0">
                <a:solidFill>
                  <a:schemeClr val="accent6">
                    <a:lumMod val="75000"/>
                  </a:schemeClr>
                </a:solidFill>
              </a:rPr>
              <a:t>No termino de entender el diseño con bloques aleatorios. ¿Qué otro ejemplo podría darse para ilustrar este diseño?</a:t>
            </a:r>
          </a:p>
          <a:p>
            <a:pPr marL="0" indent="0" algn="just">
              <a:buNone/>
            </a:pPr>
            <a:r>
              <a:rPr lang="es-MX" sz="2000" dirty="0"/>
              <a:t>Respondida por compañero. “</a:t>
            </a:r>
            <a:r>
              <a:rPr lang="es-CL" sz="2000" dirty="0"/>
              <a:t>Según entendí, los bloques sirven para agrupar las observaciones que sean similares en algún aspecto para reducir la varianza entre las observaciones de un mismo bloque</a:t>
            </a:r>
            <a:r>
              <a:rPr lang="es-MX" sz="2000" dirty="0"/>
              <a:t>”. En el ejemplo, los bloques corresponderán a cada mancha, dado que tendrán características diferentes. En otro problema, se podría tener que cada mancha correspondería a un solo tipo, es decir, estaríamos suponiendo que son iguales. Y como verán, este tipo de diseño no dista demasiado de la de medidas repetidas, sólo tener en cuenta que cada grupo estarán relacionados entre sí.</a:t>
            </a:r>
          </a:p>
          <a:p>
            <a:pPr marL="0" indent="0" algn="just">
              <a:buNone/>
            </a:pPr>
            <a:r>
              <a:rPr lang="es-MX" sz="2000" dirty="0"/>
              <a:t>Ejemplo:</a:t>
            </a:r>
            <a:endParaRPr lang="es-CL" sz="2000" dirty="0"/>
          </a:p>
        </p:txBody>
      </p:sp>
    </p:spTree>
    <p:extLst>
      <p:ext uri="{BB962C8B-B14F-4D97-AF65-F5344CB8AC3E}">
        <p14:creationId xmlns:p14="http://schemas.microsoft.com/office/powerpoint/2010/main" val="356119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EF14F-DCC7-8A8D-A9A0-CDCB1CD59F2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97B5D2B7-830C-CDE1-61FF-ACDDFD2339B9}"/>
              </a:ext>
            </a:extLst>
          </p:cNvPr>
          <p:cNvSpPr>
            <a:spLocks noGrp="1"/>
          </p:cNvSpPr>
          <p:nvPr>
            <p:ph idx="1"/>
          </p:nvPr>
        </p:nvSpPr>
        <p:spPr/>
        <p:txBody>
          <a:bodyPr/>
          <a:lstStyle/>
          <a:p>
            <a:endParaRPr lang="es-CL"/>
          </a:p>
        </p:txBody>
      </p:sp>
      <p:pic>
        <p:nvPicPr>
          <p:cNvPr id="5" name="Imagen 4">
            <a:extLst>
              <a:ext uri="{FF2B5EF4-FFF2-40B4-BE49-F238E27FC236}">
                <a16:creationId xmlns:a16="http://schemas.microsoft.com/office/drawing/2014/main" id="{3546573E-5DB0-D587-3D0C-1DDE3A33550D}"/>
              </a:ext>
            </a:extLst>
          </p:cNvPr>
          <p:cNvPicPr>
            <a:picLocks noChangeAspect="1"/>
          </p:cNvPicPr>
          <p:nvPr/>
        </p:nvPicPr>
        <p:blipFill>
          <a:blip r:embed="rId2"/>
          <a:stretch>
            <a:fillRect/>
          </a:stretch>
        </p:blipFill>
        <p:spPr>
          <a:xfrm>
            <a:off x="119062" y="1500187"/>
            <a:ext cx="8905875" cy="4905375"/>
          </a:xfrm>
          <a:prstGeom prst="rect">
            <a:avLst/>
          </a:prstGeom>
        </p:spPr>
      </p:pic>
    </p:spTree>
    <p:extLst>
      <p:ext uri="{BB962C8B-B14F-4D97-AF65-F5344CB8AC3E}">
        <p14:creationId xmlns:p14="http://schemas.microsoft.com/office/powerpoint/2010/main" val="370884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10</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800" dirty="0">
                <a:solidFill>
                  <a:schemeClr val="accent6">
                    <a:lumMod val="75000"/>
                  </a:schemeClr>
                </a:solidFill>
              </a:rPr>
              <a:t>¿Para que sirve ocupar el procedimiento Post-Hoc en una prueba ANOVA de una vía con muestras correlacionadas?</a:t>
            </a:r>
          </a:p>
          <a:p>
            <a:pPr marL="0" indent="0" algn="just">
              <a:buNone/>
            </a:pPr>
            <a:r>
              <a:rPr lang="es-MX" sz="2000" dirty="0"/>
              <a:t>Exactamente para lo mismo que para una prueba ANOVA de una vía para muestras independientes, encontrar qué pares de grupos poseen diferencias significativas, sólo que para esta prueba difieren en el cómo se realizan las pruebas HSD de Tukey y la prueba de Scheffé.</a:t>
            </a:r>
          </a:p>
          <a:p>
            <a:pPr marL="0" indent="0" algn="just">
              <a:buNone/>
            </a:pPr>
            <a:r>
              <a:rPr lang="es-MX" sz="2000" dirty="0"/>
              <a:t>Se tiene que obtener un modelo mixto mediante </a:t>
            </a:r>
            <a:r>
              <a:rPr lang="es-MX" sz="2000" dirty="0" err="1"/>
              <a:t>lme</a:t>
            </a:r>
            <a:r>
              <a:rPr lang="es-MX" sz="2000" dirty="0"/>
              <a:t>, luego calcular las medias marginales al modelo con la función </a:t>
            </a:r>
            <a:r>
              <a:rPr lang="es-MX" sz="2000" dirty="0" err="1"/>
              <a:t>emmeans</a:t>
            </a:r>
            <a:r>
              <a:rPr lang="es-MX" sz="2000" dirty="0"/>
              <a:t> indicando la variable independiente y luego con la función </a:t>
            </a:r>
            <a:r>
              <a:rPr lang="es-MX" sz="2000" dirty="0" err="1"/>
              <a:t>pairs</a:t>
            </a:r>
            <a:r>
              <a:rPr lang="es-MX" sz="2000" dirty="0"/>
              <a:t> obtener las correlaciones de lo calculado con </a:t>
            </a:r>
            <a:r>
              <a:rPr lang="es-MX" sz="2000" dirty="0" err="1"/>
              <a:t>emmeans</a:t>
            </a:r>
            <a:r>
              <a:rPr lang="es-MX" sz="2000" dirty="0"/>
              <a:t>, indicando el método de ajuste.</a:t>
            </a:r>
          </a:p>
          <a:p>
            <a:pPr marL="0" indent="0" algn="just">
              <a:buNone/>
            </a:pPr>
            <a:r>
              <a:rPr lang="es-MX" sz="2000" dirty="0"/>
              <a:t>Ejemplo: </a:t>
            </a:r>
            <a:endParaRPr lang="es-CL" sz="2000" dirty="0"/>
          </a:p>
        </p:txBody>
      </p:sp>
    </p:spTree>
    <p:extLst>
      <p:ext uri="{BB962C8B-B14F-4D97-AF65-F5344CB8AC3E}">
        <p14:creationId xmlns:p14="http://schemas.microsoft.com/office/powerpoint/2010/main" val="297108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865864-8F43-D1C5-4377-52DB8BB5298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0AA8CFB-3913-D87A-1F54-47B986542925}"/>
              </a:ext>
            </a:extLst>
          </p:cNvPr>
          <p:cNvSpPr>
            <a:spLocks noGrp="1"/>
          </p:cNvSpPr>
          <p:nvPr>
            <p:ph idx="1"/>
          </p:nvPr>
        </p:nvSpPr>
        <p:spPr/>
        <p:txBody>
          <a:bodyPr/>
          <a:lstStyle/>
          <a:p>
            <a:endParaRPr lang="es-CL"/>
          </a:p>
        </p:txBody>
      </p:sp>
      <p:pic>
        <p:nvPicPr>
          <p:cNvPr id="5" name="Imagen 4">
            <a:extLst>
              <a:ext uri="{FF2B5EF4-FFF2-40B4-BE49-F238E27FC236}">
                <a16:creationId xmlns:a16="http://schemas.microsoft.com/office/drawing/2014/main" id="{B3D8B447-54A3-0467-5A74-40D67AC4F756}"/>
              </a:ext>
            </a:extLst>
          </p:cNvPr>
          <p:cNvPicPr>
            <a:picLocks noChangeAspect="1"/>
          </p:cNvPicPr>
          <p:nvPr/>
        </p:nvPicPr>
        <p:blipFill>
          <a:blip r:embed="rId2"/>
          <a:stretch>
            <a:fillRect/>
          </a:stretch>
        </p:blipFill>
        <p:spPr>
          <a:xfrm>
            <a:off x="457200" y="2366962"/>
            <a:ext cx="8380806" cy="2814638"/>
          </a:xfrm>
          <a:prstGeom prst="rect">
            <a:avLst/>
          </a:prstGeom>
        </p:spPr>
      </p:pic>
    </p:spTree>
    <p:extLst>
      <p:ext uri="{BB962C8B-B14F-4D97-AF65-F5344CB8AC3E}">
        <p14:creationId xmlns:p14="http://schemas.microsoft.com/office/powerpoint/2010/main" val="1216315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1763</Words>
  <Application>Microsoft Office PowerPoint</Application>
  <PresentationFormat>Presentación en pantalla (4:3)</PresentationFormat>
  <Paragraphs>81</Paragraphs>
  <Slides>22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Calibri</vt:lpstr>
      <vt:lpstr>Office Theme</vt:lpstr>
      <vt:lpstr>Resolución dudas capítulos 10 y 11</vt:lpstr>
      <vt:lpstr>Capítulo 10</vt:lpstr>
      <vt:lpstr>Capítulo 10</vt:lpstr>
      <vt:lpstr>Capítulo 10</vt:lpstr>
      <vt:lpstr>Capítulo 10</vt:lpstr>
      <vt:lpstr>Capítulo 10</vt:lpstr>
      <vt:lpstr>Presentación de PowerPoint</vt:lpstr>
      <vt:lpstr>Capítulo 10</vt:lpstr>
      <vt:lpstr>Presentación de PowerPoint</vt:lpstr>
      <vt:lpstr>Capítulo 10</vt:lpstr>
      <vt:lpstr>Capítulo 11</vt:lpstr>
      <vt:lpstr>Capítulo 11</vt:lpstr>
      <vt:lpstr>Capítulo 11</vt:lpstr>
      <vt:lpstr>Capítulo 11</vt:lpstr>
      <vt:lpstr>Capítulo 11</vt:lpstr>
      <vt:lpstr>Capítulo 11</vt:lpstr>
      <vt:lpstr>Capítulo 11</vt:lpstr>
      <vt:lpstr>Capítulo 11</vt:lpstr>
      <vt:lpstr>Capítulo 11</vt:lpstr>
      <vt:lpstr>Capítulo 11</vt:lpstr>
      <vt:lpstr>Capítulo 11</vt:lpstr>
      <vt:lpstr>Capítulo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Rodríguez</dc:creator>
  <cp:lastModifiedBy>daniel calderon</cp:lastModifiedBy>
  <cp:revision>32</cp:revision>
  <dcterms:created xsi:type="dcterms:W3CDTF">2012-06-05T18:28:47Z</dcterms:created>
  <dcterms:modified xsi:type="dcterms:W3CDTF">2022-10-13T12:50:05Z</dcterms:modified>
</cp:coreProperties>
</file>