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70" r:id="rId4"/>
    <p:sldId id="271" r:id="rId5"/>
    <p:sldId id="272" r:id="rId6"/>
    <p:sldId id="273" r:id="rId7"/>
    <p:sldId id="275" r:id="rId8"/>
    <p:sldId id="269" r:id="rId9"/>
    <p:sldId id="276" r:id="rId10"/>
    <p:sldId id="277" r:id="rId11"/>
    <p:sldId id="278" r:id="rId12"/>
    <p:sldId id="279" r:id="rId13"/>
    <p:sldId id="280" r:id="rId14"/>
    <p:sldId id="281"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snapToObjects="1">
      <p:cViewPr varScale="1">
        <p:scale>
          <a:sx n="77" d="100"/>
          <a:sy n="77" d="100"/>
        </p:scale>
        <p:origin x="161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28444-B7EC-408B-A145-01006F95E752}" type="datetimeFigureOut">
              <a:rPr lang="es-CL" smtClean="0"/>
              <a:t>29-08-2022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0032C-DF80-47C3-9AB6-D6787C18ED20}" type="slidenum">
              <a:rPr lang="es-CL" smtClean="0"/>
              <a:t>‹Nº›</a:t>
            </a:fld>
            <a:endParaRPr lang="es-CL"/>
          </a:p>
        </p:txBody>
      </p:sp>
    </p:spTree>
    <p:extLst>
      <p:ext uri="{BB962C8B-B14F-4D97-AF65-F5344CB8AC3E}">
        <p14:creationId xmlns:p14="http://schemas.microsoft.com/office/powerpoint/2010/main" val="301624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a:extLst>
              <a:ext uri="{FF2B5EF4-FFF2-40B4-BE49-F238E27FC236}">
                <a16:creationId xmlns:a16="http://schemas.microsoft.com/office/drawing/2014/main" id="{368DFF69-9729-4CEA-83CC-C6F19AFA2127}"/>
              </a:ext>
            </a:extLst>
          </p:cNvPr>
          <p:cNvSpPr>
            <a:spLocks noGrp="1"/>
          </p:cNvSpPr>
          <p:nvPr>
            <p:ph type="dt" sz="half" idx="10"/>
          </p:nvPr>
        </p:nvSpPr>
        <p:spPr/>
        <p:txBody>
          <a:bodyPr/>
          <a:lstStyle>
            <a:lvl1pPr>
              <a:defRPr/>
            </a:lvl1pPr>
          </a:lstStyle>
          <a:p>
            <a:fld id="{EFE47D68-E6D5-411C-BA7A-AC80B10DF06A}" type="datetimeFigureOut">
              <a:rPr lang="en-US" altLang="es-CL"/>
              <a:pPr/>
              <a:t>8/29/2022</a:t>
            </a:fld>
            <a:endParaRPr lang="en-US" altLang="es-CL"/>
          </a:p>
        </p:txBody>
      </p:sp>
      <p:sp>
        <p:nvSpPr>
          <p:cNvPr id="5" name="Footer Placeholder 4">
            <a:extLst>
              <a:ext uri="{FF2B5EF4-FFF2-40B4-BE49-F238E27FC236}">
                <a16:creationId xmlns:a16="http://schemas.microsoft.com/office/drawing/2014/main" id="{25F02625-1AF7-4048-AF92-3D62F8BCA6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E7ED73-BB13-4F95-A163-803193F866BF}"/>
              </a:ext>
            </a:extLst>
          </p:cNvPr>
          <p:cNvSpPr>
            <a:spLocks noGrp="1"/>
          </p:cNvSpPr>
          <p:nvPr>
            <p:ph type="sldNum" sz="quarter" idx="12"/>
          </p:nvPr>
        </p:nvSpPr>
        <p:spPr/>
        <p:txBody>
          <a:bodyPr/>
          <a:lstStyle>
            <a:lvl1pPr>
              <a:defRPr/>
            </a:lvl1pPr>
          </a:lstStyle>
          <a:p>
            <a:fld id="{C4E24504-7678-4BB0-A8DB-42AEFE71A276}" type="slidenum">
              <a:rPr lang="en-US" altLang="es-CL"/>
              <a:pPr/>
              <a:t>‹Nº›</a:t>
            </a:fld>
            <a:endParaRPr lang="en-US" altLang="es-CL"/>
          </a:p>
        </p:txBody>
      </p:sp>
    </p:spTree>
    <p:extLst>
      <p:ext uri="{BB962C8B-B14F-4D97-AF65-F5344CB8AC3E}">
        <p14:creationId xmlns:p14="http://schemas.microsoft.com/office/powerpoint/2010/main" val="276081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17C9A196-390D-428C-B454-419E535B74D6}"/>
              </a:ext>
            </a:extLst>
          </p:cNvPr>
          <p:cNvSpPr>
            <a:spLocks noGrp="1"/>
          </p:cNvSpPr>
          <p:nvPr>
            <p:ph type="dt" sz="half" idx="10"/>
          </p:nvPr>
        </p:nvSpPr>
        <p:spPr/>
        <p:txBody>
          <a:bodyPr/>
          <a:lstStyle>
            <a:lvl1pPr>
              <a:defRPr/>
            </a:lvl1pPr>
          </a:lstStyle>
          <a:p>
            <a:fld id="{BDAA6D48-85A1-4192-99B9-67A025BCBBDD}" type="datetimeFigureOut">
              <a:rPr lang="en-US" altLang="es-CL"/>
              <a:pPr/>
              <a:t>8/29/2022</a:t>
            </a:fld>
            <a:endParaRPr lang="en-US" altLang="es-CL"/>
          </a:p>
        </p:txBody>
      </p:sp>
      <p:sp>
        <p:nvSpPr>
          <p:cNvPr id="5" name="Footer Placeholder 4">
            <a:extLst>
              <a:ext uri="{FF2B5EF4-FFF2-40B4-BE49-F238E27FC236}">
                <a16:creationId xmlns:a16="http://schemas.microsoft.com/office/drawing/2014/main" id="{BA8867C0-B1F0-43A2-A668-993DBA5972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33A676E-2CCC-472A-86D9-982C8168B049}"/>
              </a:ext>
            </a:extLst>
          </p:cNvPr>
          <p:cNvSpPr>
            <a:spLocks noGrp="1"/>
          </p:cNvSpPr>
          <p:nvPr>
            <p:ph type="sldNum" sz="quarter" idx="12"/>
          </p:nvPr>
        </p:nvSpPr>
        <p:spPr/>
        <p:txBody>
          <a:bodyPr/>
          <a:lstStyle>
            <a:lvl1pPr>
              <a:defRPr/>
            </a:lvl1pPr>
          </a:lstStyle>
          <a:p>
            <a:fld id="{2C643ABE-FFE5-4E81-9838-8611F8EB6701}" type="slidenum">
              <a:rPr lang="en-US" altLang="es-CL"/>
              <a:pPr/>
              <a:t>‹Nº›</a:t>
            </a:fld>
            <a:endParaRPr lang="en-US" altLang="es-CL"/>
          </a:p>
        </p:txBody>
      </p:sp>
    </p:spTree>
    <p:extLst>
      <p:ext uri="{BB962C8B-B14F-4D97-AF65-F5344CB8AC3E}">
        <p14:creationId xmlns:p14="http://schemas.microsoft.com/office/powerpoint/2010/main" val="423048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573E3CDC-3430-4C6B-B867-AB7BAC70398F}"/>
              </a:ext>
            </a:extLst>
          </p:cNvPr>
          <p:cNvSpPr>
            <a:spLocks noGrp="1"/>
          </p:cNvSpPr>
          <p:nvPr>
            <p:ph type="dt" sz="half" idx="10"/>
          </p:nvPr>
        </p:nvSpPr>
        <p:spPr/>
        <p:txBody>
          <a:bodyPr/>
          <a:lstStyle>
            <a:lvl1pPr>
              <a:defRPr/>
            </a:lvl1pPr>
          </a:lstStyle>
          <a:p>
            <a:fld id="{50E396D0-71FB-42A6-A8FA-B3BE5DD34838}" type="datetimeFigureOut">
              <a:rPr lang="en-US" altLang="es-CL"/>
              <a:pPr/>
              <a:t>8/29/2022</a:t>
            </a:fld>
            <a:endParaRPr lang="en-US" altLang="es-CL"/>
          </a:p>
        </p:txBody>
      </p:sp>
      <p:sp>
        <p:nvSpPr>
          <p:cNvPr id="5" name="Footer Placeholder 4">
            <a:extLst>
              <a:ext uri="{FF2B5EF4-FFF2-40B4-BE49-F238E27FC236}">
                <a16:creationId xmlns:a16="http://schemas.microsoft.com/office/drawing/2014/main" id="{CD442F18-183E-4FAF-BD13-4E48A949E0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A3E71EF-E999-4CB6-A72A-4130B1E2DFBA}"/>
              </a:ext>
            </a:extLst>
          </p:cNvPr>
          <p:cNvSpPr>
            <a:spLocks noGrp="1"/>
          </p:cNvSpPr>
          <p:nvPr>
            <p:ph type="sldNum" sz="quarter" idx="12"/>
          </p:nvPr>
        </p:nvSpPr>
        <p:spPr/>
        <p:txBody>
          <a:bodyPr/>
          <a:lstStyle>
            <a:lvl1pPr>
              <a:defRPr/>
            </a:lvl1pPr>
          </a:lstStyle>
          <a:p>
            <a:fld id="{883DBE9F-7EBE-41CF-8036-BF3F647BB7C1}" type="slidenum">
              <a:rPr lang="en-US" altLang="es-CL"/>
              <a:pPr/>
              <a:t>‹Nº›</a:t>
            </a:fld>
            <a:endParaRPr lang="en-US" altLang="es-CL"/>
          </a:p>
        </p:txBody>
      </p:sp>
    </p:spTree>
    <p:extLst>
      <p:ext uri="{BB962C8B-B14F-4D97-AF65-F5344CB8AC3E}">
        <p14:creationId xmlns:p14="http://schemas.microsoft.com/office/powerpoint/2010/main" val="407914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a:extLst>
              <a:ext uri="{FF2B5EF4-FFF2-40B4-BE49-F238E27FC236}">
                <a16:creationId xmlns:a16="http://schemas.microsoft.com/office/drawing/2014/main" id="{241373D9-A81A-4358-B854-2DF659E076A9}"/>
              </a:ext>
            </a:extLst>
          </p:cNvPr>
          <p:cNvSpPr>
            <a:spLocks noGrp="1"/>
          </p:cNvSpPr>
          <p:nvPr>
            <p:ph type="dt" sz="half" idx="10"/>
          </p:nvPr>
        </p:nvSpPr>
        <p:spPr/>
        <p:txBody>
          <a:bodyPr/>
          <a:lstStyle>
            <a:lvl1pPr>
              <a:defRPr/>
            </a:lvl1pPr>
          </a:lstStyle>
          <a:p>
            <a:fld id="{D67D6192-A7D6-4D17-9A36-7BE6FF6F9855}" type="datetimeFigureOut">
              <a:rPr lang="en-US" altLang="es-CL"/>
              <a:pPr/>
              <a:t>8/29/2022</a:t>
            </a:fld>
            <a:endParaRPr lang="en-US" altLang="es-CL"/>
          </a:p>
        </p:txBody>
      </p:sp>
      <p:sp>
        <p:nvSpPr>
          <p:cNvPr id="5" name="Footer Placeholder 4">
            <a:extLst>
              <a:ext uri="{FF2B5EF4-FFF2-40B4-BE49-F238E27FC236}">
                <a16:creationId xmlns:a16="http://schemas.microsoft.com/office/drawing/2014/main" id="{0B430A73-08F4-41D5-910E-EAEAAC23CC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0C35BB-D2A9-4CF5-9EA0-E93B0F284A73}"/>
              </a:ext>
            </a:extLst>
          </p:cNvPr>
          <p:cNvSpPr>
            <a:spLocks noGrp="1"/>
          </p:cNvSpPr>
          <p:nvPr>
            <p:ph type="sldNum" sz="quarter" idx="12"/>
          </p:nvPr>
        </p:nvSpPr>
        <p:spPr/>
        <p:txBody>
          <a:bodyPr/>
          <a:lstStyle>
            <a:lvl1pPr>
              <a:defRPr/>
            </a:lvl1pPr>
          </a:lstStyle>
          <a:p>
            <a:fld id="{040C0FFB-4BF6-44C9-9275-6A96C854CF5C}" type="slidenum">
              <a:rPr lang="en-US" altLang="es-CL"/>
              <a:pPr/>
              <a:t>‹Nº›</a:t>
            </a:fld>
            <a:endParaRPr lang="en-US" altLang="es-CL"/>
          </a:p>
        </p:txBody>
      </p:sp>
    </p:spTree>
    <p:extLst>
      <p:ext uri="{BB962C8B-B14F-4D97-AF65-F5344CB8AC3E}">
        <p14:creationId xmlns:p14="http://schemas.microsoft.com/office/powerpoint/2010/main" val="186871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a:extLst>
              <a:ext uri="{FF2B5EF4-FFF2-40B4-BE49-F238E27FC236}">
                <a16:creationId xmlns:a16="http://schemas.microsoft.com/office/drawing/2014/main" id="{4C7CDF73-D6A7-483B-BC82-5123A0F85736}"/>
              </a:ext>
            </a:extLst>
          </p:cNvPr>
          <p:cNvSpPr>
            <a:spLocks noGrp="1"/>
          </p:cNvSpPr>
          <p:nvPr>
            <p:ph type="dt" sz="half" idx="10"/>
          </p:nvPr>
        </p:nvSpPr>
        <p:spPr/>
        <p:txBody>
          <a:bodyPr/>
          <a:lstStyle>
            <a:lvl1pPr>
              <a:defRPr/>
            </a:lvl1pPr>
          </a:lstStyle>
          <a:p>
            <a:fld id="{1E16AB7E-DB1F-4872-880D-C1B82643AFCD}" type="datetimeFigureOut">
              <a:rPr lang="en-US" altLang="es-CL"/>
              <a:pPr/>
              <a:t>8/29/2022</a:t>
            </a:fld>
            <a:endParaRPr lang="en-US" altLang="es-CL"/>
          </a:p>
        </p:txBody>
      </p:sp>
      <p:sp>
        <p:nvSpPr>
          <p:cNvPr id="5" name="Footer Placeholder 4">
            <a:extLst>
              <a:ext uri="{FF2B5EF4-FFF2-40B4-BE49-F238E27FC236}">
                <a16:creationId xmlns:a16="http://schemas.microsoft.com/office/drawing/2014/main" id="{E15D805C-34F7-4E6A-BED6-DBCCD5A973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2274A1-F472-4F7E-A6BF-CE2A7344D92D}"/>
              </a:ext>
            </a:extLst>
          </p:cNvPr>
          <p:cNvSpPr>
            <a:spLocks noGrp="1"/>
          </p:cNvSpPr>
          <p:nvPr>
            <p:ph type="sldNum" sz="quarter" idx="12"/>
          </p:nvPr>
        </p:nvSpPr>
        <p:spPr/>
        <p:txBody>
          <a:bodyPr/>
          <a:lstStyle>
            <a:lvl1pPr>
              <a:defRPr/>
            </a:lvl1pPr>
          </a:lstStyle>
          <a:p>
            <a:fld id="{B9CEE7F1-CCE8-4599-A037-C827BB178D45}" type="slidenum">
              <a:rPr lang="en-US" altLang="es-CL"/>
              <a:pPr/>
              <a:t>‹Nº›</a:t>
            </a:fld>
            <a:endParaRPr lang="en-US" altLang="es-CL"/>
          </a:p>
        </p:txBody>
      </p:sp>
    </p:spTree>
    <p:extLst>
      <p:ext uri="{BB962C8B-B14F-4D97-AF65-F5344CB8AC3E}">
        <p14:creationId xmlns:p14="http://schemas.microsoft.com/office/powerpoint/2010/main" val="359763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3">
            <a:extLst>
              <a:ext uri="{FF2B5EF4-FFF2-40B4-BE49-F238E27FC236}">
                <a16:creationId xmlns:a16="http://schemas.microsoft.com/office/drawing/2014/main" id="{A65A4E48-9127-47B7-AE35-CC9CCE092690}"/>
              </a:ext>
            </a:extLst>
          </p:cNvPr>
          <p:cNvSpPr>
            <a:spLocks noGrp="1"/>
          </p:cNvSpPr>
          <p:nvPr>
            <p:ph type="dt" sz="half" idx="10"/>
          </p:nvPr>
        </p:nvSpPr>
        <p:spPr/>
        <p:txBody>
          <a:bodyPr/>
          <a:lstStyle>
            <a:lvl1pPr>
              <a:defRPr/>
            </a:lvl1pPr>
          </a:lstStyle>
          <a:p>
            <a:fld id="{8C6ABDB5-C297-499A-A950-F4D58399178C}" type="datetimeFigureOut">
              <a:rPr lang="en-US" altLang="es-CL"/>
              <a:pPr/>
              <a:t>8/29/2022</a:t>
            </a:fld>
            <a:endParaRPr lang="en-US" altLang="es-CL"/>
          </a:p>
        </p:txBody>
      </p:sp>
      <p:sp>
        <p:nvSpPr>
          <p:cNvPr id="6" name="Footer Placeholder 4">
            <a:extLst>
              <a:ext uri="{FF2B5EF4-FFF2-40B4-BE49-F238E27FC236}">
                <a16:creationId xmlns:a16="http://schemas.microsoft.com/office/drawing/2014/main" id="{B4688D87-226B-4918-A257-C36D7ECB84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BF37C1-E17D-4A47-A920-BAD7F99C69DA}"/>
              </a:ext>
            </a:extLst>
          </p:cNvPr>
          <p:cNvSpPr>
            <a:spLocks noGrp="1"/>
          </p:cNvSpPr>
          <p:nvPr>
            <p:ph type="sldNum" sz="quarter" idx="12"/>
          </p:nvPr>
        </p:nvSpPr>
        <p:spPr/>
        <p:txBody>
          <a:bodyPr/>
          <a:lstStyle>
            <a:lvl1pPr>
              <a:defRPr/>
            </a:lvl1pPr>
          </a:lstStyle>
          <a:p>
            <a:fld id="{A9081DF7-9877-46CD-9B42-1372904993AF}" type="slidenum">
              <a:rPr lang="en-US" altLang="es-CL"/>
              <a:pPr/>
              <a:t>‹Nº›</a:t>
            </a:fld>
            <a:endParaRPr lang="en-US" altLang="es-CL"/>
          </a:p>
        </p:txBody>
      </p:sp>
    </p:spTree>
    <p:extLst>
      <p:ext uri="{BB962C8B-B14F-4D97-AF65-F5344CB8AC3E}">
        <p14:creationId xmlns:p14="http://schemas.microsoft.com/office/powerpoint/2010/main" val="147894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3">
            <a:extLst>
              <a:ext uri="{FF2B5EF4-FFF2-40B4-BE49-F238E27FC236}">
                <a16:creationId xmlns:a16="http://schemas.microsoft.com/office/drawing/2014/main" id="{F6962D87-16BA-4EFA-B8CC-CAEE9414B50E}"/>
              </a:ext>
            </a:extLst>
          </p:cNvPr>
          <p:cNvSpPr>
            <a:spLocks noGrp="1"/>
          </p:cNvSpPr>
          <p:nvPr>
            <p:ph type="dt" sz="half" idx="10"/>
          </p:nvPr>
        </p:nvSpPr>
        <p:spPr/>
        <p:txBody>
          <a:bodyPr/>
          <a:lstStyle>
            <a:lvl1pPr>
              <a:defRPr/>
            </a:lvl1pPr>
          </a:lstStyle>
          <a:p>
            <a:fld id="{7F83C09B-7A8E-4A04-9D93-E11CC3903DE4}" type="datetimeFigureOut">
              <a:rPr lang="en-US" altLang="es-CL"/>
              <a:pPr/>
              <a:t>8/29/2022</a:t>
            </a:fld>
            <a:endParaRPr lang="en-US" altLang="es-CL"/>
          </a:p>
        </p:txBody>
      </p:sp>
      <p:sp>
        <p:nvSpPr>
          <p:cNvPr id="8" name="Footer Placeholder 4">
            <a:extLst>
              <a:ext uri="{FF2B5EF4-FFF2-40B4-BE49-F238E27FC236}">
                <a16:creationId xmlns:a16="http://schemas.microsoft.com/office/drawing/2014/main" id="{BC374925-FCB2-4496-B274-5FB743687C4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AE5D95B-531C-4C94-8FC9-6CCD92D2004B}"/>
              </a:ext>
            </a:extLst>
          </p:cNvPr>
          <p:cNvSpPr>
            <a:spLocks noGrp="1"/>
          </p:cNvSpPr>
          <p:nvPr>
            <p:ph type="sldNum" sz="quarter" idx="12"/>
          </p:nvPr>
        </p:nvSpPr>
        <p:spPr/>
        <p:txBody>
          <a:bodyPr/>
          <a:lstStyle>
            <a:lvl1pPr>
              <a:defRPr/>
            </a:lvl1pPr>
          </a:lstStyle>
          <a:p>
            <a:fld id="{6D4CA92D-F189-4867-B5B6-CEE81795BCFB}" type="slidenum">
              <a:rPr lang="en-US" altLang="es-CL"/>
              <a:pPr/>
              <a:t>‹Nº›</a:t>
            </a:fld>
            <a:endParaRPr lang="en-US" altLang="es-CL"/>
          </a:p>
        </p:txBody>
      </p:sp>
    </p:spTree>
    <p:extLst>
      <p:ext uri="{BB962C8B-B14F-4D97-AF65-F5344CB8AC3E}">
        <p14:creationId xmlns:p14="http://schemas.microsoft.com/office/powerpoint/2010/main" val="174857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3">
            <a:extLst>
              <a:ext uri="{FF2B5EF4-FFF2-40B4-BE49-F238E27FC236}">
                <a16:creationId xmlns:a16="http://schemas.microsoft.com/office/drawing/2014/main" id="{54B19AB7-F53A-4F4B-BB0B-3D76D3D30A3A}"/>
              </a:ext>
            </a:extLst>
          </p:cNvPr>
          <p:cNvSpPr>
            <a:spLocks noGrp="1"/>
          </p:cNvSpPr>
          <p:nvPr>
            <p:ph type="dt" sz="half" idx="10"/>
          </p:nvPr>
        </p:nvSpPr>
        <p:spPr/>
        <p:txBody>
          <a:bodyPr/>
          <a:lstStyle>
            <a:lvl1pPr>
              <a:defRPr/>
            </a:lvl1pPr>
          </a:lstStyle>
          <a:p>
            <a:fld id="{98768596-5286-4DF9-8308-94C8FB7AAE71}" type="datetimeFigureOut">
              <a:rPr lang="en-US" altLang="es-CL"/>
              <a:pPr/>
              <a:t>8/29/2022</a:t>
            </a:fld>
            <a:endParaRPr lang="en-US" altLang="es-CL"/>
          </a:p>
        </p:txBody>
      </p:sp>
      <p:sp>
        <p:nvSpPr>
          <p:cNvPr id="4" name="Footer Placeholder 4">
            <a:extLst>
              <a:ext uri="{FF2B5EF4-FFF2-40B4-BE49-F238E27FC236}">
                <a16:creationId xmlns:a16="http://schemas.microsoft.com/office/drawing/2014/main" id="{0C2FC8AF-A5F0-421C-BB3D-5220B8BC6C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C9ABD17-B118-4016-AE4D-786E1F524BBA}"/>
              </a:ext>
            </a:extLst>
          </p:cNvPr>
          <p:cNvSpPr>
            <a:spLocks noGrp="1"/>
          </p:cNvSpPr>
          <p:nvPr>
            <p:ph type="sldNum" sz="quarter" idx="12"/>
          </p:nvPr>
        </p:nvSpPr>
        <p:spPr/>
        <p:txBody>
          <a:bodyPr/>
          <a:lstStyle>
            <a:lvl1pPr>
              <a:defRPr/>
            </a:lvl1pPr>
          </a:lstStyle>
          <a:p>
            <a:fld id="{3511A765-7B66-4707-A9A4-C6D34ED45F59}" type="slidenum">
              <a:rPr lang="en-US" altLang="es-CL"/>
              <a:pPr/>
              <a:t>‹Nº›</a:t>
            </a:fld>
            <a:endParaRPr lang="en-US" altLang="es-CL"/>
          </a:p>
        </p:txBody>
      </p:sp>
    </p:spTree>
    <p:extLst>
      <p:ext uri="{BB962C8B-B14F-4D97-AF65-F5344CB8AC3E}">
        <p14:creationId xmlns:p14="http://schemas.microsoft.com/office/powerpoint/2010/main" val="296212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DD8C1A1-1C4A-4B1B-A7B9-819C4FE083C7}"/>
              </a:ext>
            </a:extLst>
          </p:cNvPr>
          <p:cNvSpPr>
            <a:spLocks noGrp="1"/>
          </p:cNvSpPr>
          <p:nvPr>
            <p:ph type="dt" sz="half" idx="10"/>
          </p:nvPr>
        </p:nvSpPr>
        <p:spPr/>
        <p:txBody>
          <a:bodyPr/>
          <a:lstStyle>
            <a:lvl1pPr>
              <a:defRPr/>
            </a:lvl1pPr>
          </a:lstStyle>
          <a:p>
            <a:fld id="{2646C377-DEBA-4A71-8EE1-1C4B4D02CEB0}" type="datetimeFigureOut">
              <a:rPr lang="en-US" altLang="es-CL"/>
              <a:pPr/>
              <a:t>8/29/2022</a:t>
            </a:fld>
            <a:endParaRPr lang="en-US" altLang="es-CL"/>
          </a:p>
        </p:txBody>
      </p:sp>
      <p:sp>
        <p:nvSpPr>
          <p:cNvPr id="3" name="Footer Placeholder 4">
            <a:extLst>
              <a:ext uri="{FF2B5EF4-FFF2-40B4-BE49-F238E27FC236}">
                <a16:creationId xmlns:a16="http://schemas.microsoft.com/office/drawing/2014/main" id="{8D66BAE4-2872-4C26-81D8-EC294D85190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0C54950-D2C2-4527-A07D-895948B26114}"/>
              </a:ext>
            </a:extLst>
          </p:cNvPr>
          <p:cNvSpPr>
            <a:spLocks noGrp="1"/>
          </p:cNvSpPr>
          <p:nvPr>
            <p:ph type="sldNum" sz="quarter" idx="12"/>
          </p:nvPr>
        </p:nvSpPr>
        <p:spPr/>
        <p:txBody>
          <a:bodyPr/>
          <a:lstStyle>
            <a:lvl1pPr>
              <a:defRPr/>
            </a:lvl1pPr>
          </a:lstStyle>
          <a:p>
            <a:fld id="{5BFB238B-117B-482A-B004-17755B8781D5}" type="slidenum">
              <a:rPr lang="en-US" altLang="es-CL"/>
              <a:pPr/>
              <a:t>‹Nº›</a:t>
            </a:fld>
            <a:endParaRPr lang="en-US" altLang="es-CL"/>
          </a:p>
        </p:txBody>
      </p:sp>
    </p:spTree>
    <p:extLst>
      <p:ext uri="{BB962C8B-B14F-4D97-AF65-F5344CB8AC3E}">
        <p14:creationId xmlns:p14="http://schemas.microsoft.com/office/powerpoint/2010/main" val="9320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A24706E7-7478-4DAE-B5EF-F6786F09D939}"/>
              </a:ext>
            </a:extLst>
          </p:cNvPr>
          <p:cNvSpPr>
            <a:spLocks noGrp="1"/>
          </p:cNvSpPr>
          <p:nvPr>
            <p:ph type="dt" sz="half" idx="10"/>
          </p:nvPr>
        </p:nvSpPr>
        <p:spPr/>
        <p:txBody>
          <a:bodyPr/>
          <a:lstStyle>
            <a:lvl1pPr>
              <a:defRPr/>
            </a:lvl1pPr>
          </a:lstStyle>
          <a:p>
            <a:fld id="{1F22E17C-033A-49B4-9CB2-E7D0DCAD4A8D}" type="datetimeFigureOut">
              <a:rPr lang="en-US" altLang="es-CL"/>
              <a:pPr/>
              <a:t>8/29/2022</a:t>
            </a:fld>
            <a:endParaRPr lang="en-US" altLang="es-CL"/>
          </a:p>
        </p:txBody>
      </p:sp>
      <p:sp>
        <p:nvSpPr>
          <p:cNvPr id="6" name="Footer Placeholder 4">
            <a:extLst>
              <a:ext uri="{FF2B5EF4-FFF2-40B4-BE49-F238E27FC236}">
                <a16:creationId xmlns:a16="http://schemas.microsoft.com/office/drawing/2014/main" id="{F586524E-881F-4D0E-8420-762ECDEEDB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B92DE7-8EDF-4150-9CB4-7C5E79FB7DFA}"/>
              </a:ext>
            </a:extLst>
          </p:cNvPr>
          <p:cNvSpPr>
            <a:spLocks noGrp="1"/>
          </p:cNvSpPr>
          <p:nvPr>
            <p:ph type="sldNum" sz="quarter" idx="12"/>
          </p:nvPr>
        </p:nvSpPr>
        <p:spPr/>
        <p:txBody>
          <a:bodyPr/>
          <a:lstStyle>
            <a:lvl1pPr>
              <a:defRPr/>
            </a:lvl1pPr>
          </a:lstStyle>
          <a:p>
            <a:fld id="{F44EB2AF-7F28-49DC-87A9-9CC9FADE567B}" type="slidenum">
              <a:rPr lang="en-US" altLang="es-CL"/>
              <a:pPr/>
              <a:t>‹Nº›</a:t>
            </a:fld>
            <a:endParaRPr lang="en-US" altLang="es-CL"/>
          </a:p>
        </p:txBody>
      </p:sp>
    </p:spTree>
    <p:extLst>
      <p:ext uri="{BB962C8B-B14F-4D97-AF65-F5344CB8AC3E}">
        <p14:creationId xmlns:p14="http://schemas.microsoft.com/office/powerpoint/2010/main" val="162199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3">
            <a:extLst>
              <a:ext uri="{FF2B5EF4-FFF2-40B4-BE49-F238E27FC236}">
                <a16:creationId xmlns:a16="http://schemas.microsoft.com/office/drawing/2014/main" id="{BCB1D779-D474-45D0-8EDB-D4D0602721CD}"/>
              </a:ext>
            </a:extLst>
          </p:cNvPr>
          <p:cNvSpPr>
            <a:spLocks noGrp="1"/>
          </p:cNvSpPr>
          <p:nvPr>
            <p:ph type="dt" sz="half" idx="10"/>
          </p:nvPr>
        </p:nvSpPr>
        <p:spPr/>
        <p:txBody>
          <a:bodyPr/>
          <a:lstStyle>
            <a:lvl1pPr>
              <a:defRPr/>
            </a:lvl1pPr>
          </a:lstStyle>
          <a:p>
            <a:fld id="{2A925684-C6B1-4D11-97D0-1B1BD7D5EF6A}" type="datetimeFigureOut">
              <a:rPr lang="en-US" altLang="es-CL"/>
              <a:pPr/>
              <a:t>8/29/2022</a:t>
            </a:fld>
            <a:endParaRPr lang="en-US" altLang="es-CL"/>
          </a:p>
        </p:txBody>
      </p:sp>
      <p:sp>
        <p:nvSpPr>
          <p:cNvPr id="6" name="Footer Placeholder 4">
            <a:extLst>
              <a:ext uri="{FF2B5EF4-FFF2-40B4-BE49-F238E27FC236}">
                <a16:creationId xmlns:a16="http://schemas.microsoft.com/office/drawing/2014/main" id="{8A55B620-403E-4C8E-9377-1D3EC9617B1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4C8B6D-3288-4B2B-BA83-80F03F18889D}"/>
              </a:ext>
            </a:extLst>
          </p:cNvPr>
          <p:cNvSpPr>
            <a:spLocks noGrp="1"/>
          </p:cNvSpPr>
          <p:nvPr>
            <p:ph type="sldNum" sz="quarter" idx="12"/>
          </p:nvPr>
        </p:nvSpPr>
        <p:spPr/>
        <p:txBody>
          <a:bodyPr/>
          <a:lstStyle>
            <a:lvl1pPr>
              <a:defRPr/>
            </a:lvl1pPr>
          </a:lstStyle>
          <a:p>
            <a:fld id="{1452E5BD-7ECE-46D8-AA37-66F7DEECDF73}" type="slidenum">
              <a:rPr lang="en-US" altLang="es-CL"/>
              <a:pPr/>
              <a:t>‹Nº›</a:t>
            </a:fld>
            <a:endParaRPr lang="en-US" altLang="es-CL"/>
          </a:p>
        </p:txBody>
      </p:sp>
    </p:spTree>
    <p:extLst>
      <p:ext uri="{BB962C8B-B14F-4D97-AF65-F5344CB8AC3E}">
        <p14:creationId xmlns:p14="http://schemas.microsoft.com/office/powerpoint/2010/main" val="271824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B8465F0-5CC7-41FB-8265-BEEEB47B390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ltLang="es-CL"/>
              <a:t>Click to edit Master title style</a:t>
            </a:r>
            <a:endParaRPr lang="en-US" altLang="es-CL"/>
          </a:p>
        </p:txBody>
      </p:sp>
      <p:sp>
        <p:nvSpPr>
          <p:cNvPr id="1027" name="Text Placeholder 2">
            <a:extLst>
              <a:ext uri="{FF2B5EF4-FFF2-40B4-BE49-F238E27FC236}">
                <a16:creationId xmlns:a16="http://schemas.microsoft.com/office/drawing/2014/main" id="{FA45DF03-40B7-49B6-8FCC-D46269D5861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CL"/>
              <a:t>Click to edit Master text styles</a:t>
            </a:r>
          </a:p>
          <a:p>
            <a:pPr lvl="1"/>
            <a:r>
              <a:rPr lang="es-ES_tradnl" altLang="es-CL"/>
              <a:t>Second level</a:t>
            </a:r>
          </a:p>
          <a:p>
            <a:pPr lvl="2"/>
            <a:r>
              <a:rPr lang="es-ES_tradnl" altLang="es-CL"/>
              <a:t>Third level</a:t>
            </a:r>
          </a:p>
          <a:p>
            <a:pPr lvl="3"/>
            <a:r>
              <a:rPr lang="es-ES_tradnl" altLang="es-CL"/>
              <a:t>Fourth level</a:t>
            </a:r>
          </a:p>
          <a:p>
            <a:pPr lvl="4"/>
            <a:r>
              <a:rPr lang="es-ES_tradnl" altLang="es-CL"/>
              <a:t>Fifth level</a:t>
            </a:r>
            <a:endParaRPr lang="en-US" altLang="es-CL"/>
          </a:p>
        </p:txBody>
      </p:sp>
      <p:sp>
        <p:nvSpPr>
          <p:cNvPr id="4" name="Date Placeholder 3">
            <a:extLst>
              <a:ext uri="{FF2B5EF4-FFF2-40B4-BE49-F238E27FC236}">
                <a16:creationId xmlns:a16="http://schemas.microsoft.com/office/drawing/2014/main" id="{B6140220-5E43-4C8F-B162-6B7FCA691DC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3970490-2795-41ED-A761-86B9FFC6EAAF}" type="datetimeFigureOut">
              <a:rPr lang="en-US" altLang="es-CL"/>
              <a:pPr/>
              <a:t>8/29/2022</a:t>
            </a:fld>
            <a:endParaRPr lang="en-US" altLang="es-CL"/>
          </a:p>
        </p:txBody>
      </p:sp>
      <p:sp>
        <p:nvSpPr>
          <p:cNvPr id="5" name="Footer Placeholder 4">
            <a:extLst>
              <a:ext uri="{FF2B5EF4-FFF2-40B4-BE49-F238E27FC236}">
                <a16:creationId xmlns:a16="http://schemas.microsoft.com/office/drawing/2014/main" id="{57805E16-28EE-45F2-B62D-13761C8AAE7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619B2F5-8D83-4FFC-A12B-C52C6A6621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D746FC8-E533-44C7-B04A-B055722AB469}" type="slidenum">
              <a:rPr lang="en-US" altLang="es-CL"/>
              <a:pPr/>
              <a:t>‹Nº›</a:t>
            </a:fld>
            <a:endParaRPr lang="en-US" alt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dirty="0">
                <a:solidFill>
                  <a:schemeClr val="accent6">
                    <a:lumMod val="75000"/>
                  </a:schemeClr>
                </a:solidFill>
              </a:rPr>
              <a:t>Resolución dudas capítulo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ES" sz="2400" dirty="0">
                    <a:solidFill>
                      <a:schemeClr val="accent6">
                        <a:lumMod val="75000"/>
                      </a:schemeClr>
                    </a:solidFill>
                  </a:rPr>
                  <a:t>La fórmula 5.2 de la página contiene la variable </a:t>
                </a:r>
                <a:r>
                  <a:rPr lang="es-ES" sz="2400" dirty="0" err="1">
                    <a:solidFill>
                      <a:schemeClr val="accent6">
                        <a:lumMod val="75000"/>
                      </a:schemeClr>
                    </a:solidFill>
                  </a:rPr>
                  <a:t>tν</a:t>
                </a:r>
                <a:r>
                  <a:rPr lang="es-ES" sz="2400" dirty="0">
                    <a:solidFill>
                      <a:schemeClr val="accent6">
                        <a:lumMod val="75000"/>
                      </a:schemeClr>
                    </a:solidFill>
                  </a:rPr>
                  <a:t> si bien a nivel de programación el cálculo está en el Script 5.2 línea 41, pero no entiendo cómo se calcula a nivel</a:t>
                </a:r>
              </a:p>
              <a:p>
                <a:pPr marL="0" indent="0">
                  <a:buNone/>
                </a:pPr>
                <a:r>
                  <a:rPr lang="es-ES" sz="2400" dirty="0">
                    <a:solidFill>
                      <a:schemeClr val="accent6">
                        <a:lumMod val="75000"/>
                      </a:schemeClr>
                    </a:solidFill>
                  </a:rPr>
                  <a:t>matemático. Además, no entiendo </a:t>
                </a:r>
                <a:r>
                  <a:rPr lang="es-ES" sz="2400" dirty="0" err="1">
                    <a:solidFill>
                      <a:schemeClr val="accent6">
                        <a:lumMod val="75000"/>
                      </a:schemeClr>
                    </a:solidFill>
                  </a:rPr>
                  <a:t>pq</a:t>
                </a:r>
                <a:r>
                  <a:rPr lang="es-ES" sz="2400" dirty="0">
                    <a:solidFill>
                      <a:schemeClr val="accent6">
                        <a:lumMod val="75000"/>
                      </a:schemeClr>
                    </a:solidFill>
                  </a:rPr>
                  <a:t> el intervalo de confianza si o si parte de menos infinito.</a:t>
                </a:r>
              </a:p>
              <a:p>
                <a:pPr>
                  <a:buClr>
                    <a:schemeClr val="accent6">
                      <a:lumMod val="75000"/>
                    </a:schemeClr>
                  </a:buClr>
                  <a:buFont typeface="Wingdings" panose="05000000000000000000" pitchFamily="2" charset="2"/>
                  <a:buChar char="§"/>
                </a:pPr>
                <a:r>
                  <a:rPr lang="es-ES" sz="2400" dirty="0"/>
                  <a:t>El valor 𝑡_𝑣^∗, al igual que 𝑧^∗ que vimos en el capítulo 4, corresponde al valor crítico de forma tal que el área bajo la curva de la distribución t en el intervalo [−𝑡_𝑣^∗,𝑡_𝑣^∗ ] sea igual al nivel de confianza deseado.</a:t>
                </a:r>
              </a:p>
              <a:p>
                <a:pPr>
                  <a:buClr>
                    <a:schemeClr val="accent6">
                      <a:lumMod val="75000"/>
                    </a:schemeClr>
                  </a:buClr>
                  <a:buFont typeface="Wingdings" panose="05000000000000000000" pitchFamily="2" charset="2"/>
                  <a:buChar char="§"/>
                </a:pPr>
                <a:r>
                  <a:rPr lang="es-ES" sz="2400" dirty="0"/>
                  <a:t>En este caso, el intervalo de confianza parte en </a:t>
                </a:r>
                <a14:m>
                  <m:oMath xmlns:m="http://schemas.openxmlformats.org/officeDocument/2006/math">
                    <m:r>
                      <a:rPr lang="es-ES" sz="2400" b="0" i="1" smtClean="0">
                        <a:latin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m:t>
                    </m:r>
                  </m:oMath>
                </a14:m>
                <a:r>
                  <a:rPr lang="es-ES" sz="2400" dirty="0"/>
                  <a:t> porque se trata de una prueba unilateral del tipo “menor que”.</a:t>
                </a:r>
              </a:p>
              <a:p>
                <a:pPr marL="0" indent="0">
                  <a:buNone/>
                </a:pPr>
                <a:endParaRPr lang="es-ES" sz="2800" dirty="0"/>
              </a:p>
              <a:p>
                <a:pPr marL="0" indent="0">
                  <a:buNone/>
                </a:pPr>
                <a:r>
                  <a:rPr lang="es-ES" sz="2800" dirty="0"/>
                  <a:t> </a:t>
                </a:r>
                <a:endParaRPr lang="es-MX" sz="2800" dirty="0"/>
              </a:p>
            </p:txBody>
          </p:sp>
        </mc:Choice>
        <mc:Fallback>
          <p:sp>
            <p:nvSpPr>
              <p:cNvPr id="3" name="Marcador de contenido 2">
                <a:extLst>
                  <a:ext uri="{FF2B5EF4-FFF2-40B4-BE49-F238E27FC236}">
                    <a16:creationId xmlns:a16="http://schemas.microsoft.com/office/drawing/2014/main" id="{08AD7BF5-63ED-40FD-BE4F-704ED04FAC27}"/>
                  </a:ext>
                </a:extLst>
              </p:cNvPr>
              <p:cNvSpPr>
                <a:spLocks noGrp="1" noRot="1" noChangeAspect="1" noMove="1" noResize="1" noEditPoints="1" noAdjustHandles="1" noChangeArrowheads="1" noChangeShapeType="1" noTextEdit="1"/>
              </p:cNvSpPr>
              <p:nvPr>
                <p:ph idx="1"/>
              </p:nvPr>
            </p:nvSpPr>
            <p:spPr>
              <a:xfrm>
                <a:off x="387626" y="1355518"/>
                <a:ext cx="8229600" cy="5204308"/>
              </a:xfrm>
              <a:blipFill>
                <a:blip r:embed="rId2"/>
                <a:stretch>
                  <a:fillRect l="-1185" t="-937" r="-1333"/>
                </a:stretch>
              </a:blipFill>
            </p:spPr>
            <p:txBody>
              <a:bodyPr/>
              <a:lstStyle/>
              <a:p>
                <a:r>
                  <a:rPr lang="es-CL">
                    <a:noFill/>
                  </a:rPr>
                  <a:t> </a:t>
                </a:r>
              </a:p>
            </p:txBody>
          </p:sp>
        </mc:Fallback>
      </mc:AlternateContent>
    </p:spTree>
    <p:extLst>
      <p:ext uri="{BB962C8B-B14F-4D97-AF65-F5344CB8AC3E}">
        <p14:creationId xmlns:p14="http://schemas.microsoft.com/office/powerpoint/2010/main" val="254786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ES" sz="2800" dirty="0">
                <a:solidFill>
                  <a:schemeClr val="accent6">
                    <a:lumMod val="75000"/>
                  </a:schemeClr>
                </a:solidFill>
              </a:rPr>
              <a:t>¿Es importante o representa un riesgo que, para una prueba t con dos muestras independientes, las muestras tengan tamaños diferentes?</a:t>
            </a:r>
          </a:p>
          <a:p>
            <a:pPr marL="0" indent="0">
              <a:buNone/>
            </a:pPr>
            <a:r>
              <a:rPr lang="es-ES" sz="2800" dirty="0"/>
              <a:t>La prueba t impone como requisito que las muestras tengan observaciones independientes entre sí y provengan de una distribución cercana a la normal.</a:t>
            </a:r>
          </a:p>
          <a:p>
            <a:pPr marL="0" indent="0">
              <a:buNone/>
            </a:pPr>
            <a:r>
              <a:rPr lang="es-ES" sz="2800" dirty="0"/>
              <a:t>Ahora bien, los riesgos o sesgos que sugiere la pregunta pueden, en efecto, aparecer. Pero este tema se aborda en el capítulo 6.</a:t>
            </a:r>
          </a:p>
          <a:p>
            <a:pPr marL="0" indent="0">
              <a:buNone/>
            </a:pPr>
            <a:endParaRPr lang="es-ES" sz="2800" dirty="0"/>
          </a:p>
          <a:p>
            <a:pPr marL="0" indent="0">
              <a:buNone/>
            </a:pPr>
            <a:r>
              <a:rPr lang="es-ES" sz="2800" dirty="0"/>
              <a:t> </a:t>
            </a:r>
            <a:endParaRPr lang="es-MX" sz="2800" dirty="0"/>
          </a:p>
        </p:txBody>
      </p:sp>
    </p:spTree>
    <p:extLst>
      <p:ext uri="{BB962C8B-B14F-4D97-AF65-F5344CB8AC3E}">
        <p14:creationId xmlns:p14="http://schemas.microsoft.com/office/powerpoint/2010/main" val="260505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ES" dirty="0">
                <a:solidFill>
                  <a:schemeClr val="accent6">
                    <a:lumMod val="75000"/>
                  </a:schemeClr>
                </a:solidFill>
              </a:rPr>
              <a:t>¿Qué es la varianza agrupada?</a:t>
            </a:r>
          </a:p>
          <a:p>
            <a:pPr marL="0" indent="0">
              <a:buNone/>
            </a:pPr>
            <a:r>
              <a:rPr lang="es-ES" dirty="0"/>
              <a:t>La varianza agrupada corresponde a un cálculo de la varianza común para para dos muestras independientes, que puede ocuparse para hacer cálculos más precisos si se sabe con certeza que ambas poblaciones tienen desviaciones estándar similares.</a:t>
            </a:r>
            <a:endParaRPr lang="es-MX" sz="3600" dirty="0"/>
          </a:p>
        </p:txBody>
      </p:sp>
    </p:spTree>
    <p:extLst>
      <p:ext uri="{BB962C8B-B14F-4D97-AF65-F5344CB8AC3E}">
        <p14:creationId xmlns:p14="http://schemas.microsoft.com/office/powerpoint/2010/main" val="1304446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ES" sz="2400" dirty="0">
                <a:solidFill>
                  <a:schemeClr val="accent6">
                    <a:lumMod val="75000"/>
                  </a:schemeClr>
                </a:solidFill>
              </a:rPr>
              <a:t>¿El nivel de significación depende solamente del contexto del problema?</a:t>
            </a:r>
          </a:p>
          <a:p>
            <a:pPr marL="0" indent="0">
              <a:buNone/>
            </a:pPr>
            <a:r>
              <a:rPr lang="es-ES" sz="2400" dirty="0"/>
              <a:t>La selección del nivel de significación tiene mucho de “artesanía”. Si bien es cierto que un estándar comúnmente aceptado es un nivel de significación de 5%, en la práctica podemos escoger valores más o menos exigentes cuando:</a:t>
            </a:r>
          </a:p>
          <a:p>
            <a:pPr>
              <a:buClr>
                <a:schemeClr val="accent6">
                  <a:lumMod val="75000"/>
                </a:schemeClr>
              </a:buClr>
              <a:buFont typeface="Wingdings" panose="05000000000000000000" pitchFamily="2" charset="2"/>
              <a:buChar char="§"/>
            </a:pPr>
            <a:r>
              <a:rPr lang="es-ES" sz="2400" dirty="0"/>
              <a:t>Las condiciones para aplicar una prueba se cumplen muy al límite.</a:t>
            </a:r>
          </a:p>
          <a:p>
            <a:pPr>
              <a:buClr>
                <a:schemeClr val="accent6">
                  <a:lumMod val="75000"/>
                </a:schemeClr>
              </a:buClr>
              <a:buFont typeface="Wingdings" panose="05000000000000000000" pitchFamily="2" charset="2"/>
              <a:buChar char="§"/>
            </a:pPr>
            <a:r>
              <a:rPr lang="es-ES" sz="2400" dirty="0"/>
              <a:t>Queremos tener evidencia muy fuerte en favor de la hipótesis alternativa.</a:t>
            </a:r>
            <a:endParaRPr lang="es-MX" sz="2800" dirty="0"/>
          </a:p>
        </p:txBody>
      </p:sp>
    </p:spTree>
    <p:extLst>
      <p:ext uri="{BB962C8B-B14F-4D97-AF65-F5344CB8AC3E}">
        <p14:creationId xmlns:p14="http://schemas.microsoft.com/office/powerpoint/2010/main" val="338884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ES" sz="2400" dirty="0">
                <a:solidFill>
                  <a:schemeClr val="accent6">
                    <a:lumMod val="75000"/>
                  </a:schemeClr>
                </a:solidFill>
              </a:rPr>
              <a:t>En el caso de la prueba T se puede determinar si la muestra es pareada... ¿Ocurre lo mismo en el caso de la prueba Z? y que se debería utilizar en caso de querer resolver un problema que tienes muestras pareadas si en ambos casos (prueba T y Z) se dice que uno de las condiciones es que las observaciones deben</a:t>
            </a:r>
          </a:p>
          <a:p>
            <a:pPr marL="0" indent="0">
              <a:buNone/>
            </a:pPr>
            <a:r>
              <a:rPr lang="es-ES" sz="2400" dirty="0">
                <a:solidFill>
                  <a:schemeClr val="accent6">
                    <a:lumMod val="75000"/>
                  </a:schemeClr>
                </a:solidFill>
              </a:rPr>
              <a:t>ser independientes.</a:t>
            </a:r>
          </a:p>
          <a:p>
            <a:pPr>
              <a:buClr>
                <a:schemeClr val="accent6">
                  <a:lumMod val="75000"/>
                </a:schemeClr>
              </a:buClr>
              <a:buFont typeface="Wingdings" panose="05000000000000000000" pitchFamily="2" charset="2"/>
              <a:buChar char="§"/>
            </a:pPr>
            <a:r>
              <a:rPr lang="es-ES" sz="2400" dirty="0"/>
              <a:t>En efecto, también es posible usar la prueba Z para dos muestras independientes o pareadas, pero en la práctica se usa siempre la prueba T (recordemos que, a mayor tamaño de la muestra, más se parece la distribución T a la normal).</a:t>
            </a:r>
          </a:p>
          <a:p>
            <a:pPr>
              <a:buClr>
                <a:schemeClr val="accent6">
                  <a:lumMod val="75000"/>
                </a:schemeClr>
              </a:buClr>
              <a:buFont typeface="Wingdings" panose="05000000000000000000" pitchFamily="2" charset="2"/>
              <a:buChar char="§"/>
            </a:pPr>
            <a:r>
              <a:rPr lang="es-ES" sz="2400" dirty="0"/>
              <a:t>Recordemos que las observaciones corresponden a los individuos de la muestra para los cuales se registran los datos, por lo que no es problema tener 2 mediciones de un mismo individuo.</a:t>
            </a:r>
            <a:endParaRPr lang="es-MX" sz="2800" dirty="0"/>
          </a:p>
        </p:txBody>
      </p:sp>
    </p:spTree>
    <p:extLst>
      <p:ext uri="{BB962C8B-B14F-4D97-AF65-F5344CB8AC3E}">
        <p14:creationId xmlns:p14="http://schemas.microsoft.com/office/powerpoint/2010/main" val="302997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MX" sz="2800" dirty="0">
                    <a:solidFill>
                      <a:schemeClr val="accent6">
                        <a:lumMod val="75000"/>
                      </a:schemeClr>
                    </a:solidFill>
                  </a:rPr>
                  <a:t>Intervalo de confianza para la media (1/2)</a:t>
                </a:r>
              </a:p>
              <a:p>
                <a:pPr marL="0" indent="0">
                  <a:buNone/>
                </a:pPr>
                <a:r>
                  <a:rPr lang="es-MX" sz="2800" dirty="0"/>
                  <a:t>El intervalo de confianza para la media de una muestra está dado por:</a:t>
                </a:r>
              </a:p>
              <a:p>
                <a:pPr marL="0" indent="0">
                  <a:buNone/>
                </a:pPr>
                <a14:m>
                  <m:oMathPara xmlns:m="http://schemas.openxmlformats.org/officeDocument/2006/math">
                    <m:oMathParaPr>
                      <m:jc m:val="centerGroup"/>
                    </m:oMathParaPr>
                    <m:oMath xmlns:m="http://schemas.openxmlformats.org/officeDocument/2006/math">
                      <m:acc>
                        <m:accPr>
                          <m:chr m:val="̅"/>
                          <m:ctrlPr>
                            <a:rPr lang="es-MX" sz="2800" i="1" smtClean="0">
                              <a:latin typeface="Cambria Math" panose="02040503050406030204" pitchFamily="18" charset="0"/>
                            </a:rPr>
                          </m:ctrlPr>
                        </m:accPr>
                        <m:e>
                          <m:r>
                            <a:rPr lang="es-ES" sz="2800" b="0" i="1" smtClean="0">
                              <a:latin typeface="Cambria Math" panose="02040503050406030204" pitchFamily="18" charset="0"/>
                            </a:rPr>
                            <m:t>𝑥</m:t>
                          </m:r>
                        </m:e>
                      </m:acc>
                      <m:r>
                        <a:rPr lang="es-MX" sz="2800" i="1" smtClean="0">
                          <a:latin typeface="Cambria Math" panose="02040503050406030204" pitchFamily="18" charset="0"/>
                          <a:ea typeface="Cambria Math" panose="02040503050406030204" pitchFamily="18" charset="0"/>
                        </a:rPr>
                        <m:t>±</m:t>
                      </m:r>
                      <m:sSup>
                        <m:sSupPr>
                          <m:ctrlPr>
                            <a:rPr lang="es-MX" sz="2800" i="1" smtClean="0">
                              <a:latin typeface="Cambria Math" panose="02040503050406030204" pitchFamily="18" charset="0"/>
                              <a:ea typeface="Cambria Math" panose="02040503050406030204" pitchFamily="18" charset="0"/>
                            </a:rPr>
                          </m:ctrlPr>
                        </m:sSupPr>
                        <m:e>
                          <m:r>
                            <a:rPr lang="es-ES" sz="2800" b="0" i="1" smtClean="0">
                              <a:latin typeface="Cambria Math" panose="02040503050406030204" pitchFamily="18" charset="0"/>
                              <a:ea typeface="Cambria Math" panose="02040503050406030204" pitchFamily="18" charset="0"/>
                            </a:rPr>
                            <m:t>𝑧</m:t>
                          </m:r>
                        </m:e>
                        <m:sup>
                          <m:r>
                            <a:rPr lang="es-ES" sz="2800" b="0" i="1" smtClean="0">
                              <a:latin typeface="Cambria Math" panose="02040503050406030204" pitchFamily="18" charset="0"/>
                              <a:ea typeface="Cambria Math" panose="02040503050406030204" pitchFamily="18" charset="0"/>
                            </a:rPr>
                            <m:t>∗</m:t>
                          </m:r>
                        </m:sup>
                      </m:sSup>
                      <m:r>
                        <a:rPr lang="es-MX" sz="2800" i="1" smtClean="0">
                          <a:latin typeface="Cambria Math" panose="02040503050406030204" pitchFamily="18" charset="0"/>
                          <a:ea typeface="Cambria Math" panose="02040503050406030204" pitchFamily="18" charset="0"/>
                        </a:rPr>
                        <m:t>∙</m:t>
                      </m:r>
                      <m:sSub>
                        <m:sSubPr>
                          <m:ctrlPr>
                            <a:rPr lang="es-MX" sz="2800" i="1" smtClean="0">
                              <a:latin typeface="Cambria Math" panose="02040503050406030204" pitchFamily="18" charset="0"/>
                              <a:ea typeface="Cambria Math" panose="02040503050406030204" pitchFamily="18" charset="0"/>
                            </a:rPr>
                          </m:ctrlPr>
                        </m:sSubPr>
                        <m:e>
                          <m:r>
                            <a:rPr lang="es-ES" sz="2800" b="0" i="1" smtClean="0">
                              <a:latin typeface="Cambria Math" panose="02040503050406030204" pitchFamily="18" charset="0"/>
                              <a:ea typeface="Cambria Math" panose="02040503050406030204" pitchFamily="18" charset="0"/>
                            </a:rPr>
                            <m:t>𝑆𝐸</m:t>
                          </m:r>
                        </m:e>
                        <m:sub>
                          <m:acc>
                            <m:accPr>
                              <m:chr m:val="̅"/>
                              <m:ctrlPr>
                                <a:rPr lang="es-MX" sz="2800" i="1">
                                  <a:latin typeface="Cambria Math" panose="02040503050406030204" pitchFamily="18" charset="0"/>
                                </a:rPr>
                              </m:ctrlPr>
                            </m:accPr>
                            <m:e>
                              <m:r>
                                <a:rPr lang="es-ES" sz="2800" i="1">
                                  <a:latin typeface="Cambria Math" panose="02040503050406030204" pitchFamily="18" charset="0"/>
                                </a:rPr>
                                <m:t>𝑥</m:t>
                              </m:r>
                            </m:e>
                          </m:acc>
                        </m:sub>
                      </m:sSub>
                    </m:oMath>
                  </m:oMathPara>
                </a14:m>
                <a:endParaRPr lang="es-MX" sz="2800" dirty="0"/>
              </a:p>
              <a:p>
                <a:pPr marL="0" indent="0">
                  <a:buNone/>
                </a:pPr>
                <a:r>
                  <a:rPr lang="es-MX" sz="2800" dirty="0"/>
                  <a:t>Donde:</a:t>
                </a:r>
              </a:p>
              <a:p>
                <a:pPr>
                  <a:buClr>
                    <a:schemeClr val="accent6">
                      <a:lumMod val="75000"/>
                    </a:schemeClr>
                  </a:buClr>
                  <a:buFont typeface="Wingdings" panose="05000000000000000000" pitchFamily="2" charset="2"/>
                  <a:buChar char="§"/>
                </a:pPr>
                <a14:m>
                  <m:oMath xmlns:m="http://schemas.openxmlformats.org/officeDocument/2006/math">
                    <m:acc>
                      <m:accPr>
                        <m:chr m:val="̅"/>
                        <m:ctrlPr>
                          <a:rPr lang="es-MX" sz="2800" i="1" smtClean="0">
                            <a:latin typeface="Cambria Math" panose="02040503050406030204" pitchFamily="18" charset="0"/>
                          </a:rPr>
                        </m:ctrlPr>
                      </m:accPr>
                      <m:e>
                        <m:r>
                          <a:rPr lang="es-ES" sz="2800" b="0" i="1" smtClean="0">
                            <a:latin typeface="Cambria Math" panose="02040503050406030204" pitchFamily="18" charset="0"/>
                          </a:rPr>
                          <m:t>𝑥</m:t>
                        </m:r>
                      </m:e>
                    </m:acc>
                  </m:oMath>
                </a14:m>
                <a:r>
                  <a:rPr lang="es-MX" sz="2800" dirty="0"/>
                  <a:t> corresponde a la media muestral.</a:t>
                </a:r>
              </a:p>
              <a:p>
                <a:pPr>
                  <a:buClr>
                    <a:schemeClr val="accent6">
                      <a:lumMod val="75000"/>
                    </a:schemeClr>
                  </a:buClr>
                  <a:buFont typeface="Wingdings" panose="05000000000000000000" pitchFamily="2" charset="2"/>
                  <a:buChar char="§"/>
                </a:pPr>
                <a14:m>
                  <m:oMath xmlns:m="http://schemas.openxmlformats.org/officeDocument/2006/math">
                    <m:sSup>
                      <m:sSupPr>
                        <m:ctrlPr>
                          <a:rPr lang="es-MX" sz="2800" i="1" smtClean="0">
                            <a:latin typeface="Cambria Math" panose="02040503050406030204" pitchFamily="18" charset="0"/>
                            <a:ea typeface="Cambria Math" panose="02040503050406030204" pitchFamily="18" charset="0"/>
                          </a:rPr>
                        </m:ctrlPr>
                      </m:sSupPr>
                      <m:e>
                        <m:r>
                          <a:rPr lang="es-ES" sz="2800" b="0" i="1" smtClean="0">
                            <a:latin typeface="Cambria Math" panose="02040503050406030204" pitchFamily="18" charset="0"/>
                            <a:ea typeface="Cambria Math" panose="02040503050406030204" pitchFamily="18" charset="0"/>
                          </a:rPr>
                          <m:t>𝑧</m:t>
                        </m:r>
                      </m:e>
                      <m:sup>
                        <m:r>
                          <a:rPr lang="es-ES" sz="2800" b="0" i="1" smtClean="0">
                            <a:latin typeface="Cambria Math" panose="02040503050406030204" pitchFamily="18" charset="0"/>
                            <a:ea typeface="Cambria Math" panose="02040503050406030204" pitchFamily="18" charset="0"/>
                          </a:rPr>
                          <m:t>∗</m:t>
                        </m:r>
                      </m:sup>
                    </m:sSup>
                  </m:oMath>
                </a14:m>
                <a:r>
                  <a:rPr lang="es-MX" sz="2800" dirty="0"/>
                  <a:t> valor crítico tal que el área bajo la curva de la distribución normal estándar en el intervalo </a:t>
                </a:r>
                <a14:m>
                  <m:oMath xmlns:m="http://schemas.openxmlformats.org/officeDocument/2006/math">
                    <m:d>
                      <m:dPr>
                        <m:begChr m:val="["/>
                        <m:endChr m:val="]"/>
                        <m:ctrlPr>
                          <a:rPr lang="es-MX" sz="2800" i="1" smtClean="0">
                            <a:latin typeface="Cambria Math" panose="02040503050406030204" pitchFamily="18" charset="0"/>
                          </a:rPr>
                        </m:ctrlPr>
                      </m:dPr>
                      <m:e>
                        <m:r>
                          <a:rPr lang="es-ES" sz="2800" b="0" i="1" smtClean="0">
                            <a:latin typeface="Cambria Math" panose="02040503050406030204" pitchFamily="18" charset="0"/>
                          </a:rPr>
                          <m:t>−</m:t>
                        </m:r>
                        <m:sSup>
                          <m:sSupPr>
                            <m:ctrlPr>
                              <a:rPr lang="es-MX" sz="2800" i="1">
                                <a:latin typeface="Cambria Math" panose="02040503050406030204" pitchFamily="18" charset="0"/>
                                <a:ea typeface="Cambria Math" panose="02040503050406030204" pitchFamily="18" charset="0"/>
                              </a:rPr>
                            </m:ctrlPr>
                          </m:sSupPr>
                          <m:e>
                            <m:r>
                              <a:rPr lang="es-ES" sz="2800" i="1">
                                <a:latin typeface="Cambria Math" panose="02040503050406030204" pitchFamily="18" charset="0"/>
                                <a:ea typeface="Cambria Math" panose="02040503050406030204" pitchFamily="18" charset="0"/>
                              </a:rPr>
                              <m:t>𝑧</m:t>
                            </m:r>
                          </m:e>
                          <m:sup>
                            <m:r>
                              <a:rPr lang="es-ES" sz="2800" i="1">
                                <a:latin typeface="Cambria Math" panose="02040503050406030204" pitchFamily="18" charset="0"/>
                                <a:ea typeface="Cambria Math" panose="02040503050406030204" pitchFamily="18" charset="0"/>
                              </a:rPr>
                              <m:t>∗</m:t>
                            </m:r>
                          </m:sup>
                        </m:sSup>
                        <m:r>
                          <a:rPr lang="es-ES" sz="2800" b="0" i="1" smtClean="0">
                            <a:latin typeface="Cambria Math" panose="02040503050406030204" pitchFamily="18" charset="0"/>
                            <a:ea typeface="Cambria Math" panose="02040503050406030204" pitchFamily="18" charset="0"/>
                          </a:rPr>
                          <m:t>,</m:t>
                        </m:r>
                        <m:sSup>
                          <m:sSupPr>
                            <m:ctrlPr>
                              <a:rPr lang="es-MX" sz="2800" i="1">
                                <a:latin typeface="Cambria Math" panose="02040503050406030204" pitchFamily="18" charset="0"/>
                                <a:ea typeface="Cambria Math" panose="02040503050406030204" pitchFamily="18" charset="0"/>
                              </a:rPr>
                            </m:ctrlPr>
                          </m:sSupPr>
                          <m:e>
                            <m:r>
                              <a:rPr lang="es-ES" sz="2800" i="1">
                                <a:latin typeface="Cambria Math" panose="02040503050406030204" pitchFamily="18" charset="0"/>
                                <a:ea typeface="Cambria Math" panose="02040503050406030204" pitchFamily="18" charset="0"/>
                              </a:rPr>
                              <m:t>𝑧</m:t>
                            </m:r>
                          </m:e>
                          <m:sup>
                            <m:r>
                              <a:rPr lang="es-ES" sz="2800" i="1">
                                <a:latin typeface="Cambria Math" panose="02040503050406030204" pitchFamily="18" charset="0"/>
                                <a:ea typeface="Cambria Math" panose="02040503050406030204" pitchFamily="18" charset="0"/>
                              </a:rPr>
                              <m:t>∗</m:t>
                            </m:r>
                          </m:sup>
                        </m:sSup>
                      </m:e>
                    </m:d>
                  </m:oMath>
                </a14:m>
                <a:r>
                  <a:rPr lang="es-MX" sz="2800" dirty="0"/>
                  <a:t> es igual al nivel de confianza deseado.</a:t>
                </a:r>
              </a:p>
              <a:p>
                <a:pPr>
                  <a:buClr>
                    <a:schemeClr val="accent6">
                      <a:lumMod val="75000"/>
                    </a:schemeClr>
                  </a:buClr>
                  <a:buFont typeface="Wingdings" panose="05000000000000000000" pitchFamily="2" charset="2"/>
                  <a:buChar char="§"/>
                </a:pPr>
                <a14:m>
                  <m:oMath xmlns:m="http://schemas.openxmlformats.org/officeDocument/2006/math">
                    <m:sSub>
                      <m:sSubPr>
                        <m:ctrlPr>
                          <a:rPr lang="es-MX" sz="2800" i="1" smtClean="0">
                            <a:latin typeface="Cambria Math" panose="02040503050406030204" pitchFamily="18" charset="0"/>
                            <a:ea typeface="Cambria Math" panose="02040503050406030204" pitchFamily="18" charset="0"/>
                          </a:rPr>
                        </m:ctrlPr>
                      </m:sSubPr>
                      <m:e>
                        <m:r>
                          <a:rPr lang="es-ES" sz="2800" b="0" i="1" smtClean="0">
                            <a:latin typeface="Cambria Math" panose="02040503050406030204" pitchFamily="18" charset="0"/>
                            <a:ea typeface="Cambria Math" panose="02040503050406030204" pitchFamily="18" charset="0"/>
                          </a:rPr>
                          <m:t>𝑆𝐸</m:t>
                        </m:r>
                      </m:e>
                      <m:sub>
                        <m:acc>
                          <m:accPr>
                            <m:chr m:val="̅"/>
                            <m:ctrlPr>
                              <a:rPr lang="es-MX" sz="2800" i="1">
                                <a:latin typeface="Cambria Math" panose="02040503050406030204" pitchFamily="18" charset="0"/>
                              </a:rPr>
                            </m:ctrlPr>
                          </m:accPr>
                          <m:e>
                            <m:r>
                              <a:rPr lang="es-ES" sz="2800" i="1">
                                <a:latin typeface="Cambria Math" panose="02040503050406030204" pitchFamily="18" charset="0"/>
                              </a:rPr>
                              <m:t>𝑥</m:t>
                            </m:r>
                          </m:e>
                        </m:acc>
                      </m:sub>
                    </m:sSub>
                  </m:oMath>
                </a14:m>
                <a:r>
                  <a:rPr lang="es-MX" sz="2800" dirty="0"/>
                  <a:t> es el error estándar de la media muestral.</a:t>
                </a:r>
                <a:endParaRPr lang="es-MX" dirty="0"/>
              </a:p>
            </p:txBody>
          </p:sp>
        </mc:Choice>
        <mc:Fallback>
          <p:sp>
            <p:nvSpPr>
              <p:cNvPr id="3" name="Marcador de contenido 2">
                <a:extLst>
                  <a:ext uri="{FF2B5EF4-FFF2-40B4-BE49-F238E27FC236}">
                    <a16:creationId xmlns:a16="http://schemas.microsoft.com/office/drawing/2014/main" id="{08AD7BF5-63ED-40FD-BE4F-704ED04FAC27}"/>
                  </a:ext>
                </a:extLst>
              </p:cNvPr>
              <p:cNvSpPr>
                <a:spLocks noGrp="1" noRot="1" noChangeAspect="1" noMove="1" noResize="1" noEditPoints="1" noAdjustHandles="1" noChangeArrowheads="1" noChangeShapeType="1" noTextEdit="1"/>
              </p:cNvSpPr>
              <p:nvPr>
                <p:ph idx="1"/>
              </p:nvPr>
            </p:nvSpPr>
            <p:spPr>
              <a:xfrm>
                <a:off x="387626" y="1355518"/>
                <a:ext cx="8229600" cy="5204308"/>
              </a:xfrm>
              <a:blipFill>
                <a:blip r:embed="rId2"/>
                <a:stretch>
                  <a:fillRect l="-1556" t="-1054" r="-444"/>
                </a:stretch>
              </a:blipFill>
            </p:spPr>
            <p:txBody>
              <a:bodyPr/>
              <a:lstStyle/>
              <a:p>
                <a:r>
                  <a:rPr lang="es-CL">
                    <a:noFill/>
                  </a:rPr>
                  <a:t> </a:t>
                </a:r>
              </a:p>
            </p:txBody>
          </p:sp>
        </mc:Fallback>
      </mc:AlternateContent>
    </p:spTree>
    <p:extLst>
      <p:ext uri="{BB962C8B-B14F-4D97-AF65-F5344CB8AC3E}">
        <p14:creationId xmlns:p14="http://schemas.microsoft.com/office/powerpoint/2010/main" val="249948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MX" sz="2800" dirty="0">
                <a:solidFill>
                  <a:schemeClr val="accent6">
                    <a:lumMod val="75000"/>
                  </a:schemeClr>
                </a:solidFill>
              </a:rPr>
              <a:t>Intervalo de confianza para la media (2/2)</a:t>
            </a:r>
          </a:p>
          <a:p>
            <a:pPr marL="0" indent="0">
              <a:buNone/>
            </a:pPr>
            <a:r>
              <a:rPr lang="es-ES" sz="2800" dirty="0"/>
              <a:t>Si la hipótesis alternativa es unilateral, la región de interés es acotada a solo un lado de la distribución, por lo que el otro extremo del intervalo comprende hasta el infinito.</a:t>
            </a:r>
            <a:endParaRPr lang="es-MX" dirty="0"/>
          </a:p>
        </p:txBody>
      </p:sp>
    </p:spTree>
    <p:extLst>
      <p:ext uri="{BB962C8B-B14F-4D97-AF65-F5344CB8AC3E}">
        <p14:creationId xmlns:p14="http://schemas.microsoft.com/office/powerpoint/2010/main" val="169437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ES" sz="2400" dirty="0">
                    <a:solidFill>
                      <a:schemeClr val="accent6">
                        <a:lumMod val="75000"/>
                      </a:schemeClr>
                    </a:solidFill>
                  </a:rPr>
                  <a:t>¿Qué problemas o errores habría en el resultado en el caso de rechazar desde un principio la hipótesis nula, o</a:t>
                </a:r>
              </a:p>
              <a:p>
                <a:pPr marL="0" indent="0">
                  <a:buNone/>
                </a:pPr>
                <a:r>
                  <a:rPr lang="es-ES" sz="2400" dirty="0">
                    <a:solidFill>
                      <a:schemeClr val="accent6">
                        <a:lumMod val="75000"/>
                      </a:schemeClr>
                    </a:solidFill>
                  </a:rPr>
                  <a:t>en su caso contrario, de aceptarla?</a:t>
                </a:r>
                <a:endParaRPr lang="es-MX" sz="2400" dirty="0">
                  <a:solidFill>
                    <a:schemeClr val="accent6">
                      <a:lumMod val="75000"/>
                    </a:schemeClr>
                  </a:solidFill>
                </a:endParaRPr>
              </a:p>
              <a:p>
                <a:pPr>
                  <a:buClr>
                    <a:schemeClr val="accent6">
                      <a:lumMod val="75000"/>
                    </a:schemeClr>
                  </a:buClr>
                  <a:buFont typeface="Wingdings" panose="05000000000000000000" pitchFamily="2" charset="2"/>
                  <a:buChar char="§"/>
                </a:pPr>
                <a:r>
                  <a:rPr lang="es-ES" sz="2400" dirty="0"/>
                  <a:t>Conceptualmente, al hacer pruebas de hipótesis, la hipótesis nula suele reflejar el “estado actual” y la hipótesis alternativa, un cambio que se desea detectar.</a:t>
                </a:r>
              </a:p>
              <a:p>
                <a:pPr>
                  <a:buClr>
                    <a:schemeClr val="accent6">
                      <a:lumMod val="75000"/>
                    </a:schemeClr>
                  </a:buClr>
                  <a:buFont typeface="Wingdings" panose="05000000000000000000" pitchFamily="2" charset="2"/>
                  <a:buChar char="§"/>
                </a:pPr>
                <a:r>
                  <a:rPr lang="es-ES" sz="2400" dirty="0"/>
                  <a:t>Por eso, siempre se “rechaza </a:t>
                </a:r>
                <a14:m>
                  <m:oMath xmlns:m="http://schemas.openxmlformats.org/officeDocument/2006/math">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𝐻</m:t>
                        </m:r>
                      </m:e>
                      <m:sub>
                        <m:r>
                          <a:rPr lang="es-ES" sz="2400" b="0" i="1" smtClean="0">
                            <a:latin typeface="Cambria Math" panose="02040503050406030204" pitchFamily="18" charset="0"/>
                          </a:rPr>
                          <m:t>0</m:t>
                        </m:r>
                      </m:sub>
                    </m:sSub>
                  </m:oMath>
                </a14:m>
                <a:r>
                  <a:rPr lang="es-ES" sz="2400" dirty="0"/>
                  <a:t> en favor de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𝐻</m:t>
                        </m:r>
                      </m:e>
                      <m:sub>
                        <m:r>
                          <a:rPr lang="es-ES" sz="2400" b="0" i="1" smtClean="0">
                            <a:latin typeface="Cambria Math" panose="02040503050406030204" pitchFamily="18" charset="0"/>
                          </a:rPr>
                          <m:t>𝐴</m:t>
                        </m:r>
                      </m:sub>
                    </m:sSub>
                  </m:oMath>
                </a14:m>
                <a:r>
                  <a:rPr lang="es-ES" sz="2400" dirty="0"/>
                  <a:t>” o se “falla en rechazar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𝐻</m:t>
                        </m:r>
                      </m:e>
                      <m:sub>
                        <m:r>
                          <a:rPr lang="es-ES" sz="2400" i="1">
                            <a:latin typeface="Cambria Math" panose="02040503050406030204" pitchFamily="18" charset="0"/>
                          </a:rPr>
                          <m:t>0</m:t>
                        </m:r>
                      </m:sub>
                    </m:sSub>
                  </m:oMath>
                </a14:m>
                <a:r>
                  <a:rPr lang="es-ES" sz="2400" dirty="0"/>
                  <a:t>” porque la evidencia no es suficientemente fuerte.</a:t>
                </a:r>
              </a:p>
              <a:p>
                <a:pPr>
                  <a:buClr>
                    <a:schemeClr val="accent6">
                      <a:lumMod val="75000"/>
                    </a:schemeClr>
                  </a:buClr>
                  <a:buFont typeface="Wingdings" panose="05000000000000000000" pitchFamily="2" charset="2"/>
                  <a:buChar char="§"/>
                </a:pPr>
                <a:r>
                  <a:rPr lang="es-ES" sz="2400" dirty="0"/>
                  <a:t>Al hacer inferencia a partir de una muestra, no podemos tener certeza absoluta en nuestro resultado.</a:t>
                </a:r>
              </a:p>
              <a:p>
                <a:pPr marL="0" indent="0">
                  <a:buNone/>
                </a:pPr>
                <a:endParaRPr lang="es-ES" sz="2800" dirty="0"/>
              </a:p>
              <a:p>
                <a:pPr marL="0" indent="0">
                  <a:buNone/>
                </a:pPr>
                <a:r>
                  <a:rPr lang="es-ES" sz="2800" dirty="0"/>
                  <a:t> </a:t>
                </a:r>
                <a:endParaRPr lang="es-MX" dirty="0"/>
              </a:p>
            </p:txBody>
          </p:sp>
        </mc:Choice>
        <mc:Fallback>
          <p:sp>
            <p:nvSpPr>
              <p:cNvPr id="3" name="Marcador de contenido 2">
                <a:extLst>
                  <a:ext uri="{FF2B5EF4-FFF2-40B4-BE49-F238E27FC236}">
                    <a16:creationId xmlns:a16="http://schemas.microsoft.com/office/drawing/2014/main" id="{08AD7BF5-63ED-40FD-BE4F-704ED04FAC27}"/>
                  </a:ext>
                </a:extLst>
              </p:cNvPr>
              <p:cNvSpPr>
                <a:spLocks noGrp="1" noRot="1" noChangeAspect="1" noMove="1" noResize="1" noEditPoints="1" noAdjustHandles="1" noChangeArrowheads="1" noChangeShapeType="1" noTextEdit="1"/>
              </p:cNvSpPr>
              <p:nvPr>
                <p:ph idx="1"/>
              </p:nvPr>
            </p:nvSpPr>
            <p:spPr>
              <a:xfrm>
                <a:off x="387626" y="1355518"/>
                <a:ext cx="8229600" cy="5204308"/>
              </a:xfrm>
              <a:blipFill>
                <a:blip r:embed="rId2"/>
                <a:stretch>
                  <a:fillRect l="-1185" t="-937" r="-1037"/>
                </a:stretch>
              </a:blipFill>
            </p:spPr>
            <p:txBody>
              <a:bodyPr/>
              <a:lstStyle/>
              <a:p>
                <a:r>
                  <a:rPr lang="es-CL">
                    <a:noFill/>
                  </a:rPr>
                  <a:t> </a:t>
                </a:r>
              </a:p>
            </p:txBody>
          </p:sp>
        </mc:Fallback>
      </mc:AlternateContent>
    </p:spTree>
    <p:extLst>
      <p:ext uri="{BB962C8B-B14F-4D97-AF65-F5344CB8AC3E}">
        <p14:creationId xmlns:p14="http://schemas.microsoft.com/office/powerpoint/2010/main" val="30520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ES" sz="2800" dirty="0">
                <a:solidFill>
                  <a:schemeClr val="accent6">
                    <a:lumMod val="75000"/>
                  </a:schemeClr>
                </a:solidFill>
              </a:rPr>
              <a:t>En la parte del error estándar, se listan las condiciones para asegurarse de qué se puede ocupar el TCL. Una de ellas es que la distribución de la muestra no se significativamente asimétrica. Me quedó la duda de cómo corroborar que eso se cumpla.</a:t>
            </a:r>
          </a:p>
          <a:p>
            <a:pPr>
              <a:buClr>
                <a:schemeClr val="accent6">
                  <a:lumMod val="75000"/>
                </a:schemeClr>
              </a:buClr>
              <a:buFont typeface="Wingdings" panose="05000000000000000000" pitchFamily="2" charset="2"/>
              <a:buChar char="§"/>
            </a:pPr>
            <a:r>
              <a:rPr lang="es-ES" sz="2800" dirty="0"/>
              <a:t>Pruebas de normalidad como la de Shapiro-Wilk.</a:t>
            </a:r>
          </a:p>
          <a:p>
            <a:pPr>
              <a:buClr>
                <a:schemeClr val="accent6">
                  <a:lumMod val="75000"/>
                </a:schemeClr>
              </a:buClr>
              <a:buFont typeface="Wingdings" panose="05000000000000000000" pitchFamily="2" charset="2"/>
              <a:buChar char="§"/>
            </a:pPr>
            <a:r>
              <a:rPr lang="es-ES" sz="2800" dirty="0"/>
              <a:t>Gráficos cuartil-cuartil (Q-Q).</a:t>
            </a:r>
          </a:p>
          <a:p>
            <a:pPr>
              <a:buClr>
                <a:schemeClr val="accent6">
                  <a:lumMod val="75000"/>
                </a:schemeClr>
              </a:buClr>
              <a:buFont typeface="Wingdings" panose="05000000000000000000" pitchFamily="2" charset="2"/>
              <a:buChar char="§"/>
            </a:pPr>
            <a:r>
              <a:rPr lang="es-ES" sz="2800" dirty="0"/>
              <a:t>Graficar el histograma y ver la forma de la curva.</a:t>
            </a:r>
          </a:p>
          <a:p>
            <a:pPr marL="0" indent="0">
              <a:buNone/>
            </a:pPr>
            <a:endParaRPr lang="es-ES" sz="2800" dirty="0"/>
          </a:p>
          <a:p>
            <a:pPr marL="0" indent="0">
              <a:buNone/>
            </a:pPr>
            <a:r>
              <a:rPr lang="es-ES" sz="2800" dirty="0"/>
              <a:t> </a:t>
            </a:r>
            <a:endParaRPr lang="es-MX" sz="2800" dirty="0"/>
          </a:p>
        </p:txBody>
      </p:sp>
    </p:spTree>
    <p:extLst>
      <p:ext uri="{BB962C8B-B14F-4D97-AF65-F5344CB8AC3E}">
        <p14:creationId xmlns:p14="http://schemas.microsoft.com/office/powerpoint/2010/main" val="219578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ES" sz="2800" dirty="0">
                <a:solidFill>
                  <a:schemeClr val="accent6">
                    <a:lumMod val="75000"/>
                  </a:schemeClr>
                </a:solidFill>
              </a:rPr>
              <a:t>Dado a que el intervalo de confianza representa el lugar donde se estima que se encuentra cierta medida, representado por 1-a. Me imagino que mientras más</a:t>
            </a:r>
          </a:p>
          <a:p>
            <a:pPr marL="0" indent="0">
              <a:buNone/>
            </a:pPr>
            <a:r>
              <a:rPr lang="es-ES" sz="2800" dirty="0">
                <a:solidFill>
                  <a:schemeClr val="accent6">
                    <a:lumMod val="75000"/>
                  </a:schemeClr>
                </a:solidFill>
              </a:rPr>
              <a:t>pequeño sea el valor de 1-a es mejor. ¿Esto es así?</a:t>
            </a:r>
          </a:p>
          <a:p>
            <a:pPr marL="0" indent="0">
              <a:buClr>
                <a:schemeClr val="accent6">
                  <a:lumMod val="75000"/>
                </a:schemeClr>
              </a:buClr>
              <a:buNone/>
            </a:pPr>
            <a:r>
              <a:rPr lang="es-ES" sz="2800" dirty="0"/>
              <a:t>Mientras más acotado sea el intervalo de confianza, más seguros podemos estar de la precisión de nuestro resultado.</a:t>
            </a:r>
          </a:p>
          <a:p>
            <a:pPr marL="0" indent="0">
              <a:buNone/>
            </a:pPr>
            <a:endParaRPr lang="es-ES" sz="2800" dirty="0"/>
          </a:p>
          <a:p>
            <a:pPr marL="0" indent="0">
              <a:buNone/>
            </a:pPr>
            <a:r>
              <a:rPr lang="es-ES" sz="2800" dirty="0"/>
              <a:t> </a:t>
            </a:r>
            <a:endParaRPr lang="es-MX" sz="2800" dirty="0"/>
          </a:p>
        </p:txBody>
      </p:sp>
    </p:spTree>
    <p:extLst>
      <p:ext uri="{BB962C8B-B14F-4D97-AF65-F5344CB8AC3E}">
        <p14:creationId xmlns:p14="http://schemas.microsoft.com/office/powerpoint/2010/main" val="26733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ES" sz="2800" dirty="0">
                <a:solidFill>
                  <a:schemeClr val="accent6">
                    <a:lumMod val="75000"/>
                  </a:schemeClr>
                </a:solidFill>
              </a:rPr>
              <a:t>¿Por qué "un método confiable que podemos usar para asegurar que las observaciones sean independientes es realizar un muestreo aleatorio simple que abarque menos del 10% de la población"?</a:t>
            </a:r>
          </a:p>
          <a:p>
            <a:pPr marL="0" indent="0">
              <a:buNone/>
            </a:pPr>
            <a:r>
              <a:rPr lang="es-ES" sz="2800" dirty="0"/>
              <a:t>Porque en este tipo de muestreo:</a:t>
            </a:r>
          </a:p>
          <a:p>
            <a:pPr>
              <a:buClr>
                <a:schemeClr val="accent6">
                  <a:lumMod val="75000"/>
                </a:schemeClr>
              </a:buClr>
              <a:buFont typeface="Wingdings" panose="05000000000000000000" pitchFamily="2" charset="2"/>
              <a:buChar char="§"/>
            </a:pPr>
            <a:r>
              <a:rPr lang="es-ES" sz="2800" dirty="0"/>
              <a:t>Todos los elementos de la población tienen igual probabilidad de ser escogidos.</a:t>
            </a:r>
          </a:p>
          <a:p>
            <a:pPr>
              <a:buClr>
                <a:schemeClr val="accent6">
                  <a:lumMod val="75000"/>
                </a:schemeClr>
              </a:buClr>
              <a:buFont typeface="Wingdings" panose="05000000000000000000" pitchFamily="2" charset="2"/>
              <a:buChar char="§"/>
            </a:pPr>
            <a:r>
              <a:rPr lang="es-ES" sz="2800" dirty="0"/>
              <a:t>El 10% suele ser un tamaño muestral empírico que asegura que la muestra sea representativa a la vez que resguarda que no haya gran relación entre las observaciones.</a:t>
            </a:r>
          </a:p>
          <a:p>
            <a:pPr marL="0" indent="0">
              <a:buNone/>
            </a:pPr>
            <a:endParaRPr lang="es-ES" sz="2800" dirty="0"/>
          </a:p>
          <a:p>
            <a:pPr marL="0" indent="0">
              <a:buNone/>
            </a:pPr>
            <a:r>
              <a:rPr lang="es-ES" sz="2800" dirty="0"/>
              <a:t> </a:t>
            </a:r>
            <a:endParaRPr lang="es-MX" sz="2800" dirty="0"/>
          </a:p>
        </p:txBody>
      </p:sp>
    </p:spTree>
    <p:extLst>
      <p:ext uri="{BB962C8B-B14F-4D97-AF65-F5344CB8AC3E}">
        <p14:creationId xmlns:p14="http://schemas.microsoft.com/office/powerpoint/2010/main" val="2924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71AA-82AA-4431-910B-4DDB2C6EB724}"/>
              </a:ext>
            </a:extLst>
          </p:cNvPr>
          <p:cNvSpPr>
            <a:spLocks noGrp="1"/>
          </p:cNvSpPr>
          <p:nvPr>
            <p:ph type="ctrTitle"/>
          </p:nvPr>
        </p:nvSpPr>
        <p:spPr>
          <a:xfrm>
            <a:off x="685800" y="2865437"/>
            <a:ext cx="7772400" cy="1470025"/>
          </a:xfrm>
        </p:spPr>
        <p:txBody>
          <a:bodyPr/>
          <a:lstStyle/>
          <a:p>
            <a:r>
              <a:rPr lang="es-CL" sz="6000" dirty="0">
                <a:solidFill>
                  <a:schemeClr val="accent6">
                    <a:lumMod val="75000"/>
                  </a:schemeClr>
                </a:solidFill>
              </a:rPr>
              <a:t>Resolución dudas capítulo 5</a:t>
            </a:r>
          </a:p>
        </p:txBody>
      </p:sp>
    </p:spTree>
    <p:extLst>
      <p:ext uri="{BB962C8B-B14F-4D97-AF65-F5344CB8AC3E}">
        <p14:creationId xmlns:p14="http://schemas.microsoft.com/office/powerpoint/2010/main" val="128004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AD7BF5-63ED-40FD-BE4F-704ED04FAC27}"/>
              </a:ext>
            </a:extLst>
          </p:cNvPr>
          <p:cNvSpPr>
            <a:spLocks noGrp="1"/>
          </p:cNvSpPr>
          <p:nvPr>
            <p:ph idx="1"/>
          </p:nvPr>
        </p:nvSpPr>
        <p:spPr>
          <a:xfrm>
            <a:off x="387626" y="1355518"/>
            <a:ext cx="8229600" cy="5204308"/>
          </a:xfrm>
        </p:spPr>
        <p:txBody>
          <a:bodyPr/>
          <a:lstStyle/>
          <a:p>
            <a:pPr marL="0" indent="0">
              <a:buNone/>
            </a:pPr>
            <a:r>
              <a:rPr lang="es-ES" sz="2800" dirty="0">
                <a:solidFill>
                  <a:schemeClr val="accent6">
                    <a:lumMod val="75000"/>
                  </a:schemeClr>
                </a:solidFill>
              </a:rPr>
              <a:t>Dado un contexto, ¿cómo identificar que se desea realizar una prueba T para dos muestras pareadas o independientes?</a:t>
            </a:r>
          </a:p>
          <a:p>
            <a:pPr>
              <a:buClr>
                <a:schemeClr val="accent6">
                  <a:lumMod val="75000"/>
                </a:schemeClr>
              </a:buClr>
              <a:buFont typeface="Wingdings" panose="05000000000000000000" pitchFamily="2" charset="2"/>
              <a:buChar char="§"/>
            </a:pPr>
            <a:r>
              <a:rPr lang="es-ES" sz="2800" dirty="0"/>
              <a:t>En el caso de las muestras independientes, suelen provenir de dos poblaciones diferentes. Por ejemplo, comparar las estaturas promedio de hombres y mujeres.</a:t>
            </a:r>
          </a:p>
          <a:p>
            <a:pPr>
              <a:buClr>
                <a:schemeClr val="accent6">
                  <a:lumMod val="75000"/>
                </a:schemeClr>
              </a:buClr>
              <a:buFont typeface="Wingdings" panose="05000000000000000000" pitchFamily="2" charset="2"/>
              <a:buChar char="§"/>
            </a:pPr>
            <a:r>
              <a:rPr lang="es-ES" sz="2800" dirty="0"/>
              <a:t>En el caso de muestras pareadas, se registran dos mediciones para cada unidad de observación y se comparan ambas mediciones. Por ejemplo, medias de una variable antes y después de algo, o estudios de comparación con gemelos idénticos.</a:t>
            </a:r>
          </a:p>
          <a:p>
            <a:pPr marL="0" indent="0">
              <a:buNone/>
            </a:pPr>
            <a:endParaRPr lang="es-ES" sz="2800" dirty="0"/>
          </a:p>
          <a:p>
            <a:pPr marL="0" indent="0">
              <a:buNone/>
            </a:pPr>
            <a:r>
              <a:rPr lang="es-ES" sz="2800" dirty="0"/>
              <a:t> </a:t>
            </a:r>
            <a:endParaRPr lang="es-MX" sz="2800" dirty="0"/>
          </a:p>
        </p:txBody>
      </p:sp>
    </p:spTree>
    <p:extLst>
      <p:ext uri="{BB962C8B-B14F-4D97-AF65-F5344CB8AC3E}">
        <p14:creationId xmlns:p14="http://schemas.microsoft.com/office/powerpoint/2010/main" val="1997640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1035</Words>
  <Application>Microsoft Office PowerPoint</Application>
  <PresentationFormat>Presentación en pantalla (4:3)</PresentationFormat>
  <Paragraphs>61</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Cambria Math</vt:lpstr>
      <vt:lpstr>Wingdings</vt:lpstr>
      <vt:lpstr>Office Theme</vt:lpstr>
      <vt:lpstr>Resolución dudas capítulo 4</vt:lpstr>
      <vt:lpstr>Presentación de PowerPoint</vt:lpstr>
      <vt:lpstr>Presentación de PowerPoint</vt:lpstr>
      <vt:lpstr>Presentación de PowerPoint</vt:lpstr>
      <vt:lpstr>Presentación de PowerPoint</vt:lpstr>
      <vt:lpstr>Presentación de PowerPoint</vt:lpstr>
      <vt:lpstr>Presentación de PowerPoint</vt:lpstr>
      <vt:lpstr>Resolución dudas capítulo 5</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Jacqueline Köhler C.</cp:lastModifiedBy>
  <cp:revision>27</cp:revision>
  <dcterms:created xsi:type="dcterms:W3CDTF">2012-06-05T18:28:47Z</dcterms:created>
  <dcterms:modified xsi:type="dcterms:W3CDTF">2022-08-29T18:26:48Z</dcterms:modified>
</cp:coreProperties>
</file>