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10" r:id="rId3"/>
    <p:sldId id="25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31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72" autoAdjust="0"/>
  </p:normalViewPr>
  <p:slideViewPr>
    <p:cSldViewPr snapToGrid="0" snapToObjects="1">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28444-B7EC-408B-A145-01006F95E752}" type="datetimeFigureOut">
              <a:rPr lang="es-CL" smtClean="0"/>
              <a:t>21-09-2022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0032C-DF80-47C3-9AB6-D6787C18ED20}" type="slidenum">
              <a:rPr lang="es-CL" smtClean="0"/>
              <a:t>‹Nº›</a:t>
            </a:fld>
            <a:endParaRPr lang="es-CL"/>
          </a:p>
        </p:txBody>
      </p:sp>
    </p:spTree>
    <p:extLst>
      <p:ext uri="{BB962C8B-B14F-4D97-AF65-F5344CB8AC3E}">
        <p14:creationId xmlns:p14="http://schemas.microsoft.com/office/powerpoint/2010/main" val="301624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a:extLst>
              <a:ext uri="{FF2B5EF4-FFF2-40B4-BE49-F238E27FC236}">
                <a16:creationId xmlns:a16="http://schemas.microsoft.com/office/drawing/2014/main" id="{368DFF69-9729-4CEA-83CC-C6F19AFA2127}"/>
              </a:ext>
            </a:extLst>
          </p:cNvPr>
          <p:cNvSpPr>
            <a:spLocks noGrp="1"/>
          </p:cNvSpPr>
          <p:nvPr>
            <p:ph type="dt" sz="half" idx="10"/>
          </p:nvPr>
        </p:nvSpPr>
        <p:spPr/>
        <p:txBody>
          <a:bodyPr/>
          <a:lstStyle>
            <a:lvl1pPr>
              <a:defRPr/>
            </a:lvl1pPr>
          </a:lstStyle>
          <a:p>
            <a:fld id="{EFE47D68-E6D5-411C-BA7A-AC80B10DF06A}" type="datetimeFigureOut">
              <a:rPr lang="en-US" altLang="es-CL"/>
              <a:pPr/>
              <a:t>9/21/2022</a:t>
            </a:fld>
            <a:endParaRPr lang="en-US" altLang="es-CL"/>
          </a:p>
        </p:txBody>
      </p:sp>
      <p:sp>
        <p:nvSpPr>
          <p:cNvPr id="5" name="Footer Placeholder 4">
            <a:extLst>
              <a:ext uri="{FF2B5EF4-FFF2-40B4-BE49-F238E27FC236}">
                <a16:creationId xmlns:a16="http://schemas.microsoft.com/office/drawing/2014/main" id="{25F02625-1AF7-4048-AF92-3D62F8BCA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E7ED73-BB13-4F95-A163-803193F866BF}"/>
              </a:ext>
            </a:extLst>
          </p:cNvPr>
          <p:cNvSpPr>
            <a:spLocks noGrp="1"/>
          </p:cNvSpPr>
          <p:nvPr>
            <p:ph type="sldNum" sz="quarter" idx="12"/>
          </p:nvPr>
        </p:nvSpPr>
        <p:spPr/>
        <p:txBody>
          <a:bodyPr/>
          <a:lstStyle>
            <a:lvl1pPr>
              <a:defRPr/>
            </a:lvl1pPr>
          </a:lstStyle>
          <a:p>
            <a:fld id="{C4E24504-7678-4BB0-A8DB-42AEFE71A276}" type="slidenum">
              <a:rPr lang="en-US" altLang="es-CL"/>
              <a:pPr/>
              <a:t>‹Nº›</a:t>
            </a:fld>
            <a:endParaRPr lang="en-US" altLang="es-CL"/>
          </a:p>
        </p:txBody>
      </p:sp>
    </p:spTree>
    <p:extLst>
      <p:ext uri="{BB962C8B-B14F-4D97-AF65-F5344CB8AC3E}">
        <p14:creationId xmlns:p14="http://schemas.microsoft.com/office/powerpoint/2010/main" val="276081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17C9A196-390D-428C-B454-419E535B74D6}"/>
              </a:ext>
            </a:extLst>
          </p:cNvPr>
          <p:cNvSpPr>
            <a:spLocks noGrp="1"/>
          </p:cNvSpPr>
          <p:nvPr>
            <p:ph type="dt" sz="half" idx="10"/>
          </p:nvPr>
        </p:nvSpPr>
        <p:spPr/>
        <p:txBody>
          <a:bodyPr/>
          <a:lstStyle>
            <a:lvl1pPr>
              <a:defRPr/>
            </a:lvl1pPr>
          </a:lstStyle>
          <a:p>
            <a:fld id="{BDAA6D48-85A1-4192-99B9-67A025BCBBDD}" type="datetimeFigureOut">
              <a:rPr lang="en-US" altLang="es-CL"/>
              <a:pPr/>
              <a:t>9/21/2022</a:t>
            </a:fld>
            <a:endParaRPr lang="en-US" altLang="es-CL"/>
          </a:p>
        </p:txBody>
      </p:sp>
      <p:sp>
        <p:nvSpPr>
          <p:cNvPr id="5" name="Footer Placeholder 4">
            <a:extLst>
              <a:ext uri="{FF2B5EF4-FFF2-40B4-BE49-F238E27FC236}">
                <a16:creationId xmlns:a16="http://schemas.microsoft.com/office/drawing/2014/main" id="{BA8867C0-B1F0-43A2-A668-993DBA5972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3A676E-2CCC-472A-86D9-982C8168B049}"/>
              </a:ext>
            </a:extLst>
          </p:cNvPr>
          <p:cNvSpPr>
            <a:spLocks noGrp="1"/>
          </p:cNvSpPr>
          <p:nvPr>
            <p:ph type="sldNum" sz="quarter" idx="12"/>
          </p:nvPr>
        </p:nvSpPr>
        <p:spPr/>
        <p:txBody>
          <a:bodyPr/>
          <a:lstStyle>
            <a:lvl1pPr>
              <a:defRPr/>
            </a:lvl1pPr>
          </a:lstStyle>
          <a:p>
            <a:fld id="{2C643ABE-FFE5-4E81-9838-8611F8EB6701}" type="slidenum">
              <a:rPr lang="en-US" altLang="es-CL"/>
              <a:pPr/>
              <a:t>‹Nº›</a:t>
            </a:fld>
            <a:endParaRPr lang="en-US" altLang="es-CL"/>
          </a:p>
        </p:txBody>
      </p:sp>
    </p:spTree>
    <p:extLst>
      <p:ext uri="{BB962C8B-B14F-4D97-AF65-F5344CB8AC3E}">
        <p14:creationId xmlns:p14="http://schemas.microsoft.com/office/powerpoint/2010/main" val="423048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573E3CDC-3430-4C6B-B867-AB7BAC70398F}"/>
              </a:ext>
            </a:extLst>
          </p:cNvPr>
          <p:cNvSpPr>
            <a:spLocks noGrp="1"/>
          </p:cNvSpPr>
          <p:nvPr>
            <p:ph type="dt" sz="half" idx="10"/>
          </p:nvPr>
        </p:nvSpPr>
        <p:spPr/>
        <p:txBody>
          <a:bodyPr/>
          <a:lstStyle>
            <a:lvl1pPr>
              <a:defRPr/>
            </a:lvl1pPr>
          </a:lstStyle>
          <a:p>
            <a:fld id="{50E396D0-71FB-42A6-A8FA-B3BE5DD34838}" type="datetimeFigureOut">
              <a:rPr lang="en-US" altLang="es-CL"/>
              <a:pPr/>
              <a:t>9/21/2022</a:t>
            </a:fld>
            <a:endParaRPr lang="en-US" altLang="es-CL"/>
          </a:p>
        </p:txBody>
      </p:sp>
      <p:sp>
        <p:nvSpPr>
          <p:cNvPr id="5" name="Footer Placeholder 4">
            <a:extLst>
              <a:ext uri="{FF2B5EF4-FFF2-40B4-BE49-F238E27FC236}">
                <a16:creationId xmlns:a16="http://schemas.microsoft.com/office/drawing/2014/main" id="{CD442F18-183E-4FAF-BD13-4E48A949E0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3E71EF-E999-4CB6-A72A-4130B1E2DFBA}"/>
              </a:ext>
            </a:extLst>
          </p:cNvPr>
          <p:cNvSpPr>
            <a:spLocks noGrp="1"/>
          </p:cNvSpPr>
          <p:nvPr>
            <p:ph type="sldNum" sz="quarter" idx="12"/>
          </p:nvPr>
        </p:nvSpPr>
        <p:spPr/>
        <p:txBody>
          <a:bodyPr/>
          <a:lstStyle>
            <a:lvl1pPr>
              <a:defRPr/>
            </a:lvl1pPr>
          </a:lstStyle>
          <a:p>
            <a:fld id="{883DBE9F-7EBE-41CF-8036-BF3F647BB7C1}" type="slidenum">
              <a:rPr lang="en-US" altLang="es-CL"/>
              <a:pPr/>
              <a:t>‹Nº›</a:t>
            </a:fld>
            <a:endParaRPr lang="en-US" altLang="es-CL"/>
          </a:p>
        </p:txBody>
      </p:sp>
    </p:spTree>
    <p:extLst>
      <p:ext uri="{BB962C8B-B14F-4D97-AF65-F5344CB8AC3E}">
        <p14:creationId xmlns:p14="http://schemas.microsoft.com/office/powerpoint/2010/main" val="407914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241373D9-A81A-4358-B854-2DF659E076A9}"/>
              </a:ext>
            </a:extLst>
          </p:cNvPr>
          <p:cNvSpPr>
            <a:spLocks noGrp="1"/>
          </p:cNvSpPr>
          <p:nvPr>
            <p:ph type="dt" sz="half" idx="10"/>
          </p:nvPr>
        </p:nvSpPr>
        <p:spPr/>
        <p:txBody>
          <a:bodyPr/>
          <a:lstStyle>
            <a:lvl1pPr>
              <a:defRPr/>
            </a:lvl1pPr>
          </a:lstStyle>
          <a:p>
            <a:fld id="{D67D6192-A7D6-4D17-9A36-7BE6FF6F9855}" type="datetimeFigureOut">
              <a:rPr lang="en-US" altLang="es-CL"/>
              <a:pPr/>
              <a:t>9/21/2022</a:t>
            </a:fld>
            <a:endParaRPr lang="en-US" altLang="es-CL"/>
          </a:p>
        </p:txBody>
      </p:sp>
      <p:sp>
        <p:nvSpPr>
          <p:cNvPr id="5" name="Footer Placeholder 4">
            <a:extLst>
              <a:ext uri="{FF2B5EF4-FFF2-40B4-BE49-F238E27FC236}">
                <a16:creationId xmlns:a16="http://schemas.microsoft.com/office/drawing/2014/main" id="{0B430A73-08F4-41D5-910E-EAEAAC23CC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0C35BB-D2A9-4CF5-9EA0-E93B0F284A73}"/>
              </a:ext>
            </a:extLst>
          </p:cNvPr>
          <p:cNvSpPr>
            <a:spLocks noGrp="1"/>
          </p:cNvSpPr>
          <p:nvPr>
            <p:ph type="sldNum" sz="quarter" idx="12"/>
          </p:nvPr>
        </p:nvSpPr>
        <p:spPr/>
        <p:txBody>
          <a:bodyPr/>
          <a:lstStyle>
            <a:lvl1pPr>
              <a:defRPr/>
            </a:lvl1pPr>
          </a:lstStyle>
          <a:p>
            <a:fld id="{040C0FFB-4BF6-44C9-9275-6A96C854CF5C}" type="slidenum">
              <a:rPr lang="en-US" altLang="es-CL"/>
              <a:pPr/>
              <a:t>‹Nº›</a:t>
            </a:fld>
            <a:endParaRPr lang="en-US" altLang="es-CL"/>
          </a:p>
        </p:txBody>
      </p:sp>
    </p:spTree>
    <p:extLst>
      <p:ext uri="{BB962C8B-B14F-4D97-AF65-F5344CB8AC3E}">
        <p14:creationId xmlns:p14="http://schemas.microsoft.com/office/powerpoint/2010/main" val="18687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a:extLst>
              <a:ext uri="{FF2B5EF4-FFF2-40B4-BE49-F238E27FC236}">
                <a16:creationId xmlns:a16="http://schemas.microsoft.com/office/drawing/2014/main" id="{4C7CDF73-D6A7-483B-BC82-5123A0F85736}"/>
              </a:ext>
            </a:extLst>
          </p:cNvPr>
          <p:cNvSpPr>
            <a:spLocks noGrp="1"/>
          </p:cNvSpPr>
          <p:nvPr>
            <p:ph type="dt" sz="half" idx="10"/>
          </p:nvPr>
        </p:nvSpPr>
        <p:spPr/>
        <p:txBody>
          <a:bodyPr/>
          <a:lstStyle>
            <a:lvl1pPr>
              <a:defRPr/>
            </a:lvl1pPr>
          </a:lstStyle>
          <a:p>
            <a:fld id="{1E16AB7E-DB1F-4872-880D-C1B82643AFCD}" type="datetimeFigureOut">
              <a:rPr lang="en-US" altLang="es-CL"/>
              <a:pPr/>
              <a:t>9/21/2022</a:t>
            </a:fld>
            <a:endParaRPr lang="en-US" altLang="es-CL"/>
          </a:p>
        </p:txBody>
      </p:sp>
      <p:sp>
        <p:nvSpPr>
          <p:cNvPr id="5" name="Footer Placeholder 4">
            <a:extLst>
              <a:ext uri="{FF2B5EF4-FFF2-40B4-BE49-F238E27FC236}">
                <a16:creationId xmlns:a16="http://schemas.microsoft.com/office/drawing/2014/main" id="{E15D805C-34F7-4E6A-BED6-DBCCD5A973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2274A1-F472-4F7E-A6BF-CE2A7344D92D}"/>
              </a:ext>
            </a:extLst>
          </p:cNvPr>
          <p:cNvSpPr>
            <a:spLocks noGrp="1"/>
          </p:cNvSpPr>
          <p:nvPr>
            <p:ph type="sldNum" sz="quarter" idx="12"/>
          </p:nvPr>
        </p:nvSpPr>
        <p:spPr/>
        <p:txBody>
          <a:bodyPr/>
          <a:lstStyle>
            <a:lvl1pPr>
              <a:defRPr/>
            </a:lvl1pPr>
          </a:lstStyle>
          <a:p>
            <a:fld id="{B9CEE7F1-CCE8-4599-A037-C827BB178D45}" type="slidenum">
              <a:rPr lang="en-US" altLang="es-CL"/>
              <a:pPr/>
              <a:t>‹Nº›</a:t>
            </a:fld>
            <a:endParaRPr lang="en-US" altLang="es-CL"/>
          </a:p>
        </p:txBody>
      </p:sp>
    </p:spTree>
    <p:extLst>
      <p:ext uri="{BB962C8B-B14F-4D97-AF65-F5344CB8AC3E}">
        <p14:creationId xmlns:p14="http://schemas.microsoft.com/office/powerpoint/2010/main" val="35976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3">
            <a:extLst>
              <a:ext uri="{FF2B5EF4-FFF2-40B4-BE49-F238E27FC236}">
                <a16:creationId xmlns:a16="http://schemas.microsoft.com/office/drawing/2014/main" id="{A65A4E48-9127-47B7-AE35-CC9CCE092690}"/>
              </a:ext>
            </a:extLst>
          </p:cNvPr>
          <p:cNvSpPr>
            <a:spLocks noGrp="1"/>
          </p:cNvSpPr>
          <p:nvPr>
            <p:ph type="dt" sz="half" idx="10"/>
          </p:nvPr>
        </p:nvSpPr>
        <p:spPr/>
        <p:txBody>
          <a:bodyPr/>
          <a:lstStyle>
            <a:lvl1pPr>
              <a:defRPr/>
            </a:lvl1pPr>
          </a:lstStyle>
          <a:p>
            <a:fld id="{8C6ABDB5-C297-499A-A950-F4D58399178C}" type="datetimeFigureOut">
              <a:rPr lang="en-US" altLang="es-CL"/>
              <a:pPr/>
              <a:t>9/21/2022</a:t>
            </a:fld>
            <a:endParaRPr lang="en-US" altLang="es-CL"/>
          </a:p>
        </p:txBody>
      </p:sp>
      <p:sp>
        <p:nvSpPr>
          <p:cNvPr id="6" name="Footer Placeholder 4">
            <a:extLst>
              <a:ext uri="{FF2B5EF4-FFF2-40B4-BE49-F238E27FC236}">
                <a16:creationId xmlns:a16="http://schemas.microsoft.com/office/drawing/2014/main" id="{B4688D87-226B-4918-A257-C36D7ECB84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BF37C1-E17D-4A47-A920-BAD7F99C69DA}"/>
              </a:ext>
            </a:extLst>
          </p:cNvPr>
          <p:cNvSpPr>
            <a:spLocks noGrp="1"/>
          </p:cNvSpPr>
          <p:nvPr>
            <p:ph type="sldNum" sz="quarter" idx="12"/>
          </p:nvPr>
        </p:nvSpPr>
        <p:spPr/>
        <p:txBody>
          <a:bodyPr/>
          <a:lstStyle>
            <a:lvl1pPr>
              <a:defRPr/>
            </a:lvl1pPr>
          </a:lstStyle>
          <a:p>
            <a:fld id="{A9081DF7-9877-46CD-9B42-1372904993AF}" type="slidenum">
              <a:rPr lang="en-US" altLang="es-CL"/>
              <a:pPr/>
              <a:t>‹Nº›</a:t>
            </a:fld>
            <a:endParaRPr lang="en-US" altLang="es-CL"/>
          </a:p>
        </p:txBody>
      </p:sp>
    </p:spTree>
    <p:extLst>
      <p:ext uri="{BB962C8B-B14F-4D97-AF65-F5344CB8AC3E}">
        <p14:creationId xmlns:p14="http://schemas.microsoft.com/office/powerpoint/2010/main" val="14789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3">
            <a:extLst>
              <a:ext uri="{FF2B5EF4-FFF2-40B4-BE49-F238E27FC236}">
                <a16:creationId xmlns:a16="http://schemas.microsoft.com/office/drawing/2014/main" id="{F6962D87-16BA-4EFA-B8CC-CAEE9414B50E}"/>
              </a:ext>
            </a:extLst>
          </p:cNvPr>
          <p:cNvSpPr>
            <a:spLocks noGrp="1"/>
          </p:cNvSpPr>
          <p:nvPr>
            <p:ph type="dt" sz="half" idx="10"/>
          </p:nvPr>
        </p:nvSpPr>
        <p:spPr/>
        <p:txBody>
          <a:bodyPr/>
          <a:lstStyle>
            <a:lvl1pPr>
              <a:defRPr/>
            </a:lvl1pPr>
          </a:lstStyle>
          <a:p>
            <a:fld id="{7F83C09B-7A8E-4A04-9D93-E11CC3903DE4}" type="datetimeFigureOut">
              <a:rPr lang="en-US" altLang="es-CL"/>
              <a:pPr/>
              <a:t>9/21/2022</a:t>
            </a:fld>
            <a:endParaRPr lang="en-US" altLang="es-CL"/>
          </a:p>
        </p:txBody>
      </p:sp>
      <p:sp>
        <p:nvSpPr>
          <p:cNvPr id="8" name="Footer Placeholder 4">
            <a:extLst>
              <a:ext uri="{FF2B5EF4-FFF2-40B4-BE49-F238E27FC236}">
                <a16:creationId xmlns:a16="http://schemas.microsoft.com/office/drawing/2014/main" id="{BC374925-FCB2-4496-B274-5FB743687C4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AE5D95B-531C-4C94-8FC9-6CCD92D2004B}"/>
              </a:ext>
            </a:extLst>
          </p:cNvPr>
          <p:cNvSpPr>
            <a:spLocks noGrp="1"/>
          </p:cNvSpPr>
          <p:nvPr>
            <p:ph type="sldNum" sz="quarter" idx="12"/>
          </p:nvPr>
        </p:nvSpPr>
        <p:spPr/>
        <p:txBody>
          <a:bodyPr/>
          <a:lstStyle>
            <a:lvl1pPr>
              <a:defRPr/>
            </a:lvl1pPr>
          </a:lstStyle>
          <a:p>
            <a:fld id="{6D4CA92D-F189-4867-B5B6-CEE81795BCFB}" type="slidenum">
              <a:rPr lang="en-US" altLang="es-CL"/>
              <a:pPr/>
              <a:t>‹Nº›</a:t>
            </a:fld>
            <a:endParaRPr lang="en-US" altLang="es-CL"/>
          </a:p>
        </p:txBody>
      </p:sp>
    </p:spTree>
    <p:extLst>
      <p:ext uri="{BB962C8B-B14F-4D97-AF65-F5344CB8AC3E}">
        <p14:creationId xmlns:p14="http://schemas.microsoft.com/office/powerpoint/2010/main" val="174857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3">
            <a:extLst>
              <a:ext uri="{FF2B5EF4-FFF2-40B4-BE49-F238E27FC236}">
                <a16:creationId xmlns:a16="http://schemas.microsoft.com/office/drawing/2014/main" id="{54B19AB7-F53A-4F4B-BB0B-3D76D3D30A3A}"/>
              </a:ext>
            </a:extLst>
          </p:cNvPr>
          <p:cNvSpPr>
            <a:spLocks noGrp="1"/>
          </p:cNvSpPr>
          <p:nvPr>
            <p:ph type="dt" sz="half" idx="10"/>
          </p:nvPr>
        </p:nvSpPr>
        <p:spPr/>
        <p:txBody>
          <a:bodyPr/>
          <a:lstStyle>
            <a:lvl1pPr>
              <a:defRPr/>
            </a:lvl1pPr>
          </a:lstStyle>
          <a:p>
            <a:fld id="{98768596-5286-4DF9-8308-94C8FB7AAE71}" type="datetimeFigureOut">
              <a:rPr lang="en-US" altLang="es-CL"/>
              <a:pPr/>
              <a:t>9/21/2022</a:t>
            </a:fld>
            <a:endParaRPr lang="en-US" altLang="es-CL"/>
          </a:p>
        </p:txBody>
      </p:sp>
      <p:sp>
        <p:nvSpPr>
          <p:cNvPr id="4" name="Footer Placeholder 4">
            <a:extLst>
              <a:ext uri="{FF2B5EF4-FFF2-40B4-BE49-F238E27FC236}">
                <a16:creationId xmlns:a16="http://schemas.microsoft.com/office/drawing/2014/main" id="{0C2FC8AF-A5F0-421C-BB3D-5220B8BC6C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C9ABD17-B118-4016-AE4D-786E1F524BBA}"/>
              </a:ext>
            </a:extLst>
          </p:cNvPr>
          <p:cNvSpPr>
            <a:spLocks noGrp="1"/>
          </p:cNvSpPr>
          <p:nvPr>
            <p:ph type="sldNum" sz="quarter" idx="12"/>
          </p:nvPr>
        </p:nvSpPr>
        <p:spPr/>
        <p:txBody>
          <a:bodyPr/>
          <a:lstStyle>
            <a:lvl1pPr>
              <a:defRPr/>
            </a:lvl1pPr>
          </a:lstStyle>
          <a:p>
            <a:fld id="{3511A765-7B66-4707-A9A4-C6D34ED45F59}" type="slidenum">
              <a:rPr lang="en-US" altLang="es-CL"/>
              <a:pPr/>
              <a:t>‹Nº›</a:t>
            </a:fld>
            <a:endParaRPr lang="en-US" altLang="es-CL"/>
          </a:p>
        </p:txBody>
      </p:sp>
    </p:spTree>
    <p:extLst>
      <p:ext uri="{BB962C8B-B14F-4D97-AF65-F5344CB8AC3E}">
        <p14:creationId xmlns:p14="http://schemas.microsoft.com/office/powerpoint/2010/main" val="29621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D8C1A1-1C4A-4B1B-A7B9-819C4FE083C7}"/>
              </a:ext>
            </a:extLst>
          </p:cNvPr>
          <p:cNvSpPr>
            <a:spLocks noGrp="1"/>
          </p:cNvSpPr>
          <p:nvPr>
            <p:ph type="dt" sz="half" idx="10"/>
          </p:nvPr>
        </p:nvSpPr>
        <p:spPr/>
        <p:txBody>
          <a:bodyPr/>
          <a:lstStyle>
            <a:lvl1pPr>
              <a:defRPr/>
            </a:lvl1pPr>
          </a:lstStyle>
          <a:p>
            <a:fld id="{2646C377-DEBA-4A71-8EE1-1C4B4D02CEB0}" type="datetimeFigureOut">
              <a:rPr lang="en-US" altLang="es-CL"/>
              <a:pPr/>
              <a:t>9/21/2022</a:t>
            </a:fld>
            <a:endParaRPr lang="en-US" altLang="es-CL"/>
          </a:p>
        </p:txBody>
      </p:sp>
      <p:sp>
        <p:nvSpPr>
          <p:cNvPr id="3" name="Footer Placeholder 4">
            <a:extLst>
              <a:ext uri="{FF2B5EF4-FFF2-40B4-BE49-F238E27FC236}">
                <a16:creationId xmlns:a16="http://schemas.microsoft.com/office/drawing/2014/main" id="{8D66BAE4-2872-4C26-81D8-EC294D85190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C54950-D2C2-4527-A07D-895948B26114}"/>
              </a:ext>
            </a:extLst>
          </p:cNvPr>
          <p:cNvSpPr>
            <a:spLocks noGrp="1"/>
          </p:cNvSpPr>
          <p:nvPr>
            <p:ph type="sldNum" sz="quarter" idx="12"/>
          </p:nvPr>
        </p:nvSpPr>
        <p:spPr/>
        <p:txBody>
          <a:bodyPr/>
          <a:lstStyle>
            <a:lvl1pPr>
              <a:defRPr/>
            </a:lvl1pPr>
          </a:lstStyle>
          <a:p>
            <a:fld id="{5BFB238B-117B-482A-B004-17755B8781D5}" type="slidenum">
              <a:rPr lang="en-US" altLang="es-CL"/>
              <a:pPr/>
              <a:t>‹Nº›</a:t>
            </a:fld>
            <a:endParaRPr lang="en-US" altLang="es-CL"/>
          </a:p>
        </p:txBody>
      </p:sp>
    </p:spTree>
    <p:extLst>
      <p:ext uri="{BB962C8B-B14F-4D97-AF65-F5344CB8AC3E}">
        <p14:creationId xmlns:p14="http://schemas.microsoft.com/office/powerpoint/2010/main" val="9320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A24706E7-7478-4DAE-B5EF-F6786F09D939}"/>
              </a:ext>
            </a:extLst>
          </p:cNvPr>
          <p:cNvSpPr>
            <a:spLocks noGrp="1"/>
          </p:cNvSpPr>
          <p:nvPr>
            <p:ph type="dt" sz="half" idx="10"/>
          </p:nvPr>
        </p:nvSpPr>
        <p:spPr/>
        <p:txBody>
          <a:bodyPr/>
          <a:lstStyle>
            <a:lvl1pPr>
              <a:defRPr/>
            </a:lvl1pPr>
          </a:lstStyle>
          <a:p>
            <a:fld id="{1F22E17C-033A-49B4-9CB2-E7D0DCAD4A8D}" type="datetimeFigureOut">
              <a:rPr lang="en-US" altLang="es-CL"/>
              <a:pPr/>
              <a:t>9/21/2022</a:t>
            </a:fld>
            <a:endParaRPr lang="en-US" altLang="es-CL"/>
          </a:p>
        </p:txBody>
      </p:sp>
      <p:sp>
        <p:nvSpPr>
          <p:cNvPr id="6" name="Footer Placeholder 4">
            <a:extLst>
              <a:ext uri="{FF2B5EF4-FFF2-40B4-BE49-F238E27FC236}">
                <a16:creationId xmlns:a16="http://schemas.microsoft.com/office/drawing/2014/main" id="{F586524E-881F-4D0E-8420-762ECDEEDB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B92DE7-8EDF-4150-9CB4-7C5E79FB7DFA}"/>
              </a:ext>
            </a:extLst>
          </p:cNvPr>
          <p:cNvSpPr>
            <a:spLocks noGrp="1"/>
          </p:cNvSpPr>
          <p:nvPr>
            <p:ph type="sldNum" sz="quarter" idx="12"/>
          </p:nvPr>
        </p:nvSpPr>
        <p:spPr/>
        <p:txBody>
          <a:bodyPr/>
          <a:lstStyle>
            <a:lvl1pPr>
              <a:defRPr/>
            </a:lvl1pPr>
          </a:lstStyle>
          <a:p>
            <a:fld id="{F44EB2AF-7F28-49DC-87A9-9CC9FADE567B}" type="slidenum">
              <a:rPr lang="en-US" altLang="es-CL"/>
              <a:pPr/>
              <a:t>‹Nº›</a:t>
            </a:fld>
            <a:endParaRPr lang="en-US" altLang="es-CL"/>
          </a:p>
        </p:txBody>
      </p:sp>
    </p:spTree>
    <p:extLst>
      <p:ext uri="{BB962C8B-B14F-4D97-AF65-F5344CB8AC3E}">
        <p14:creationId xmlns:p14="http://schemas.microsoft.com/office/powerpoint/2010/main" val="162199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BCB1D779-D474-45D0-8EDB-D4D0602721CD}"/>
              </a:ext>
            </a:extLst>
          </p:cNvPr>
          <p:cNvSpPr>
            <a:spLocks noGrp="1"/>
          </p:cNvSpPr>
          <p:nvPr>
            <p:ph type="dt" sz="half" idx="10"/>
          </p:nvPr>
        </p:nvSpPr>
        <p:spPr/>
        <p:txBody>
          <a:bodyPr/>
          <a:lstStyle>
            <a:lvl1pPr>
              <a:defRPr/>
            </a:lvl1pPr>
          </a:lstStyle>
          <a:p>
            <a:fld id="{2A925684-C6B1-4D11-97D0-1B1BD7D5EF6A}" type="datetimeFigureOut">
              <a:rPr lang="en-US" altLang="es-CL"/>
              <a:pPr/>
              <a:t>9/21/2022</a:t>
            </a:fld>
            <a:endParaRPr lang="en-US" altLang="es-CL"/>
          </a:p>
        </p:txBody>
      </p:sp>
      <p:sp>
        <p:nvSpPr>
          <p:cNvPr id="6" name="Footer Placeholder 4">
            <a:extLst>
              <a:ext uri="{FF2B5EF4-FFF2-40B4-BE49-F238E27FC236}">
                <a16:creationId xmlns:a16="http://schemas.microsoft.com/office/drawing/2014/main" id="{8A55B620-403E-4C8E-9377-1D3EC9617B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4C8B6D-3288-4B2B-BA83-80F03F18889D}"/>
              </a:ext>
            </a:extLst>
          </p:cNvPr>
          <p:cNvSpPr>
            <a:spLocks noGrp="1"/>
          </p:cNvSpPr>
          <p:nvPr>
            <p:ph type="sldNum" sz="quarter" idx="12"/>
          </p:nvPr>
        </p:nvSpPr>
        <p:spPr/>
        <p:txBody>
          <a:bodyPr/>
          <a:lstStyle>
            <a:lvl1pPr>
              <a:defRPr/>
            </a:lvl1pPr>
          </a:lstStyle>
          <a:p>
            <a:fld id="{1452E5BD-7ECE-46D8-AA37-66F7DEECDF73}" type="slidenum">
              <a:rPr lang="en-US" altLang="es-CL"/>
              <a:pPr/>
              <a:t>‹Nº›</a:t>
            </a:fld>
            <a:endParaRPr lang="en-US" altLang="es-CL"/>
          </a:p>
        </p:txBody>
      </p:sp>
    </p:spTree>
    <p:extLst>
      <p:ext uri="{BB962C8B-B14F-4D97-AF65-F5344CB8AC3E}">
        <p14:creationId xmlns:p14="http://schemas.microsoft.com/office/powerpoint/2010/main" val="27182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B8465F0-5CC7-41FB-8265-BEEEB47B39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CL"/>
              <a:t>Click to edit Master title style</a:t>
            </a:r>
            <a:endParaRPr lang="en-US" altLang="es-CL"/>
          </a:p>
        </p:txBody>
      </p:sp>
      <p:sp>
        <p:nvSpPr>
          <p:cNvPr id="1027" name="Text Placeholder 2">
            <a:extLst>
              <a:ext uri="{FF2B5EF4-FFF2-40B4-BE49-F238E27FC236}">
                <a16:creationId xmlns:a16="http://schemas.microsoft.com/office/drawing/2014/main" id="{FA45DF03-40B7-49B6-8FCC-D46269D5861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Click to edit Master text styles</a:t>
            </a:r>
          </a:p>
          <a:p>
            <a:pPr lvl="1"/>
            <a:r>
              <a:rPr lang="es-ES_tradnl" altLang="es-CL"/>
              <a:t>Second level</a:t>
            </a:r>
          </a:p>
          <a:p>
            <a:pPr lvl="2"/>
            <a:r>
              <a:rPr lang="es-ES_tradnl" altLang="es-CL"/>
              <a:t>Third level</a:t>
            </a:r>
          </a:p>
          <a:p>
            <a:pPr lvl="3"/>
            <a:r>
              <a:rPr lang="es-ES_tradnl" altLang="es-CL"/>
              <a:t>Fourth level</a:t>
            </a:r>
          </a:p>
          <a:p>
            <a:pPr lvl="4"/>
            <a:r>
              <a:rPr lang="es-ES_tradnl" altLang="es-CL"/>
              <a:t>Fifth level</a:t>
            </a:r>
            <a:endParaRPr lang="en-US" altLang="es-CL"/>
          </a:p>
        </p:txBody>
      </p:sp>
      <p:sp>
        <p:nvSpPr>
          <p:cNvPr id="4" name="Date Placeholder 3">
            <a:extLst>
              <a:ext uri="{FF2B5EF4-FFF2-40B4-BE49-F238E27FC236}">
                <a16:creationId xmlns:a16="http://schemas.microsoft.com/office/drawing/2014/main" id="{B6140220-5E43-4C8F-B162-6B7FCA691DC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3970490-2795-41ED-A761-86B9FFC6EAAF}" type="datetimeFigureOut">
              <a:rPr lang="en-US" altLang="es-CL"/>
              <a:pPr/>
              <a:t>9/21/2022</a:t>
            </a:fld>
            <a:endParaRPr lang="en-US" altLang="es-CL"/>
          </a:p>
        </p:txBody>
      </p:sp>
      <p:sp>
        <p:nvSpPr>
          <p:cNvPr id="5" name="Footer Placeholder 4">
            <a:extLst>
              <a:ext uri="{FF2B5EF4-FFF2-40B4-BE49-F238E27FC236}">
                <a16:creationId xmlns:a16="http://schemas.microsoft.com/office/drawing/2014/main" id="{57805E16-28EE-45F2-B62D-13761C8AAE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619B2F5-8D83-4FFC-A12B-C52C6A6621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746FC8-E533-44C7-B04A-B055722AB469}" type="slidenum">
              <a:rPr lang="en-US" altLang="es-CL"/>
              <a:pPr/>
              <a:t>‹Nº›</a:t>
            </a:fld>
            <a:endParaRPr lang="en-US" alt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lo.cl/scielo.php?script=sci_arttext&amp;pid=S0034-9887200500090001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Resolución dudas capítulos 7 y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¿Por que razón para calcular los intervalos de confianza se necesita que la distribución p de la muestra sea cercana a la normal?</a:t>
            </a:r>
          </a:p>
          <a:p>
            <a:pPr marL="0" indent="0" algn="just">
              <a:buNone/>
            </a:pPr>
            <a:r>
              <a:rPr lang="es-CL" sz="2000" dirty="0"/>
              <a:t>Una definición que se puede adicionar a la presentada en el libro acerca de los intervalos de confianza:</a:t>
            </a:r>
          </a:p>
          <a:p>
            <a:pPr marL="0" indent="0" algn="just">
              <a:buNone/>
            </a:pPr>
            <a:r>
              <a:rPr lang="es-CL" sz="2000" dirty="0"/>
              <a:t>“</a:t>
            </a:r>
            <a:r>
              <a:rPr lang="es-CL" sz="2000" i="1" dirty="0"/>
              <a:t>El intervalo de confianza describe la variabilidad entre la medida obtenida en un estudio y la medida real de la población (el valor real). Corresponde a un rango de valores, cuya distribución es normal y en el cual se encuentra, con alta probabilidad, el valor real de una determinada variable</a:t>
            </a:r>
            <a:r>
              <a:rPr lang="es-CL" sz="2000" dirty="0"/>
              <a:t>”</a:t>
            </a:r>
          </a:p>
          <a:p>
            <a:pPr marL="0" indent="0" algn="just">
              <a:buNone/>
            </a:pPr>
            <a:r>
              <a:rPr lang="es-CL" sz="2000" dirty="0"/>
              <a:t>De esta forma, se necesita que la distribución de p sea cercana a la normal para poder realizar el correcto cálculo de los IC.</a:t>
            </a:r>
          </a:p>
          <a:p>
            <a:pPr marL="0" indent="0" algn="just">
              <a:buNone/>
            </a:pPr>
            <a:r>
              <a:rPr lang="es-CL" sz="2000" dirty="0">
                <a:hlinkClick r:id="rId2"/>
              </a:rPr>
              <a:t>https://www.scielo.cl/scielo.php?script=sci_arttext&amp;pid=S0034-98872005000900017</a:t>
            </a:r>
            <a:endParaRPr lang="es-CL" sz="2000" dirty="0"/>
          </a:p>
        </p:txBody>
      </p:sp>
    </p:spTree>
    <p:extLst>
      <p:ext uri="{BB962C8B-B14F-4D97-AF65-F5344CB8AC3E}">
        <p14:creationId xmlns:p14="http://schemas.microsoft.com/office/powerpoint/2010/main" val="248798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¿Cuáles son las diferencias en las fórmulas utilizadas en el método de Wilson en comparación con el de Wald? ¿Esta diferencia implica que el cálculo deba realizarse computacional preferentemente o es factible realizarlo "a mano" de igual manera?</a:t>
            </a:r>
          </a:p>
          <a:p>
            <a:pPr marL="0" indent="0" algn="just">
              <a:buNone/>
            </a:pPr>
            <a:endParaRPr lang="es-CL" sz="2000" dirty="0"/>
          </a:p>
          <a:p>
            <a:pPr marL="0" indent="0" algn="just">
              <a:buNone/>
            </a:pPr>
            <a:r>
              <a:rPr lang="es-CL" sz="2000" dirty="0"/>
              <a:t>En la siguiente figura, se puede apreciar los intervalos de confianza construidos a partir del método de Wilson con la corrección de Yates:</a:t>
            </a:r>
          </a:p>
        </p:txBody>
      </p:sp>
    </p:spTree>
    <p:extLst>
      <p:ext uri="{BB962C8B-B14F-4D97-AF65-F5344CB8AC3E}">
        <p14:creationId xmlns:p14="http://schemas.microsoft.com/office/powerpoint/2010/main" val="107992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7F8D-0EBB-6440-8027-5BDF2491B6B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D0770AC-CC1A-24A9-ACED-AB0672E21CEC}"/>
              </a:ext>
            </a:extLst>
          </p:cNvPr>
          <p:cNvSpPr>
            <a:spLocks noGrp="1"/>
          </p:cNvSpPr>
          <p:nvPr>
            <p:ph idx="1"/>
          </p:nvPr>
        </p:nvSpPr>
        <p:spPr/>
        <p:txBody>
          <a:bodyPr/>
          <a:lstStyle/>
          <a:p>
            <a:pPr marL="0" indent="0">
              <a:buNone/>
            </a:pPr>
            <a:endParaRPr kumimoji="0" lang="es-CL" sz="2400" b="0" i="0" u="none" strike="noStrike" kern="1200" cap="none" spc="0" normalizeH="0" baseline="0" noProof="0" dirty="0">
              <a:ln>
                <a:noFill/>
              </a:ln>
              <a:solidFill>
                <a:prstClr val="black"/>
              </a:solidFill>
              <a:effectLst/>
              <a:uLnTx/>
              <a:uFillTx/>
              <a:latin typeface="Calibri"/>
              <a:ea typeface="MS PGothic" panose="020B0600070205080204" pitchFamily="34" charset="-128"/>
            </a:endParaRPr>
          </a:p>
          <a:p>
            <a:pPr marL="0" indent="0">
              <a:buNone/>
            </a:pPr>
            <a:endParaRPr lang="es-CL" sz="2400" dirty="0">
              <a:solidFill>
                <a:prstClr val="black"/>
              </a:solidFill>
              <a:latin typeface="Calibri"/>
            </a:endParaRPr>
          </a:p>
          <a:p>
            <a:pPr marL="0" indent="0">
              <a:buNone/>
            </a:pPr>
            <a:endParaRPr kumimoji="0" lang="es-CL" sz="2000" b="0" i="0" u="none" strike="noStrike" kern="1200" cap="none" spc="0" normalizeH="0" baseline="0" noProof="0" dirty="0">
              <a:ln>
                <a:noFill/>
              </a:ln>
              <a:solidFill>
                <a:prstClr val="black"/>
              </a:solidFill>
              <a:effectLst/>
              <a:uLnTx/>
              <a:uFillTx/>
              <a:latin typeface="Calibri"/>
              <a:ea typeface="MS PGothic" panose="020B0600070205080204" pitchFamily="34" charset="-128"/>
            </a:endParaRPr>
          </a:p>
          <a:p>
            <a:pPr marL="0" indent="0">
              <a:buNone/>
            </a:pPr>
            <a:endParaRPr lang="es-CL" sz="2000" dirty="0">
              <a:solidFill>
                <a:prstClr val="black"/>
              </a:solidFill>
              <a:latin typeface="Calibri"/>
            </a:endParaRPr>
          </a:p>
          <a:p>
            <a:pPr marL="0" indent="0">
              <a:buNone/>
            </a:pPr>
            <a:endParaRPr kumimoji="0" lang="es-CL" sz="2000" b="0" i="0" u="none" strike="noStrike" kern="1200" cap="none" spc="0" normalizeH="0" baseline="0" noProof="0" dirty="0">
              <a:ln>
                <a:noFill/>
              </a:ln>
              <a:solidFill>
                <a:prstClr val="black"/>
              </a:solidFill>
              <a:effectLst/>
              <a:uLnTx/>
              <a:uFillTx/>
              <a:latin typeface="Calibri"/>
              <a:ea typeface="MS PGothic" panose="020B0600070205080204" pitchFamily="34" charset="-128"/>
            </a:endParaRPr>
          </a:p>
          <a:p>
            <a:pPr marL="0" indent="0">
              <a:buNone/>
            </a:pPr>
            <a:endParaRPr lang="es-CL" sz="2000" dirty="0">
              <a:solidFill>
                <a:prstClr val="black"/>
              </a:solidFill>
              <a:latin typeface="Calibri"/>
            </a:endParaRPr>
          </a:p>
          <a:p>
            <a:pPr marL="0" indent="0" algn="just">
              <a:buNone/>
            </a:pPr>
            <a:r>
              <a:rPr kumimoji="0" lang="es-CL" sz="2000" b="0" i="0" u="none" strike="noStrike" kern="1200" cap="none" spc="0" normalizeH="0" baseline="0" noProof="0" dirty="0">
                <a:ln>
                  <a:noFill/>
                </a:ln>
                <a:solidFill>
                  <a:prstClr val="black"/>
                </a:solidFill>
                <a:effectLst/>
                <a:uLnTx/>
                <a:uFillTx/>
                <a:latin typeface="Calibri"/>
                <a:ea typeface="MS PGothic" panose="020B0600070205080204" pitchFamily="34" charset="-128"/>
              </a:rPr>
              <a:t>De esta forma, se hace un tanto más complicado y demoroso el realizar los cálculos mediante este método.</a:t>
            </a:r>
          </a:p>
          <a:p>
            <a:pPr marL="0" indent="0" algn="just">
              <a:buNone/>
            </a:pPr>
            <a:r>
              <a:rPr lang="es-CL" sz="2000" dirty="0">
                <a:solidFill>
                  <a:prstClr val="black"/>
                </a:solidFill>
                <a:latin typeface="Calibri"/>
              </a:rPr>
              <a:t>En el caso del método de Wald, el proceso es un tanto más simple de realizar, pero si las muestras de las poblaciones fueran demasiado grandes, sería una tarea tediosa de realizar, adicionando de que el método de Wald está siendo criticado debido a las simplificaciones matemáticas que éste realiza, optándose por métodos como el de Wilson</a:t>
            </a:r>
            <a:endParaRPr lang="es-CL" sz="2800" dirty="0"/>
          </a:p>
        </p:txBody>
      </p:sp>
      <p:pic>
        <p:nvPicPr>
          <p:cNvPr id="4" name="Imagen 3">
            <a:extLst>
              <a:ext uri="{FF2B5EF4-FFF2-40B4-BE49-F238E27FC236}">
                <a16:creationId xmlns:a16="http://schemas.microsoft.com/office/drawing/2014/main" id="{BC3B35DA-04C1-72F6-767F-2858C11C6310}"/>
              </a:ext>
            </a:extLst>
          </p:cNvPr>
          <p:cNvPicPr>
            <a:picLocks noChangeAspect="1"/>
          </p:cNvPicPr>
          <p:nvPr/>
        </p:nvPicPr>
        <p:blipFill>
          <a:blip r:embed="rId2"/>
          <a:stretch>
            <a:fillRect/>
          </a:stretch>
        </p:blipFill>
        <p:spPr>
          <a:xfrm>
            <a:off x="1314450" y="1674812"/>
            <a:ext cx="6515100" cy="2057400"/>
          </a:xfrm>
          <a:prstGeom prst="rect">
            <a:avLst/>
          </a:prstGeom>
        </p:spPr>
      </p:pic>
    </p:spTree>
    <p:extLst>
      <p:ext uri="{BB962C8B-B14F-4D97-AF65-F5344CB8AC3E}">
        <p14:creationId xmlns:p14="http://schemas.microsoft.com/office/powerpoint/2010/main" val="300764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¿En que ocasiones se usa el método </a:t>
            </a:r>
            <a:r>
              <a:rPr lang="es-CL" sz="2400" dirty="0" err="1">
                <a:solidFill>
                  <a:schemeClr val="accent6">
                    <a:lumMod val="75000"/>
                  </a:schemeClr>
                </a:solidFill>
              </a:rPr>
              <a:t>wilson</a:t>
            </a:r>
            <a:r>
              <a:rPr lang="es-CL" sz="2400" dirty="0">
                <a:solidFill>
                  <a:schemeClr val="accent6">
                    <a:lumMod val="75000"/>
                  </a:schemeClr>
                </a:solidFill>
              </a:rPr>
              <a:t> y no el método Wald?</a:t>
            </a:r>
            <a:endParaRPr lang="es-CL" sz="2000" dirty="0"/>
          </a:p>
          <a:p>
            <a:pPr marL="0" indent="0" algn="just">
              <a:buNone/>
            </a:pPr>
            <a:r>
              <a:rPr lang="es-CL" sz="2000" dirty="0"/>
              <a:t>En continuación a la pregunta anterior, es a libre elección el método a utilizar, pero hay que tener en cuenta los contras que se han mencionado en torno al método de Wald, por ello, se recomienda el uso del método de Wilson.</a:t>
            </a:r>
          </a:p>
        </p:txBody>
      </p:sp>
    </p:spTree>
    <p:extLst>
      <p:ext uri="{BB962C8B-B14F-4D97-AF65-F5344CB8AC3E}">
        <p14:creationId xmlns:p14="http://schemas.microsoft.com/office/powerpoint/2010/main" val="161750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No me ha quedado claro cómo aplicar correctamente el método de Wilson...¿Alguien encontró ejercicios resueltos para revisar?</a:t>
            </a:r>
          </a:p>
          <a:p>
            <a:pPr marL="0" indent="0" algn="just">
              <a:buNone/>
            </a:pPr>
            <a:r>
              <a:rPr lang="es-CL" sz="2000" dirty="0"/>
              <a:t>En el caso para una proporción p0, la H0 busca que la normalidad sea que la proporción p de todas las instancias X sean iguales a p0, Ha que sean distintas, mayores o menores.</a:t>
            </a:r>
          </a:p>
          <a:p>
            <a:pPr marL="0" indent="0" algn="just">
              <a:buNone/>
            </a:pPr>
            <a:r>
              <a:rPr lang="es-CL" sz="2000" dirty="0"/>
              <a:t>Mientras que, para dos proporciones p1 y p2, se busca el estudio de las diferencias de éstas. Para ello se plantea, por lo general, </a:t>
            </a:r>
          </a:p>
          <a:p>
            <a:pPr marL="0" indent="0" algn="just">
              <a:buNone/>
            </a:pPr>
            <a:r>
              <a:rPr lang="es-CL" sz="2000" dirty="0"/>
              <a:t>H0: p1 – p2 = 0</a:t>
            </a:r>
          </a:p>
          <a:p>
            <a:pPr marL="0" indent="0" algn="just">
              <a:buNone/>
            </a:pPr>
            <a:r>
              <a:rPr lang="es-CL" sz="2000" dirty="0"/>
              <a:t>Ha: p1 – p2 =/= 0</a:t>
            </a:r>
          </a:p>
          <a:p>
            <a:pPr marL="0" indent="0" algn="just">
              <a:buNone/>
            </a:pPr>
            <a:r>
              <a:rPr lang="es-CL" sz="2000" dirty="0"/>
              <a:t>El modo de realizar el método de Wilson es utilizando la función </a:t>
            </a:r>
            <a:r>
              <a:rPr lang="es-CL" sz="2000" dirty="0" err="1"/>
              <a:t>prop.test</a:t>
            </a:r>
            <a:r>
              <a:rPr lang="es-CL" sz="2000" dirty="0"/>
              <a:t>, la cual se muestra en la siguiente figura:</a:t>
            </a:r>
          </a:p>
        </p:txBody>
      </p:sp>
    </p:spTree>
    <p:extLst>
      <p:ext uri="{BB962C8B-B14F-4D97-AF65-F5344CB8AC3E}">
        <p14:creationId xmlns:p14="http://schemas.microsoft.com/office/powerpoint/2010/main" val="49260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AEA23-3142-68E4-0261-BC0FD67970B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31DC990-0C0F-5F40-E38B-2CBA906CD45A}"/>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AA7AEFFA-E99A-ABF8-38C3-9C5413D4AC61}"/>
              </a:ext>
            </a:extLst>
          </p:cNvPr>
          <p:cNvPicPr>
            <a:picLocks noChangeAspect="1"/>
          </p:cNvPicPr>
          <p:nvPr/>
        </p:nvPicPr>
        <p:blipFill>
          <a:blip r:embed="rId2"/>
          <a:stretch>
            <a:fillRect/>
          </a:stretch>
        </p:blipFill>
        <p:spPr>
          <a:xfrm>
            <a:off x="1143000" y="1328665"/>
            <a:ext cx="6858000" cy="5254697"/>
          </a:xfrm>
          <a:prstGeom prst="rect">
            <a:avLst/>
          </a:prstGeom>
        </p:spPr>
      </p:pic>
    </p:spTree>
    <p:extLst>
      <p:ext uri="{BB962C8B-B14F-4D97-AF65-F5344CB8AC3E}">
        <p14:creationId xmlns:p14="http://schemas.microsoft.com/office/powerpoint/2010/main" val="380912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Dado que la función </a:t>
            </a:r>
            <a:r>
              <a:rPr lang="es-CL" sz="2400" dirty="0" err="1">
                <a:solidFill>
                  <a:schemeClr val="accent6">
                    <a:lumMod val="75000"/>
                  </a:schemeClr>
                </a:solidFill>
              </a:rPr>
              <a:t>prop.test</a:t>
            </a:r>
            <a:r>
              <a:rPr lang="es-CL" sz="2400" dirty="0">
                <a:solidFill>
                  <a:schemeClr val="accent6">
                    <a:lumMod val="75000"/>
                  </a:schemeClr>
                </a:solidFill>
              </a:rPr>
              <a:t>() presenta la limitante de que al trabajar con dos proporciones no permite establecer un valor nulo distinto de cero para la diferencia, ¿(de existir), qué función permite saltar esta limitante?</a:t>
            </a:r>
          </a:p>
          <a:p>
            <a:pPr marL="0" indent="0" algn="just">
              <a:buNone/>
            </a:pPr>
            <a:r>
              <a:rPr lang="es-CL" sz="2000" dirty="0"/>
              <a:t>En este caso, tendríamos que volver a la utilización del método de Wald, teniendo en cuenta que, por ejemplo, que la hipótesis nula supone que sí hay una diferencia entre las proporciones (H0: p1 – p2 = 0,3), en este caso no se tendría que utilizar proporciones agrupadas.</a:t>
            </a:r>
          </a:p>
        </p:txBody>
      </p:sp>
    </p:spTree>
    <p:extLst>
      <p:ext uri="{BB962C8B-B14F-4D97-AF65-F5344CB8AC3E}">
        <p14:creationId xmlns:p14="http://schemas.microsoft.com/office/powerpoint/2010/main" val="387817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a:solidFill>
                  <a:schemeClr val="accent6">
                    <a:lumMod val="75000"/>
                  </a:schemeClr>
                </a:solidFill>
              </a:rPr>
              <a:t>Capítulo 8</a:t>
            </a:r>
            <a:endParaRPr lang="es-CL" sz="6000" dirty="0">
              <a:solidFill>
                <a:schemeClr val="accent6">
                  <a:lumMod val="75000"/>
                </a:schemeClr>
              </a:solidFill>
            </a:endParaRPr>
          </a:p>
        </p:txBody>
      </p:sp>
    </p:spTree>
    <p:extLst>
      <p:ext uri="{BB962C8B-B14F-4D97-AF65-F5344CB8AC3E}">
        <p14:creationId xmlns:p14="http://schemas.microsoft.com/office/powerpoint/2010/main" val="46831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No me queda claro a que refiere que en la prueba Q de Cochran la variable independiente tiene más de dos observaciones pareadas.</a:t>
            </a:r>
          </a:p>
          <a:p>
            <a:pPr marL="0" indent="0" algn="just">
              <a:buNone/>
            </a:pPr>
            <a:r>
              <a:rPr lang="es-CL" sz="2000" dirty="0"/>
              <a:t>Se refiere a que, si hablásemos de una tabla como la siguiente:</a:t>
            </a:r>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r>
              <a:rPr lang="es-CL" sz="2000" dirty="0"/>
              <a:t>Donde, para una misma instancia, se presentan diferentes valores dependiendo del algoritmo utilizado. En este caso se presentan 3 observaciones pareadas, es decir, para la instancia 1, se tiene que para SA = 0, hormigas = 0 y genético = 1.</a:t>
            </a:r>
          </a:p>
          <a:p>
            <a:pPr marL="0" indent="0" algn="just">
              <a:buNone/>
            </a:pPr>
            <a:endParaRPr lang="es-CL" sz="2000" dirty="0"/>
          </a:p>
        </p:txBody>
      </p:sp>
      <p:pic>
        <p:nvPicPr>
          <p:cNvPr id="5" name="Imagen 4">
            <a:extLst>
              <a:ext uri="{FF2B5EF4-FFF2-40B4-BE49-F238E27FC236}">
                <a16:creationId xmlns:a16="http://schemas.microsoft.com/office/drawing/2014/main" id="{953418A2-7198-56C5-0AC8-E6CB6E7A18AD}"/>
              </a:ext>
            </a:extLst>
          </p:cNvPr>
          <p:cNvPicPr>
            <a:picLocks noChangeAspect="1"/>
          </p:cNvPicPr>
          <p:nvPr/>
        </p:nvPicPr>
        <p:blipFill>
          <a:blip r:embed="rId2"/>
          <a:stretch>
            <a:fillRect/>
          </a:stretch>
        </p:blipFill>
        <p:spPr>
          <a:xfrm>
            <a:off x="1362075" y="3714750"/>
            <a:ext cx="6210300" cy="990600"/>
          </a:xfrm>
          <a:prstGeom prst="rect">
            <a:avLst/>
          </a:prstGeom>
        </p:spPr>
      </p:pic>
    </p:spTree>
    <p:extLst>
      <p:ext uri="{BB962C8B-B14F-4D97-AF65-F5344CB8AC3E}">
        <p14:creationId xmlns:p14="http://schemas.microsoft.com/office/powerpoint/2010/main" val="31961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¿En qué casos es mejor usar la prueba de </a:t>
            </a:r>
            <a:r>
              <a:rPr lang="es-CL" sz="2400" dirty="0" err="1">
                <a:solidFill>
                  <a:schemeClr val="accent6">
                    <a:lumMod val="75000"/>
                  </a:schemeClr>
                </a:solidFill>
              </a:rPr>
              <a:t>mcNemar</a:t>
            </a:r>
            <a:r>
              <a:rPr lang="es-CL" sz="2400" dirty="0">
                <a:solidFill>
                  <a:schemeClr val="accent6">
                    <a:lumMod val="75000"/>
                  </a:schemeClr>
                </a:solidFill>
              </a:rPr>
              <a:t>? En comparación a la extensión de esta, siendo la prueba Q de Cochran.</a:t>
            </a:r>
          </a:p>
          <a:p>
            <a:pPr marL="0" indent="0" algn="just">
              <a:buNone/>
            </a:pPr>
            <a:r>
              <a:rPr lang="es-CL" sz="2000" dirty="0"/>
              <a:t>Siguiendo con lo anterior, la prueba de </a:t>
            </a:r>
            <a:r>
              <a:rPr lang="es-CL" sz="2000" dirty="0" err="1"/>
              <a:t>mcNemar</a:t>
            </a:r>
            <a:r>
              <a:rPr lang="es-CL" sz="2000" dirty="0"/>
              <a:t> tiene una limitante, y es que no puede tener más de 2 observaciones pareadas, sólo 2. De esta forma, reutilizando la tabla anterior, para que funcione con la prueba de </a:t>
            </a:r>
            <a:r>
              <a:rPr lang="es-CL" sz="2000" dirty="0" err="1"/>
              <a:t>mcNemar</a:t>
            </a:r>
            <a:r>
              <a:rPr lang="es-CL" sz="2000" dirty="0"/>
              <a:t>, tendría que ser de la forma:</a:t>
            </a:r>
          </a:p>
        </p:txBody>
      </p:sp>
      <p:pic>
        <p:nvPicPr>
          <p:cNvPr id="6" name="Imagen 5">
            <a:extLst>
              <a:ext uri="{FF2B5EF4-FFF2-40B4-BE49-F238E27FC236}">
                <a16:creationId xmlns:a16="http://schemas.microsoft.com/office/drawing/2014/main" id="{ECDEF504-47C9-6DD0-0D2C-46CB3F87DE65}"/>
              </a:ext>
            </a:extLst>
          </p:cNvPr>
          <p:cNvPicPr>
            <a:picLocks noChangeAspect="1"/>
          </p:cNvPicPr>
          <p:nvPr/>
        </p:nvPicPr>
        <p:blipFill>
          <a:blip r:embed="rId2"/>
          <a:stretch>
            <a:fillRect/>
          </a:stretch>
        </p:blipFill>
        <p:spPr>
          <a:xfrm>
            <a:off x="2290762" y="4743450"/>
            <a:ext cx="4562475" cy="990600"/>
          </a:xfrm>
          <a:prstGeom prst="rect">
            <a:avLst/>
          </a:prstGeom>
        </p:spPr>
      </p:pic>
    </p:spTree>
    <p:extLst>
      <p:ext uri="{BB962C8B-B14F-4D97-AF65-F5344CB8AC3E}">
        <p14:creationId xmlns:p14="http://schemas.microsoft.com/office/powerpoint/2010/main" val="17418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Capítulo 7</a:t>
            </a:r>
          </a:p>
        </p:txBody>
      </p:sp>
    </p:spTree>
    <p:extLst>
      <p:ext uri="{BB962C8B-B14F-4D97-AF65-F5344CB8AC3E}">
        <p14:creationId xmlns:p14="http://schemas.microsoft.com/office/powerpoint/2010/main" val="450541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No me queda muy claro las variables de entrada de la función "</a:t>
            </a:r>
            <a:r>
              <a:rPr lang="es-CL" sz="2400" dirty="0" err="1">
                <a:solidFill>
                  <a:schemeClr val="accent6">
                    <a:lumMod val="75000"/>
                  </a:schemeClr>
                </a:solidFill>
              </a:rPr>
              <a:t>pairwiseMcnemar</a:t>
            </a:r>
            <a:r>
              <a:rPr lang="es-CL" sz="2400" dirty="0">
                <a:solidFill>
                  <a:schemeClr val="accent6">
                    <a:lumMod val="75000"/>
                  </a:schemeClr>
                </a:solidFill>
              </a:rPr>
              <a:t>( )“</a:t>
            </a:r>
          </a:p>
          <a:p>
            <a:pPr marL="0" indent="0" algn="just">
              <a:buNone/>
            </a:pPr>
            <a:r>
              <a:rPr lang="es-CL" sz="2000" dirty="0"/>
              <a:t>La función posee los siguientes parámetros:</a:t>
            </a:r>
          </a:p>
          <a:p>
            <a:pPr algn="just"/>
            <a:r>
              <a:rPr lang="es-CL" sz="2000" dirty="0"/>
              <a:t>formula: Fórmula de la forma respuesta ~ independiente | bloques</a:t>
            </a:r>
          </a:p>
          <a:p>
            <a:pPr algn="just"/>
            <a:r>
              <a:rPr lang="es-CL" sz="2000" dirty="0"/>
              <a:t>data: Corresponde al </a:t>
            </a:r>
            <a:r>
              <a:rPr lang="es-CL" sz="2000" dirty="0" err="1"/>
              <a:t>dataframe</a:t>
            </a:r>
            <a:r>
              <a:rPr lang="es-CL" sz="2000" dirty="0"/>
              <a:t> utilizado.</a:t>
            </a:r>
          </a:p>
          <a:p>
            <a:pPr marL="0" indent="0" algn="just">
              <a:buNone/>
            </a:pPr>
            <a:r>
              <a:rPr lang="es-CL" sz="2000" dirty="0"/>
              <a:t>(realmente, es la misma formula y data que se introduce en la función </a:t>
            </a:r>
            <a:r>
              <a:rPr lang="es-CL" sz="2000" dirty="0" err="1"/>
              <a:t>cochran.qtest</a:t>
            </a:r>
            <a:r>
              <a:rPr lang="es-CL" sz="2000" dirty="0"/>
              <a:t>)</a:t>
            </a:r>
          </a:p>
          <a:p>
            <a:pPr algn="just"/>
            <a:r>
              <a:rPr lang="es-CL" sz="2000" dirty="0" err="1"/>
              <a:t>method</a:t>
            </a:r>
            <a:r>
              <a:rPr lang="es-CL" sz="2000" dirty="0"/>
              <a:t>: Son los métodos que ajustan los valores p. En este caso tendremos la corrección de Bonferroni (“Bonferroni”) y la corrección de Holm (“</a:t>
            </a:r>
            <a:r>
              <a:rPr lang="es-CL" sz="2000" dirty="0" err="1"/>
              <a:t>holm</a:t>
            </a:r>
            <a:r>
              <a:rPr lang="es-CL" sz="2000" dirty="0"/>
              <a:t>”).</a:t>
            </a:r>
          </a:p>
        </p:txBody>
      </p:sp>
    </p:spTree>
    <p:extLst>
      <p:ext uri="{BB962C8B-B14F-4D97-AF65-F5344CB8AC3E}">
        <p14:creationId xmlns:p14="http://schemas.microsoft.com/office/powerpoint/2010/main" val="171248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A que se refiere cuando se dice que la corrección de Holm posee mas poder estadístico que la de Bonferroni?</a:t>
            </a:r>
          </a:p>
          <a:p>
            <a:pPr marL="0" indent="0" algn="just">
              <a:buNone/>
            </a:pPr>
            <a:r>
              <a:rPr lang="es-CL" sz="2000" dirty="0"/>
              <a:t>Últimamente, la corrección de Bonferroni es considerado muy conservador, es decir, mantiene la probabilidad de cometer un error tipo I más baja que el nivel de significación establecido (y es, por ende, más propensa a cometer errores tipo II), por lo tanto, no se recomienda su uso.</a:t>
            </a:r>
          </a:p>
          <a:p>
            <a:pPr marL="0" indent="0" algn="just">
              <a:buNone/>
            </a:pPr>
            <a:r>
              <a:rPr lang="es-CL" sz="2000" dirty="0"/>
              <a:t>Por otro lado, cuando hablamos de que la corrección de Holm posee más poder estadístico, nos referimos al punto en que no es tan propensa a cometer errores tipo II. </a:t>
            </a:r>
          </a:p>
          <a:p>
            <a:pPr marL="0" indent="0" algn="just">
              <a:buNone/>
            </a:pPr>
            <a:r>
              <a:rPr lang="es-CL" sz="2000" dirty="0"/>
              <a:t>Recordar que el poder se calcula como 1 – </a:t>
            </a:r>
            <a:r>
              <a:rPr lang="el-GR" sz="2000" dirty="0"/>
              <a:t>β</a:t>
            </a:r>
            <a:r>
              <a:rPr lang="es-CL" sz="2000" dirty="0"/>
              <a:t>, donde </a:t>
            </a:r>
            <a:r>
              <a:rPr lang="el-GR" sz="2000" dirty="0"/>
              <a:t>β</a:t>
            </a:r>
            <a:r>
              <a:rPr lang="es-CL" sz="2000" dirty="0"/>
              <a:t> es la probabilidad de cometer errores tipo II.</a:t>
            </a:r>
          </a:p>
        </p:txBody>
      </p:sp>
    </p:spTree>
    <p:extLst>
      <p:ext uri="{BB962C8B-B14F-4D97-AF65-F5344CB8AC3E}">
        <p14:creationId xmlns:p14="http://schemas.microsoft.com/office/powerpoint/2010/main" val="4041618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836613"/>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876425"/>
            <a:ext cx="8229600" cy="3965575"/>
          </a:xfrm>
        </p:spPr>
        <p:txBody>
          <a:bodyPr/>
          <a:lstStyle/>
          <a:p>
            <a:pPr marL="0" indent="0" algn="just">
              <a:buNone/>
            </a:pPr>
            <a:r>
              <a:rPr lang="es-CL" sz="2400" dirty="0">
                <a:solidFill>
                  <a:schemeClr val="accent6">
                    <a:lumMod val="75000"/>
                  </a:schemeClr>
                </a:solidFill>
              </a:rPr>
              <a:t>No me quedaron claras las correcciones de Bonferroni y Holm.</a:t>
            </a:r>
          </a:p>
          <a:p>
            <a:pPr marL="0" indent="0" algn="just">
              <a:buNone/>
            </a:pPr>
            <a:r>
              <a:rPr lang="es-CL" sz="2000" dirty="0"/>
              <a:t>Las dos correcciones trabajan ajustando los valores p.</a:t>
            </a:r>
          </a:p>
          <a:p>
            <a:pPr marL="0" indent="0" algn="just">
              <a:buNone/>
            </a:pPr>
            <a:r>
              <a:rPr lang="es-CL" sz="2000" dirty="0"/>
              <a:t>Por un lado, Bonferroni es sólo multiplicar el valor p obtenido de cada prueba por la cantidad de pruebas realizadas.</a:t>
            </a:r>
          </a:p>
          <a:p>
            <a:pPr marL="0" indent="0" algn="just">
              <a:buNone/>
            </a:pPr>
            <a:r>
              <a:rPr lang="es-CL" sz="2000" dirty="0"/>
              <a:t>Mientras que Holm, realiza las pruebas entre pares de bloques y se obtiene un valor p preliminar. Al realizar todas las pruebas, obtendremos un número n de valores p. El siguiente paso es ordenar estos valores p de manera creciente. Luego se calcula el factor de Holm para cada par de bloques:</a:t>
            </a:r>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r>
              <a:rPr lang="es-CL" sz="2000" dirty="0"/>
              <a:t>Finalmente, para cada par de bloques se comparan el valor p y el factor de Holm, donde si el p-valor es menor a HB, entonces existe una diferencia significativa entre ese par de bloques.</a:t>
            </a:r>
          </a:p>
        </p:txBody>
      </p:sp>
      <p:pic>
        <p:nvPicPr>
          <p:cNvPr id="5" name="Imagen 4">
            <a:extLst>
              <a:ext uri="{FF2B5EF4-FFF2-40B4-BE49-F238E27FC236}">
                <a16:creationId xmlns:a16="http://schemas.microsoft.com/office/drawing/2014/main" id="{A36CA7E6-7AF5-1892-943B-EF56C5A8E43B}"/>
              </a:ext>
            </a:extLst>
          </p:cNvPr>
          <p:cNvPicPr>
            <a:picLocks noChangeAspect="1"/>
          </p:cNvPicPr>
          <p:nvPr/>
        </p:nvPicPr>
        <p:blipFill>
          <a:blip r:embed="rId2"/>
          <a:stretch>
            <a:fillRect/>
          </a:stretch>
        </p:blipFill>
        <p:spPr>
          <a:xfrm>
            <a:off x="1957387" y="4600575"/>
            <a:ext cx="5509397" cy="1144588"/>
          </a:xfrm>
          <a:prstGeom prst="rect">
            <a:avLst/>
          </a:prstGeom>
        </p:spPr>
      </p:pic>
    </p:spTree>
    <p:extLst>
      <p:ext uri="{BB962C8B-B14F-4D97-AF65-F5344CB8AC3E}">
        <p14:creationId xmlns:p14="http://schemas.microsoft.com/office/powerpoint/2010/main" val="310151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No entiendo muy bien cuál es la utilidad del factor de corrección de continuidad en la prueba de </a:t>
            </a:r>
            <a:r>
              <a:rPr lang="es-CL" sz="2400" dirty="0" err="1">
                <a:solidFill>
                  <a:schemeClr val="accent6">
                    <a:lumMod val="75000"/>
                  </a:schemeClr>
                </a:solidFill>
              </a:rPr>
              <a:t>McNemar</a:t>
            </a:r>
            <a:r>
              <a:rPr lang="es-CL" sz="2400" dirty="0">
                <a:solidFill>
                  <a:schemeClr val="accent6">
                    <a:lumMod val="75000"/>
                  </a:schemeClr>
                </a:solidFill>
              </a:rPr>
              <a:t>.</a:t>
            </a:r>
          </a:p>
          <a:p>
            <a:pPr marL="0" indent="0" algn="just">
              <a:buNone/>
            </a:pPr>
            <a:r>
              <a:rPr lang="es-CL" sz="2000" dirty="0"/>
              <a:t>En este caso, sería la misma respuesta dada para el método de Wilson, mencionado en el capítulo 7, donde los datos siguen una distribución binomial (discreta), pero se quiere realizar una aproximación que tiene una distribución chi-cuadrado (continua). De esta forma, siempre se que se presente el caso anterior, se tendrá que utilizar el factor de corrección de continuidad de Yates.</a:t>
            </a:r>
          </a:p>
        </p:txBody>
      </p:sp>
    </p:spTree>
    <p:extLst>
      <p:ext uri="{BB962C8B-B14F-4D97-AF65-F5344CB8AC3E}">
        <p14:creationId xmlns:p14="http://schemas.microsoft.com/office/powerpoint/2010/main" val="9833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Según lo que estaba leyendo al comienzo de la lectura, entonces la hipótesis nula ayuda a tener una idea a priori del tipo de distribución que siguen las muestras?</a:t>
            </a:r>
          </a:p>
          <a:p>
            <a:pPr marL="0" indent="0" algn="just">
              <a:buNone/>
            </a:pPr>
            <a:r>
              <a:rPr lang="es-CL" sz="2000" dirty="0"/>
              <a:t>Esto es cierto, debido a que las hipótesis nulas están manejadas por contextos específicos que dan lugar a suposiciones de cómo deberían de ser, por ejemplo, las distribuciones. Pero hay que dejar algo en claro ¿qué sucedería si sólo tuviéramos el contexto y no nos entregasen las hipótesis?</a:t>
            </a:r>
          </a:p>
        </p:txBody>
      </p:sp>
    </p:spTree>
    <p:extLst>
      <p:ext uri="{BB962C8B-B14F-4D97-AF65-F5344CB8AC3E}">
        <p14:creationId xmlns:p14="http://schemas.microsoft.com/office/powerpoint/2010/main" val="351178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Por qué cuando calculo el Z para cada uno de los grupos </a:t>
            </a:r>
            <a:r>
              <a:rPr lang="es-CL" sz="2400" dirty="0" err="1">
                <a:solidFill>
                  <a:schemeClr val="accent6">
                    <a:lumMod val="75000"/>
                  </a:schemeClr>
                </a:solidFill>
              </a:rPr>
              <a:t>alfinal</a:t>
            </a:r>
            <a:r>
              <a:rPr lang="es-CL" sz="2400" dirty="0">
                <a:solidFill>
                  <a:schemeClr val="accent6">
                    <a:lumMod val="75000"/>
                  </a:schemeClr>
                </a:solidFill>
              </a:rPr>
              <a:t> hace mención de que tienen que seguir un único estadístico de prueba y lo eleva al cuadrado? Y con eso inferir que sigue una distribución Chi-cuadrado?</a:t>
            </a:r>
          </a:p>
          <a:p>
            <a:pPr marL="0" indent="0" algn="just">
              <a:buNone/>
            </a:pPr>
            <a:r>
              <a:rPr lang="es-CL" sz="2000" dirty="0"/>
              <a:t>En principio, necesitamos obtener un solo estadístico con el cual podamos obtener un único p-valor, para ello, un buen acercamiento es el estadístico chi-cuadrado debido a que todos los valores serán positivos y las diferencias significativas tenderán a mostrarse aún más. Por otro lado, en el capítulo 3 se menciona lo siguiente:</a:t>
            </a:r>
          </a:p>
          <a:p>
            <a:pPr marL="0" indent="0" algn="just">
              <a:buNone/>
            </a:pPr>
            <a:endParaRPr lang="es-CL" sz="2000" dirty="0"/>
          </a:p>
          <a:p>
            <a:pPr marL="0" indent="0" algn="just">
              <a:buNone/>
            </a:pPr>
            <a:endParaRPr lang="es-CL" sz="2000" dirty="0"/>
          </a:p>
          <a:p>
            <a:pPr marL="0" indent="0" algn="just">
              <a:buNone/>
            </a:pPr>
            <a:r>
              <a:rPr lang="es-CL" sz="2000" dirty="0"/>
              <a:t>No es que se infiera, sino que es de esta forma como se obtiene la distribución chi-cuadrado a partir de k-estadísticos Z</a:t>
            </a:r>
          </a:p>
        </p:txBody>
      </p:sp>
      <p:pic>
        <p:nvPicPr>
          <p:cNvPr id="5" name="Imagen 4">
            <a:extLst>
              <a:ext uri="{FF2B5EF4-FFF2-40B4-BE49-F238E27FC236}">
                <a16:creationId xmlns:a16="http://schemas.microsoft.com/office/drawing/2014/main" id="{B6B37603-8DDD-106A-D385-39B044823B3F}"/>
              </a:ext>
            </a:extLst>
          </p:cNvPr>
          <p:cNvPicPr>
            <a:picLocks noChangeAspect="1"/>
          </p:cNvPicPr>
          <p:nvPr/>
        </p:nvPicPr>
        <p:blipFill>
          <a:blip r:embed="rId2"/>
          <a:stretch>
            <a:fillRect/>
          </a:stretch>
        </p:blipFill>
        <p:spPr>
          <a:xfrm>
            <a:off x="3600450" y="5319712"/>
            <a:ext cx="1790700" cy="676275"/>
          </a:xfrm>
          <a:prstGeom prst="rect">
            <a:avLst/>
          </a:prstGeom>
        </p:spPr>
      </p:pic>
    </p:spTree>
    <p:extLst>
      <p:ext uri="{BB962C8B-B14F-4D97-AF65-F5344CB8AC3E}">
        <p14:creationId xmlns:p14="http://schemas.microsoft.com/office/powerpoint/2010/main" val="1703034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No me queda claro en como se obtienen las distintas tablas, esto es parte del procedimiento? y en caso de aplicar, se deben obtener todas las tablas posibles utilizando los mismos datos? (Prueba Exacta de Fisher)</a:t>
            </a:r>
          </a:p>
          <a:p>
            <a:pPr marL="0" indent="0" algn="just">
              <a:buNone/>
            </a:pPr>
            <a:r>
              <a:rPr lang="es-CL" sz="2000" dirty="0"/>
              <a:t>En el caso presentado, las tablas fueron construidas teniendo en cuenta todos los posibles escenarios donde no variara los totales marginales, esto es, los totales presentados en la siguiente tabla:</a:t>
            </a:r>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r>
              <a:rPr lang="es-CL" sz="2000" dirty="0"/>
              <a:t>Por otro lado, no es necesario construir todas las tablas, ya que la función </a:t>
            </a:r>
            <a:r>
              <a:rPr lang="es-CL" sz="2000" dirty="0" err="1"/>
              <a:t>fisher.test</a:t>
            </a:r>
            <a:r>
              <a:rPr lang="es-CL" sz="2000" dirty="0"/>
              <a:t> lo realiza de manera interna, devolviendo el p-valor, pero SÍ es necesaria la construcción de la primera tabla de contingencia.</a:t>
            </a:r>
          </a:p>
        </p:txBody>
      </p:sp>
      <p:pic>
        <p:nvPicPr>
          <p:cNvPr id="5" name="Imagen 4">
            <a:extLst>
              <a:ext uri="{FF2B5EF4-FFF2-40B4-BE49-F238E27FC236}">
                <a16:creationId xmlns:a16="http://schemas.microsoft.com/office/drawing/2014/main" id="{31432F03-4205-C7D2-6608-E104B585CAB2}"/>
              </a:ext>
            </a:extLst>
          </p:cNvPr>
          <p:cNvPicPr>
            <a:picLocks noChangeAspect="1"/>
          </p:cNvPicPr>
          <p:nvPr/>
        </p:nvPicPr>
        <p:blipFill>
          <a:blip r:embed="rId2"/>
          <a:stretch>
            <a:fillRect/>
          </a:stretch>
        </p:blipFill>
        <p:spPr>
          <a:xfrm>
            <a:off x="2166937" y="4716462"/>
            <a:ext cx="4371975" cy="1123950"/>
          </a:xfrm>
          <a:prstGeom prst="rect">
            <a:avLst/>
          </a:prstGeom>
        </p:spPr>
      </p:pic>
    </p:spTree>
    <p:extLst>
      <p:ext uri="{BB962C8B-B14F-4D97-AF65-F5344CB8AC3E}">
        <p14:creationId xmlns:p14="http://schemas.microsoft.com/office/powerpoint/2010/main" val="412020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Referente a la Prueba chi-cuadrado de homogeneidad (páginas 2 y 3 de la lectura), no comprendí del todo el paso para llegar de la tabla de la página 2 a la primera tabla de la página 3.</a:t>
            </a:r>
          </a:p>
          <a:p>
            <a:pPr marL="0" indent="0" algn="just">
              <a:buNone/>
            </a:pPr>
            <a:r>
              <a:rPr lang="es-CL" sz="2400" dirty="0">
                <a:solidFill>
                  <a:schemeClr val="accent6">
                    <a:lumMod val="75000"/>
                  </a:schemeClr>
                </a:solidFill>
              </a:rPr>
              <a:t>Más específicamente, no entendí la utilización de la siguiente fórmula (la cual se encuentra al final de la página 2) con los datos de la primera tabla mencionada (página 2):</a:t>
            </a:r>
          </a:p>
          <a:p>
            <a:pPr marL="0" indent="0" algn="just">
              <a:buNone/>
            </a:pPr>
            <a:r>
              <a:rPr lang="es-CL" sz="2400" dirty="0" err="1">
                <a:solidFill>
                  <a:schemeClr val="accent6">
                    <a:lumMod val="75000"/>
                  </a:schemeClr>
                </a:solidFill>
              </a:rPr>
              <a:t>Ei,j</a:t>
            </a:r>
            <a:r>
              <a:rPr lang="es-CL" sz="2400" dirty="0">
                <a:solidFill>
                  <a:schemeClr val="accent6">
                    <a:lumMod val="75000"/>
                  </a:schemeClr>
                </a:solidFill>
              </a:rPr>
              <a:t> = (ni · </a:t>
            </a:r>
            <a:r>
              <a:rPr lang="es-CL" sz="2400" dirty="0" err="1">
                <a:solidFill>
                  <a:schemeClr val="accent6">
                    <a:lumMod val="75000"/>
                  </a:schemeClr>
                </a:solidFill>
              </a:rPr>
              <a:t>nj</a:t>
            </a:r>
            <a:r>
              <a:rPr lang="es-CL" sz="2400" dirty="0">
                <a:solidFill>
                  <a:schemeClr val="accent6">
                    <a:lumMod val="75000"/>
                  </a:schemeClr>
                </a:solidFill>
              </a:rPr>
              <a:t>) / n</a:t>
            </a:r>
          </a:p>
          <a:p>
            <a:pPr marL="0" indent="0" algn="just">
              <a:buNone/>
            </a:pPr>
            <a:r>
              <a:rPr lang="es-CL" sz="2000" dirty="0"/>
              <a:t>A continuación, se presentan dos tablas, la primera con los datos y sus frecuencias, mientras que la segunda corresponde a las frecuencias ESPERADAS:</a:t>
            </a:r>
          </a:p>
        </p:txBody>
      </p:sp>
    </p:spTree>
    <p:extLst>
      <p:ext uri="{BB962C8B-B14F-4D97-AF65-F5344CB8AC3E}">
        <p14:creationId xmlns:p14="http://schemas.microsoft.com/office/powerpoint/2010/main" val="34163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7B4B1-4A2E-B4A4-5D46-AC83595E21F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800E487-DE18-0480-5B35-62B6BE0DF977}"/>
              </a:ext>
            </a:extLst>
          </p:cNvPr>
          <p:cNvSpPr>
            <a:spLocks noGrp="1"/>
          </p:cNvSpPr>
          <p:nvPr>
            <p:ph idx="1"/>
          </p:nvPr>
        </p:nvSpPr>
        <p:spPr/>
        <p:txBody>
          <a:bodyPr/>
          <a:lstStyle/>
          <a:p>
            <a:endParaRPr lang="es-CL" dirty="0"/>
          </a:p>
          <a:p>
            <a:endParaRPr lang="es-CL" dirty="0"/>
          </a:p>
          <a:p>
            <a:endParaRPr lang="es-CL" dirty="0"/>
          </a:p>
          <a:p>
            <a:endParaRPr lang="es-CL" sz="1800" dirty="0"/>
          </a:p>
          <a:p>
            <a:pPr marL="0" indent="0">
              <a:buNone/>
            </a:pPr>
            <a:r>
              <a:rPr lang="es-CL" sz="1800" dirty="0"/>
              <a:t>La fórmula que da nacimiento a la segunda tabla es la mencionada en la duda:</a:t>
            </a:r>
          </a:p>
          <a:p>
            <a:pPr marL="0" indent="0">
              <a:buNone/>
            </a:pPr>
            <a:r>
              <a:rPr lang="nn-NO" sz="1800" dirty="0"/>
              <a:t>Ei,j = (ni · nj) / n</a:t>
            </a:r>
          </a:p>
          <a:p>
            <a:pPr marL="0" indent="0">
              <a:buNone/>
            </a:pPr>
            <a:r>
              <a:rPr lang="es-CL" sz="1800" dirty="0"/>
              <a:t>Por ejemplo, si se quiere obtener la frecuencia esperada para las programadoras que les gusta Java, el cálculo es el siguiente:</a:t>
            </a:r>
          </a:p>
          <a:p>
            <a:pPr marL="0" indent="0">
              <a:buNone/>
            </a:pPr>
            <a:r>
              <a:rPr lang="es-CL" sz="1800" dirty="0"/>
              <a:t>E_2,2 = (nFila_2 * nColumna_2)/</a:t>
            </a:r>
            <a:r>
              <a:rPr lang="es-CL" sz="1800" dirty="0" err="1"/>
              <a:t>nTotal</a:t>
            </a:r>
            <a:r>
              <a:rPr lang="es-CL" sz="1800" dirty="0"/>
              <a:t> = (100 * 80)/300 = 26,7</a:t>
            </a:r>
          </a:p>
          <a:p>
            <a:pPr marL="0" indent="0">
              <a:buNone/>
            </a:pPr>
            <a:r>
              <a:rPr lang="es-CL" sz="1800" dirty="0"/>
              <a:t>El por qué se realiza este cálculo es debido a una de las condiciones de la prueba Chi-cuadrado de Pearson, ya que debe cumplirse lo de haber a lo menos 5 observaciones ESPERADAS en cada grupo, es decir, como 26,7 es mayor que 5, se cumple para el grupo de programadoras que les gusta Java, así para todos los grupos.</a:t>
            </a:r>
          </a:p>
        </p:txBody>
      </p:sp>
      <p:pic>
        <p:nvPicPr>
          <p:cNvPr id="7" name="Imagen 6">
            <a:extLst>
              <a:ext uri="{FF2B5EF4-FFF2-40B4-BE49-F238E27FC236}">
                <a16:creationId xmlns:a16="http://schemas.microsoft.com/office/drawing/2014/main" id="{236EAC86-319A-C960-BC76-1E9B99986548}"/>
              </a:ext>
            </a:extLst>
          </p:cNvPr>
          <p:cNvPicPr>
            <a:picLocks noChangeAspect="1"/>
          </p:cNvPicPr>
          <p:nvPr/>
        </p:nvPicPr>
        <p:blipFill>
          <a:blip r:embed="rId2"/>
          <a:stretch>
            <a:fillRect/>
          </a:stretch>
        </p:blipFill>
        <p:spPr>
          <a:xfrm>
            <a:off x="2071687" y="2608263"/>
            <a:ext cx="5000625" cy="962025"/>
          </a:xfrm>
          <a:prstGeom prst="rect">
            <a:avLst/>
          </a:prstGeom>
        </p:spPr>
      </p:pic>
      <p:pic>
        <p:nvPicPr>
          <p:cNvPr id="9" name="Imagen 8">
            <a:extLst>
              <a:ext uri="{FF2B5EF4-FFF2-40B4-BE49-F238E27FC236}">
                <a16:creationId xmlns:a16="http://schemas.microsoft.com/office/drawing/2014/main" id="{31EC8281-B6D0-AE4F-6B97-F52533093242}"/>
              </a:ext>
            </a:extLst>
          </p:cNvPr>
          <p:cNvPicPr>
            <a:picLocks noChangeAspect="1"/>
          </p:cNvPicPr>
          <p:nvPr/>
        </p:nvPicPr>
        <p:blipFill>
          <a:blip r:embed="rId3"/>
          <a:stretch>
            <a:fillRect/>
          </a:stretch>
        </p:blipFill>
        <p:spPr>
          <a:xfrm>
            <a:off x="2219325" y="1600200"/>
            <a:ext cx="4705350" cy="933450"/>
          </a:xfrm>
          <a:prstGeom prst="rect">
            <a:avLst/>
          </a:prstGeom>
        </p:spPr>
      </p:pic>
    </p:spTree>
    <p:extLst>
      <p:ext uri="{BB962C8B-B14F-4D97-AF65-F5344CB8AC3E}">
        <p14:creationId xmlns:p14="http://schemas.microsoft.com/office/powerpoint/2010/main" val="1375787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No comprendí muy bien porque es necesario tener al menos 5 observaciones esperadas en cada grupo para poder realizar la prueba chi cuadrado.</a:t>
            </a:r>
          </a:p>
          <a:p>
            <a:pPr marL="0" indent="0" algn="just">
              <a:buNone/>
            </a:pPr>
            <a:r>
              <a:rPr lang="es-CL" sz="2000" dirty="0"/>
              <a:t>Es una regla empírica que evita valores sobreestimados de Chi-cuadrado al efectuar esta ecuación:</a:t>
            </a:r>
          </a:p>
          <a:p>
            <a:pPr marL="0" indent="0" algn="just">
              <a:buNone/>
            </a:pPr>
            <a:endParaRPr lang="es-CL" sz="2000" dirty="0"/>
          </a:p>
          <a:p>
            <a:pPr marL="0" indent="0" algn="just">
              <a:buNone/>
            </a:pPr>
            <a:endParaRPr lang="es-CL" sz="2000" dirty="0"/>
          </a:p>
          <a:p>
            <a:pPr marL="0" indent="0" algn="just">
              <a:buNone/>
            </a:pPr>
            <a:r>
              <a:rPr lang="es-CL" sz="2000" dirty="0"/>
              <a:t>Lo que vendría siendo de que la cantidad esperada es un valor muy pequeño, por lo que el valor del estadístico chi-cuadrado tendería a aumentar demasiado.</a:t>
            </a:r>
          </a:p>
        </p:txBody>
      </p:sp>
      <p:pic>
        <p:nvPicPr>
          <p:cNvPr id="5" name="Imagen 4">
            <a:extLst>
              <a:ext uri="{FF2B5EF4-FFF2-40B4-BE49-F238E27FC236}">
                <a16:creationId xmlns:a16="http://schemas.microsoft.com/office/drawing/2014/main" id="{8DFFD4D0-A4BF-0E9B-52C7-C17787125E55}"/>
              </a:ext>
            </a:extLst>
          </p:cNvPr>
          <p:cNvPicPr>
            <a:picLocks noChangeAspect="1"/>
          </p:cNvPicPr>
          <p:nvPr/>
        </p:nvPicPr>
        <p:blipFill>
          <a:blip r:embed="rId2"/>
          <a:stretch>
            <a:fillRect/>
          </a:stretch>
        </p:blipFill>
        <p:spPr>
          <a:xfrm>
            <a:off x="2379849" y="4038600"/>
            <a:ext cx="4384301" cy="714375"/>
          </a:xfrm>
          <a:prstGeom prst="rect">
            <a:avLst/>
          </a:prstGeom>
        </p:spPr>
      </p:pic>
    </p:spTree>
    <p:extLst>
      <p:ext uri="{BB962C8B-B14F-4D97-AF65-F5344CB8AC3E}">
        <p14:creationId xmlns:p14="http://schemas.microsoft.com/office/powerpoint/2010/main" val="148404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800" dirty="0">
                <a:solidFill>
                  <a:schemeClr val="accent6">
                    <a:lumMod val="75000"/>
                  </a:schemeClr>
                </a:solidFill>
              </a:rPr>
              <a:t>Entonces cuando se trabaja con proporciones, lo que determina la probabilidad de éxito-fracaso (fórmula) dependerá del valor que tenga solamente la hipótesis nula?</a:t>
            </a:r>
          </a:p>
          <a:p>
            <a:pPr marL="0" indent="0" algn="just">
              <a:buNone/>
            </a:pPr>
            <a:r>
              <a:rPr lang="es-CL" sz="2000" dirty="0"/>
              <a:t>En simples palabras, se podría decir que los correspondientes cálculos dependerán del valor probabilístico enunciado en la hipótesis nula, pero también se debe recordar que la hipótesis nula representa la normalidad de la situación (sin cambios), por lo que se podría tergiversar H0 y Ha para que funcionen con (1-p), siendo p la probabilidad de éxito.</a:t>
            </a:r>
          </a:p>
        </p:txBody>
      </p:sp>
    </p:spTree>
    <p:extLst>
      <p:ext uri="{BB962C8B-B14F-4D97-AF65-F5344CB8AC3E}">
        <p14:creationId xmlns:p14="http://schemas.microsoft.com/office/powerpoint/2010/main" val="2499482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Una prueba </a:t>
            </a:r>
            <a:r>
              <a:rPr lang="es-CL" sz="2400" dirty="0" err="1">
                <a:solidFill>
                  <a:schemeClr val="accent6">
                    <a:lumMod val="75000"/>
                  </a:schemeClr>
                </a:solidFill>
              </a:rPr>
              <a:t>post-hoc</a:t>
            </a:r>
            <a:r>
              <a:rPr lang="es-CL" sz="2400" dirty="0">
                <a:solidFill>
                  <a:schemeClr val="accent6">
                    <a:lumMod val="75000"/>
                  </a:schemeClr>
                </a:solidFill>
              </a:rPr>
              <a:t> simplemente consiste en realizar varias pruebas </a:t>
            </a:r>
            <a:r>
              <a:rPr lang="es-CL" sz="2400" dirty="0" err="1">
                <a:solidFill>
                  <a:schemeClr val="accent6">
                    <a:lumMod val="75000"/>
                  </a:schemeClr>
                </a:solidFill>
              </a:rPr>
              <a:t>mcNemar</a:t>
            </a:r>
            <a:r>
              <a:rPr lang="es-CL" sz="2400" dirty="0">
                <a:solidFill>
                  <a:schemeClr val="accent6">
                    <a:lumMod val="75000"/>
                  </a:schemeClr>
                </a:solidFill>
              </a:rPr>
              <a:t>? como es que esta puede encontrar las proporciones diferentes?</a:t>
            </a:r>
          </a:p>
          <a:p>
            <a:pPr marL="0" indent="0" algn="just">
              <a:buNone/>
            </a:pPr>
            <a:r>
              <a:rPr lang="es-CL" sz="2000" dirty="0"/>
              <a:t>Hasta lo que han visto, es correcto afirmar que se realizan pruebas </a:t>
            </a:r>
            <a:r>
              <a:rPr lang="es-CL" sz="2000" dirty="0" err="1"/>
              <a:t>mcNemar</a:t>
            </a:r>
            <a:r>
              <a:rPr lang="es-CL" sz="2000" dirty="0"/>
              <a:t>.</a:t>
            </a:r>
          </a:p>
          <a:p>
            <a:pPr marL="0" indent="0" algn="just">
              <a:buNone/>
            </a:pPr>
            <a:r>
              <a:rPr lang="es-CL" sz="2000" dirty="0"/>
              <a:t>Esto se debe a que la prueba </a:t>
            </a:r>
            <a:r>
              <a:rPr lang="es-CL" sz="2000" dirty="0" err="1"/>
              <a:t>mcNemar</a:t>
            </a:r>
            <a:r>
              <a:rPr lang="es-CL" sz="2000" dirty="0"/>
              <a:t> siempre se realiza para tablas que tengan presentes 2 grupos pareados.</a:t>
            </a:r>
          </a:p>
          <a:p>
            <a:pPr marL="0" indent="0" algn="just">
              <a:buNone/>
            </a:pPr>
            <a:r>
              <a:rPr lang="es-CL" sz="2000" dirty="0"/>
              <a:t>Como la prueba Q de Cochran es para tablas que tengan presente más de 2 grupos pareados, se realizan todas las combinaciones de 2 grupos posibles, y por cada combinación realizamos una prueba </a:t>
            </a:r>
            <a:r>
              <a:rPr lang="es-CL" sz="2000" dirty="0" err="1"/>
              <a:t>mcNemar</a:t>
            </a:r>
            <a:r>
              <a:rPr lang="es-CL" sz="2000" dirty="0"/>
              <a:t> para verificar cuáles son los grupos que tienen los cambios significativos.</a:t>
            </a:r>
          </a:p>
        </p:txBody>
      </p:sp>
    </p:spTree>
    <p:extLst>
      <p:ext uri="{BB962C8B-B14F-4D97-AF65-F5344CB8AC3E}">
        <p14:creationId xmlns:p14="http://schemas.microsoft.com/office/powerpoint/2010/main" val="3348659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En la prueba Q de Cochran, ¿Qué pasa cuando ambas variables son dicotómicas y es equivalente a la de </a:t>
            </a:r>
            <a:r>
              <a:rPr lang="es-CL" sz="2400" dirty="0" err="1">
                <a:solidFill>
                  <a:schemeClr val="accent6">
                    <a:lumMod val="75000"/>
                  </a:schemeClr>
                </a:solidFill>
              </a:rPr>
              <a:t>mcNemar</a:t>
            </a:r>
            <a:r>
              <a:rPr lang="es-CL" sz="2400" dirty="0">
                <a:solidFill>
                  <a:schemeClr val="accent6">
                    <a:lumMod val="75000"/>
                  </a:schemeClr>
                </a:solidFill>
              </a:rPr>
              <a:t>? ¿Entregan exactamente el mismo resultado o es el mismo procedimiento? Si la respuesta es no en ambos casos, ¿Cuál sería la mejor opción?</a:t>
            </a:r>
          </a:p>
          <a:p>
            <a:pPr marL="0" indent="0" algn="just">
              <a:buNone/>
            </a:pPr>
            <a:r>
              <a:rPr lang="es-CL" sz="2000" dirty="0"/>
              <a:t>Tal como se menciona en el texto, la prueba Q de Cochran no es más que una extensión de la prueba de </a:t>
            </a:r>
            <a:r>
              <a:rPr lang="es-CL" sz="2000" dirty="0" err="1"/>
              <a:t>mcNemar</a:t>
            </a:r>
            <a:r>
              <a:rPr lang="es-CL" sz="2000" dirty="0"/>
              <a:t>, incluso se podría decir que la prueba de </a:t>
            </a:r>
            <a:r>
              <a:rPr lang="es-CL" sz="2000" dirty="0" err="1"/>
              <a:t>mcNemar</a:t>
            </a:r>
            <a:r>
              <a:rPr lang="es-CL" sz="2000" dirty="0"/>
              <a:t> es una prueba Q de Cochran para 2 grupos correlacionados.</a:t>
            </a:r>
          </a:p>
        </p:txBody>
      </p:sp>
    </p:spTree>
    <p:extLst>
      <p:ext uri="{BB962C8B-B14F-4D97-AF65-F5344CB8AC3E}">
        <p14:creationId xmlns:p14="http://schemas.microsoft.com/office/powerpoint/2010/main" val="1977148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¿Qué pasa si se ocupa la prueba exacta de Fisher en una muestra grande?</a:t>
            </a:r>
          </a:p>
          <a:p>
            <a:pPr marL="0" indent="0" algn="just">
              <a:buNone/>
            </a:pPr>
            <a:r>
              <a:rPr lang="es-CL" sz="2000" dirty="0"/>
              <a:t>Mientras menor sea el tamaño de la muestra, más exacto será el resultado entregado por la prueba, pero en el caso de que si la muestra fuera muy grande, el resultado sería similar a utilizar una prueba aproximada como la prueba chi-cuadrado de independencia.</a:t>
            </a:r>
          </a:p>
          <a:p>
            <a:pPr marL="0" indent="0" algn="just">
              <a:buNone/>
            </a:pPr>
            <a:r>
              <a:rPr lang="es-CL" sz="2000" dirty="0"/>
              <a:t>De manera inversa, si se utilizara la prueba chi-cuadrado con muestras muy pequeñas, se tendría que aplicar una corrección de continuidad.</a:t>
            </a:r>
          </a:p>
        </p:txBody>
      </p:sp>
    </p:spTree>
    <p:extLst>
      <p:ext uri="{BB962C8B-B14F-4D97-AF65-F5344CB8AC3E}">
        <p14:creationId xmlns:p14="http://schemas.microsoft.com/office/powerpoint/2010/main" val="764061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8</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No se entiende el por qué, al realizar el siguiente script, se entrega la siguiente tabla como resultado (basado en el ejemplo presentado en el texto):</a:t>
            </a:r>
          </a:p>
        </p:txBody>
      </p:sp>
      <p:pic>
        <p:nvPicPr>
          <p:cNvPr id="5" name="Imagen 4">
            <a:extLst>
              <a:ext uri="{FF2B5EF4-FFF2-40B4-BE49-F238E27FC236}">
                <a16:creationId xmlns:a16="http://schemas.microsoft.com/office/drawing/2014/main" id="{8BBD53C0-024E-8009-8E62-38D936DBFCEE}"/>
              </a:ext>
            </a:extLst>
          </p:cNvPr>
          <p:cNvPicPr>
            <a:picLocks noChangeAspect="1"/>
          </p:cNvPicPr>
          <p:nvPr/>
        </p:nvPicPr>
        <p:blipFill>
          <a:blip r:embed="rId2"/>
          <a:stretch>
            <a:fillRect/>
          </a:stretch>
        </p:blipFill>
        <p:spPr>
          <a:xfrm>
            <a:off x="2238374" y="3440111"/>
            <a:ext cx="4667250" cy="1190625"/>
          </a:xfrm>
          <a:prstGeom prst="rect">
            <a:avLst/>
          </a:prstGeom>
        </p:spPr>
      </p:pic>
      <p:pic>
        <p:nvPicPr>
          <p:cNvPr id="9" name="Imagen 8">
            <a:extLst>
              <a:ext uri="{FF2B5EF4-FFF2-40B4-BE49-F238E27FC236}">
                <a16:creationId xmlns:a16="http://schemas.microsoft.com/office/drawing/2014/main" id="{507C0223-BB7C-03EC-86B2-EF70F66EDD57}"/>
              </a:ext>
            </a:extLst>
          </p:cNvPr>
          <p:cNvPicPr>
            <a:picLocks noChangeAspect="1"/>
          </p:cNvPicPr>
          <p:nvPr/>
        </p:nvPicPr>
        <p:blipFill>
          <a:blip r:embed="rId3"/>
          <a:stretch>
            <a:fillRect/>
          </a:stretch>
        </p:blipFill>
        <p:spPr>
          <a:xfrm>
            <a:off x="3125108" y="4918075"/>
            <a:ext cx="2893783" cy="920749"/>
          </a:xfrm>
          <a:prstGeom prst="rect">
            <a:avLst/>
          </a:prstGeom>
        </p:spPr>
      </p:pic>
    </p:spTree>
    <p:extLst>
      <p:ext uri="{BB962C8B-B14F-4D97-AF65-F5344CB8AC3E}">
        <p14:creationId xmlns:p14="http://schemas.microsoft.com/office/powerpoint/2010/main" val="1871249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C7A42-072D-8084-67B8-49AE98B0DD8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DDFE35C-2A1F-4FC7-A38E-8B7A26621C1B}"/>
              </a:ext>
            </a:extLst>
          </p:cNvPr>
          <p:cNvSpPr>
            <a:spLocks noGrp="1"/>
          </p:cNvSpPr>
          <p:nvPr>
            <p:ph idx="1"/>
          </p:nvPr>
        </p:nvSpPr>
        <p:spPr>
          <a:xfrm>
            <a:off x="457200" y="1600200"/>
            <a:ext cx="7486650" cy="333375"/>
          </a:xfrm>
        </p:spPr>
        <p:txBody>
          <a:bodyPr/>
          <a:lstStyle/>
          <a:p>
            <a:pPr marL="0" indent="0">
              <a:buNone/>
            </a:pPr>
            <a:r>
              <a:rPr lang="es-CL" sz="2000" dirty="0"/>
              <a:t>Esto se debe al </a:t>
            </a:r>
            <a:r>
              <a:rPr lang="es-CL" sz="2000" dirty="0" err="1"/>
              <a:t>dataframe</a:t>
            </a:r>
            <a:r>
              <a:rPr lang="es-CL" sz="2000" dirty="0"/>
              <a:t> construido, el cual tiene la siguiente forma:</a:t>
            </a:r>
          </a:p>
          <a:p>
            <a:pPr marL="0" indent="0">
              <a:buNone/>
            </a:pPr>
            <a:endParaRPr lang="es-CL" sz="2000" dirty="0"/>
          </a:p>
        </p:txBody>
      </p:sp>
      <p:pic>
        <p:nvPicPr>
          <p:cNvPr id="7" name="Imagen 6">
            <a:extLst>
              <a:ext uri="{FF2B5EF4-FFF2-40B4-BE49-F238E27FC236}">
                <a16:creationId xmlns:a16="http://schemas.microsoft.com/office/drawing/2014/main" id="{47CA5E40-414B-B0E7-C45B-675A4C8FCEBB}"/>
              </a:ext>
            </a:extLst>
          </p:cNvPr>
          <p:cNvPicPr>
            <a:picLocks noChangeAspect="1"/>
          </p:cNvPicPr>
          <p:nvPr/>
        </p:nvPicPr>
        <p:blipFill>
          <a:blip r:embed="rId2"/>
          <a:stretch>
            <a:fillRect/>
          </a:stretch>
        </p:blipFill>
        <p:spPr>
          <a:xfrm>
            <a:off x="542925" y="2058988"/>
            <a:ext cx="2181225" cy="3886200"/>
          </a:xfrm>
          <a:prstGeom prst="rect">
            <a:avLst/>
          </a:prstGeom>
        </p:spPr>
      </p:pic>
      <p:pic>
        <p:nvPicPr>
          <p:cNvPr id="9" name="Imagen 8">
            <a:extLst>
              <a:ext uri="{FF2B5EF4-FFF2-40B4-BE49-F238E27FC236}">
                <a16:creationId xmlns:a16="http://schemas.microsoft.com/office/drawing/2014/main" id="{B5979B3C-313F-6D72-C40B-6A931717BF97}"/>
              </a:ext>
            </a:extLst>
          </p:cNvPr>
          <p:cNvPicPr>
            <a:picLocks noChangeAspect="1"/>
          </p:cNvPicPr>
          <p:nvPr/>
        </p:nvPicPr>
        <p:blipFill>
          <a:blip r:embed="rId3"/>
          <a:stretch>
            <a:fillRect/>
          </a:stretch>
        </p:blipFill>
        <p:spPr>
          <a:xfrm>
            <a:off x="2750342" y="2058988"/>
            <a:ext cx="2105025" cy="3676650"/>
          </a:xfrm>
          <a:prstGeom prst="rect">
            <a:avLst/>
          </a:prstGeom>
        </p:spPr>
      </p:pic>
      <p:sp>
        <p:nvSpPr>
          <p:cNvPr id="10" name="Marcador de contenido 2">
            <a:extLst>
              <a:ext uri="{FF2B5EF4-FFF2-40B4-BE49-F238E27FC236}">
                <a16:creationId xmlns:a16="http://schemas.microsoft.com/office/drawing/2014/main" id="{D593C52B-4823-FA26-4CBF-10CE10E591CA}"/>
              </a:ext>
            </a:extLst>
          </p:cNvPr>
          <p:cNvSpPr txBox="1">
            <a:spLocks/>
          </p:cNvSpPr>
          <p:nvPr/>
        </p:nvSpPr>
        <p:spPr bwMode="auto">
          <a:xfrm>
            <a:off x="5067300" y="2116137"/>
            <a:ext cx="3531392"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s-CL" sz="2000" dirty="0"/>
              <a:t>Como la tabla de contingencia se crea en base a la tabla anterior, si contásemos las frecuencias de cada clase, tendríamos los siguientes resultados: 15 de mejoría + placebo, 2 no mejoría + placebo, 15 no mejoría + Real.</a:t>
            </a:r>
          </a:p>
          <a:p>
            <a:pPr marL="0" indent="0" algn="just">
              <a:buFont typeface="Arial" panose="020B0604020202020204" pitchFamily="34" charset="0"/>
              <a:buNone/>
            </a:pPr>
            <a:r>
              <a:rPr lang="es-CL" sz="2000" dirty="0"/>
              <a:t>Con esto, se establece que son los mismos datos entregados por la tabla de contingencia mencionada:</a:t>
            </a:r>
          </a:p>
        </p:txBody>
      </p:sp>
      <p:pic>
        <p:nvPicPr>
          <p:cNvPr id="11" name="Imagen 10">
            <a:extLst>
              <a:ext uri="{FF2B5EF4-FFF2-40B4-BE49-F238E27FC236}">
                <a16:creationId xmlns:a16="http://schemas.microsoft.com/office/drawing/2014/main" id="{5D8391A8-35EA-DAD3-E574-0500B233E229}"/>
              </a:ext>
            </a:extLst>
          </p:cNvPr>
          <p:cNvPicPr>
            <a:picLocks noChangeAspect="1"/>
          </p:cNvPicPr>
          <p:nvPr/>
        </p:nvPicPr>
        <p:blipFill>
          <a:blip r:embed="rId4"/>
          <a:stretch>
            <a:fillRect/>
          </a:stretch>
        </p:blipFill>
        <p:spPr>
          <a:xfrm>
            <a:off x="5477783" y="5883275"/>
            <a:ext cx="2893783" cy="920749"/>
          </a:xfrm>
          <a:prstGeom prst="rect">
            <a:avLst/>
          </a:prstGeom>
        </p:spPr>
      </p:pic>
    </p:spTree>
    <p:extLst>
      <p:ext uri="{BB962C8B-B14F-4D97-AF65-F5344CB8AC3E}">
        <p14:creationId xmlns:p14="http://schemas.microsoft.com/office/powerpoint/2010/main" val="3726058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1B8AC-1336-84DB-532D-F29B00B265A5}"/>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ED9331F-39F6-3903-6CF7-ACA34BADF705}"/>
              </a:ext>
            </a:extLst>
          </p:cNvPr>
          <p:cNvSpPr>
            <a:spLocks noGrp="1"/>
          </p:cNvSpPr>
          <p:nvPr>
            <p:ph idx="1"/>
          </p:nvPr>
        </p:nvSpPr>
        <p:spPr/>
        <p:txBody>
          <a:bodyPr/>
          <a:lstStyle/>
          <a:p>
            <a:pPr marL="0" indent="0" algn="just">
              <a:buNone/>
            </a:pPr>
            <a:r>
              <a:rPr lang="es-CL" sz="2000" dirty="0"/>
              <a:t>Si el objetivo es crear todas las demás tablas de contingencia presentadas en el texto, la prueba exacta de Fisher ahorra este trabajo para obtener la probabilidad exacta de observar el conjunto de frecuencias de cada tabla de contingencia con iguales valores marginales (totales de filas y columnas), dado por la ecuación de función de distribución geométrica:</a:t>
            </a:r>
          </a:p>
          <a:p>
            <a:pPr marL="0" indent="0" algn="just">
              <a:buNone/>
            </a:pPr>
            <a:endParaRPr lang="es-CL" sz="2000" dirty="0"/>
          </a:p>
          <a:p>
            <a:pPr marL="0" indent="0" algn="just">
              <a:buNone/>
            </a:pPr>
            <a:endParaRPr lang="es-CL" sz="2000" dirty="0"/>
          </a:p>
          <a:p>
            <a:pPr marL="0" indent="0" algn="just">
              <a:buNone/>
            </a:pPr>
            <a:endParaRPr lang="es-CL" sz="2000" dirty="0"/>
          </a:p>
          <a:p>
            <a:pPr marL="0" indent="0" algn="just">
              <a:buNone/>
            </a:pPr>
            <a:r>
              <a:rPr lang="es-CL" sz="2000" dirty="0"/>
              <a:t>Luego, el p-valor final está dado por la suma de las probabilidades de las tablas con una probabilidad menor o igual a la tabla de contingencia original (la ya mostrada), y éste es el valor que se debe de recoger, que sería </a:t>
            </a:r>
          </a:p>
          <a:p>
            <a:pPr marL="0" indent="0" algn="just">
              <a:buNone/>
            </a:pPr>
            <a:r>
              <a:rPr lang="es-CL" sz="2000" dirty="0"/>
              <a:t>p = 2,422e-07</a:t>
            </a:r>
          </a:p>
        </p:txBody>
      </p:sp>
      <p:pic>
        <p:nvPicPr>
          <p:cNvPr id="5" name="Imagen 4">
            <a:extLst>
              <a:ext uri="{FF2B5EF4-FFF2-40B4-BE49-F238E27FC236}">
                <a16:creationId xmlns:a16="http://schemas.microsoft.com/office/drawing/2014/main" id="{98023D2E-AEAE-670E-5BB4-ED4B9E62C80B}"/>
              </a:ext>
            </a:extLst>
          </p:cNvPr>
          <p:cNvPicPr>
            <a:picLocks noChangeAspect="1"/>
          </p:cNvPicPr>
          <p:nvPr/>
        </p:nvPicPr>
        <p:blipFill>
          <a:blip r:embed="rId2"/>
          <a:stretch>
            <a:fillRect/>
          </a:stretch>
        </p:blipFill>
        <p:spPr>
          <a:xfrm>
            <a:off x="2681287" y="3195637"/>
            <a:ext cx="3781425" cy="923925"/>
          </a:xfrm>
          <a:prstGeom prst="rect">
            <a:avLst/>
          </a:prstGeom>
        </p:spPr>
      </p:pic>
    </p:spTree>
    <p:extLst>
      <p:ext uri="{BB962C8B-B14F-4D97-AF65-F5344CB8AC3E}">
        <p14:creationId xmlns:p14="http://schemas.microsoft.com/office/powerpoint/2010/main" val="192070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Me quedó la duda del capítulo 4 donde se calcula el valor de z*, no entendí bien cómo calcularlo con el nivel de confianza entregado, intenté usar </a:t>
            </a:r>
            <a:r>
              <a:rPr lang="es-CL" sz="2400" dirty="0" err="1">
                <a:solidFill>
                  <a:schemeClr val="accent6">
                    <a:lumMod val="75000"/>
                  </a:schemeClr>
                </a:solidFill>
              </a:rPr>
              <a:t>qnorm</a:t>
            </a:r>
            <a:r>
              <a:rPr lang="es-CL" sz="2400" dirty="0">
                <a:solidFill>
                  <a:schemeClr val="accent6">
                    <a:lumMod val="75000"/>
                  </a:schemeClr>
                </a:solidFill>
              </a:rPr>
              <a:t>() de R, pero faltan datos. Espero puedan complementar la pregunta, </a:t>
            </a:r>
            <a:r>
              <a:rPr lang="es-CL" sz="2400" dirty="0" err="1">
                <a:solidFill>
                  <a:schemeClr val="accent6">
                    <a:lumMod val="75000"/>
                  </a:schemeClr>
                </a:solidFill>
              </a:rPr>
              <a:t>pq</a:t>
            </a:r>
            <a:r>
              <a:rPr lang="es-CL" sz="2400" dirty="0">
                <a:solidFill>
                  <a:schemeClr val="accent6">
                    <a:lumMod val="75000"/>
                  </a:schemeClr>
                </a:solidFill>
              </a:rPr>
              <a:t> sigo con la duda y ya estamos en el </a:t>
            </a:r>
            <a:r>
              <a:rPr lang="es-CL" sz="2400" dirty="0" err="1">
                <a:solidFill>
                  <a:schemeClr val="accent6">
                    <a:lumMod val="75000"/>
                  </a:schemeClr>
                </a:solidFill>
              </a:rPr>
              <a:t>cap</a:t>
            </a:r>
            <a:r>
              <a:rPr lang="es-CL" sz="2400" dirty="0">
                <a:solidFill>
                  <a:schemeClr val="accent6">
                    <a:lumMod val="75000"/>
                  </a:schemeClr>
                </a:solidFill>
              </a:rPr>
              <a:t> 7.</a:t>
            </a:r>
          </a:p>
          <a:p>
            <a:pPr marL="0" indent="0" algn="just">
              <a:buNone/>
            </a:pPr>
            <a:r>
              <a:rPr lang="es-CL" sz="2000" dirty="0"/>
              <a:t>En primer lugar, la función </a:t>
            </a:r>
            <a:r>
              <a:rPr lang="es-CL" sz="2000" dirty="0" err="1"/>
              <a:t>qnorm</a:t>
            </a:r>
            <a:r>
              <a:rPr lang="es-CL" sz="2000" dirty="0"/>
              <a:t>() entrega el valor del cuantil para cualquier probabilidad p. En este sentido, si consideramos el nivel de confianza como nuestra probabilidad p, encontraríamos el cuantil mencionado, el cual estará bajo el nombre de z*, bajo las condiciones de que </a:t>
            </a:r>
            <a:r>
              <a:rPr lang="el-GR" sz="2000" dirty="0"/>
              <a:t>μ</a:t>
            </a:r>
            <a:r>
              <a:rPr lang="es-CL" sz="2000" dirty="0"/>
              <a:t> = 0 y </a:t>
            </a:r>
            <a:r>
              <a:rPr lang="el-GR" sz="2000" dirty="0"/>
              <a:t>σ</a:t>
            </a:r>
            <a:r>
              <a:rPr lang="es-CL" sz="2000" dirty="0"/>
              <a:t> = 1.</a:t>
            </a:r>
          </a:p>
          <a:p>
            <a:pPr marL="0" indent="0" algn="just">
              <a:buNone/>
            </a:pPr>
            <a:r>
              <a:rPr lang="es-CL" sz="2000" dirty="0"/>
              <a:t>Vale decir que </a:t>
            </a:r>
            <a:r>
              <a:rPr lang="es-CL" sz="2000" dirty="0" err="1"/>
              <a:t>qnorm</a:t>
            </a:r>
            <a:r>
              <a:rPr lang="es-CL" sz="2000" dirty="0"/>
              <a:t>() corresponde a la función inversa de </a:t>
            </a:r>
            <a:r>
              <a:rPr lang="es-CL" sz="2000" dirty="0" err="1"/>
              <a:t>pnorm</a:t>
            </a:r>
            <a:r>
              <a:rPr lang="es-CL" sz="2000" dirty="0"/>
              <a:t>(). Esto se puede apreciar en la siguiente imagen:</a:t>
            </a:r>
          </a:p>
        </p:txBody>
      </p:sp>
    </p:spTree>
    <p:extLst>
      <p:ext uri="{BB962C8B-B14F-4D97-AF65-F5344CB8AC3E}">
        <p14:creationId xmlns:p14="http://schemas.microsoft.com/office/powerpoint/2010/main" val="5625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7AD8B-A2B9-77ED-952E-9EAA95A5FDE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3487CD1-F379-82BD-1CE7-FBFA85B3F978}"/>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097B1AD0-A767-6C41-CA58-77AF2261AECF}"/>
              </a:ext>
            </a:extLst>
          </p:cNvPr>
          <p:cNvPicPr>
            <a:picLocks noChangeAspect="1"/>
          </p:cNvPicPr>
          <p:nvPr/>
        </p:nvPicPr>
        <p:blipFill>
          <a:blip r:embed="rId2"/>
          <a:stretch>
            <a:fillRect/>
          </a:stretch>
        </p:blipFill>
        <p:spPr>
          <a:xfrm>
            <a:off x="1413373" y="1149087"/>
            <a:ext cx="6317254" cy="5424750"/>
          </a:xfrm>
          <a:prstGeom prst="rect">
            <a:avLst/>
          </a:prstGeom>
        </p:spPr>
      </p:pic>
    </p:spTree>
    <p:extLst>
      <p:ext uri="{BB962C8B-B14F-4D97-AF65-F5344CB8AC3E}">
        <p14:creationId xmlns:p14="http://schemas.microsoft.com/office/powerpoint/2010/main" val="22355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En el método de Wald, se habla de una variable aleatoria que sigue una distribución binominal, que luego hay que usar un estimador puntual. Pero dicho estimador </a:t>
            </a:r>
            <a:r>
              <a:rPr lang="es-CL" sz="2400" dirty="0" err="1">
                <a:solidFill>
                  <a:schemeClr val="accent6">
                    <a:lumMod val="75000"/>
                  </a:schemeClr>
                </a:solidFill>
              </a:rPr>
              <a:t>tendra</a:t>
            </a:r>
            <a:r>
              <a:rPr lang="es-CL" sz="2400" dirty="0">
                <a:solidFill>
                  <a:schemeClr val="accent6">
                    <a:lumMod val="75000"/>
                  </a:schemeClr>
                </a:solidFill>
              </a:rPr>
              <a:t> su propia </a:t>
            </a:r>
            <a:r>
              <a:rPr lang="es-CL" sz="2400" dirty="0" err="1">
                <a:solidFill>
                  <a:schemeClr val="accent6">
                    <a:lumMod val="75000"/>
                  </a:schemeClr>
                </a:solidFill>
              </a:rPr>
              <a:t>distribucion</a:t>
            </a:r>
            <a:r>
              <a:rPr lang="es-CL" sz="2400" dirty="0">
                <a:solidFill>
                  <a:schemeClr val="accent6">
                    <a:lumMod val="75000"/>
                  </a:schemeClr>
                </a:solidFill>
              </a:rPr>
              <a:t> (distinta a la original, es decir la binomial)????</a:t>
            </a:r>
          </a:p>
          <a:p>
            <a:pPr marL="0" indent="0" algn="just">
              <a:buNone/>
            </a:pPr>
            <a:r>
              <a:rPr lang="es-CL" sz="2000" dirty="0"/>
              <a:t>La definición que se le atribuye al estimador puntual p^, para el caso del método de Wald, es la proporción de éxito de la muestra, debido a que no hay forma de conocer la probabilidad de éxito p. Por ende, el estimador puntual debe de seguir las mismas características que el parámetro que se desea estimar, es decir, la distribución de p^ debe de ser igual a la de p, ya que, en definitiva, queremos aproximar el valor de p desconocido.</a:t>
            </a:r>
          </a:p>
        </p:txBody>
      </p:sp>
    </p:spTree>
    <p:extLst>
      <p:ext uri="{BB962C8B-B14F-4D97-AF65-F5344CB8AC3E}">
        <p14:creationId xmlns:p14="http://schemas.microsoft.com/office/powerpoint/2010/main" val="409688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731837"/>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1874837"/>
            <a:ext cx="8229600" cy="3965575"/>
          </a:xfrm>
        </p:spPr>
        <p:txBody>
          <a:bodyPr/>
          <a:lstStyle/>
          <a:p>
            <a:pPr marL="0" indent="0" algn="just">
              <a:buNone/>
            </a:pPr>
            <a:r>
              <a:rPr lang="es-CL" sz="2400" dirty="0">
                <a:solidFill>
                  <a:schemeClr val="accent6">
                    <a:lumMod val="75000"/>
                  </a:schemeClr>
                </a:solidFill>
              </a:rPr>
              <a:t>Leí la respuesta de un compañero a la pregunta 15, pero no logré entender bien cuándo se utiliza el parámetro </a:t>
            </a:r>
            <a:r>
              <a:rPr lang="es-CL" sz="2400" dirty="0" err="1">
                <a:solidFill>
                  <a:schemeClr val="accent6">
                    <a:lumMod val="75000"/>
                  </a:schemeClr>
                </a:solidFill>
              </a:rPr>
              <a:t>correct</a:t>
            </a:r>
            <a:r>
              <a:rPr lang="es-CL" sz="2400" dirty="0">
                <a:solidFill>
                  <a:schemeClr val="accent6">
                    <a:lumMod val="75000"/>
                  </a:schemeClr>
                </a:solidFill>
              </a:rPr>
              <a:t> en </a:t>
            </a:r>
            <a:r>
              <a:rPr lang="es-CL" sz="2400" dirty="0" err="1">
                <a:solidFill>
                  <a:schemeClr val="accent6">
                    <a:lumMod val="75000"/>
                  </a:schemeClr>
                </a:solidFill>
              </a:rPr>
              <a:t>prop.test</a:t>
            </a:r>
            <a:r>
              <a:rPr lang="es-CL" sz="2400" dirty="0">
                <a:solidFill>
                  <a:schemeClr val="accent6">
                    <a:lumMod val="75000"/>
                  </a:schemeClr>
                </a:solidFill>
              </a:rPr>
              <a:t>().</a:t>
            </a:r>
          </a:p>
          <a:p>
            <a:pPr marL="0" indent="0" algn="just">
              <a:buNone/>
            </a:pPr>
            <a:r>
              <a:rPr lang="es-CL" sz="2000" dirty="0"/>
              <a:t>En primer lugar, se debe entender que cuando el parámetro </a:t>
            </a:r>
            <a:r>
              <a:rPr lang="es-CL" sz="2000" dirty="0" err="1"/>
              <a:t>correct</a:t>
            </a:r>
            <a:r>
              <a:rPr lang="es-CL" sz="2000" dirty="0"/>
              <a:t> = TRUE (que es el valor por defecto), se debe de aplicar la corrección de continuidad de Yates, en caso contrario, no se aplicaría. Ahora bien, la pregunta recae en ¿cuándo este valor debe ser TRUE?</a:t>
            </a:r>
          </a:p>
          <a:p>
            <a:pPr marL="0" indent="0" algn="just">
              <a:buNone/>
            </a:pPr>
            <a:r>
              <a:rPr lang="es-CL" sz="2000" dirty="0"/>
              <a:t>Tener en cuenta que se quiere aproximar valores discretos a una distribución de Chi-cuadrado, la cual es una distribución continua. El problema surge con los valores en cuestión, ya que siguen una distribución, por lo general, binomial.</a:t>
            </a:r>
          </a:p>
        </p:txBody>
      </p:sp>
    </p:spTree>
    <p:extLst>
      <p:ext uri="{BB962C8B-B14F-4D97-AF65-F5344CB8AC3E}">
        <p14:creationId xmlns:p14="http://schemas.microsoft.com/office/powerpoint/2010/main" val="380042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En la pagina 7 del documento no me queda claro como es que se obtiene el valor de P, se que tiene que ver con el Z obtenido pero me cuesta hacer la relación.</a:t>
            </a:r>
          </a:p>
          <a:p>
            <a:pPr marL="0" indent="0" algn="just">
              <a:buNone/>
            </a:pPr>
            <a:r>
              <a:rPr lang="es-CL" sz="2000" dirty="0"/>
              <a:t>Como antes se mencionó, la función inversa de </a:t>
            </a:r>
            <a:r>
              <a:rPr lang="es-CL" sz="2000" dirty="0" err="1"/>
              <a:t>qnorm</a:t>
            </a:r>
            <a:r>
              <a:rPr lang="es-CL" sz="2000" dirty="0"/>
              <a:t>() es </a:t>
            </a:r>
            <a:r>
              <a:rPr lang="es-CL" sz="2000" dirty="0" err="1"/>
              <a:t>pnorm</a:t>
            </a:r>
            <a:r>
              <a:rPr lang="es-CL" sz="2000" dirty="0"/>
              <a:t>(), es decir, estaríamos buscando la probabilidad p del cuantil en cuestión.</a:t>
            </a:r>
          </a:p>
          <a:p>
            <a:pPr marL="0" indent="0" algn="just">
              <a:buNone/>
            </a:pPr>
            <a:r>
              <a:rPr lang="es-CL" sz="2000" dirty="0"/>
              <a:t>En el caso presentado en la página, obtenemos el valor de Z = 0,7596. Luego aplicamos la función </a:t>
            </a:r>
            <a:r>
              <a:rPr lang="es-CL" sz="2000" dirty="0" err="1"/>
              <a:t>pnorm</a:t>
            </a:r>
            <a:r>
              <a:rPr lang="es-CL" sz="2000" dirty="0"/>
              <a:t>(Z, </a:t>
            </a:r>
            <a:r>
              <a:rPr lang="es-CL" sz="2000" dirty="0" err="1"/>
              <a:t>lower.tail</a:t>
            </a:r>
            <a:r>
              <a:rPr lang="es-CL" sz="2000" dirty="0"/>
              <a:t> = FALSE), lo que nos entregará el valor p que buscábamos en un principio.</a:t>
            </a:r>
          </a:p>
        </p:txBody>
      </p:sp>
    </p:spTree>
    <p:extLst>
      <p:ext uri="{BB962C8B-B14F-4D97-AF65-F5344CB8AC3E}">
        <p14:creationId xmlns:p14="http://schemas.microsoft.com/office/powerpoint/2010/main" val="61401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5863A-216C-47C8-A410-DE7BC5AFDF4C}"/>
              </a:ext>
            </a:extLst>
          </p:cNvPr>
          <p:cNvSpPr>
            <a:spLocks noGrp="1"/>
          </p:cNvSpPr>
          <p:nvPr>
            <p:ph type="title"/>
          </p:nvPr>
        </p:nvSpPr>
        <p:spPr>
          <a:xfrm>
            <a:off x="457200" y="1017588"/>
            <a:ext cx="8229600" cy="1143000"/>
          </a:xfrm>
        </p:spPr>
        <p:txBody>
          <a:bodyPr/>
          <a:lstStyle/>
          <a:p>
            <a:r>
              <a:rPr lang="es-CL" dirty="0">
                <a:solidFill>
                  <a:schemeClr val="accent6">
                    <a:lumMod val="75000"/>
                  </a:schemeClr>
                </a:solidFill>
              </a:rPr>
              <a:t>Capítulo 7</a:t>
            </a:r>
          </a:p>
        </p:txBody>
      </p:sp>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457200" y="2160588"/>
            <a:ext cx="8229600" cy="3965575"/>
          </a:xfrm>
        </p:spPr>
        <p:txBody>
          <a:bodyPr/>
          <a:lstStyle/>
          <a:p>
            <a:pPr marL="0" indent="0" algn="just">
              <a:buNone/>
            </a:pPr>
            <a:r>
              <a:rPr lang="es-CL" sz="2400" dirty="0">
                <a:solidFill>
                  <a:schemeClr val="accent6">
                    <a:lumMod val="75000"/>
                  </a:schemeClr>
                </a:solidFill>
              </a:rPr>
              <a:t>¿En qué casos se debe utilizar la proporción agrupada? No me queda claro la situación en la que se debe dar, si pudieran ejemplificar con algún ejercicio distinto al explicado.</a:t>
            </a:r>
          </a:p>
          <a:p>
            <a:pPr marL="0" indent="0" algn="just">
              <a:buNone/>
            </a:pPr>
            <a:r>
              <a:rPr lang="es-CL" sz="2000" dirty="0"/>
              <a:t>La proporción agrupada se utiliza en el Método de Wald para dos proporciones, si y sólo si, la hipótesis nula supone que no hay diferencias entre las dos proporciones, esto es H0: p1 - p2 = 0.</a:t>
            </a:r>
          </a:p>
          <a:p>
            <a:pPr marL="0" indent="0" algn="just">
              <a:buNone/>
            </a:pPr>
            <a:r>
              <a:rPr lang="es-CL" sz="2000" dirty="0"/>
              <a:t>Con ello, las verificaciones de la condición éxito-fracaso (n*p &gt;= 10 y n*(1-p) &gt;= 10) se realiza para cada estimador puntual p1^, n1 y p2^, n2. </a:t>
            </a:r>
          </a:p>
          <a:p>
            <a:pPr marL="0" indent="0" algn="just">
              <a:buNone/>
            </a:pPr>
            <a:r>
              <a:rPr lang="es-CL" sz="2000" dirty="0"/>
              <a:t>La estimación del error estándar (SE) se realiza mediante un estimador puntual p^ obtenido a partir de la proporción agrupada, todo ello con el fin de encontrar el valor Z que nos permitirá dar con el valor-p.</a:t>
            </a:r>
          </a:p>
        </p:txBody>
      </p:sp>
    </p:spTree>
    <p:extLst>
      <p:ext uri="{BB962C8B-B14F-4D97-AF65-F5344CB8AC3E}">
        <p14:creationId xmlns:p14="http://schemas.microsoft.com/office/powerpoint/2010/main" val="376650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TotalTime>
  <Words>3169</Words>
  <Application>Microsoft Office PowerPoint</Application>
  <PresentationFormat>Presentación en pantalla (4:3)</PresentationFormat>
  <Paragraphs>150</Paragraphs>
  <Slides>35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35</vt:i4>
      </vt:variant>
    </vt:vector>
  </HeadingPairs>
  <TitlesOfParts>
    <vt:vector size="38" baseType="lpstr">
      <vt:lpstr>Arial</vt:lpstr>
      <vt:lpstr>Calibri</vt:lpstr>
      <vt:lpstr>Office Theme</vt:lpstr>
      <vt:lpstr>Resolución dudas capítulos 7 y 8</vt:lpstr>
      <vt:lpstr>Capítulo 7</vt:lpstr>
      <vt:lpstr>Capítulo 7</vt:lpstr>
      <vt:lpstr>Capítulo 7</vt:lpstr>
      <vt:lpstr>Presentación de PowerPoint</vt:lpstr>
      <vt:lpstr>Capítulo 7</vt:lpstr>
      <vt:lpstr>Capítulo 7</vt:lpstr>
      <vt:lpstr>Capítulo 7</vt:lpstr>
      <vt:lpstr>Capítulo 7</vt:lpstr>
      <vt:lpstr>Capítulo 7</vt:lpstr>
      <vt:lpstr>Capítulo 7</vt:lpstr>
      <vt:lpstr>Presentación de PowerPoint</vt:lpstr>
      <vt:lpstr>Capítulo 7</vt:lpstr>
      <vt:lpstr>Capítulo 7</vt:lpstr>
      <vt:lpstr>Presentación de PowerPoint</vt:lpstr>
      <vt:lpstr>Capítulo 7</vt:lpstr>
      <vt:lpstr>Capítulo 8</vt:lpstr>
      <vt:lpstr>Capítulo 8</vt:lpstr>
      <vt:lpstr>Capítulo 8</vt:lpstr>
      <vt:lpstr>Capítulo 8</vt:lpstr>
      <vt:lpstr>Capítulo 8</vt:lpstr>
      <vt:lpstr>Capítulo 8</vt:lpstr>
      <vt:lpstr>Capítulo 8</vt:lpstr>
      <vt:lpstr>Capítulo 8</vt:lpstr>
      <vt:lpstr>Capítulo 8</vt:lpstr>
      <vt:lpstr>Capítulo 8</vt:lpstr>
      <vt:lpstr>Capítulo 8</vt:lpstr>
      <vt:lpstr>Presentación de PowerPoint</vt:lpstr>
      <vt:lpstr>Capítulo 8</vt:lpstr>
      <vt:lpstr>Capítulo 8</vt:lpstr>
      <vt:lpstr>Capítulo 8</vt:lpstr>
      <vt:lpstr>Capítulo 8</vt:lpstr>
      <vt:lpstr>Capítulo 8</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daniel calderon</cp:lastModifiedBy>
  <cp:revision>32</cp:revision>
  <dcterms:created xsi:type="dcterms:W3CDTF">2012-06-05T18:28:47Z</dcterms:created>
  <dcterms:modified xsi:type="dcterms:W3CDTF">2022-09-21T21:44:50Z</dcterms:modified>
</cp:coreProperties>
</file>