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459" r:id="rId3"/>
    <p:sldId id="479" r:id="rId4"/>
    <p:sldId id="480" r:id="rId5"/>
    <p:sldId id="481" r:id="rId6"/>
    <p:sldId id="482" r:id="rId7"/>
    <p:sldId id="488" r:id="rId8"/>
    <p:sldId id="489" r:id="rId9"/>
    <p:sldId id="485" r:id="rId10"/>
    <p:sldId id="486" r:id="rId11"/>
    <p:sldId id="487" r:id="rId12"/>
    <p:sldId id="454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050" autoAdjust="0"/>
  </p:normalViewPr>
  <p:slideViewPr>
    <p:cSldViewPr>
      <p:cViewPr>
        <p:scale>
          <a:sx n="80" d="100"/>
          <a:sy n="8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916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1DFDA-BD6E-2942-B563-40591B11D84F}" type="datetimeFigureOut">
              <a:rPr lang="es-ES_tradnl" smtClean="0"/>
              <a:pPr/>
              <a:t>19/11/2018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65849-413F-F947-A880-45F90641DE2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83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5849-413F-F947-A880-45F90641DE26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87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7FFD2BE-7FEB-1E4E-ABD3-F7045F1C3F30}" type="slidenum">
              <a:rPr lang="en-US" altLang="es-ES_tradnl" sz="1200">
                <a:solidFill>
                  <a:schemeClr val="tx2"/>
                </a:solidFill>
                <a:latin typeface="Microsoft Sans Serif" charset="0"/>
              </a:rPr>
              <a:pPr/>
              <a:t>2</a:t>
            </a:fld>
            <a:endParaRPr lang="en-US" altLang="es-ES_tradnl" sz="1200">
              <a:solidFill>
                <a:schemeClr val="tx2"/>
              </a:solidFill>
              <a:latin typeface="Microsoft Sans Serif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91388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5849-413F-F947-A880-45F90641DE26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844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5849-413F-F947-A880-45F90641DE26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4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365125"/>
          </a:xfrm>
        </p:spPr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592267"/>
            <a:ext cx="2895600" cy="365125"/>
          </a:xfrm>
        </p:spPr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913" y="65088"/>
            <a:ext cx="6470650" cy="773112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51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371475" y="6669360"/>
            <a:ext cx="200025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ES_tradnl" smtClean="0"/>
              <a:t>SERH- Claudio Cabrera</a:t>
            </a:r>
            <a:endParaRPr lang="en-US" alt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1"/>
          </p:nvPr>
        </p:nvSpPr>
        <p:spPr>
          <a:xfrm>
            <a:off x="4371975" y="6669360"/>
            <a:ext cx="2105025" cy="214313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ES_tradnl" smtClean="0"/>
              <a:t>Noviembre 2018</a:t>
            </a:r>
            <a:endParaRPr lang="en-US" altLang="es-ES_tradnl"/>
          </a:p>
        </p:txBody>
      </p:sp>
    </p:spTree>
    <p:extLst>
      <p:ext uri="{BB962C8B-B14F-4D97-AF65-F5344CB8AC3E}">
        <p14:creationId xmlns:p14="http://schemas.microsoft.com/office/powerpoint/2010/main" val="46709496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664275"/>
            <a:ext cx="2133600" cy="365125"/>
          </a:xfrm>
        </p:spPr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664275"/>
            <a:ext cx="2895600" cy="365125"/>
          </a:xfrm>
        </p:spPr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664275"/>
            <a:ext cx="2133600" cy="365125"/>
          </a:xfrm>
        </p:spPr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597352"/>
            <a:ext cx="2133600" cy="365125"/>
          </a:xfrm>
        </p:spPr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365125"/>
          </a:xfrm>
        </p:spPr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97352"/>
            <a:ext cx="2133600" cy="365125"/>
          </a:xfrm>
        </p:spPr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Noviembre 2018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smtClean="0"/>
              <a:t>SERH- Claudio Cabrera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E5A7-8202-433C-85A6-29649179600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/>
              <a:t>Sistema educativo con capacidad de reconocimiento de heridas, como método de apoyo a su clasificación.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752600"/>
          </a:xfrm>
        </p:spPr>
        <p:txBody>
          <a:bodyPr>
            <a:normAutofit/>
          </a:bodyPr>
          <a:lstStyle/>
          <a:p>
            <a:r>
              <a:rPr lang="es-ES" dirty="0" smtClean="0"/>
              <a:t>HITO 1</a:t>
            </a:r>
          </a:p>
          <a:p>
            <a:r>
              <a:rPr lang="es-ES" dirty="0" smtClean="0"/>
              <a:t>Claudio Cabrera</a:t>
            </a:r>
          </a:p>
          <a:p>
            <a:endParaRPr lang="es-ES" dirty="0" smtClean="0"/>
          </a:p>
          <a:p>
            <a:endParaRPr lang="es-CL" dirty="0"/>
          </a:p>
          <a:p>
            <a:endParaRPr lang="es-CL" dirty="0"/>
          </a:p>
        </p:txBody>
      </p:sp>
      <p:grpSp>
        <p:nvGrpSpPr>
          <p:cNvPr id="5" name="4 Grupo"/>
          <p:cNvGrpSpPr/>
          <p:nvPr/>
        </p:nvGrpSpPr>
        <p:grpSpPr>
          <a:xfrm rot="16200000">
            <a:off x="6749579" y="4347765"/>
            <a:ext cx="2212853" cy="1239419"/>
            <a:chOff x="3174278" y="3108959"/>
            <a:chExt cx="4271248" cy="2076995"/>
          </a:xfrm>
        </p:grpSpPr>
        <p:pic>
          <p:nvPicPr>
            <p:cNvPr id="7" name="Picture 6" descr="Image result for smartphon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43" t="8110" r="25083"/>
            <a:stretch/>
          </p:blipFill>
          <p:spPr bwMode="auto">
            <a:xfrm rot="16200000">
              <a:off x="4271404" y="2011833"/>
              <a:ext cx="2076995" cy="427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paciente con herida desgarro de piel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2" t="5457" r="3902" b="19145"/>
            <a:stretch/>
          </p:blipFill>
          <p:spPr bwMode="auto">
            <a:xfrm>
              <a:off x="3491880" y="3284984"/>
              <a:ext cx="3600400" cy="177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84523"/>
            <a:ext cx="1204405" cy="2165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Solución</a:t>
            </a:r>
            <a:endParaRPr lang="es-ES" dirty="0"/>
          </a:p>
        </p:txBody>
      </p:sp>
      <p:pic>
        <p:nvPicPr>
          <p:cNvPr id="4098" name="Picture 2" descr="Ambiente de Entrena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1546" r="9653"/>
          <a:stretch>
            <a:fillRect/>
          </a:stretch>
        </p:blipFill>
        <p:spPr bwMode="auto">
          <a:xfrm>
            <a:off x="1691680" y="1412776"/>
            <a:ext cx="5688632" cy="478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08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Solución</a:t>
            </a:r>
            <a:endParaRPr lang="es-ES" b="1" dirty="0"/>
          </a:p>
        </p:txBody>
      </p:sp>
      <p:pic>
        <p:nvPicPr>
          <p:cNvPr id="5122" name="Picture 2" descr="Ambiente de Produc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4681" r="9729" b="1703"/>
          <a:stretch>
            <a:fillRect/>
          </a:stretch>
        </p:blipFill>
        <p:spPr bwMode="auto">
          <a:xfrm>
            <a:off x="1704639" y="1432508"/>
            <a:ext cx="5747681" cy="458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58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Preguntas</a:t>
            </a:r>
          </a:p>
        </p:txBody>
      </p:sp>
      <p:pic>
        <p:nvPicPr>
          <p:cNvPr id="3" name="Imagen 2" descr="pregunta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52600"/>
            <a:ext cx="381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_tradnl" dirty="0" err="1" smtClean="0"/>
              <a:t>Historial</a:t>
            </a:r>
            <a:r>
              <a:rPr lang="en-US" altLang="es-ES_tradnl" dirty="0" smtClean="0"/>
              <a:t> de </a:t>
            </a:r>
            <a:r>
              <a:rPr lang="en-US" altLang="es-ES_tradnl" dirty="0" err="1" smtClean="0"/>
              <a:t>Cambios</a:t>
            </a:r>
            <a:endParaRPr lang="en-US" altLang="es-ES_tradnl" dirty="0"/>
          </a:p>
        </p:txBody>
      </p:sp>
      <p:graphicFrame>
        <p:nvGraphicFramePr>
          <p:cNvPr id="35880" name="Group 4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7428106"/>
              </p:ext>
            </p:extLst>
          </p:nvPr>
        </p:nvGraphicFramePr>
        <p:xfrm>
          <a:off x="385763" y="1298575"/>
          <a:ext cx="8453437" cy="1274764"/>
        </p:xfrm>
        <a:graphic>
          <a:graphicData uri="http://schemas.openxmlformats.org/drawingml/2006/table">
            <a:tbl>
              <a:tblPr/>
              <a:tblGrid>
                <a:gridCol w="1377925"/>
                <a:gridCol w="1368152"/>
                <a:gridCol w="3600400"/>
                <a:gridCol w="2106960"/>
              </a:tblGrid>
              <a:tr h="477838"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Versi</a:t>
                      </a:r>
                      <a:r>
                        <a:rPr kumimoji="0" lang="es-E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ó</a:t>
                      </a:r>
                      <a:r>
                        <a:rPr kumimoji="0" lang="en-US" alt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Fecha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Resumen</a:t>
                      </a:r>
                      <a:r>
                        <a:rPr kumimoji="0" lang="en-US" alt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de </a:t>
                      </a: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cambios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_tradnl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Autor</a:t>
                      </a:r>
                      <a:endParaRPr kumimoji="0" lang="en-US" altLang="es-ES_tradnl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SERH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v1.0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16/11/18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Entregable Hito 1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Claudio Cabrera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SERH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v1.0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19/11/18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Mod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Obj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Gen y </a:t>
                      </a: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Obj</a:t>
                      </a: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Esp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1pPr>
                      <a:lvl2pPr marL="37931725" indent="-37474525" algn="l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charset="2"/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5pPr>
                      <a:lvl6pPr marL="4572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6pPr>
                      <a:lvl7pPr marL="9144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7pPr>
                      <a:lvl8pPr marL="13716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8pPr>
                      <a:lvl9pPr marL="1828800" fontAlgn="base">
                        <a:spcBef>
                          <a:spcPts val="6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595959"/>
                          </a:solidFill>
                          <a:latin typeface="Rockwel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Claudio Cabrera</a:t>
                      </a:r>
                      <a:endParaRPr kumimoji="0" lang="es-ES" alt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122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Temario</a:t>
            </a:r>
            <a:endParaRPr lang="es-ES_tradnl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Contexto</a:t>
            </a:r>
            <a:endParaRPr lang="es-ES_tradnl" dirty="0"/>
          </a:p>
          <a:p>
            <a:r>
              <a:rPr lang="es-ES_tradnl" dirty="0" smtClean="0"/>
              <a:t>Problema</a:t>
            </a:r>
          </a:p>
          <a:p>
            <a:pPr lvl="1"/>
            <a:r>
              <a:rPr lang="es-ES_tradnl" dirty="0" smtClean="0"/>
              <a:t>Técnica de los 5 porque</a:t>
            </a:r>
          </a:p>
          <a:p>
            <a:pPr lvl="1"/>
            <a:r>
              <a:rPr lang="es-ES_tradnl" dirty="0" smtClean="0"/>
              <a:t>Diagrama de Ishikawa</a:t>
            </a:r>
            <a:endParaRPr lang="es-ES_tradnl" dirty="0"/>
          </a:p>
          <a:p>
            <a:r>
              <a:rPr lang="es-ES_tradnl" dirty="0" smtClean="0"/>
              <a:t>Objetivos</a:t>
            </a:r>
          </a:p>
          <a:p>
            <a:pPr lvl="1"/>
            <a:r>
              <a:rPr lang="es-ES_tradnl" dirty="0" smtClean="0"/>
              <a:t>Objetivo General</a:t>
            </a:r>
          </a:p>
          <a:p>
            <a:pPr lvl="1"/>
            <a:r>
              <a:rPr lang="es-ES_tradnl" dirty="0" smtClean="0"/>
              <a:t>Objetivos Específicos</a:t>
            </a:r>
          </a:p>
          <a:p>
            <a:r>
              <a:rPr lang="es-ES_tradnl" dirty="0" smtClean="0"/>
              <a:t>Alcance y Limitaciones</a:t>
            </a:r>
          </a:p>
          <a:p>
            <a:r>
              <a:rPr lang="es-ES_tradnl" dirty="0" smtClean="0"/>
              <a:t>Solución</a:t>
            </a:r>
            <a:r>
              <a:rPr lang="es-ES" dirty="0" smtClean="0"/>
              <a:t>. </a:t>
            </a:r>
          </a:p>
        </p:txBody>
      </p:sp>
      <p:sp>
        <p:nvSpPr>
          <p:cNvPr id="11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8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Contexto</a:t>
            </a:r>
            <a:endParaRPr lang="es-ES_tradnl" b="1" dirty="0"/>
          </a:p>
        </p:txBody>
      </p:sp>
      <p:pic>
        <p:nvPicPr>
          <p:cNvPr id="1026" name="Picture 2" descr="Estado del a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17020" r="1027" b="27942"/>
          <a:stretch>
            <a:fillRect/>
          </a:stretch>
        </p:blipFill>
        <p:spPr bwMode="auto">
          <a:xfrm>
            <a:off x="1259632" y="1916832"/>
            <a:ext cx="6961781" cy="314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93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Problema</a:t>
            </a:r>
            <a:endParaRPr lang="es-ES" b="1" dirty="0"/>
          </a:p>
        </p:txBody>
      </p:sp>
      <p:pic>
        <p:nvPicPr>
          <p:cNvPr id="2050" name="Picture 2" descr="5 porque Hito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760"/>
            <a:ext cx="6144344" cy="512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60888" y="980727"/>
            <a:ext cx="823880" cy="54118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" sz="3500" b="1" dirty="0" smtClean="0"/>
              <a:t>5 PORQUE</a:t>
            </a:r>
            <a:endParaRPr lang="es-ES" sz="3500" b="1" dirty="0"/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22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Problema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60888" y="980727"/>
            <a:ext cx="823880" cy="54118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" sz="3500" b="1" dirty="0" smtClean="0"/>
              <a:t>ISHIKAWA</a:t>
            </a:r>
            <a:endParaRPr lang="es-ES" sz="3500" b="1" dirty="0"/>
          </a:p>
        </p:txBody>
      </p:sp>
      <p:pic>
        <p:nvPicPr>
          <p:cNvPr id="3074" name="Picture 2" descr="Ishikawa Hito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3160" r="1353"/>
          <a:stretch>
            <a:fillRect/>
          </a:stretch>
        </p:blipFill>
        <p:spPr bwMode="auto">
          <a:xfrm>
            <a:off x="1403351" y="1290767"/>
            <a:ext cx="6196240" cy="461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64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Objetivo </a:t>
            </a:r>
            <a:r>
              <a:rPr lang="es-ES" b="1" dirty="0" smtClean="0"/>
              <a:t>General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/>
              <a:t>D</a:t>
            </a:r>
            <a:r>
              <a:rPr lang="es-ES_tradnl" dirty="0" smtClean="0"/>
              <a:t>esarrollar </a:t>
            </a:r>
            <a:r>
              <a:rPr lang="es-ES_tradnl" dirty="0"/>
              <a:t>una </a:t>
            </a:r>
            <a:r>
              <a:rPr lang="es-ES_tradnl" dirty="0" smtClean="0"/>
              <a:t>aplicación como herramienta educativa y </a:t>
            </a:r>
            <a:r>
              <a:rPr lang="es-ES_tradnl" dirty="0"/>
              <a:t>de reconocimiento de </a:t>
            </a:r>
            <a:r>
              <a:rPr lang="es-ES_tradnl" dirty="0" smtClean="0"/>
              <a:t>imágenes con el propósito de apoyar el </a:t>
            </a:r>
            <a:r>
              <a:rPr lang="es-ES_tradnl" dirty="0"/>
              <a:t>aprendizaje </a:t>
            </a:r>
            <a:r>
              <a:rPr lang="es-ES_tradnl" dirty="0" smtClean="0"/>
              <a:t>en la identificación </a:t>
            </a:r>
            <a:r>
              <a:rPr lang="es-ES_tradnl" dirty="0"/>
              <a:t>de heridas producidas por desgarramiento de </a:t>
            </a:r>
            <a:r>
              <a:rPr lang="es-ES_tradnl" dirty="0" smtClean="0"/>
              <a:t>piel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7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6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Objetivos </a:t>
            </a:r>
            <a:r>
              <a:rPr lang="es-ES" b="1" dirty="0" smtClean="0"/>
              <a:t>Específicos</a:t>
            </a:r>
            <a:endParaRPr lang="es-ES" dirty="0"/>
          </a:p>
        </p:txBody>
      </p:sp>
      <p:sp>
        <p:nvSpPr>
          <p:cNvPr id="7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8</a:t>
            </a:fld>
            <a:endParaRPr lang="es-CL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7063" lvl="2" indent="-627063" algn="just">
              <a:buNone/>
            </a:pPr>
            <a:r>
              <a:rPr lang="es-ES_tradnl" sz="2000" b="1" dirty="0" smtClean="0"/>
              <a:t>OE1:	</a:t>
            </a:r>
            <a:r>
              <a:rPr lang="es-ES_tradnl" sz="2000" dirty="0" smtClean="0"/>
              <a:t>Incrementar </a:t>
            </a:r>
            <a:r>
              <a:rPr lang="es-ES_tradnl" sz="2000" dirty="0"/>
              <a:t>al aprendizaje </a:t>
            </a:r>
            <a:r>
              <a:rPr lang="es-ES_tradnl" sz="2000" dirty="0" smtClean="0"/>
              <a:t>de los </a:t>
            </a:r>
            <a:r>
              <a:rPr lang="es-ES_tradnl" sz="2000" dirty="0" smtClean="0"/>
              <a:t>alumnos de la carrera de enfermería y carreras afines, sobre clasificación y tratamiento de heridas.</a:t>
            </a:r>
            <a:endParaRPr lang="es-ES" sz="2000" dirty="0"/>
          </a:p>
          <a:p>
            <a:pPr marL="627063" indent="-627063" algn="just">
              <a:buNone/>
            </a:pPr>
            <a:endParaRPr lang="es-ES_tradnl" sz="2000" dirty="0"/>
          </a:p>
          <a:p>
            <a:pPr marL="627063" indent="-627063" algn="just">
              <a:buNone/>
            </a:pPr>
            <a:r>
              <a:rPr lang="es-ES_tradnl" sz="2000" b="1" dirty="0" smtClean="0"/>
              <a:t>OE2:	</a:t>
            </a:r>
            <a:r>
              <a:rPr lang="es-ES_tradnl" sz="2000" dirty="0" smtClean="0"/>
              <a:t>Reducir los tiempos de curaciones de diferentes tipos </a:t>
            </a:r>
            <a:r>
              <a:rPr lang="es-ES_tradnl" sz="2000" dirty="0"/>
              <a:t>de </a:t>
            </a:r>
            <a:r>
              <a:rPr lang="es-ES_tradnl" sz="2000" dirty="0" smtClean="0"/>
              <a:t>heridas skin tears, mediante la auto evaluación de los pacientes a través de la aplicación.</a:t>
            </a:r>
            <a:endParaRPr lang="es-ES" sz="2000" dirty="0"/>
          </a:p>
          <a:p>
            <a:pPr marL="627063" indent="-627063" algn="just">
              <a:buNone/>
            </a:pPr>
            <a:r>
              <a:rPr lang="es-ES_tradnl" sz="2000" dirty="0"/>
              <a:t> </a:t>
            </a:r>
            <a:endParaRPr lang="es-ES" sz="2000" dirty="0"/>
          </a:p>
          <a:p>
            <a:pPr marL="627063" indent="-627063" algn="just">
              <a:buNone/>
            </a:pPr>
            <a:r>
              <a:rPr lang="es-ES_tradnl" sz="2000" b="1" dirty="0" smtClean="0"/>
              <a:t>OE3:	</a:t>
            </a:r>
            <a:r>
              <a:rPr lang="es-ES_tradnl" sz="2000" dirty="0" smtClean="0"/>
              <a:t>Disminuir </a:t>
            </a:r>
            <a:r>
              <a:rPr lang="es-ES_tradnl" sz="2000" dirty="0"/>
              <a:t>el tiempo de </a:t>
            </a:r>
            <a:r>
              <a:rPr lang="es-ES_tradnl" sz="2000" dirty="0" smtClean="0"/>
              <a:t>diagnóstico, mediante el reconocimiento </a:t>
            </a:r>
            <a:r>
              <a:rPr lang="es-ES_tradnl" sz="2000" dirty="0" smtClean="0"/>
              <a:t>de </a:t>
            </a:r>
            <a:r>
              <a:rPr lang="es-ES_tradnl" sz="2000" dirty="0" smtClean="0"/>
              <a:t>imágenes aplicado sobre heridas de desgarramiento de piel.</a:t>
            </a:r>
          </a:p>
          <a:p>
            <a:pPr marL="627063" indent="-627063" algn="just">
              <a:buNone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2396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Alcance y Limitaciones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Alcance</a:t>
            </a:r>
          </a:p>
          <a:p>
            <a:pPr lvl="1" algn="just"/>
            <a:r>
              <a:rPr lang="es-ES" dirty="0" smtClean="0"/>
              <a:t>Módulo Educativo + Tratamiento</a:t>
            </a:r>
          </a:p>
          <a:p>
            <a:pPr lvl="1" algn="just"/>
            <a:r>
              <a:rPr lang="es-ES" dirty="0" smtClean="0"/>
              <a:t>Módulo Reconocimiento de imágenes</a:t>
            </a:r>
          </a:p>
          <a:p>
            <a:pPr algn="just"/>
            <a:r>
              <a:rPr lang="es-ES" dirty="0" smtClean="0"/>
              <a:t>Tiempo</a:t>
            </a:r>
          </a:p>
          <a:p>
            <a:pPr algn="just"/>
            <a:r>
              <a:rPr lang="es-ES" dirty="0" smtClean="0"/>
              <a:t>Imágenes de heridas</a:t>
            </a:r>
          </a:p>
          <a:p>
            <a:pPr algn="just"/>
            <a:r>
              <a:rPr lang="es-ES" dirty="0" smtClean="0"/>
              <a:t>Información debe enmarcarse en los Procedimientos </a:t>
            </a:r>
            <a:r>
              <a:rPr lang="es-ES" dirty="0" err="1" smtClean="0"/>
              <a:t>MINSAL</a:t>
            </a:r>
            <a:endParaRPr lang="es-ES" dirty="0" smtClean="0"/>
          </a:p>
          <a:p>
            <a:pPr algn="just"/>
            <a:endParaRPr lang="es-ES" dirty="0"/>
          </a:p>
        </p:txBody>
      </p:sp>
      <p:sp>
        <p:nvSpPr>
          <p:cNvPr id="7" name="1 Marcador de número de diapositiva"/>
          <p:cNvSpPr txBox="1">
            <a:spLocks/>
          </p:cNvSpPr>
          <p:nvPr/>
        </p:nvSpPr>
        <p:spPr>
          <a:xfrm>
            <a:off x="6948264" y="6021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B5E5A7-8202-433C-85A6-29649179600B}" type="slidenum">
              <a:rPr lang="es-CL" smtClean="0"/>
              <a:pPr algn="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60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23476</TotalTime>
  <Words>153</Words>
  <Application>Microsoft Office PowerPoint</Application>
  <PresentationFormat>Presentación en pantalla (4:3)</PresentationFormat>
  <Paragraphs>64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Sistema educativo con capacidad de reconocimiento de heridas, como método de apoyo a su clasificación.</vt:lpstr>
      <vt:lpstr>Historial de Cambios</vt:lpstr>
      <vt:lpstr>Temario</vt:lpstr>
      <vt:lpstr>Contexto</vt:lpstr>
      <vt:lpstr>Problema</vt:lpstr>
      <vt:lpstr>Problema</vt:lpstr>
      <vt:lpstr>Objetivo General</vt:lpstr>
      <vt:lpstr>Objetivos Específicos</vt:lpstr>
      <vt:lpstr>Alcance y Limitaciones</vt:lpstr>
      <vt:lpstr>Solución</vt:lpstr>
      <vt:lpstr>Solución</vt:lpstr>
      <vt:lpstr>Preguntas</vt:lpstr>
    </vt:vector>
  </TitlesOfParts>
  <Manager/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giannina cista</dc:creator>
  <cp:keywords/>
  <dc:description/>
  <cp:lastModifiedBy>Luffi</cp:lastModifiedBy>
  <cp:revision>524</cp:revision>
  <cp:lastPrinted>2017-04-03T20:49:11Z</cp:lastPrinted>
  <dcterms:created xsi:type="dcterms:W3CDTF">2015-08-11T00:50:20Z</dcterms:created>
  <dcterms:modified xsi:type="dcterms:W3CDTF">2018-11-20T01:39:26Z</dcterms:modified>
  <cp:category/>
</cp:coreProperties>
</file>