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459" r:id="rId3"/>
    <p:sldId id="479" r:id="rId4"/>
    <p:sldId id="480" r:id="rId5"/>
    <p:sldId id="482" r:id="rId6"/>
    <p:sldId id="481" r:id="rId7"/>
    <p:sldId id="504" r:id="rId8"/>
    <p:sldId id="505" r:id="rId9"/>
    <p:sldId id="501" r:id="rId10"/>
    <p:sldId id="490" r:id="rId11"/>
    <p:sldId id="500" r:id="rId12"/>
    <p:sldId id="499" r:id="rId13"/>
    <p:sldId id="503" r:id="rId14"/>
    <p:sldId id="488" r:id="rId15"/>
    <p:sldId id="489" r:id="rId16"/>
    <p:sldId id="485" r:id="rId17"/>
    <p:sldId id="502" r:id="rId18"/>
    <p:sldId id="486" r:id="rId19"/>
    <p:sldId id="496" r:id="rId20"/>
    <p:sldId id="495" r:id="rId21"/>
    <p:sldId id="497" r:id="rId22"/>
    <p:sldId id="498" r:id="rId23"/>
    <p:sldId id="487" r:id="rId24"/>
    <p:sldId id="492" r:id="rId25"/>
    <p:sldId id="494" r:id="rId26"/>
    <p:sldId id="454" r:id="rId27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7" autoAdjust="0"/>
    <p:restoredTop sz="92773" autoAdjust="0"/>
  </p:normalViewPr>
  <p:slideViewPr>
    <p:cSldViewPr>
      <p:cViewPr>
        <p:scale>
          <a:sx n="70" d="100"/>
          <a:sy n="70" d="100"/>
        </p:scale>
        <p:origin x="-81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8916"/>
    </p:cViewPr>
  </p:sorter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1DFDA-BD6E-2942-B563-40591B11D84F}" type="datetimeFigureOut">
              <a:rPr lang="es-ES_tradnl" smtClean="0"/>
              <a:pPr/>
              <a:t>10/12/2018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65849-413F-F947-A880-45F90641DE26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083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65849-413F-F947-A880-45F90641DE26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987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97FFD2BE-7FEB-1E4E-ABD3-F7045F1C3F30}" type="slidenum">
              <a:rPr lang="en-US" altLang="es-ES_tradnl" sz="1200">
                <a:solidFill>
                  <a:schemeClr val="tx2"/>
                </a:solidFill>
                <a:latin typeface="Microsoft Sans Serif" charset="0"/>
              </a:rPr>
              <a:pPr/>
              <a:t>2</a:t>
            </a:fld>
            <a:endParaRPr lang="en-US" altLang="es-ES_tradnl" sz="1200">
              <a:solidFill>
                <a:schemeClr val="tx2"/>
              </a:solidFill>
              <a:latin typeface="Microsoft Sans Serif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913881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65849-413F-F947-A880-45F90641DE26}" type="slidenum">
              <a:rPr lang="es-CL" smtClean="0"/>
              <a:pPr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844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65849-413F-F947-A880-45F90641DE26}" type="slidenum">
              <a:rPr lang="es-CL" smtClean="0"/>
              <a:pPr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545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Noviembre 2018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SERH- Claudio Cabrera</a:t>
            </a: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E5A7-8202-433C-85A6-29649179600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592267"/>
            <a:ext cx="2133600" cy="365125"/>
          </a:xfrm>
        </p:spPr>
        <p:txBody>
          <a:bodyPr/>
          <a:lstStyle/>
          <a:p>
            <a:r>
              <a:rPr lang="es-ES" smtClean="0"/>
              <a:t>Noviembre 2018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592267"/>
            <a:ext cx="2895600" cy="365125"/>
          </a:xfrm>
        </p:spPr>
        <p:txBody>
          <a:bodyPr/>
          <a:lstStyle/>
          <a:p>
            <a:r>
              <a:rPr lang="es-CL" smtClean="0"/>
              <a:t>SERH- Claudio Cabrera</a:t>
            </a: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95B5E5A7-8202-433C-85A6-29649179600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Noviembre 2018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SERH- Claudio Cabrera</a:t>
            </a: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E5A7-8202-433C-85A6-29649179600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5913" y="65088"/>
            <a:ext cx="6470650" cy="773112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304800" y="1219200"/>
            <a:ext cx="8534400" cy="48514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>
          <a:xfrm>
            <a:off x="371475" y="6669360"/>
            <a:ext cx="200025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s-ES_tradnl" smtClean="0"/>
              <a:t>SERH- Claudio Cabrera</a:t>
            </a:r>
            <a:endParaRPr lang="en-US" alt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1"/>
          </p:nvPr>
        </p:nvSpPr>
        <p:spPr>
          <a:xfrm>
            <a:off x="4371975" y="6669360"/>
            <a:ext cx="2105025" cy="214313"/>
          </a:xfrm>
        </p:spPr>
        <p:txBody>
          <a:bodyPr/>
          <a:lstStyle>
            <a:lvl1pPr>
              <a:defRPr/>
            </a:lvl1pPr>
          </a:lstStyle>
          <a:p>
            <a:r>
              <a:rPr lang="es-ES" altLang="es-ES_tradnl" smtClean="0"/>
              <a:t>Noviembre 2018</a:t>
            </a:r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46709496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664275"/>
            <a:ext cx="2133600" cy="365125"/>
          </a:xfrm>
        </p:spPr>
        <p:txBody>
          <a:bodyPr/>
          <a:lstStyle/>
          <a:p>
            <a:r>
              <a:rPr lang="es-ES" smtClean="0"/>
              <a:t>Noviembre 2018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664275"/>
            <a:ext cx="2895600" cy="365125"/>
          </a:xfrm>
        </p:spPr>
        <p:txBody>
          <a:bodyPr/>
          <a:lstStyle/>
          <a:p>
            <a:r>
              <a:rPr lang="es-CL" smtClean="0"/>
              <a:t>SERH- Claudio Cabrera</a:t>
            </a: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664275"/>
            <a:ext cx="2133600" cy="365125"/>
          </a:xfrm>
        </p:spPr>
        <p:txBody>
          <a:bodyPr/>
          <a:lstStyle/>
          <a:p>
            <a:fld id="{95B5E5A7-8202-433C-85A6-29649179600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Noviembre 2018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SERH- Claudio Cabrera</a:t>
            </a: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E5A7-8202-433C-85A6-29649179600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Noviembre 2018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SERH- Claudio Cabrera</a:t>
            </a: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E5A7-8202-433C-85A6-29649179600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Noviembre 2018</a:t>
            </a:r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SERH- Claudio Cabrera</a:t>
            </a:r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E5A7-8202-433C-85A6-29649179600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597352"/>
            <a:ext cx="2133600" cy="365125"/>
          </a:xfrm>
        </p:spPr>
        <p:txBody>
          <a:bodyPr/>
          <a:lstStyle/>
          <a:p>
            <a:r>
              <a:rPr lang="es-ES" smtClean="0"/>
              <a:t>Noviembre 2018</a:t>
            </a:r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597352"/>
            <a:ext cx="2895600" cy="365125"/>
          </a:xfrm>
        </p:spPr>
        <p:txBody>
          <a:bodyPr/>
          <a:lstStyle/>
          <a:p>
            <a:r>
              <a:rPr lang="es-CL" smtClean="0"/>
              <a:t>SERH- Claudio Cabrera</a:t>
            </a:r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597352"/>
            <a:ext cx="2133600" cy="365125"/>
          </a:xfrm>
        </p:spPr>
        <p:txBody>
          <a:bodyPr/>
          <a:lstStyle/>
          <a:p>
            <a:fld id="{95B5E5A7-8202-433C-85A6-29649179600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Noviembre 2018</a:t>
            </a:r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SERH- Claudio Cabrera</a:t>
            </a:r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E5A7-8202-433C-85A6-29649179600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Noviembre 2018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SERH- Claudio Cabrera</a:t>
            </a: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E5A7-8202-433C-85A6-29649179600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Noviembre 2018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SERH- Claudio Cabrera</a:t>
            </a: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E5A7-8202-433C-85A6-29649179600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Noviembre 2018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 smtClean="0"/>
              <a:t>SERH- Claudio Cabrera</a:t>
            </a: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5E5A7-8202-433C-85A6-29649179600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Sistema educativo con capacidad de reconocimiento de heridas, como método de apoyo a su clasificación.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3933056"/>
            <a:ext cx="6400800" cy="1752600"/>
          </a:xfrm>
        </p:spPr>
        <p:txBody>
          <a:bodyPr>
            <a:normAutofit/>
          </a:bodyPr>
          <a:lstStyle/>
          <a:p>
            <a:r>
              <a:rPr lang="es-ES" dirty="0" smtClean="0"/>
              <a:t>HITO 2</a:t>
            </a:r>
          </a:p>
          <a:p>
            <a:r>
              <a:rPr lang="es-ES" dirty="0" smtClean="0"/>
              <a:t>Claudio Cabrera</a:t>
            </a:r>
          </a:p>
          <a:p>
            <a:endParaRPr lang="es-ES" dirty="0" smtClean="0"/>
          </a:p>
          <a:p>
            <a:endParaRPr lang="es-CL" dirty="0"/>
          </a:p>
          <a:p>
            <a:endParaRPr lang="es-CL" dirty="0"/>
          </a:p>
        </p:txBody>
      </p:sp>
      <p:grpSp>
        <p:nvGrpSpPr>
          <p:cNvPr id="5" name="4 Grupo"/>
          <p:cNvGrpSpPr/>
          <p:nvPr/>
        </p:nvGrpSpPr>
        <p:grpSpPr>
          <a:xfrm rot="16200000">
            <a:off x="6749579" y="4347765"/>
            <a:ext cx="2212853" cy="1239419"/>
            <a:chOff x="3174278" y="3108959"/>
            <a:chExt cx="4271248" cy="2076995"/>
          </a:xfrm>
        </p:grpSpPr>
        <p:pic>
          <p:nvPicPr>
            <p:cNvPr id="7" name="Picture 6" descr="Image result for smartphon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43" t="8110" r="25083"/>
            <a:stretch/>
          </p:blipFill>
          <p:spPr bwMode="auto">
            <a:xfrm rot="16200000">
              <a:off x="4271404" y="2011833"/>
              <a:ext cx="2076995" cy="427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paciente con herida desgarro de piel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2" t="5457" r="3902" b="19145"/>
            <a:stretch/>
          </p:blipFill>
          <p:spPr bwMode="auto">
            <a:xfrm>
              <a:off x="3491880" y="3284984"/>
              <a:ext cx="3600400" cy="1771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84523"/>
            <a:ext cx="1204405" cy="21659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Esquema de solución</a:t>
            </a:r>
            <a:br>
              <a:rPr lang="es-ES" b="1" dirty="0" smtClean="0"/>
            </a:br>
            <a:r>
              <a:rPr lang="es-ES" b="1" dirty="0" smtClean="0"/>
              <a:t>Diagrama de Componentes</a:t>
            </a:r>
            <a:endParaRPr lang="es-ES" b="1" dirty="0"/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10</a:t>
            </a:fld>
            <a:endParaRPr lang="es-CL" dirty="0"/>
          </a:p>
        </p:txBody>
      </p:sp>
      <p:pic>
        <p:nvPicPr>
          <p:cNvPr id="3" name="2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31" y="1600200"/>
            <a:ext cx="6471938" cy="4525963"/>
          </a:xfrm>
        </p:spPr>
      </p:pic>
    </p:spTree>
    <p:extLst>
      <p:ext uri="{BB962C8B-B14F-4D97-AF65-F5344CB8AC3E}">
        <p14:creationId xmlns:p14="http://schemas.microsoft.com/office/powerpoint/2010/main" val="23454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Esquema de solución</a:t>
            </a:r>
            <a:br>
              <a:rPr lang="es-ES" b="1" dirty="0" smtClean="0"/>
            </a:br>
            <a:r>
              <a:rPr lang="es-ES" b="1" dirty="0" smtClean="0"/>
              <a:t>Diagrama de Despliegue</a:t>
            </a:r>
            <a:endParaRPr lang="es-ES" b="1" dirty="0"/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11</a:t>
            </a:fld>
            <a:endParaRPr lang="es-CL" dirty="0"/>
          </a:p>
        </p:txBody>
      </p:sp>
      <p:pic>
        <p:nvPicPr>
          <p:cNvPr id="3" name="2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88" y="1600200"/>
            <a:ext cx="6153423" cy="4525963"/>
          </a:xfrm>
        </p:spPr>
      </p:pic>
      <p:sp>
        <p:nvSpPr>
          <p:cNvPr id="4" name="3 CuadroTexto"/>
          <p:cNvSpPr txBox="1"/>
          <p:nvPr/>
        </p:nvSpPr>
        <p:spPr>
          <a:xfrm>
            <a:off x="3779912" y="437062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USB</a:t>
            </a:r>
            <a:endParaRPr lang="es-ES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3745078" y="271443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HTTPS</a:t>
            </a:r>
            <a:endParaRPr lang="es-ES" sz="1200" dirty="0" smtClean="0"/>
          </a:p>
        </p:txBody>
      </p:sp>
    </p:spTree>
    <p:extLst>
      <p:ext uri="{BB962C8B-B14F-4D97-AF65-F5344CB8AC3E}">
        <p14:creationId xmlns:p14="http://schemas.microsoft.com/office/powerpoint/2010/main" val="9739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b="1" dirty="0" smtClean="0"/>
              <a:t>Entorno de pruebas y desarrollo</a:t>
            </a:r>
            <a:endParaRPr lang="es-ES" b="1" dirty="0"/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12</a:t>
            </a:fld>
            <a:endParaRPr lang="es-CL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MacBook </a:t>
            </a:r>
            <a:r>
              <a:rPr lang="en-US" sz="3000" dirty="0"/>
              <a:t>Pro (Retina, 13-inch, Late </a:t>
            </a:r>
            <a:r>
              <a:rPr lang="en-US" sz="3000" dirty="0" smtClean="0"/>
              <a:t>2013)</a:t>
            </a:r>
          </a:p>
          <a:p>
            <a:pPr lvl="2"/>
            <a:r>
              <a:rPr lang="en-US" sz="2200" dirty="0" smtClean="0"/>
              <a:t>SO: </a:t>
            </a:r>
            <a:r>
              <a:rPr lang="es-ES" sz="2200" dirty="0" smtClean="0"/>
              <a:t>High Sierra v10.13.6</a:t>
            </a:r>
          </a:p>
          <a:p>
            <a:pPr lvl="2"/>
            <a:r>
              <a:rPr lang="es-ES" sz="2200" dirty="0" smtClean="0"/>
              <a:t>Memoria: </a:t>
            </a:r>
            <a:r>
              <a:rPr lang="de-DE" sz="2200" dirty="0"/>
              <a:t>8 GB 1600 MHz DDR3</a:t>
            </a:r>
            <a:endParaRPr lang="es-ES" sz="2200" dirty="0" smtClean="0"/>
          </a:p>
          <a:p>
            <a:pPr lvl="2"/>
            <a:r>
              <a:rPr lang="it-IT" sz="2200" dirty="0" smtClean="0"/>
              <a:t>Procesador: 2,6 </a:t>
            </a:r>
            <a:r>
              <a:rPr lang="it-IT" sz="2200" dirty="0"/>
              <a:t>GHz Intel Core i5</a:t>
            </a:r>
            <a:endParaRPr lang="es-ES" sz="2200" dirty="0" smtClean="0"/>
          </a:p>
          <a:p>
            <a:pPr lvl="1"/>
            <a:r>
              <a:rPr lang="es-ES" sz="2600" dirty="0" err="1" smtClean="0"/>
              <a:t>Python</a:t>
            </a:r>
            <a:r>
              <a:rPr lang="es-ES" sz="2600" dirty="0" smtClean="0"/>
              <a:t> v2.7.1</a:t>
            </a:r>
          </a:p>
          <a:p>
            <a:pPr lvl="3"/>
            <a:r>
              <a:rPr lang="es-ES" sz="1800" dirty="0" err="1" smtClean="0"/>
              <a:t>Numpy</a:t>
            </a:r>
            <a:r>
              <a:rPr lang="es-ES" sz="1800" dirty="0" smtClean="0"/>
              <a:t> v1.15.4</a:t>
            </a:r>
          </a:p>
          <a:p>
            <a:pPr lvl="3"/>
            <a:r>
              <a:rPr lang="es-ES" sz="1800" dirty="0" err="1" smtClean="0"/>
              <a:t>Imutils</a:t>
            </a:r>
            <a:r>
              <a:rPr lang="es-ES" sz="1800" dirty="0" smtClean="0"/>
              <a:t> v0.5.1</a:t>
            </a:r>
          </a:p>
          <a:p>
            <a:pPr lvl="3"/>
            <a:r>
              <a:rPr lang="es-ES" sz="1800" dirty="0" err="1" smtClean="0"/>
              <a:t>Matplotlib</a:t>
            </a:r>
            <a:r>
              <a:rPr lang="es-ES" sz="1800" dirty="0" smtClean="0"/>
              <a:t> v2.2.3</a:t>
            </a:r>
          </a:p>
          <a:p>
            <a:pPr lvl="1"/>
            <a:r>
              <a:rPr lang="es-ES" sz="2600" dirty="0" err="1" smtClean="0"/>
              <a:t>OpenCV</a:t>
            </a:r>
            <a:r>
              <a:rPr lang="es-ES" sz="2600" dirty="0" smtClean="0"/>
              <a:t> v4.0</a:t>
            </a:r>
          </a:p>
          <a:p>
            <a:pPr lvl="1"/>
            <a:r>
              <a:rPr lang="es-ES" sz="2600" dirty="0" err="1" smtClean="0"/>
              <a:t>Android</a:t>
            </a:r>
            <a:endParaRPr lang="es-ES" sz="2600" dirty="0" smtClean="0"/>
          </a:p>
          <a:p>
            <a:endParaRPr lang="es-ES" sz="3000" dirty="0" smtClean="0"/>
          </a:p>
          <a:p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195309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Product</a:t>
            </a:r>
            <a:r>
              <a:rPr lang="es-ES" b="1" dirty="0" smtClean="0"/>
              <a:t> </a:t>
            </a:r>
            <a:r>
              <a:rPr lang="es-ES" b="1" dirty="0" err="1" smtClean="0"/>
              <a:t>Backlog</a:t>
            </a:r>
            <a:endParaRPr lang="es-ES" dirty="0"/>
          </a:p>
        </p:txBody>
      </p:sp>
      <p:sp>
        <p:nvSpPr>
          <p:cNvPr id="8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13</a:t>
            </a:fld>
            <a:endParaRPr lang="es-CL" dirty="0"/>
          </a:p>
        </p:txBody>
      </p:sp>
      <p:graphicFrame>
        <p:nvGraphicFramePr>
          <p:cNvPr id="9" name="8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993713"/>
              </p:ext>
            </p:extLst>
          </p:nvPr>
        </p:nvGraphicFramePr>
        <p:xfrm>
          <a:off x="323528" y="1384321"/>
          <a:ext cx="8496945" cy="4636967"/>
        </p:xfrm>
        <a:graphic>
          <a:graphicData uri="http://schemas.openxmlformats.org/drawingml/2006/table">
            <a:tbl>
              <a:tblPr/>
              <a:tblGrid>
                <a:gridCol w="313320"/>
                <a:gridCol w="1342800"/>
                <a:gridCol w="2506562"/>
                <a:gridCol w="2491642"/>
                <a:gridCol w="794491"/>
                <a:gridCol w="481170"/>
                <a:gridCol w="566960"/>
              </a:tblGrid>
              <a:tr h="20887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N°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Objetivo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Razón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Prioridad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Peso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Sprint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</a:tr>
              <a:tr h="62661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Como usuario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Quiero acceder a una aplicación con un sistema de registro y login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Para poder validar a los usuarios que se registren y utilicen la App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62661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Como usuario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Necesito información validada para estudiar las heridas de tipo skin tears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Para acceder a contenido validado para poder aplicarlo en reconocimiento de heridas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61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Como usuario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Necesito evaluaciones que me apoyen con el contenido estudiado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Para poder validar el contenido estudiado y aprendido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62661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Como usuario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Necesito tener un seguimiento de mis avances y logros en la plataforma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Para poder conocer lo que he avanzado y donde estoy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726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Como usuario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Necesito que la aplicación me enseñe tratamientos correctos sobre cada tipo de herida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Para acceder a contenido validado para poder aplicarlo en tratamiento de heridas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62661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Como usuario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Necesito que la aplicación reconozca heridas del tipo Skin Tears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Para poder apoyar mi diagnostico sobre un paciente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873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8873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Prioridad mas alta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3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Satisface requerimientos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s-ES" dirty="0"/>
          </a:p>
        </p:txBody>
      </p:sp>
      <p:sp>
        <p:nvSpPr>
          <p:cNvPr id="7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1565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Trazabilidad especificaciones     </a:t>
            </a:r>
            <a:endParaRPr lang="es-ES" dirty="0"/>
          </a:p>
        </p:txBody>
      </p:sp>
      <p:sp>
        <p:nvSpPr>
          <p:cNvPr id="7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15</a:t>
            </a:fld>
            <a:endParaRPr lang="es-CL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7063" indent="-627063" algn="just">
              <a:buNone/>
            </a:pP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323965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Liberación acorde a plan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s-ES" dirty="0"/>
          </a:p>
        </p:txBody>
      </p:sp>
      <p:sp>
        <p:nvSpPr>
          <p:cNvPr id="7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16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560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Gestión de la Configuración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smtClean="0"/>
              <a:t>Para el desarrollo del Proyecto se usa como control de versiones la plataforma </a:t>
            </a:r>
            <a:r>
              <a:rPr lang="es-ES" dirty="0" err="1" smtClean="0"/>
              <a:t>GitHub</a:t>
            </a:r>
            <a:r>
              <a:rPr lang="es-ES" dirty="0" smtClean="0"/>
              <a:t>, en la cual se configura un rama como Master.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 smtClean="0"/>
              <a:t>Al término de cada Sprint se tendrán desarrollados paquetes de tareas enmarcados dentro de Paquetes de Trabajo.</a:t>
            </a:r>
            <a:endParaRPr lang="es-ES" dirty="0"/>
          </a:p>
        </p:txBody>
      </p:sp>
      <p:sp>
        <p:nvSpPr>
          <p:cNvPr id="7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17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33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Gestión de control de cambios</a:t>
            </a:r>
            <a:endParaRPr lang="es-ES" dirty="0"/>
          </a:p>
        </p:txBody>
      </p:sp>
      <p:sp>
        <p:nvSpPr>
          <p:cNvPr id="8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18</a:t>
            </a:fld>
            <a:endParaRPr lang="es-CL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endParaRPr lang="es-E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59"/>
            <a:ext cx="8064896" cy="474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81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Gestión de control de cambios</a:t>
            </a:r>
            <a:endParaRPr lang="es-ES" dirty="0"/>
          </a:p>
        </p:txBody>
      </p:sp>
      <p:sp>
        <p:nvSpPr>
          <p:cNvPr id="8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19</a:t>
            </a:fld>
            <a:endParaRPr lang="es-CL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20332"/>
            <a:ext cx="7659972" cy="4883518"/>
          </a:xfrm>
        </p:spPr>
      </p:pic>
    </p:spTree>
    <p:extLst>
      <p:ext uri="{BB962C8B-B14F-4D97-AF65-F5344CB8AC3E}">
        <p14:creationId xmlns:p14="http://schemas.microsoft.com/office/powerpoint/2010/main" val="9813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5088"/>
            <a:ext cx="9144000" cy="773112"/>
          </a:xfrm>
        </p:spPr>
        <p:txBody>
          <a:bodyPr/>
          <a:lstStyle/>
          <a:p>
            <a:r>
              <a:rPr lang="en-US" altLang="es-ES_tradnl" dirty="0" err="1" smtClean="0"/>
              <a:t>Historial</a:t>
            </a:r>
            <a:r>
              <a:rPr lang="en-US" altLang="es-ES_tradnl" dirty="0" smtClean="0"/>
              <a:t> de </a:t>
            </a:r>
            <a:r>
              <a:rPr lang="en-US" altLang="es-ES_tradnl" dirty="0" err="1" smtClean="0"/>
              <a:t>Cambios</a:t>
            </a:r>
            <a:endParaRPr lang="en-US" altLang="es-ES_tradnl" dirty="0"/>
          </a:p>
        </p:txBody>
      </p:sp>
      <p:graphicFrame>
        <p:nvGraphicFramePr>
          <p:cNvPr id="35880" name="Group 40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45360333"/>
              </p:ext>
            </p:extLst>
          </p:nvPr>
        </p:nvGraphicFramePr>
        <p:xfrm>
          <a:off x="385763" y="1298575"/>
          <a:ext cx="8453437" cy="1673227"/>
        </p:xfrm>
        <a:graphic>
          <a:graphicData uri="http://schemas.openxmlformats.org/drawingml/2006/table">
            <a:tbl>
              <a:tblPr/>
              <a:tblGrid>
                <a:gridCol w="1377925"/>
                <a:gridCol w="1368152"/>
                <a:gridCol w="3600400"/>
                <a:gridCol w="2106960"/>
              </a:tblGrid>
              <a:tr h="477838"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s-ES_tradnl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Versi</a:t>
                      </a:r>
                      <a:r>
                        <a:rPr kumimoji="0" lang="es-ES" altLang="es-ES_tradnl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ó</a:t>
                      </a:r>
                      <a:r>
                        <a:rPr kumimoji="0" lang="en-US" altLang="es-ES_tradn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</a:t>
                      </a:r>
                      <a:endParaRPr kumimoji="0" lang="en-US" alt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s-ES_tradnl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Fecha</a:t>
                      </a:r>
                      <a:endParaRPr kumimoji="0" lang="en-US" alt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s-ES_tradnl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Resumen</a:t>
                      </a:r>
                      <a:r>
                        <a:rPr kumimoji="0" lang="en-US" altLang="es-ES_tradn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de </a:t>
                      </a:r>
                      <a:r>
                        <a:rPr kumimoji="0" lang="en-US" altLang="es-ES_tradnl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cambios</a:t>
                      </a:r>
                      <a:endParaRPr kumimoji="0" lang="en-US" alt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s-ES_tradnl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Autor</a:t>
                      </a:r>
                      <a:endParaRPr kumimoji="0" lang="en-US" alt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SERH</a:t>
                      </a:r>
                      <a:r>
                        <a:rPr kumimoji="0" lang="es-ES" alt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v1.0</a:t>
                      </a:r>
                      <a:endParaRPr kumimoji="0" lang="es-ES" alt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16/11/18</a:t>
                      </a:r>
                      <a:endParaRPr kumimoji="0" lang="es-ES" alt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Entregable Hito 1</a:t>
                      </a:r>
                      <a:endParaRPr kumimoji="0" lang="es-ES" alt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Claudio Cabrera</a:t>
                      </a:r>
                      <a:endParaRPr kumimoji="0" lang="es-ES" alt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SERH</a:t>
                      </a:r>
                      <a:r>
                        <a:rPr kumimoji="0" lang="es-ES" alt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v1.1</a:t>
                      </a:r>
                      <a:endParaRPr kumimoji="0" lang="es-ES" alt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19/11/18</a:t>
                      </a:r>
                      <a:endParaRPr kumimoji="0" lang="es-ES" alt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Mod</a:t>
                      </a:r>
                      <a:r>
                        <a:rPr kumimoji="0" lang="es-ES" alt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Obj</a:t>
                      </a:r>
                      <a:r>
                        <a:rPr kumimoji="0" lang="es-ES" alt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Gen y </a:t>
                      </a:r>
                      <a:r>
                        <a:rPr kumimoji="0" lang="es-ES" altLang="es-ES_tradnl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Obj</a:t>
                      </a:r>
                      <a:r>
                        <a:rPr kumimoji="0" lang="es-ES" alt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Esp</a:t>
                      </a:r>
                      <a:endParaRPr kumimoji="0" lang="es-ES" alt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Claudio Cabrera</a:t>
                      </a:r>
                      <a:endParaRPr kumimoji="0" lang="es-ES" alt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SERH</a:t>
                      </a:r>
                      <a:r>
                        <a:rPr kumimoji="0" lang="es-ES" alt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v2.0</a:t>
                      </a:r>
                      <a:endParaRPr kumimoji="0" lang="es-ES" alt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10/12/18</a:t>
                      </a:r>
                      <a:endParaRPr kumimoji="0" lang="es-ES" alt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Entregable Hito 2</a:t>
                      </a:r>
                      <a:endParaRPr kumimoji="0" lang="es-ES" alt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Claudio Cabrera</a:t>
                      </a:r>
                      <a:endParaRPr kumimoji="0" lang="es-ES" alt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1226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Gestión de control de cambios</a:t>
            </a:r>
            <a:endParaRPr lang="es-ES" dirty="0"/>
          </a:p>
        </p:txBody>
      </p:sp>
      <p:sp>
        <p:nvSpPr>
          <p:cNvPr id="8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20</a:t>
            </a:fld>
            <a:endParaRPr lang="es-CL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endParaRPr lang="es-ES" dirty="0"/>
          </a:p>
        </p:txBody>
      </p:sp>
      <p:pic>
        <p:nvPicPr>
          <p:cNvPr id="5122" name="Picture 2" descr="C:\Users\Elliot\Desktop\Proyecto Reconocimiento de heridas\HITO 2\Cambios\Proceso de Cambio Proyec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80" y="1556792"/>
            <a:ext cx="7405608" cy="428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6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Gestión de control de cambios</a:t>
            </a:r>
            <a:endParaRPr lang="es-ES" dirty="0"/>
          </a:p>
        </p:txBody>
      </p:sp>
      <p:sp>
        <p:nvSpPr>
          <p:cNvPr id="8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21</a:t>
            </a:fld>
            <a:endParaRPr lang="es-CL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endParaRPr lang="es-ES" dirty="0"/>
          </a:p>
        </p:txBody>
      </p:sp>
      <p:pic>
        <p:nvPicPr>
          <p:cNvPr id="6146" name="Picture 2" descr="C:\Users\Elliot\Desktop\Proyecto Reconocimiento de heridas\HITO 2\Cambios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99" y="1076416"/>
            <a:ext cx="4564920" cy="530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8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Gestión de control de cambios</a:t>
            </a:r>
            <a:endParaRPr lang="es-ES" dirty="0"/>
          </a:p>
        </p:txBody>
      </p:sp>
      <p:sp>
        <p:nvSpPr>
          <p:cNvPr id="8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22</a:t>
            </a:fld>
            <a:endParaRPr lang="es-CL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endParaRPr lang="es-ES" dirty="0"/>
          </a:p>
        </p:txBody>
      </p:sp>
      <p:pic>
        <p:nvPicPr>
          <p:cNvPr id="7170" name="Picture 2" descr="C:\Users\Elliot\Desktop\Proyecto Reconocimiento de heridas\HITO 2\Cambios\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" t="3311" r="2648" b="4396"/>
          <a:stretch/>
        </p:blipFill>
        <p:spPr bwMode="auto">
          <a:xfrm>
            <a:off x="440556" y="1519182"/>
            <a:ext cx="8284441" cy="450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8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Métricas del proyecto</a:t>
            </a:r>
            <a:endParaRPr lang="es-ES" b="1" dirty="0"/>
          </a:p>
        </p:txBody>
      </p:sp>
      <p:sp>
        <p:nvSpPr>
          <p:cNvPr id="8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23</a:t>
            </a:fld>
            <a:endParaRPr lang="es-CL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Requisitos de calidad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 smtClean="0"/>
              <a:t>Seguridad: App debe contar con registro de usuarios.</a:t>
            </a:r>
          </a:p>
          <a:p>
            <a:pPr marL="0" indent="0" algn="just">
              <a:buNone/>
            </a:pPr>
            <a:r>
              <a:rPr lang="es-ES" dirty="0" smtClean="0"/>
              <a:t>Disponibilidad: App debe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585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Definición de riesgos y mitigación</a:t>
            </a:r>
            <a:endParaRPr lang="es-ES" b="1" dirty="0"/>
          </a:p>
        </p:txBody>
      </p:sp>
      <p:sp>
        <p:nvSpPr>
          <p:cNvPr id="8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24</a:t>
            </a:fld>
            <a:endParaRPr lang="es-CL" dirty="0"/>
          </a:p>
        </p:txBody>
      </p:sp>
      <p:graphicFrame>
        <p:nvGraphicFramePr>
          <p:cNvPr id="9" name="8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774145"/>
              </p:ext>
            </p:extLst>
          </p:nvPr>
        </p:nvGraphicFramePr>
        <p:xfrm>
          <a:off x="323527" y="1412776"/>
          <a:ext cx="8424938" cy="4720241"/>
        </p:xfrm>
        <a:graphic>
          <a:graphicData uri="http://schemas.openxmlformats.org/drawingml/2006/table">
            <a:tbl>
              <a:tblPr/>
              <a:tblGrid>
                <a:gridCol w="517994"/>
                <a:gridCol w="1622499"/>
                <a:gridCol w="1173023"/>
                <a:gridCol w="1381317"/>
                <a:gridCol w="1425169"/>
                <a:gridCol w="1425169"/>
                <a:gridCol w="879767"/>
              </a:tblGrid>
              <a:tr h="35759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N°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Riesgo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Posible resultado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Plan de mitigación</a:t>
                      </a:r>
                      <a:br>
                        <a:rPr lang="es-ES" sz="9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</a:br>
                      <a:r>
                        <a:rPr lang="es-ES" sz="9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(disminuye)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Plan de contingencia</a:t>
                      </a:r>
                      <a:br>
                        <a:rPr lang="es-ES" sz="9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</a:br>
                      <a:r>
                        <a:rPr lang="es-ES" sz="9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(si ocurre)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Evidencia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Estado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</a:tr>
              <a:tr h="86284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 contar con los conocimientos necesarios para desarrollar la app en los lenguajes de programación involucrados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Atraso en los periodos estipulados de entrega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Tomar clases de desarrollo móvil online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Pedir apoyo al profesor guía, compañeros de clase u otra persona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Matrícula de curso de programacion online</a:t>
                      </a:r>
                      <a:b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Correos y WhatsApp de apoyo con profesor guía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 proceso de mitigación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41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Las funcionalidades pensadas son más difíciles de implementar de lo que se esperaba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Perder mucho tiempo resolviendo el problema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Pedir ayuda a un compañero o profesor que conoce el ambiente de desarrollo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Cambiar la funcionalidad por algo similar o cambiar el requisito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 el caso de OpenCV existen muchos modulos y mucha documentacion en la página oficial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 proceso de mitigación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65797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 contar con un buen Dataset de Imágenes de heridas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 se van a reconocer bien las heridas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Descarga de imágenes de internet, Pedir imágenes a la carrera de Enfermería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Cambiar el alcance del proyecto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Correos electrónicos solicitando imágenes.</a:t>
                      </a:r>
                      <a:b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 Dataset que se ha ido formando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 proceso de mitigación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33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 contar con el tiempo necesario para implementar la App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 se cumplen los periodos de entrega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Dormir menos.</a:t>
                      </a:r>
                      <a:b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Avanzar en periodo de vacaciones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Cambiar el alcance del proyecto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Actualizaciones de código en GitHub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 proceso de mitigación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00546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 lograr clasificar las heridas de tipo Skin Tears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 se cumple con los objetivos especificos del proyecto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Pedir ayuda a un compañero o profesor que conoce el ambiente de desarrollo y tiene experiencias pasadas en ello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Cambiar el alcance del proyecto o reducir el criterio de aceptación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 avance e investigacion debe ir quedando documentado en el GitHub del Proyecto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 proceso de mitigación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61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 cumplir con todos los requisitos del Proyecto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Fracaso del Proyecto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Monitorear y controlar constantemente el avance del proyecto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Cambiar los requisitos o dejar algunos fuera del alcance del Proyecto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Carta Gannt de avance del proyecto y entregables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 proceso de monitoreo</a:t>
                      </a:r>
                    </a:p>
                  </a:txBody>
                  <a:tcPr marL="6878" marR="6878" marT="6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32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Evidencia de gestión de riesgo</a:t>
            </a:r>
            <a:endParaRPr lang="es-ES" b="1" dirty="0"/>
          </a:p>
        </p:txBody>
      </p:sp>
      <p:sp>
        <p:nvSpPr>
          <p:cNvPr id="8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25</a:t>
            </a:fld>
            <a:endParaRPr lang="es-CL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5000" b="1" dirty="0" smtClean="0"/>
              <a:t>DEMO</a:t>
            </a:r>
            <a:endParaRPr lang="es-ES" sz="15000" b="1" dirty="0"/>
          </a:p>
        </p:txBody>
      </p:sp>
    </p:spTree>
    <p:extLst>
      <p:ext uri="{BB962C8B-B14F-4D97-AF65-F5344CB8AC3E}">
        <p14:creationId xmlns:p14="http://schemas.microsoft.com/office/powerpoint/2010/main" val="37007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Preguntas</a:t>
            </a:r>
          </a:p>
        </p:txBody>
      </p:sp>
      <p:pic>
        <p:nvPicPr>
          <p:cNvPr id="3" name="Imagen 2" descr="pregunta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752600"/>
            <a:ext cx="3810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Temario</a:t>
            </a:r>
            <a:endParaRPr lang="es-ES_tradnl" b="1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Problemática.</a:t>
            </a:r>
          </a:p>
          <a:p>
            <a:r>
              <a:rPr lang="es-ES" dirty="0" smtClean="0"/>
              <a:t>Alternativas </a:t>
            </a:r>
            <a:r>
              <a:rPr lang="es-ES" dirty="0"/>
              <a:t>de solución (Valor agregado).</a:t>
            </a:r>
          </a:p>
          <a:p>
            <a:r>
              <a:rPr lang="es-ES" dirty="0" smtClean="0"/>
              <a:t>Esquema </a:t>
            </a:r>
            <a:r>
              <a:rPr lang="es-ES" dirty="0"/>
              <a:t>de la solución (Valor agregado).</a:t>
            </a:r>
          </a:p>
          <a:p>
            <a:r>
              <a:rPr lang="es-ES" dirty="0" smtClean="0"/>
              <a:t>Satisface </a:t>
            </a:r>
            <a:r>
              <a:rPr lang="es-ES" dirty="0"/>
              <a:t>requisitos (Producto).</a:t>
            </a:r>
          </a:p>
          <a:p>
            <a:r>
              <a:rPr lang="es-ES" dirty="0" smtClean="0"/>
              <a:t>Trazabilidad </a:t>
            </a:r>
            <a:r>
              <a:rPr lang="es-ES" dirty="0"/>
              <a:t>con especificaciones (Producto).</a:t>
            </a:r>
          </a:p>
          <a:p>
            <a:r>
              <a:rPr lang="es-ES" dirty="0" smtClean="0"/>
              <a:t>Liberación </a:t>
            </a:r>
            <a:r>
              <a:rPr lang="es-ES" dirty="0"/>
              <a:t>acorde a plan (Producto).</a:t>
            </a:r>
          </a:p>
          <a:p>
            <a:r>
              <a:rPr lang="es-ES" dirty="0" smtClean="0"/>
              <a:t>Gestión </a:t>
            </a:r>
            <a:r>
              <a:rPr lang="es-ES" dirty="0"/>
              <a:t>de control de cambios (Métricas).</a:t>
            </a:r>
          </a:p>
          <a:p>
            <a:r>
              <a:rPr lang="es-ES" dirty="0" smtClean="0"/>
              <a:t>Métricas </a:t>
            </a:r>
            <a:r>
              <a:rPr lang="es-ES" dirty="0"/>
              <a:t>de proyecto (Métricas).</a:t>
            </a:r>
          </a:p>
          <a:p>
            <a:r>
              <a:rPr lang="es-ES" dirty="0" smtClean="0"/>
              <a:t>Definición </a:t>
            </a:r>
            <a:r>
              <a:rPr lang="es-ES" dirty="0"/>
              <a:t>de riesgos (Gestión de riesgos).</a:t>
            </a:r>
          </a:p>
          <a:p>
            <a:r>
              <a:rPr lang="es-ES" dirty="0" smtClean="0"/>
              <a:t>Planes </a:t>
            </a:r>
            <a:r>
              <a:rPr lang="es-ES" dirty="0"/>
              <a:t>de mitigación (Gestión de riesgos).</a:t>
            </a:r>
          </a:p>
          <a:p>
            <a:r>
              <a:rPr lang="es-ES" dirty="0" smtClean="0"/>
              <a:t>Evidencia </a:t>
            </a:r>
            <a:r>
              <a:rPr lang="es-ES" dirty="0"/>
              <a:t>de gestión de riesgos (Gestión de riesgos).</a:t>
            </a:r>
          </a:p>
        </p:txBody>
      </p:sp>
      <p:sp>
        <p:nvSpPr>
          <p:cNvPr id="11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458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Introducción</a:t>
            </a:r>
            <a:endParaRPr lang="es-ES_tradnl" b="1" dirty="0"/>
          </a:p>
        </p:txBody>
      </p:sp>
      <p:pic>
        <p:nvPicPr>
          <p:cNvPr id="1026" name="Picture 2" descr="Estado del a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t="17020" r="1027" b="27942"/>
          <a:stretch>
            <a:fillRect/>
          </a:stretch>
        </p:blipFill>
        <p:spPr bwMode="auto">
          <a:xfrm>
            <a:off x="3707904" y="1340768"/>
            <a:ext cx="5250802" cy="237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4</a:t>
            </a:fld>
            <a:endParaRPr lang="es-CL" dirty="0"/>
          </a:p>
        </p:txBody>
      </p:sp>
      <p:pic>
        <p:nvPicPr>
          <p:cNvPr id="2" name="Picture 2" descr="Image result for heridas enfermerÃ­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19400"/>
            <a:ext cx="29718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31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Problema</a:t>
            </a:r>
            <a:endParaRPr lang="es-ES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60888" y="980727"/>
            <a:ext cx="823880" cy="541189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ES" sz="3500" b="1" dirty="0" smtClean="0"/>
              <a:t>ISHIKAWA</a:t>
            </a:r>
            <a:endParaRPr lang="es-ES" sz="3500" b="1" dirty="0"/>
          </a:p>
        </p:txBody>
      </p:sp>
      <p:pic>
        <p:nvPicPr>
          <p:cNvPr id="3074" name="Picture 2" descr="Ishikawa Hito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" t="3160" r="1353"/>
          <a:stretch>
            <a:fillRect/>
          </a:stretch>
        </p:blipFill>
        <p:spPr bwMode="auto">
          <a:xfrm>
            <a:off x="1403351" y="1290767"/>
            <a:ext cx="6196240" cy="461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764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Alternativas de solución</a:t>
            </a:r>
            <a:br>
              <a:rPr lang="es-ES" b="1" dirty="0" smtClean="0"/>
            </a:br>
            <a:r>
              <a:rPr lang="es-ES" b="1" dirty="0" smtClean="0"/>
              <a:t>Valor agregado</a:t>
            </a:r>
            <a:endParaRPr lang="es-ES" b="1" dirty="0"/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6</a:t>
            </a:fld>
            <a:endParaRPr lang="es-CL" dirty="0"/>
          </a:p>
        </p:txBody>
      </p:sp>
      <p:graphicFrame>
        <p:nvGraphicFramePr>
          <p:cNvPr id="14" name="13 Marcador de contenido"/>
          <p:cNvGraphicFramePr>
            <a:graphicFrameLocks noGrp="1"/>
          </p:cNvGraphicFramePr>
          <p:nvPr>
            <p:ph idx="1"/>
          </p:nvPr>
        </p:nvGraphicFramePr>
        <p:xfrm>
          <a:off x="1278341" y="1597524"/>
          <a:ext cx="6587317" cy="4531316"/>
        </p:xfrm>
        <a:graphic>
          <a:graphicData uri="http://schemas.openxmlformats.org/drawingml/2006/table">
            <a:tbl>
              <a:tblPr/>
              <a:tblGrid>
                <a:gridCol w="1612991"/>
                <a:gridCol w="710618"/>
                <a:gridCol w="710618"/>
                <a:gridCol w="710618"/>
                <a:gridCol w="710618"/>
                <a:gridCol w="710618"/>
                <a:gridCol w="710618"/>
                <a:gridCol w="710618"/>
              </a:tblGrid>
              <a:tr h="2554843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GUIA UPP</a:t>
                      </a:r>
                    </a:p>
                  </a:txBody>
                  <a:tcPr marL="8460" marR="8460" marT="846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PUCLAS</a:t>
                      </a:r>
                    </a:p>
                  </a:txBody>
                  <a:tcPr marL="8460" marR="8460" marT="846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INFOMEDICUM</a:t>
                      </a:r>
                    </a:p>
                  </a:txBody>
                  <a:tcPr marL="8460" marR="8460" marT="846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SKINVISION</a:t>
                      </a:r>
                    </a:p>
                  </a:txBody>
                  <a:tcPr marL="8460" marR="8460" marT="846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VLUR RISK TOOL</a:t>
                      </a:r>
                    </a:p>
                  </a:txBody>
                  <a:tcPr marL="8460" marR="8460" marT="846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PARABLE</a:t>
                      </a:r>
                    </a:p>
                  </a:txBody>
                  <a:tcPr marL="8460" marR="8460" marT="846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PROYECTO SERH</a:t>
                      </a:r>
                    </a:p>
                  </a:txBody>
                  <a:tcPr marL="8460" marR="8460" marT="846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65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Sitio Web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7765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Sistema Móvil Android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7765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Sistema Móvil IOS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7765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Idioma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Español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Ingles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Español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Ingles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Ingles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Ingles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Español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65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Registro Usuarios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7765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Educativa Skin Tears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668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Reconoce heridas</a:t>
                      </a:r>
                      <a:b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Skin Tears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ULCERAS DE PRESIÓN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ULCERAS DE PRESIÓN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CANCER DE PIEL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ULCERAS DE PRESIÓN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839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Precio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$ 0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$ 0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$ 0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 USD</a:t>
                      </a:r>
                      <a:b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AÑO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$ 0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$ 0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2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Objetivo General</a:t>
            </a:r>
            <a:endParaRPr lang="es-ES" b="1" dirty="0"/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7</a:t>
            </a:fld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dirty="0" smtClean="0"/>
              <a:t>Desarrollar </a:t>
            </a:r>
            <a:r>
              <a:rPr lang="es-ES_tradnl" dirty="0"/>
              <a:t>una aplicación como herramienta educativa y de reconocimiento de imágenes con el propósito de apoyar el aprendizaje en la identificación de heridas producidas por desgarramiento de piel.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9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Objetivos Específicos</a:t>
            </a:r>
            <a:endParaRPr lang="es-ES" b="1" dirty="0"/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8</a:t>
            </a:fld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7063" lvl="2" indent="-627063" algn="just">
              <a:buNone/>
            </a:pPr>
            <a:r>
              <a:rPr lang="es-ES_tradnl" sz="2000" b="1" dirty="0"/>
              <a:t>OE1:	</a:t>
            </a:r>
            <a:r>
              <a:rPr lang="es-ES_tradnl" sz="2000" dirty="0"/>
              <a:t>Incrementar al aprendizaje de los alumnos de la carrera de enfermería y carreras afines, sobre clasificación y tratamiento de heridas.</a:t>
            </a:r>
            <a:endParaRPr lang="es-ES" sz="2000" dirty="0"/>
          </a:p>
          <a:p>
            <a:pPr marL="627063" indent="-627063" algn="just">
              <a:buNone/>
            </a:pPr>
            <a:endParaRPr lang="es-ES_tradnl" sz="2000" dirty="0"/>
          </a:p>
          <a:p>
            <a:pPr marL="627063" indent="-627063" algn="just">
              <a:buNone/>
            </a:pPr>
            <a:r>
              <a:rPr lang="es-ES_tradnl" sz="2000" b="1" dirty="0"/>
              <a:t>OE2:	</a:t>
            </a:r>
            <a:r>
              <a:rPr lang="es-ES_tradnl" sz="2000" dirty="0"/>
              <a:t>Reducir los tiempos de curaciones de diferentes tipos de heridas </a:t>
            </a:r>
            <a:r>
              <a:rPr lang="es-ES_tradnl" sz="2000" dirty="0" err="1" smtClean="0"/>
              <a:t>Skin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Tears</a:t>
            </a:r>
            <a:r>
              <a:rPr lang="es-ES_tradnl" sz="2000" dirty="0"/>
              <a:t>, mediante la auto evaluación de los pacientes a través de la aplicación.</a:t>
            </a:r>
            <a:endParaRPr lang="es-ES" sz="2000" dirty="0"/>
          </a:p>
          <a:p>
            <a:pPr marL="627063" indent="-627063" algn="just">
              <a:buNone/>
            </a:pPr>
            <a:r>
              <a:rPr lang="es-ES_tradnl" sz="2000" dirty="0"/>
              <a:t> </a:t>
            </a:r>
            <a:endParaRPr lang="es-ES" sz="2000" dirty="0"/>
          </a:p>
          <a:p>
            <a:pPr marL="627063" indent="-627063" algn="just">
              <a:buNone/>
            </a:pPr>
            <a:r>
              <a:rPr lang="es-ES_tradnl" sz="2000" b="1" dirty="0"/>
              <a:t>OE3:	</a:t>
            </a:r>
            <a:r>
              <a:rPr lang="es-ES_tradnl" sz="2000" dirty="0"/>
              <a:t>Disminuir el tiempo de diagnóstico, mediante el reconocimiento de imágenes aplicado sobre heridas de desgarramiento de piel</a:t>
            </a:r>
            <a:r>
              <a:rPr lang="es-ES_tradnl" sz="2000" dirty="0" smtClean="0"/>
              <a:t>.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41370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Metodología</a:t>
            </a:r>
            <a:endParaRPr lang="es-ES" b="1" dirty="0"/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9</a:t>
            </a:fld>
            <a:endParaRPr lang="es-CL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dirty="0" smtClean="0"/>
              <a:t>Metodología de desarrollo de Software:</a:t>
            </a:r>
          </a:p>
          <a:p>
            <a:r>
              <a:rPr lang="es-ES" dirty="0" smtClean="0"/>
              <a:t>Iterativa Incremental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b="1" dirty="0"/>
              <a:t>Metodología de </a:t>
            </a:r>
            <a:r>
              <a:rPr lang="es-ES" b="1" dirty="0" smtClean="0"/>
              <a:t>Gestión de </a:t>
            </a:r>
            <a:r>
              <a:rPr lang="es-ES" b="1" dirty="0"/>
              <a:t>Software:</a:t>
            </a:r>
          </a:p>
          <a:p>
            <a:r>
              <a:rPr lang="es-ES" dirty="0" smtClean="0"/>
              <a:t>Ágil modificada (</a:t>
            </a:r>
            <a:r>
              <a:rPr lang="es-ES" dirty="0" err="1" smtClean="0"/>
              <a:t>SCRUM</a:t>
            </a:r>
            <a:r>
              <a:rPr lang="es-ES" dirty="0" smtClean="0"/>
              <a:t>), sprint cada 3 semanas.</a:t>
            </a:r>
          </a:p>
          <a:p>
            <a:pPr marL="0" indent="0">
              <a:buNone/>
            </a:pPr>
            <a:endParaRPr lang="es-ES" dirty="0" smtClean="0"/>
          </a:p>
          <a:p>
            <a:pPr marL="457200" lvl="1" indent="0">
              <a:buNone/>
              <a:tabLst>
                <a:tab pos="3233738" algn="l"/>
              </a:tabLst>
            </a:pPr>
            <a:r>
              <a:rPr lang="es-ES" b="1" dirty="0"/>
              <a:t>Roles</a:t>
            </a:r>
          </a:p>
          <a:p>
            <a:pPr lvl="1">
              <a:tabLst>
                <a:tab pos="3233738" algn="l"/>
              </a:tabLst>
            </a:pPr>
            <a:r>
              <a:rPr lang="es-ES" dirty="0" err="1" smtClean="0"/>
              <a:t>Client</a:t>
            </a:r>
            <a:r>
              <a:rPr lang="es-ES" dirty="0" smtClean="0"/>
              <a:t>:	Heidi Hevia.</a:t>
            </a:r>
            <a:endParaRPr lang="es-ES" dirty="0"/>
          </a:p>
          <a:p>
            <a:pPr lvl="1">
              <a:tabLst>
                <a:tab pos="3233738" algn="l"/>
              </a:tabLst>
            </a:pP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 smtClean="0"/>
              <a:t>Owner</a:t>
            </a:r>
            <a:r>
              <a:rPr lang="es-ES" dirty="0" smtClean="0"/>
              <a:t>:	Romina Torres.</a:t>
            </a:r>
            <a:endParaRPr lang="es-ES" dirty="0"/>
          </a:p>
          <a:p>
            <a:pPr lvl="1">
              <a:tabLst>
                <a:tab pos="3233738" algn="l"/>
              </a:tabLst>
            </a:pPr>
            <a:r>
              <a:rPr lang="es-ES" dirty="0" err="1"/>
              <a:t>Scrum</a:t>
            </a:r>
            <a:r>
              <a:rPr lang="es-ES" dirty="0"/>
              <a:t> </a:t>
            </a:r>
            <a:r>
              <a:rPr lang="es-ES" dirty="0" smtClean="0"/>
              <a:t>Master:	Claudio Cabrera.</a:t>
            </a:r>
            <a:endParaRPr lang="es-ES" dirty="0"/>
          </a:p>
          <a:p>
            <a:pPr lvl="1">
              <a:tabLst>
                <a:tab pos="3233738" algn="l"/>
              </a:tabLst>
            </a:pPr>
            <a:r>
              <a:rPr lang="es-ES" dirty="0" err="1" smtClean="0"/>
              <a:t>Scrum</a:t>
            </a:r>
            <a:r>
              <a:rPr lang="es-ES" dirty="0" smtClean="0"/>
              <a:t> </a:t>
            </a:r>
            <a:r>
              <a:rPr lang="es-ES" dirty="0" err="1" smtClean="0"/>
              <a:t>Team</a:t>
            </a:r>
            <a:r>
              <a:rPr lang="es-ES" dirty="0" smtClean="0"/>
              <a:t>:	Claudio Cabrera.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48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24195</TotalTime>
  <Words>986</Words>
  <Application>Microsoft Office PowerPoint</Application>
  <PresentationFormat>Presentación en pantalla (4:3)</PresentationFormat>
  <Paragraphs>293</Paragraphs>
  <Slides>26</Slides>
  <Notes>4</Notes>
  <HiddenSlides>4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Tema de Office</vt:lpstr>
      <vt:lpstr>Sistema educativo con capacidad de reconocimiento de heridas, como método de apoyo a su clasificación.</vt:lpstr>
      <vt:lpstr>Historial de Cambios</vt:lpstr>
      <vt:lpstr>Temario</vt:lpstr>
      <vt:lpstr>Introducción</vt:lpstr>
      <vt:lpstr>Problema</vt:lpstr>
      <vt:lpstr>Alternativas de solución Valor agregado</vt:lpstr>
      <vt:lpstr>Objetivo General</vt:lpstr>
      <vt:lpstr>Objetivos Específicos</vt:lpstr>
      <vt:lpstr>Metodología</vt:lpstr>
      <vt:lpstr>Esquema de solución Diagrama de Componentes</vt:lpstr>
      <vt:lpstr>Esquema de solución Diagrama de Despliegue</vt:lpstr>
      <vt:lpstr>Entorno de pruebas y desarrollo</vt:lpstr>
      <vt:lpstr>Product Backlog</vt:lpstr>
      <vt:lpstr>Satisface requerimientos</vt:lpstr>
      <vt:lpstr>Trazabilidad especificaciones     </vt:lpstr>
      <vt:lpstr>Liberación acorde a plan</vt:lpstr>
      <vt:lpstr>Gestión de la Configuración</vt:lpstr>
      <vt:lpstr>Gestión de control de cambios</vt:lpstr>
      <vt:lpstr>Gestión de control de cambios</vt:lpstr>
      <vt:lpstr>Gestión de control de cambios</vt:lpstr>
      <vt:lpstr>Gestión de control de cambios</vt:lpstr>
      <vt:lpstr>Gestión de control de cambios</vt:lpstr>
      <vt:lpstr>Métricas del proyecto</vt:lpstr>
      <vt:lpstr>Definición de riesgos y mitigación</vt:lpstr>
      <vt:lpstr>Evidencia de gestión de riesgo</vt:lpstr>
      <vt:lpstr>Preguntas</vt:lpstr>
    </vt:vector>
  </TitlesOfParts>
  <Manager/>
  <Company>HP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giannina cista</dc:creator>
  <cp:keywords/>
  <dc:description/>
  <cp:lastModifiedBy>Luffi</cp:lastModifiedBy>
  <cp:revision>554</cp:revision>
  <cp:lastPrinted>2017-04-03T20:49:11Z</cp:lastPrinted>
  <dcterms:created xsi:type="dcterms:W3CDTF">2015-08-11T00:50:20Z</dcterms:created>
  <dcterms:modified xsi:type="dcterms:W3CDTF">2018-12-11T04:24:41Z</dcterms:modified>
  <cp:category/>
</cp:coreProperties>
</file>