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35"/>
  </p:notesMasterIdLst>
  <p:sldIdLst>
    <p:sldId id="256" r:id="rId4"/>
    <p:sldId id="268" r:id="rId5"/>
    <p:sldId id="275" r:id="rId6"/>
    <p:sldId id="259" r:id="rId7"/>
    <p:sldId id="262" r:id="rId8"/>
    <p:sldId id="261" r:id="rId9"/>
    <p:sldId id="274" r:id="rId10"/>
    <p:sldId id="271" r:id="rId11"/>
    <p:sldId id="277" r:id="rId12"/>
    <p:sldId id="279" r:id="rId13"/>
    <p:sldId id="278" r:id="rId14"/>
    <p:sldId id="258" r:id="rId15"/>
    <p:sldId id="267" r:id="rId16"/>
    <p:sldId id="265" r:id="rId17"/>
    <p:sldId id="272" r:id="rId18"/>
    <p:sldId id="266" r:id="rId19"/>
    <p:sldId id="269" r:id="rId20"/>
    <p:sldId id="273" r:id="rId21"/>
    <p:sldId id="257" r:id="rId22"/>
    <p:sldId id="282" r:id="rId23"/>
    <p:sldId id="270" r:id="rId24"/>
    <p:sldId id="280" r:id="rId25"/>
    <p:sldId id="281" r:id="rId26"/>
    <p:sldId id="263" r:id="rId27"/>
    <p:sldId id="264" r:id="rId28"/>
    <p:sldId id="283" r:id="rId29"/>
    <p:sldId id="285" r:id="rId30"/>
    <p:sldId id="284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930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Empleabilidad por Carrera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Hoja1!$B$3:$B$4</c:f>
              <c:strCache>
                <c:ptCount val="2"/>
                <c:pt idx="0">
                  <c:v>Empleabilidad</c:v>
                </c:pt>
                <c:pt idx="1">
                  <c:v> 1° año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Hoja1!$A$5:$A$11</c:f>
              <c:strCache>
                <c:ptCount val="7"/>
                <c:pt idx="0">
                  <c:v>Ingeniería Civil en Computación e Informática</c:v>
                </c:pt>
                <c:pt idx="1">
                  <c:v>Ingeniería en Computación e Informática</c:v>
                </c:pt>
                <c:pt idx="2">
                  <c:v>Ingeniería Comerial</c:v>
                </c:pt>
                <c:pt idx="3">
                  <c:v>Odontología</c:v>
                </c:pt>
                <c:pt idx="4">
                  <c:v>Medicina</c:v>
                </c:pt>
                <c:pt idx="5">
                  <c:v>Kinesiología</c:v>
                </c:pt>
                <c:pt idx="6">
                  <c:v>Derecho</c:v>
                </c:pt>
              </c:strCache>
            </c:strRef>
          </c:cat>
          <c:val>
            <c:numRef>
              <c:f>Hoja1!$B$5:$B$11</c:f>
              <c:numCache>
                <c:formatCode>0.0%</c:formatCode>
                <c:ptCount val="7"/>
                <c:pt idx="0">
                  <c:v>0.94099999999999995</c:v>
                </c:pt>
                <c:pt idx="1">
                  <c:v>0.90600000000000003</c:v>
                </c:pt>
                <c:pt idx="2">
                  <c:v>0.90300000000000002</c:v>
                </c:pt>
                <c:pt idx="3">
                  <c:v>0.89300000000000002</c:v>
                </c:pt>
                <c:pt idx="4">
                  <c:v>0.93899999999999995</c:v>
                </c:pt>
                <c:pt idx="5">
                  <c:v>0.70899999999999996</c:v>
                </c:pt>
                <c:pt idx="6">
                  <c:v>0.76600000000000001</c:v>
                </c:pt>
              </c:numCache>
            </c:numRef>
          </c:val>
        </c:ser>
        <c:ser>
          <c:idx val="1"/>
          <c:order val="1"/>
          <c:tx>
            <c:strRef>
              <c:f>Hoja1!$C$3:$C$4</c:f>
              <c:strCache>
                <c:ptCount val="2"/>
                <c:pt idx="0">
                  <c:v>Empleabilidad</c:v>
                </c:pt>
                <c:pt idx="1">
                  <c:v> 2° año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Hoja1!$A$5:$A$11</c:f>
              <c:strCache>
                <c:ptCount val="7"/>
                <c:pt idx="0">
                  <c:v>Ingeniería Civil en Computación e Informática</c:v>
                </c:pt>
                <c:pt idx="1">
                  <c:v>Ingeniería en Computación e Informática</c:v>
                </c:pt>
                <c:pt idx="2">
                  <c:v>Ingeniería Comerial</c:v>
                </c:pt>
                <c:pt idx="3">
                  <c:v>Odontología</c:v>
                </c:pt>
                <c:pt idx="4">
                  <c:v>Medicina</c:v>
                </c:pt>
                <c:pt idx="5">
                  <c:v>Kinesiología</c:v>
                </c:pt>
                <c:pt idx="6">
                  <c:v>Derecho</c:v>
                </c:pt>
              </c:strCache>
            </c:strRef>
          </c:cat>
          <c:val>
            <c:numRef>
              <c:f>Hoja1!$C$5:$C$11</c:f>
              <c:numCache>
                <c:formatCode>0.0%</c:formatCode>
                <c:ptCount val="7"/>
                <c:pt idx="0">
                  <c:v>0.96699999999999997</c:v>
                </c:pt>
                <c:pt idx="1">
                  <c:v>0.93500000000000005</c:v>
                </c:pt>
                <c:pt idx="2">
                  <c:v>0.94499999999999995</c:v>
                </c:pt>
                <c:pt idx="3">
                  <c:v>0.95199999999999996</c:v>
                </c:pt>
                <c:pt idx="4">
                  <c:v>0.94</c:v>
                </c:pt>
                <c:pt idx="5">
                  <c:v>0.84899999999999998</c:v>
                </c:pt>
                <c:pt idx="6">
                  <c:v>0.87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5861264"/>
        <c:axId val="215861656"/>
      </c:barChart>
      <c:catAx>
        <c:axId val="21586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15861656"/>
        <c:crosses val="autoZero"/>
        <c:auto val="1"/>
        <c:lblAlgn val="ctr"/>
        <c:lblOffset val="100"/>
        <c:noMultiLvlLbl val="0"/>
      </c:catAx>
      <c:valAx>
        <c:axId val="215861656"/>
        <c:scaling>
          <c:orientation val="minMax"/>
          <c:max val="1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1586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Número de Titulados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Hoja1!$A$5:$A$11</c:f>
              <c:strCache>
                <c:ptCount val="7"/>
                <c:pt idx="0">
                  <c:v>Ingeniería Civil en Computación e Informática</c:v>
                </c:pt>
                <c:pt idx="1">
                  <c:v>Ingeniería en Computación e Informática</c:v>
                </c:pt>
                <c:pt idx="2">
                  <c:v>Ingeniería Comerial</c:v>
                </c:pt>
                <c:pt idx="3">
                  <c:v>Odontología</c:v>
                </c:pt>
                <c:pt idx="4">
                  <c:v>Medicina</c:v>
                </c:pt>
                <c:pt idx="5">
                  <c:v>Kinesiología</c:v>
                </c:pt>
                <c:pt idx="6">
                  <c:v>Derecho</c:v>
                </c:pt>
              </c:strCache>
            </c:strRef>
          </c:cat>
          <c:val>
            <c:numRef>
              <c:f>Hoja1!$D$5:$D$11</c:f>
              <c:numCache>
                <c:formatCode>General</c:formatCode>
                <c:ptCount val="7"/>
                <c:pt idx="0">
                  <c:v>780</c:v>
                </c:pt>
                <c:pt idx="1">
                  <c:v>1213</c:v>
                </c:pt>
                <c:pt idx="2">
                  <c:v>5816</c:v>
                </c:pt>
                <c:pt idx="3">
                  <c:v>1351</c:v>
                </c:pt>
                <c:pt idx="4">
                  <c:v>1979</c:v>
                </c:pt>
                <c:pt idx="5">
                  <c:v>2446</c:v>
                </c:pt>
                <c:pt idx="6">
                  <c:v>3505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5836272"/>
        <c:axId val="215837448"/>
      </c:barChart>
      <c:catAx>
        <c:axId val="215836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15837448"/>
        <c:crosses val="autoZero"/>
        <c:auto val="1"/>
        <c:lblAlgn val="ctr"/>
        <c:lblOffset val="100"/>
        <c:noMultiLvlLbl val="0"/>
      </c:catAx>
      <c:valAx>
        <c:axId val="215837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1583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D557C-31E8-4531-B321-30B6DA6E92C7}" type="datetimeFigureOut">
              <a:rPr lang="es-CL" smtClean="0"/>
              <a:t>20-04-2016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D1989-0AF5-436C-9AED-4FFA4593A4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440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D1989-0AF5-436C-9AED-4FFA4593A4B2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796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BD4B8C-397A-49A2-85A0-C5FCD84C0912}" type="datetime1">
              <a:rPr lang="es-CL" smtClean="0"/>
              <a:t>20-04-2016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826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02A2-1FAE-4206-912A-AFF2353945D2}" type="datetime1">
              <a:rPr lang="es-CL" smtClean="0"/>
              <a:t>20-04-2016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59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ED4C2A-EE97-42F9-8F1F-50B76327BB89}" type="datetime1">
              <a:rPr lang="es-CL" smtClean="0"/>
              <a:t>20-04-2016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652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0A6E-CE1E-41BB-9489-BCA4E7264B61}" type="datetime1">
              <a:rPr lang="es-CL" smtClean="0"/>
              <a:t>20-04-2016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0602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E065-9E02-4AC6-B7FA-88160AC5109B}" type="datetime1">
              <a:rPr lang="es-CL" smtClean="0"/>
              <a:t>20-04-2016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9696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ECFC-F99A-49BF-A1C5-177A8414A757}" type="datetime1">
              <a:rPr lang="es-CL" smtClean="0"/>
              <a:t>20-04-2016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1436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4B4E-C773-47F5-AE26-8B3211F8B37C}" type="datetime1">
              <a:rPr lang="es-CL" smtClean="0"/>
              <a:t>20-04-2016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324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1E57-870A-4677-83C5-325992F824C5}" type="datetime1">
              <a:rPr lang="es-CL" smtClean="0"/>
              <a:t>20-04-2016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5942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93A9-F585-48DC-9D36-F856E0737C87}" type="datetime1">
              <a:rPr lang="es-CL" smtClean="0"/>
              <a:t>20-04-2016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3311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DADE-CED2-4DFE-842B-EB3DD5401BDE}" type="datetime1">
              <a:rPr lang="es-CL" smtClean="0"/>
              <a:t>20-04-2016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2050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27B4-3B1A-484E-8E34-999581F4D7DE}" type="datetime1">
              <a:rPr lang="es-CL" smtClean="0"/>
              <a:t>20-04-2016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158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2638-7FA8-4911-AA71-521448A3B686}" type="datetime1">
              <a:rPr lang="es-CL" smtClean="0"/>
              <a:t>20-04-2016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6049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60A0-67EE-40E6-AFB9-CD508913F870}" type="datetime1">
              <a:rPr lang="es-CL" smtClean="0"/>
              <a:t>20-04-2016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7538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4085-C006-4AD0-A715-161C1FBF436F}" type="datetime1">
              <a:rPr lang="es-CL" smtClean="0"/>
              <a:t>20-04-2016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8177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8281-2A17-4770-AD41-770734CBEC90}" type="datetime1">
              <a:rPr lang="es-CL" smtClean="0"/>
              <a:t>20-04-2016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8965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4B8C-397A-49A2-85A0-C5FCD84C0912}" type="datetime1">
              <a:rPr lang="es-CL" smtClean="0"/>
              <a:t>20-04-2016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9612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2638-7FA8-4911-AA71-521448A3B686}" type="datetime1">
              <a:rPr lang="es-CL" smtClean="0"/>
              <a:t>20-04-2016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37056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DDA4-92C8-4F7E-AB9B-252D4667D8B0}" type="datetime1">
              <a:rPr lang="es-CL" smtClean="0"/>
              <a:t>20-04-2016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56502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77AF-07A5-4FFE-B92B-636CC74BFFB5}" type="datetime1">
              <a:rPr lang="es-CL" smtClean="0"/>
              <a:t>20-04-2016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9191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8CEA-E24F-47A9-90ED-78E57ABDA141}" type="datetime1">
              <a:rPr lang="es-CL" smtClean="0"/>
              <a:t>20-04-2016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95452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4D3D-8846-48AA-A2DC-49037C926394}" type="datetime1">
              <a:rPr lang="es-CL" smtClean="0"/>
              <a:t>20-04-2016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52838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A2D7-D666-4D00-9078-7DA6005F650F}" type="datetime1">
              <a:rPr lang="es-CL" smtClean="0"/>
              <a:t>20-04-2016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453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A5DDA4-92C8-4F7E-AB9B-252D4667D8B0}" type="datetime1">
              <a:rPr lang="es-CL" smtClean="0"/>
              <a:t>20-04-2016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34552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A4E6-B65D-42B3-A8FB-E685FD3DE1D9}" type="datetime1">
              <a:rPr lang="es-CL" smtClean="0"/>
              <a:t>20-04-2016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18574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FA5C-F146-4F33-82B5-EA2F93FF18E4}" type="datetime1">
              <a:rPr lang="es-CL" smtClean="0"/>
              <a:t>20-04-2016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15586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02A2-1FAE-4206-912A-AFF2353945D2}" type="datetime1">
              <a:rPr lang="es-CL" smtClean="0"/>
              <a:t>20-04-2016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7292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4C2A-EE97-42F9-8F1F-50B76327BB89}" type="datetime1">
              <a:rPr lang="es-CL" smtClean="0"/>
              <a:t>20-04-2016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37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77AF-07A5-4FFE-B92B-636CC74BFFB5}" type="datetime1">
              <a:rPr lang="es-CL" smtClean="0"/>
              <a:t>20-04-2016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576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8CEA-E24F-47A9-90ED-78E57ABDA141}" type="datetime1">
              <a:rPr lang="es-CL" smtClean="0"/>
              <a:t>20-04-2016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943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4D3D-8846-48AA-A2DC-49037C926394}" type="datetime1">
              <a:rPr lang="es-CL" smtClean="0"/>
              <a:t>20-04-2016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655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A2D7-D666-4D00-9078-7DA6005F650F}" type="datetime1">
              <a:rPr lang="es-CL" smtClean="0"/>
              <a:t>20-04-2016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020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92A4E6-B65D-42B3-A8FB-E685FD3DE1D9}" type="datetime1">
              <a:rPr lang="es-CL" smtClean="0"/>
              <a:t>20-04-2016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682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FA5C-F146-4F33-82B5-EA2F93FF18E4}" type="datetime1">
              <a:rPr lang="es-CL" smtClean="0"/>
              <a:t>20-04-2016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614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0D67383-6011-439A-B34D-999F2AE21A70}" type="datetime1">
              <a:rPr lang="es-CL" smtClean="0"/>
              <a:t>20-04-2016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17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06D2-63C8-45F1-B5A8-B2EB54EE2352}" type="datetime1">
              <a:rPr lang="es-CL" smtClean="0"/>
              <a:t>20-04-2016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673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7383-6011-439A-B34D-999F2AE21A70}" type="datetime1">
              <a:rPr lang="es-CL" smtClean="0"/>
              <a:t>20-04-2016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620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nlaces.c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Plataforma de enseñanza de </a:t>
            </a:r>
            <a:r>
              <a:rPr lang="es-CL" dirty="0" err="1" smtClean="0"/>
              <a:t>cs</a:t>
            </a:r>
            <a:r>
              <a:rPr lang="es-CL" dirty="0" smtClean="0"/>
              <a:t> basado en la resolución de problemas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Proyecto de Título I</a:t>
            </a:r>
            <a:endParaRPr lang="es-CL" dirty="0"/>
          </a:p>
        </p:txBody>
      </p:sp>
      <p:sp>
        <p:nvSpPr>
          <p:cNvPr id="4" name="3 CuadroTexto"/>
          <p:cNvSpPr txBox="1"/>
          <p:nvPr/>
        </p:nvSpPr>
        <p:spPr>
          <a:xfrm>
            <a:off x="9225882" y="5833997"/>
            <a:ext cx="242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Javier </a:t>
            </a:r>
            <a:r>
              <a:rPr lang="es-CL" b="1" dirty="0" err="1" smtClean="0">
                <a:solidFill>
                  <a:schemeClr val="bg1"/>
                </a:solidFill>
              </a:rPr>
              <a:t>Ebers</a:t>
            </a:r>
            <a:r>
              <a:rPr lang="es-CL" b="1" dirty="0" smtClean="0">
                <a:solidFill>
                  <a:schemeClr val="bg1"/>
                </a:solidFill>
              </a:rPr>
              <a:t> Mascaró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72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083248"/>
              </p:ext>
            </p:extLst>
          </p:nvPr>
        </p:nvGraphicFramePr>
        <p:xfrm>
          <a:off x="0" y="347352"/>
          <a:ext cx="12192000" cy="556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001984" y="6305798"/>
            <a:ext cx="4222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/>
              <a:t>Datos Ministerio de Educación, 2014 (www.mifuturo.cl)</a:t>
            </a:r>
            <a:endParaRPr lang="es-CL" sz="14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168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400" dirty="0"/>
              <a:t>Comprensión de la computación será un pilar fundamental en lo productivos y competitivos que podrán llegar a ser en sus áreas de desarrollo escolar y </a:t>
            </a:r>
            <a:r>
              <a:rPr lang="es-CL" sz="2400" dirty="0" smtClean="0"/>
              <a:t>profesional</a:t>
            </a:r>
          </a:p>
          <a:p>
            <a:pPr marL="0" indent="0">
              <a:buNone/>
            </a:pPr>
            <a:endParaRPr lang="es-CL" sz="2400" dirty="0"/>
          </a:p>
          <a:p>
            <a:r>
              <a:rPr lang="es-CL" sz="2400" dirty="0"/>
              <a:t>Consumidores de tecnología  </a:t>
            </a:r>
            <a:r>
              <a:rPr lang="es-CL" sz="2400" dirty="0">
                <a:sym typeface="Wingdings" pitchFamily="2" charset="2"/>
              </a:rPr>
              <a:t> C</a:t>
            </a:r>
            <a:r>
              <a:rPr lang="es-CL" sz="2400" dirty="0"/>
              <a:t>readores de contenido y de nuevas e innovadoras soluciones a problemas relacionados a sus áreas de interés.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981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926772"/>
            <a:ext cx="11029615" cy="393202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CL" sz="2400" dirty="0" smtClean="0"/>
              <a:t>Resultados SIMCE TIC (2014)</a:t>
            </a:r>
          </a:p>
          <a:p>
            <a:pPr>
              <a:lnSpc>
                <a:spcPct val="150000"/>
              </a:lnSpc>
            </a:pPr>
            <a:r>
              <a:rPr lang="es-CL" dirty="0" smtClean="0"/>
              <a:t>46,9% </a:t>
            </a:r>
            <a:r>
              <a:rPr lang="es-CL" dirty="0" smtClean="0">
                <a:sym typeface="Wingdings" panose="05000000000000000000" pitchFamily="2" charset="2"/>
              </a:rPr>
              <a:t> Nivel Inicial</a:t>
            </a:r>
          </a:p>
          <a:p>
            <a:pPr>
              <a:lnSpc>
                <a:spcPct val="150000"/>
              </a:lnSpc>
            </a:pPr>
            <a:r>
              <a:rPr lang="es-CL" dirty="0" smtClean="0">
                <a:sym typeface="Wingdings" panose="05000000000000000000" pitchFamily="2" charset="2"/>
              </a:rPr>
              <a:t>51,3%  Nivel Intermedio</a:t>
            </a:r>
          </a:p>
          <a:p>
            <a:pPr>
              <a:lnSpc>
                <a:spcPct val="150000"/>
              </a:lnSpc>
            </a:pPr>
            <a:r>
              <a:rPr lang="es-CL" dirty="0"/>
              <a:t>1,8% </a:t>
            </a:r>
            <a:r>
              <a:rPr lang="es-CL" dirty="0" smtClean="0"/>
              <a:t>  </a:t>
            </a:r>
            <a:r>
              <a:rPr lang="es-CL" dirty="0" smtClean="0">
                <a:sym typeface="Wingdings" panose="05000000000000000000" pitchFamily="2" charset="2"/>
              </a:rPr>
              <a:t> Nivel Avanzado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CL" sz="2400" dirty="0"/>
              <a:t>H</a:t>
            </a:r>
            <a:r>
              <a:rPr lang="es-CL" sz="2400" dirty="0" smtClean="0"/>
              <a:t>abilidades </a:t>
            </a:r>
            <a:r>
              <a:rPr lang="es-CL" sz="2400" dirty="0"/>
              <a:t>cognitivas más complejas que implican el procesamiento y generación de información son logradas por un porcentaje muy menor de los </a:t>
            </a:r>
            <a:r>
              <a:rPr lang="es-CL" sz="2400" dirty="0" smtClean="0"/>
              <a:t>estudiantes (1,8%)</a:t>
            </a:r>
            <a:endParaRPr lang="es-CL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57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Los 5 Porqués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155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CL" sz="2400" b="1" dirty="0"/>
              <a:t>Falta de aptitudes e interés relativas a las ciencias de la computación</a:t>
            </a:r>
          </a:p>
          <a:p>
            <a:pPr lvl="0">
              <a:lnSpc>
                <a:spcPct val="150000"/>
              </a:lnSpc>
            </a:pPr>
            <a:r>
              <a:rPr lang="es-CL" sz="2000" b="1" dirty="0"/>
              <a:t>¿Por qué?</a:t>
            </a:r>
            <a:r>
              <a:rPr lang="es-CL" sz="2000" dirty="0"/>
              <a:t> – Desconocimiento de los fundamentos básicos de las ciencias de la computación.</a:t>
            </a:r>
          </a:p>
          <a:p>
            <a:pPr lvl="0">
              <a:lnSpc>
                <a:spcPct val="150000"/>
              </a:lnSpc>
            </a:pPr>
            <a:r>
              <a:rPr lang="es-CL" sz="2000" b="1" dirty="0"/>
              <a:t>¿Por qué?</a:t>
            </a:r>
            <a:r>
              <a:rPr lang="es-CL" sz="2000" dirty="0"/>
              <a:t> – En las escuelas no se enseña.</a:t>
            </a:r>
          </a:p>
          <a:p>
            <a:pPr lvl="0"/>
            <a:r>
              <a:rPr lang="es-CL" sz="2000" b="1" dirty="0"/>
              <a:t>¿Por qué?</a:t>
            </a:r>
            <a:r>
              <a:rPr lang="es-CL" sz="2000" dirty="0"/>
              <a:t> – No se sabe cómo utilizar los recursos tecnológicos disponibles para potenciar el aprendizaje.</a:t>
            </a:r>
          </a:p>
          <a:p>
            <a:pPr lvl="0">
              <a:lnSpc>
                <a:spcPct val="150000"/>
              </a:lnSpc>
            </a:pPr>
            <a:r>
              <a:rPr lang="es-CL" sz="2000" b="1" dirty="0"/>
              <a:t>¿Por qué?</a:t>
            </a:r>
            <a:r>
              <a:rPr lang="es-CL" sz="2000" dirty="0"/>
              <a:t> – No se cuenta con docentes capacitados para ello.</a:t>
            </a:r>
          </a:p>
          <a:p>
            <a:pPr lvl="0">
              <a:lnSpc>
                <a:spcPct val="150000"/>
              </a:lnSpc>
            </a:pPr>
            <a:r>
              <a:rPr lang="es-CL" sz="2000" b="1" dirty="0"/>
              <a:t>¿Por qué?</a:t>
            </a:r>
            <a:r>
              <a:rPr lang="es-CL" sz="2000" dirty="0"/>
              <a:t> – Brecha generacional y elevado costo.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64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de Ishikawa</a:t>
            </a:r>
            <a:endParaRPr lang="es-CL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347" y="2252477"/>
            <a:ext cx="9758044" cy="3678238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55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8489" y="2770491"/>
            <a:ext cx="11464119" cy="1542197"/>
          </a:xfrm>
          <a:prstGeom prst="rect">
            <a:avLst/>
          </a:prstGeom>
          <a:solidFill>
            <a:srgbClr val="4D1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741" y="3034689"/>
            <a:ext cx="11029616" cy="1013800"/>
          </a:xfrm>
        </p:spPr>
        <p:txBody>
          <a:bodyPr/>
          <a:lstStyle/>
          <a:p>
            <a:r>
              <a:rPr lang="es-CL" dirty="0" smtClean="0">
                <a:solidFill>
                  <a:schemeClr val="bg1"/>
                </a:solidFill>
              </a:rPr>
              <a:t>OBJETIVOS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96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 General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2800" dirty="0"/>
              <a:t>Enseñar de forma activa a jóvenes en etapa escolar los conceptos básicos de las ciencias de la computación y programación como herramienta para la resolución de problemas.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319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 Específicos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2" y="2019869"/>
            <a:ext cx="11029615" cy="4571999"/>
          </a:xfrm>
        </p:spPr>
        <p:txBody>
          <a:bodyPr/>
          <a:lstStyle/>
          <a:p>
            <a:pPr lvl="0"/>
            <a:r>
              <a:rPr lang="es-CL" sz="2000" dirty="0"/>
              <a:t>Permitirle al docente tener conocimiento en cualquier instante en el tiempo del progreso de sus alumnos en relación a las actividades realizadas.</a:t>
            </a:r>
          </a:p>
          <a:p>
            <a:pPr lvl="0"/>
            <a:r>
              <a:rPr lang="es-CL" sz="2000" dirty="0"/>
              <a:t>Relacionar directamente aptitudes del área de la computación con otras ciencias y disciplinas académicas relevantes a sus propias experiencias.</a:t>
            </a:r>
          </a:p>
          <a:p>
            <a:pPr lvl="0"/>
            <a:r>
              <a:rPr lang="es-CL" sz="2000" dirty="0"/>
              <a:t>Enseñar a los alumnos el concepto de abstracción y descomposición de un problema en sub-problemas.</a:t>
            </a:r>
          </a:p>
          <a:p>
            <a:pPr lvl="0"/>
            <a:r>
              <a:rPr lang="es-CL" sz="2000" dirty="0"/>
              <a:t>Enseñar a los alumnos el concepto de algoritmo y su construcción a partir de una técnica de diseño.</a:t>
            </a:r>
          </a:p>
          <a:p>
            <a:pPr lvl="0"/>
            <a:r>
              <a:rPr lang="es-CL" sz="2000" dirty="0"/>
              <a:t>Enseñar a los alumnos el concepto y uso de las estructuras básicas de un lenguaje de programación procedural, como son las variables, condicionales, ciclos, lógica, etc…</a:t>
            </a:r>
          </a:p>
          <a:p>
            <a:pPr lvl="0"/>
            <a:r>
              <a:rPr lang="es-CL" sz="2000" dirty="0"/>
              <a:t>Permitirle al alumno interactuar con simulaciones computacionales relativas a la solución de un problema en específico.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54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8489" y="2770491"/>
            <a:ext cx="11464119" cy="1542197"/>
          </a:xfrm>
          <a:prstGeom prst="rect">
            <a:avLst/>
          </a:prstGeom>
          <a:solidFill>
            <a:srgbClr val="4D1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741" y="3034689"/>
            <a:ext cx="11029616" cy="1013800"/>
          </a:xfrm>
        </p:spPr>
        <p:txBody>
          <a:bodyPr/>
          <a:lstStyle/>
          <a:p>
            <a:r>
              <a:rPr lang="es-CL" dirty="0" smtClean="0">
                <a:solidFill>
                  <a:schemeClr val="bg1"/>
                </a:solidFill>
              </a:rPr>
              <a:t>SOLUCIÓN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21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493651"/>
              </p:ext>
            </p:extLst>
          </p:nvPr>
        </p:nvGraphicFramePr>
        <p:xfrm>
          <a:off x="293919" y="141514"/>
          <a:ext cx="11538857" cy="6588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804"/>
                <a:gridCol w="5467312"/>
                <a:gridCol w="3253741"/>
              </a:tblGrid>
              <a:tr h="2453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b="1" dirty="0">
                          <a:effectLst/>
                        </a:rPr>
                        <a:t>Alternativa</a:t>
                      </a:r>
                      <a:endParaRPr lang="es-CL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>
                          <a:effectLst/>
                        </a:rPr>
                        <a:t>Modalidad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>
                          <a:effectLst/>
                        </a:rPr>
                        <a:t>Ejemplos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</a:tr>
              <a:tr h="2184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b="1" dirty="0">
                          <a:effectLst/>
                        </a:rPr>
                        <a:t>Recursos de enseñanza on-line</a:t>
                      </a:r>
                      <a:endParaRPr lang="es-CL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>
                          <a:effectLst/>
                        </a:rPr>
                        <a:t>Herramientas que facilitan el aprendizaje o cursos online de carácter gratuito o de pago, accesibles mediante internet y en ocasiones, disponibles en múltiples lenguajes incluyendo el español. La inscripción a estos servicios educacionales son voluntarios y radican en la motivación personal a estos temas.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Code Academy</a:t>
                      </a:r>
                      <a:endParaRPr lang="es-CL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s-CL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Udacity</a:t>
                      </a:r>
                      <a:endParaRPr lang="es-CL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s-CL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Coursera</a:t>
                      </a:r>
                      <a:endParaRPr lang="es-CL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s-CL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Platzi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</a:tr>
              <a:tr h="1461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b="1">
                          <a:effectLst/>
                        </a:rPr>
                        <a:t>Ramo de Computación en la Escuela</a:t>
                      </a:r>
                      <a:endParaRPr lang="es-CL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Escuelas que en su malla curricular cuentan con al menos una hora académica destinada a la enseñanza de la computación de carácter obligatorio. Los contenidos entregados en dicha clase quedan a criterio del profesor que imparte el curso.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>
                          <a:effectLst/>
                        </a:rPr>
                        <a:t> 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</a:tr>
              <a:tr h="26947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b="1" dirty="0">
                          <a:effectLst/>
                        </a:rPr>
                        <a:t>Talleres Extracurriculares</a:t>
                      </a:r>
                      <a:endParaRPr lang="es-CL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>
                          <a:effectLst/>
                        </a:rPr>
                        <a:t>Talleres realizados fuera del horario de clases establecido por la escuela y de carácter voluntario, puede estar patrocinado por la misma entidad educativa o por otra como el proyecto Enlaces o Universidades y fundaciones. Su duración es temporal y limitada a algunas sesiones en las cuales se ejecuta en ese plazo algún proyecto con el objetivo de enseñar cierto tópico relacionado con la computación y la informática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Mi Taller Digital (Proyecto Enlaces)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Proyecto EDV de la Universidad de Chile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Talleres de Robótica y Programación de la fundación </a:t>
                      </a:r>
                      <a:r>
                        <a:rPr lang="es-CL" sz="1600" dirty="0" err="1">
                          <a:effectLst/>
                        </a:rPr>
                        <a:t>Mustakis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 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</a:tr>
            </a:tbl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29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2400" dirty="0"/>
              <a:t>Actualmente las ciencias de la computación se han insertado en cada una de las áreas del conocimiento, la economía, la fuerza laboral, la entretención y la forma en la que vivimos nuestras vidas</a:t>
            </a:r>
            <a:r>
              <a:rPr lang="es-CL" sz="2400"/>
              <a:t>. </a:t>
            </a:r>
            <a:endParaRPr lang="es-CL" sz="2400" smtClean="0"/>
          </a:p>
          <a:p>
            <a:pPr marL="0" indent="0">
              <a:buNone/>
            </a:pPr>
            <a:r>
              <a:rPr lang="es-CL" sz="2400" smtClean="0"/>
              <a:t>Estar </a:t>
            </a:r>
            <a:r>
              <a:rPr lang="es-CL" sz="2400" dirty="0"/>
              <a:t>preparado para las carreras y oportunidades laborares, es decir, ser competitivo frente a nuestros pares, requerirá tener un claro entendimiento de los principios y prácticas de las ciencias de la computación como un medio para la resolución de problemas, independientemente del ámbito de estudio o laboral en el que se desempeñe la persona. 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975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8489" y="2770491"/>
            <a:ext cx="11464119" cy="1542197"/>
          </a:xfrm>
          <a:prstGeom prst="rect">
            <a:avLst/>
          </a:prstGeom>
          <a:solidFill>
            <a:srgbClr val="4D1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741" y="3034689"/>
            <a:ext cx="11029616" cy="1013800"/>
          </a:xfrm>
        </p:spPr>
        <p:txBody>
          <a:bodyPr/>
          <a:lstStyle/>
          <a:p>
            <a:r>
              <a:rPr lang="es-CL" dirty="0" smtClean="0">
                <a:solidFill>
                  <a:schemeClr val="bg1"/>
                </a:solidFill>
              </a:rPr>
              <a:t>SOLUCIÓN PROPUESTA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62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Solución propuesta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L" sz="2400" dirty="0"/>
              <a:t>La solución propuesta consiste en la creación de una </a:t>
            </a:r>
            <a:r>
              <a:rPr lang="es-CL" sz="2400" dirty="0" smtClean="0"/>
              <a:t>plataforma </a:t>
            </a:r>
            <a:r>
              <a:rPr lang="es-CL" sz="2400" dirty="0"/>
              <a:t>que le permita a los </a:t>
            </a:r>
            <a:r>
              <a:rPr lang="es-CL" sz="2400" dirty="0" smtClean="0"/>
              <a:t>docentes </a:t>
            </a:r>
            <a:r>
              <a:rPr lang="es-CL" sz="2400" dirty="0"/>
              <a:t>apoyar los contenidos </a:t>
            </a:r>
            <a:r>
              <a:rPr lang="es-CL" sz="2400" dirty="0" smtClean="0"/>
              <a:t>de su </a:t>
            </a:r>
            <a:r>
              <a:rPr lang="es-CL" sz="2400" smtClean="0"/>
              <a:t>área académica diseñando </a:t>
            </a:r>
            <a:r>
              <a:rPr lang="es-CL" sz="2400" dirty="0"/>
              <a:t>problemas que puedan ser resueltos por sus alumnos de forma interactiva y guiada por la </a:t>
            </a:r>
            <a:r>
              <a:rPr lang="es-CL" sz="2400"/>
              <a:t>misma </a:t>
            </a:r>
            <a:r>
              <a:rPr lang="es-CL" sz="2400" smtClean="0"/>
              <a:t>plataforma, </a:t>
            </a:r>
            <a:r>
              <a:rPr lang="es-CL" sz="2400" dirty="0"/>
              <a:t>haciendo uso de los conceptos básicos de las ciencias de la computación y la programación, es decir, siguiendo un modelo de aprendizaje basado en problemas.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211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cdn2.iconfinder.com/data/icons/windows-8-metro-style/128/databas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154" y="558532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825354" y="5717871"/>
            <a:ext cx="1343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800" b="1" dirty="0" smtClean="0"/>
              <a:t>Base de</a:t>
            </a:r>
          </a:p>
          <a:p>
            <a:pPr algn="ctr"/>
            <a:r>
              <a:rPr lang="es-CL" sz="2800" b="1" dirty="0" smtClean="0"/>
              <a:t>Datos</a:t>
            </a:r>
            <a:endParaRPr lang="es-CL" sz="28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734" y="4346799"/>
            <a:ext cx="1814970" cy="1256867"/>
          </a:xfrm>
          <a:prstGeom prst="rect">
            <a:avLst/>
          </a:prstGeom>
          <a:noFill/>
        </p:spPr>
      </p:pic>
      <p:sp>
        <p:nvSpPr>
          <p:cNvPr id="9" name="CuadroTexto 8"/>
          <p:cNvSpPr txBox="1"/>
          <p:nvPr/>
        </p:nvSpPr>
        <p:spPr>
          <a:xfrm>
            <a:off x="1043143" y="5487951"/>
            <a:ext cx="1438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 smtClean="0"/>
              <a:t>Servidor</a:t>
            </a:r>
            <a:endParaRPr lang="es-CL" sz="2800" b="1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29131" y="4502076"/>
            <a:ext cx="7608499" cy="89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 smtClean="0"/>
              <a:t>PLATAFORMA</a:t>
            </a:r>
            <a:endParaRPr lang="es-CL" sz="3200" dirty="0"/>
          </a:p>
        </p:txBody>
      </p:sp>
      <p:pic>
        <p:nvPicPr>
          <p:cNvPr id="1026" name="Picture 2" descr="http://simpleicon.com/wp-content/uploads/p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364" y="2668222"/>
            <a:ext cx="827836" cy="82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simpleicon.com/wp-content/uploads/p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715" y="2668222"/>
            <a:ext cx="827836" cy="82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simpleicon.com/wp-content/uploads/p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66" y="2668222"/>
            <a:ext cx="827836" cy="82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impleicon.com/wp-content/uploads/p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74" y="2668222"/>
            <a:ext cx="827836" cy="82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30y9cdsu7xlg0.cloudfront.net/png/10119-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00" y="95000"/>
            <a:ext cx="1559943" cy="155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3.gstatic.com/images?q=tbn:ANd9GcQdW9rpRTKXmxQRmNjiIwI-geOimF_ybztSpj7P8GFxRnmVRVG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985" y="2958"/>
            <a:ext cx="1651985" cy="165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angular 11"/>
          <p:cNvCxnSpPr>
            <a:stCxn id="10" idx="2"/>
            <a:endCxn id="4" idx="1"/>
          </p:cNvCxnSpPr>
          <p:nvPr/>
        </p:nvCxnSpPr>
        <p:spPr>
          <a:xfrm rot="16200000" flipH="1">
            <a:off x="5971916" y="5560687"/>
            <a:ext cx="795703" cy="472773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s://image.freepik.com/free-icon/smiling-emoticon-square-face_318-58645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451" y="1831682"/>
            <a:ext cx="531928" cy="5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https://image.freepik.com/free-icon/smiling-emoticon-square-face_318-58645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428" y="1829719"/>
            <a:ext cx="531928" cy="5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s://image.freepik.com/free-icon/smiling-emoticon-square-face_318-58645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83" y="1817646"/>
            <a:ext cx="531928" cy="5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https://image.freepik.com/free-icon/smiling-emoticon-square-face_318-58645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13" y="1848770"/>
            <a:ext cx="531928" cy="5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recto 21"/>
          <p:cNvCxnSpPr/>
          <p:nvPr/>
        </p:nvCxnSpPr>
        <p:spPr>
          <a:xfrm>
            <a:off x="7056408" y="405551"/>
            <a:ext cx="0" cy="3090507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0073970" y="490492"/>
            <a:ext cx="1544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/>
              <a:t>Remoto</a:t>
            </a:r>
            <a:endParaRPr lang="es-CL" sz="2800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371396" y="504384"/>
            <a:ext cx="1544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/>
              <a:t>Escuela</a:t>
            </a:r>
            <a:endParaRPr lang="es-CL" sz="2800" b="1" dirty="0"/>
          </a:p>
        </p:txBody>
      </p:sp>
      <p:sp>
        <p:nvSpPr>
          <p:cNvPr id="23" name="Rectángulo 22"/>
          <p:cNvSpPr/>
          <p:nvPr/>
        </p:nvSpPr>
        <p:spPr>
          <a:xfrm>
            <a:off x="1828800" y="2404448"/>
            <a:ext cx="1087415" cy="263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I Explorer</a:t>
            </a:r>
            <a:endParaRPr lang="es-CL" dirty="0"/>
          </a:p>
        </p:txBody>
      </p:sp>
      <p:sp>
        <p:nvSpPr>
          <p:cNvPr id="36" name="Rectángulo 35"/>
          <p:cNvSpPr/>
          <p:nvPr/>
        </p:nvSpPr>
        <p:spPr>
          <a:xfrm>
            <a:off x="3301413" y="2404448"/>
            <a:ext cx="1087415" cy="263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Chrome</a:t>
            </a:r>
            <a:endParaRPr lang="es-CL" dirty="0"/>
          </a:p>
        </p:txBody>
      </p:sp>
      <p:sp>
        <p:nvSpPr>
          <p:cNvPr id="37" name="Rectángulo 36"/>
          <p:cNvSpPr/>
          <p:nvPr/>
        </p:nvSpPr>
        <p:spPr>
          <a:xfrm>
            <a:off x="4701033" y="2404448"/>
            <a:ext cx="1087415" cy="2637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Firefox</a:t>
            </a:r>
            <a:endParaRPr lang="es-CL" dirty="0"/>
          </a:p>
        </p:txBody>
      </p:sp>
      <p:sp>
        <p:nvSpPr>
          <p:cNvPr id="38" name="Rectángulo 37"/>
          <p:cNvSpPr/>
          <p:nvPr/>
        </p:nvSpPr>
        <p:spPr>
          <a:xfrm>
            <a:off x="8706270" y="2400666"/>
            <a:ext cx="1087415" cy="263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Safari</a:t>
            </a:r>
            <a:endParaRPr lang="es-CL" dirty="0"/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22</a:t>
            </a:fld>
            <a:endParaRPr lang="es-CL"/>
          </a:p>
        </p:txBody>
      </p:sp>
      <p:cxnSp>
        <p:nvCxnSpPr>
          <p:cNvPr id="26" name="Conector recto de flecha 25"/>
          <p:cNvCxnSpPr>
            <a:stCxn id="1026" idx="2"/>
          </p:cNvCxnSpPr>
          <p:nvPr/>
        </p:nvCxnSpPr>
        <p:spPr>
          <a:xfrm>
            <a:off x="2412282" y="3496058"/>
            <a:ext cx="1791269" cy="100601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3" idx="2"/>
          </p:cNvCxnSpPr>
          <p:nvPr/>
        </p:nvCxnSpPr>
        <p:spPr>
          <a:xfrm>
            <a:off x="3789633" y="3496058"/>
            <a:ext cx="911400" cy="100601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4" idx="2"/>
          </p:cNvCxnSpPr>
          <p:nvPr/>
        </p:nvCxnSpPr>
        <p:spPr>
          <a:xfrm>
            <a:off x="5166984" y="3496058"/>
            <a:ext cx="304527" cy="100601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5" idx="2"/>
          </p:cNvCxnSpPr>
          <p:nvPr/>
        </p:nvCxnSpPr>
        <p:spPr>
          <a:xfrm flipH="1">
            <a:off x="7349706" y="3496058"/>
            <a:ext cx="1819286" cy="100601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4093380" y="3888103"/>
            <a:ext cx="1544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 smtClean="0"/>
              <a:t>HTTP</a:t>
            </a:r>
            <a:endParaRPr lang="es-CL" sz="2000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7933860" y="3957469"/>
            <a:ext cx="1544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 smtClean="0"/>
              <a:t>HTTP</a:t>
            </a:r>
            <a:endParaRPr lang="es-CL" sz="2000" b="1" dirty="0"/>
          </a:p>
        </p:txBody>
      </p:sp>
    </p:spTree>
    <p:extLst>
      <p:ext uri="{BB962C8B-B14F-4D97-AF65-F5344CB8AC3E}">
        <p14:creationId xmlns:p14="http://schemas.microsoft.com/office/powerpoint/2010/main" val="5771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ortar rectángulo de esquina diagonal 20"/>
          <p:cNvSpPr/>
          <p:nvPr/>
        </p:nvSpPr>
        <p:spPr>
          <a:xfrm>
            <a:off x="5118265" y="2216727"/>
            <a:ext cx="2413629" cy="3041071"/>
          </a:xfrm>
          <a:prstGeom prst="snip2Diag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48"/>
            <a:ext cx="2743200" cy="365125"/>
          </a:xfrm>
        </p:spPr>
        <p:txBody>
          <a:bodyPr/>
          <a:lstStyle/>
          <a:p>
            <a:fld id="{7FC32DC7-08BA-4DAE-949E-CC5B2D6C5C8F}" type="slidenum">
              <a:rPr lang="es-CL" smtClean="0"/>
              <a:t>23</a:t>
            </a:fld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4427513" y="707569"/>
            <a:ext cx="4093029" cy="1121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/>
          <p:cNvSpPr/>
          <p:nvPr/>
        </p:nvSpPr>
        <p:spPr>
          <a:xfrm>
            <a:off x="2174170" y="2057398"/>
            <a:ext cx="2046514" cy="3200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48" name="Flecha curvada hacia la derecha 2047"/>
          <p:cNvSpPr/>
          <p:nvPr/>
        </p:nvSpPr>
        <p:spPr>
          <a:xfrm>
            <a:off x="1862237" y="3812000"/>
            <a:ext cx="644741" cy="8807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427513" y="5497284"/>
            <a:ext cx="4093029" cy="1121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/>
          <p:cNvSpPr/>
          <p:nvPr/>
        </p:nvSpPr>
        <p:spPr>
          <a:xfrm>
            <a:off x="8705599" y="2057398"/>
            <a:ext cx="2046514" cy="3200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1" name="Picture 4" descr="https://cdn2.iconfinder.com/data/icons/windows-8-metro-style/128/databas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03" y="5660091"/>
            <a:ext cx="795613" cy="79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5265211" y="5796288"/>
            <a:ext cx="36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/>
              <a:t>Base </a:t>
            </a:r>
            <a:r>
              <a:rPr lang="es-CL" sz="2800" b="1" dirty="0" smtClean="0"/>
              <a:t>de Datos</a:t>
            </a:r>
            <a:endParaRPr lang="es-CL" sz="2800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393882" y="2216727"/>
            <a:ext cx="3681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 smtClean="0"/>
              <a:t>IMS LD</a:t>
            </a:r>
            <a:endParaRPr lang="es-CL" sz="2000" b="1" dirty="0"/>
          </a:p>
        </p:txBody>
      </p:sp>
      <p:pic>
        <p:nvPicPr>
          <p:cNvPr id="14" name="Picture 10" descr="https://image.freepik.com/free-icon/smiling-emoticon-square-face_318-5864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52" y="3127499"/>
            <a:ext cx="789376" cy="78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2446771" y="2057398"/>
            <a:ext cx="1328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/>
              <a:t>GUI</a:t>
            </a:r>
            <a:endParaRPr lang="es-CL" sz="28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705599" y="2002617"/>
            <a:ext cx="2046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/>
              <a:t>Estadísticas y Progreso</a:t>
            </a:r>
            <a:endParaRPr lang="es-CL" sz="2400" b="1" dirty="0"/>
          </a:p>
        </p:txBody>
      </p:sp>
      <p:pic>
        <p:nvPicPr>
          <p:cNvPr id="2054" name="Picture 6" descr="http://freeflaticons.com/wp-content/uploads/2014/09/ascending-copy-1410527724n84k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196" y="4101928"/>
            <a:ext cx="921332" cy="92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simpleicon.com/wp-content/uploads/pie-chart-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075" y="3029960"/>
            <a:ext cx="984453" cy="98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9053" y="2588317"/>
            <a:ext cx="2205341" cy="2431835"/>
          </a:xfrm>
          <a:prstGeom prst="rect">
            <a:avLst/>
          </a:prstGeom>
        </p:spPr>
      </p:pic>
      <p:cxnSp>
        <p:nvCxnSpPr>
          <p:cNvPr id="25" name="Conector angular 24"/>
          <p:cNvCxnSpPr>
            <a:endCxn id="8" idx="2"/>
          </p:cNvCxnSpPr>
          <p:nvPr/>
        </p:nvCxnSpPr>
        <p:spPr>
          <a:xfrm flipV="1">
            <a:off x="8520542" y="5257798"/>
            <a:ext cx="1208314" cy="800100"/>
          </a:xfrm>
          <a:prstGeom prst="bentConnector2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21" idx="1"/>
          </p:cNvCxnSpPr>
          <p:nvPr/>
        </p:nvCxnSpPr>
        <p:spPr>
          <a:xfrm flipH="1">
            <a:off x="6321597" y="5257798"/>
            <a:ext cx="3483" cy="23948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echa derecha 27"/>
          <p:cNvSpPr/>
          <p:nvPr/>
        </p:nvSpPr>
        <p:spPr>
          <a:xfrm rot="5400000">
            <a:off x="6039085" y="1897391"/>
            <a:ext cx="549252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058" name="Picture 10" descr="https://camo.githubusercontent.com/2aaed07e94cfcdff5971e4f11c71f1962b2ba62b/68747470733a2f2f646576656c6f706572732e676f6f676c652e636f6d2f626c6f636b6c792f73616d706c652e706e6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998" y="3288780"/>
            <a:ext cx="1693370" cy="6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33" y="2797827"/>
            <a:ext cx="1343025" cy="428625"/>
          </a:xfrm>
          <a:prstGeom prst="rect">
            <a:avLst/>
          </a:prstGeom>
        </p:spPr>
      </p:pic>
      <p:pic>
        <p:nvPicPr>
          <p:cNvPr id="2060" name="Picture 12" descr="http://3.bp.blogspot.com/-PTty3CfTGnA/TpZOEjTQ_WI/AAAAAAAAAeo/KeKt_D5X2xo/s1600/js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398" y="4101928"/>
            <a:ext cx="1023360" cy="1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0" name="Conector recto de flecha 2049"/>
          <p:cNvCxnSpPr/>
          <p:nvPr/>
        </p:nvCxnSpPr>
        <p:spPr>
          <a:xfrm>
            <a:off x="1140028" y="3288780"/>
            <a:ext cx="9262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2" name="Conector recto de flecha 2051"/>
          <p:cNvCxnSpPr/>
          <p:nvPr/>
        </p:nvCxnSpPr>
        <p:spPr>
          <a:xfrm flipH="1">
            <a:off x="1163783" y="3627454"/>
            <a:ext cx="855024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3" name="CuadroTexto 2052"/>
          <p:cNvSpPr txBox="1"/>
          <p:nvPr/>
        </p:nvSpPr>
        <p:spPr>
          <a:xfrm>
            <a:off x="1175659" y="3598249"/>
            <a:ext cx="87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err="1" smtClean="0"/>
              <a:t>Feedback</a:t>
            </a:r>
            <a:endParaRPr lang="es-CL" dirty="0"/>
          </a:p>
        </p:txBody>
      </p:sp>
      <p:cxnSp>
        <p:nvCxnSpPr>
          <p:cNvPr id="2057" name="Conector angular 2056"/>
          <p:cNvCxnSpPr>
            <a:stCxn id="6" idx="2"/>
            <a:endCxn id="7" idx="1"/>
          </p:cNvCxnSpPr>
          <p:nvPr/>
        </p:nvCxnSpPr>
        <p:spPr>
          <a:xfrm rot="16200000" flipH="1">
            <a:off x="3412420" y="5042805"/>
            <a:ext cx="800101" cy="1230086"/>
          </a:xfrm>
          <a:prstGeom prst="bentConnector2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echa derecha 43"/>
          <p:cNvSpPr/>
          <p:nvPr/>
        </p:nvSpPr>
        <p:spPr>
          <a:xfrm rot="10800000">
            <a:off x="4310923" y="3416490"/>
            <a:ext cx="653190" cy="277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062" name="Picture 14" descr="http://www.clipartbest.com/cliparts/eiM/Ano/eiMAnodi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091" y="962570"/>
            <a:ext cx="652569" cy="74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ortar rectángulo de esquina sencilla 2058"/>
          <p:cNvSpPr/>
          <p:nvPr/>
        </p:nvSpPr>
        <p:spPr>
          <a:xfrm>
            <a:off x="4886258" y="948285"/>
            <a:ext cx="1397151" cy="707724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Diseño Problema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061" name="Más 2060"/>
          <p:cNvSpPr/>
          <p:nvPr/>
        </p:nvSpPr>
        <p:spPr>
          <a:xfrm>
            <a:off x="6468086" y="1228385"/>
            <a:ext cx="288969" cy="327955"/>
          </a:xfrm>
          <a:prstGeom prst="mathPl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64" name="Elipse 2063"/>
          <p:cNvSpPr/>
          <p:nvPr/>
        </p:nvSpPr>
        <p:spPr>
          <a:xfrm>
            <a:off x="4587010" y="774177"/>
            <a:ext cx="618185" cy="6181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65" name="CuadroTexto 2064"/>
          <p:cNvSpPr txBox="1"/>
          <p:nvPr/>
        </p:nvSpPr>
        <p:spPr>
          <a:xfrm>
            <a:off x="4618396" y="8871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/>
              <a:t>PBL</a:t>
            </a:r>
            <a:endParaRPr lang="es-CL" b="1" dirty="0"/>
          </a:p>
        </p:txBody>
      </p:sp>
      <p:pic>
        <p:nvPicPr>
          <p:cNvPr id="2066" name="Picture 16" descr="https://d30y9cdsu7xlg0.cloudfront.net/png/44224-200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074" y="180559"/>
            <a:ext cx="1327564" cy="13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8" name="Conector recto de flecha 2067"/>
          <p:cNvCxnSpPr/>
          <p:nvPr/>
        </p:nvCxnSpPr>
        <p:spPr>
          <a:xfrm flipV="1">
            <a:off x="9982200" y="1531872"/>
            <a:ext cx="0" cy="4944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ector recto de flecha 2069"/>
          <p:cNvCxnSpPr/>
          <p:nvPr/>
        </p:nvCxnSpPr>
        <p:spPr>
          <a:xfrm flipH="1">
            <a:off x="8610601" y="1083269"/>
            <a:ext cx="9134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47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8489" y="2770491"/>
            <a:ext cx="11464119" cy="1542197"/>
          </a:xfrm>
          <a:prstGeom prst="rect">
            <a:avLst/>
          </a:prstGeom>
          <a:solidFill>
            <a:srgbClr val="4D1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741" y="3034689"/>
            <a:ext cx="11029616" cy="1013800"/>
          </a:xfrm>
        </p:spPr>
        <p:txBody>
          <a:bodyPr/>
          <a:lstStyle/>
          <a:p>
            <a:r>
              <a:rPr lang="es-CL" dirty="0" smtClean="0">
                <a:solidFill>
                  <a:schemeClr val="bg1"/>
                </a:solidFill>
              </a:rPr>
              <a:t>RIESGOS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57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300389"/>
              </p:ext>
            </p:extLst>
          </p:nvPr>
        </p:nvGraphicFramePr>
        <p:xfrm>
          <a:off x="293919" y="141514"/>
          <a:ext cx="11498278" cy="6496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0614"/>
                <a:gridCol w="7587664"/>
              </a:tblGrid>
              <a:tr h="564022">
                <a:tc>
                  <a:txBody>
                    <a:bodyPr/>
                    <a:lstStyle/>
                    <a:p>
                      <a:r>
                        <a:rPr lang="es-CL" b="0" dirty="0" smtClean="0"/>
                        <a:t>RIESGO</a:t>
                      </a:r>
                      <a:endParaRPr lang="es-CL" b="0" dirty="0"/>
                    </a:p>
                  </a:txBody>
                  <a:tcPr marL="42696" marR="42696" marT="0" marB="0" anchor="ctr"/>
                </a:tc>
                <a:tc>
                  <a:txBody>
                    <a:bodyPr/>
                    <a:lstStyle/>
                    <a:p>
                      <a:r>
                        <a:rPr lang="es-CL" b="0" dirty="0" smtClean="0"/>
                        <a:t>MITIGACIÓN</a:t>
                      </a:r>
                      <a:endParaRPr lang="es-CL" b="0" dirty="0"/>
                    </a:p>
                  </a:txBody>
                  <a:tcPr marL="42696" marR="42696" marT="0" marB="0" anchor="ctr"/>
                </a:tc>
              </a:tr>
              <a:tr h="903141">
                <a:tc>
                  <a:txBody>
                    <a:bodyPr/>
                    <a:lstStyle/>
                    <a:p>
                      <a:pPr marL="82550" indent="0" defTabSz="534988"/>
                      <a:r>
                        <a:rPr lang="es-CL" sz="1600" b="0" dirty="0" smtClean="0"/>
                        <a:t>Atraso</a:t>
                      </a:r>
                      <a:r>
                        <a:rPr lang="es-CL" sz="1600" b="0" baseline="0" dirty="0" smtClean="0"/>
                        <a:t> del proyecto por situaciones imprevistas</a:t>
                      </a:r>
                      <a:endParaRPr lang="es-CL" sz="1600" b="0" dirty="0"/>
                    </a:p>
                  </a:txBody>
                  <a:tcPr marL="42696" marR="42696" marT="0" marB="0" anchor="ctr"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Realizar</a:t>
                      </a:r>
                      <a:r>
                        <a:rPr lang="es-CL" sz="1600" baseline="0" dirty="0" smtClean="0"/>
                        <a:t> la planificación del proyecto con los tiempos suficientes como para cubrir dichas situaciones y que no provoquen atraso en la liberación de los entregables.</a:t>
                      </a:r>
                      <a:endParaRPr lang="es-CL" sz="1600" dirty="0"/>
                    </a:p>
                  </a:txBody>
                  <a:tcPr marL="42696" marR="42696" marT="0" marB="0" anchor="ctr"/>
                </a:tc>
              </a:tr>
              <a:tr h="1220000">
                <a:tc>
                  <a:txBody>
                    <a:bodyPr/>
                    <a:lstStyle/>
                    <a:p>
                      <a:pPr marL="82550" indent="0"/>
                      <a:r>
                        <a:rPr lang="es-CL" sz="1600" b="0" dirty="0" smtClean="0"/>
                        <a:t>Atraso del proyecto por desconocimiento de la especificación IMS LD</a:t>
                      </a:r>
                      <a:endParaRPr lang="es-CL" sz="1600" b="0" dirty="0"/>
                    </a:p>
                  </a:txBody>
                  <a:tcPr marL="42696" marR="42696" marT="0" marB="0" anchor="ctr"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Leer </a:t>
                      </a:r>
                      <a:r>
                        <a:rPr lang="es-CL" sz="1600" dirty="0" err="1" smtClean="0"/>
                        <a:t>papers</a:t>
                      </a:r>
                      <a:r>
                        <a:rPr lang="es-CL" sz="1600" dirty="0" smtClean="0"/>
                        <a:t> relacionados con la especificación. </a:t>
                      </a:r>
                    </a:p>
                    <a:p>
                      <a:r>
                        <a:rPr lang="es-CL" sz="1600" dirty="0" smtClean="0"/>
                        <a:t>Utilizar herramientas existentes que hagan uso de esta especificación</a:t>
                      </a:r>
                      <a:r>
                        <a:rPr lang="es-CL" sz="1600" baseline="0" dirty="0" smtClean="0"/>
                        <a:t> </a:t>
                      </a:r>
                      <a:r>
                        <a:rPr lang="es-CL" sz="1600" dirty="0" smtClean="0"/>
                        <a:t>(</a:t>
                      </a:r>
                      <a:r>
                        <a:rPr lang="es-CL" sz="1600" dirty="0" err="1" smtClean="0"/>
                        <a:t>HyCo</a:t>
                      </a:r>
                      <a:r>
                        <a:rPr lang="es-CL" sz="1600" dirty="0" smtClean="0"/>
                        <a:t>-LD), facilitando la</a:t>
                      </a:r>
                      <a:r>
                        <a:rPr lang="es-CL" sz="1600" baseline="0" dirty="0" smtClean="0"/>
                        <a:t> creación, validación y ejecución de las </a:t>
                      </a:r>
                      <a:r>
                        <a:rPr lang="es-CL" sz="1600" baseline="0" dirty="0" err="1" smtClean="0"/>
                        <a:t>UoL</a:t>
                      </a:r>
                      <a:r>
                        <a:rPr lang="es-CL" sz="1600" baseline="0" dirty="0" smtClean="0"/>
                        <a:t> (</a:t>
                      </a:r>
                      <a:r>
                        <a:rPr lang="es-CL" sz="1600" baseline="0" dirty="0" err="1" smtClean="0"/>
                        <a:t>Units</a:t>
                      </a:r>
                      <a:r>
                        <a:rPr lang="es-CL" sz="1600" baseline="0" dirty="0" smtClean="0"/>
                        <a:t> of </a:t>
                      </a:r>
                      <a:r>
                        <a:rPr lang="es-CL" sz="1600" baseline="0" dirty="0" err="1" smtClean="0"/>
                        <a:t>Learing</a:t>
                      </a:r>
                      <a:r>
                        <a:rPr lang="es-CL" sz="1600" baseline="0" dirty="0" smtClean="0"/>
                        <a:t>).</a:t>
                      </a:r>
                      <a:endParaRPr lang="es-CL" sz="1600" dirty="0"/>
                    </a:p>
                  </a:txBody>
                  <a:tcPr marL="42696" marR="42696" marT="0" marB="0" anchor="ctr"/>
                </a:tc>
              </a:tr>
              <a:tr h="1218287">
                <a:tc>
                  <a:txBody>
                    <a:bodyPr/>
                    <a:lstStyle/>
                    <a:p>
                      <a:pPr marL="82550" indent="0"/>
                      <a:r>
                        <a:rPr lang="es-CL" sz="1600" b="0" dirty="0" smtClean="0"/>
                        <a:t>Atraso</a:t>
                      </a:r>
                      <a:r>
                        <a:rPr lang="es-CL" sz="1600" b="0" baseline="0" dirty="0" smtClean="0"/>
                        <a:t> del proyecto por i</a:t>
                      </a:r>
                      <a:r>
                        <a:rPr lang="es-CL" sz="1600" b="0" dirty="0" smtClean="0"/>
                        <a:t>nexperiencia </a:t>
                      </a:r>
                      <a:r>
                        <a:rPr lang="es-CL" sz="1600" b="0" dirty="0" smtClean="0"/>
                        <a:t>en la tecnología  a utilizar (“</a:t>
                      </a:r>
                      <a:r>
                        <a:rPr lang="es-CL" sz="1600" b="0" dirty="0" err="1" smtClean="0"/>
                        <a:t>Blockly</a:t>
                      </a:r>
                      <a:r>
                        <a:rPr lang="es-CL" sz="1600" b="0" dirty="0" smtClean="0"/>
                        <a:t>”)</a:t>
                      </a:r>
                      <a:endParaRPr lang="es-CL" sz="1600" b="0" dirty="0"/>
                    </a:p>
                  </a:txBody>
                  <a:tcPr marL="42696" marR="42696" marT="0" marB="0" anchor="ctr"/>
                </a:tc>
                <a:tc>
                  <a:txBody>
                    <a:bodyPr/>
                    <a:lstStyle/>
                    <a:p>
                      <a:endParaRPr lang="es-CL" sz="1600" dirty="0" smtClean="0"/>
                    </a:p>
                    <a:p>
                      <a:r>
                        <a:rPr lang="es-CL" sz="1600" dirty="0" smtClean="0"/>
                        <a:t>Leer la documentación del proyecto.</a:t>
                      </a:r>
                    </a:p>
                    <a:p>
                      <a:r>
                        <a:rPr lang="es-CL" sz="1600" dirty="0" smtClean="0"/>
                        <a:t>Realizar prueba temprana de integración y uso de la herramienta en un ambiente simulado.</a:t>
                      </a:r>
                      <a:endParaRPr lang="es-CL" sz="1600" dirty="0"/>
                    </a:p>
                  </a:txBody>
                  <a:tcPr marL="42696" marR="42696" marT="0" marB="0" anchor="ctr"/>
                </a:tc>
              </a:tr>
              <a:tr h="1342732">
                <a:tc>
                  <a:txBody>
                    <a:bodyPr/>
                    <a:lstStyle/>
                    <a:p>
                      <a:pPr marL="82550" indent="0"/>
                      <a:r>
                        <a:rPr lang="es-CL" sz="1600" b="0" dirty="0" smtClean="0"/>
                        <a:t>Heterogeneidad de los recursos tecnológicos disponibles para el uso de la plataforma</a:t>
                      </a:r>
                      <a:endParaRPr lang="es-CL" sz="1600" b="0" dirty="0"/>
                    </a:p>
                  </a:txBody>
                  <a:tcPr marL="42696" marR="42696" marT="0" marB="0" anchor="ctr"/>
                </a:tc>
                <a:tc>
                  <a:txBody>
                    <a:bodyPr/>
                    <a:lstStyle/>
                    <a:p>
                      <a:endParaRPr lang="es-CL" sz="1600" dirty="0" smtClean="0"/>
                    </a:p>
                    <a:p>
                      <a:r>
                        <a:rPr lang="es-CL" sz="1600" dirty="0" smtClean="0"/>
                        <a:t>Hacer</a:t>
                      </a:r>
                      <a:r>
                        <a:rPr lang="es-CL" sz="1600" baseline="0" dirty="0" smtClean="0"/>
                        <a:t> uso de técnicas y tecnologías que aseguren la máxima compatibilidad posible en el uso de la plataforma desde los distintos clientes (especificados en las limitaciones del proyecto).</a:t>
                      </a:r>
                      <a:endParaRPr lang="es-CL" sz="1600" dirty="0"/>
                    </a:p>
                  </a:txBody>
                  <a:tcPr marL="42696" marR="42696" marT="0" marB="0" anchor="ctr"/>
                </a:tc>
              </a:tr>
              <a:tr h="1248610">
                <a:tc>
                  <a:txBody>
                    <a:bodyPr/>
                    <a:lstStyle/>
                    <a:p>
                      <a:pPr marL="82550" indent="0"/>
                      <a:r>
                        <a:rPr lang="es-CL" sz="1600" b="0" dirty="0" smtClean="0"/>
                        <a:t>Pérdida</a:t>
                      </a:r>
                      <a:r>
                        <a:rPr lang="es-CL" sz="1600" b="0" baseline="0" dirty="0" smtClean="0"/>
                        <a:t> de trabajo por daño o extravío de los equipos utilizados en ambiente de desarrollo</a:t>
                      </a:r>
                      <a:endParaRPr lang="es-CL" sz="1600" b="0" dirty="0"/>
                    </a:p>
                  </a:txBody>
                  <a:tcPr marL="42696" marR="42696" marT="0" marB="0" anchor="ctr"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Realizar copias</a:t>
                      </a:r>
                      <a:r>
                        <a:rPr lang="es-CL" sz="1600" baseline="0" dirty="0" smtClean="0"/>
                        <a:t> de seguridad en repositorios externos al ambiente de desarrollo cada vez que se realiza un cambio en el proyecto.</a:t>
                      </a:r>
                      <a:endParaRPr lang="es-CL" sz="1600" dirty="0"/>
                    </a:p>
                  </a:txBody>
                  <a:tcPr marL="42696" marR="42696" marT="0" marB="0" anchor="ctr"/>
                </a:tc>
              </a:tr>
            </a:tbl>
          </a:graphicData>
        </a:graphic>
      </p:graphicFrame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49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8489" y="2770491"/>
            <a:ext cx="11464119" cy="1542197"/>
          </a:xfrm>
          <a:prstGeom prst="rect">
            <a:avLst/>
          </a:prstGeom>
          <a:solidFill>
            <a:srgbClr val="4D1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741" y="3034689"/>
            <a:ext cx="11029616" cy="1013800"/>
          </a:xfrm>
        </p:spPr>
        <p:txBody>
          <a:bodyPr/>
          <a:lstStyle/>
          <a:p>
            <a:r>
              <a:rPr lang="es-CL" dirty="0" smtClean="0">
                <a:solidFill>
                  <a:schemeClr val="bg1"/>
                </a:solidFill>
              </a:rPr>
              <a:t>Ejercicio Propuesto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88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44739" y="336049"/>
            <a:ext cx="11464119" cy="1542197"/>
          </a:xfrm>
          <a:prstGeom prst="rect">
            <a:avLst/>
          </a:prstGeom>
          <a:solidFill>
            <a:srgbClr val="4D1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991" y="600247"/>
            <a:ext cx="11029616" cy="1013800"/>
          </a:xfrm>
        </p:spPr>
        <p:txBody>
          <a:bodyPr/>
          <a:lstStyle/>
          <a:p>
            <a:r>
              <a:rPr lang="es-CL" dirty="0" err="1" smtClean="0">
                <a:solidFill>
                  <a:schemeClr val="bg1"/>
                </a:solidFill>
              </a:rPr>
              <a:t>Problem</a:t>
            </a:r>
            <a:r>
              <a:rPr lang="es-CL" dirty="0" smtClean="0">
                <a:solidFill>
                  <a:schemeClr val="bg1"/>
                </a:solidFill>
              </a:rPr>
              <a:t> </a:t>
            </a:r>
            <a:r>
              <a:rPr lang="es-CL" dirty="0" err="1" smtClean="0">
                <a:solidFill>
                  <a:schemeClr val="bg1"/>
                </a:solidFill>
              </a:rPr>
              <a:t>Based</a:t>
            </a:r>
            <a:r>
              <a:rPr lang="es-CL" dirty="0" smtClean="0">
                <a:solidFill>
                  <a:schemeClr val="bg1"/>
                </a:solidFill>
              </a:rPr>
              <a:t> </a:t>
            </a:r>
            <a:r>
              <a:rPr lang="es-CL" dirty="0" err="1" smtClean="0">
                <a:solidFill>
                  <a:schemeClr val="bg1"/>
                </a:solidFill>
              </a:rPr>
              <a:t>Learning</a:t>
            </a:r>
            <a:r>
              <a:rPr lang="es-CL" dirty="0" smtClean="0">
                <a:solidFill>
                  <a:schemeClr val="bg1"/>
                </a:solidFill>
              </a:rPr>
              <a:t> </a:t>
            </a:r>
            <a:r>
              <a:rPr lang="es-CL" dirty="0" err="1" smtClean="0">
                <a:solidFill>
                  <a:schemeClr val="bg1"/>
                </a:solidFill>
              </a:rPr>
              <a:t>Storyline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27</a:t>
            </a:fld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1009402" y="3182584"/>
            <a:ext cx="2006930" cy="10806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/>
              <a:t>Activation</a:t>
            </a:r>
            <a:r>
              <a:rPr lang="es-CL" b="1" dirty="0" smtClean="0"/>
              <a:t> </a:t>
            </a:r>
            <a:r>
              <a:rPr lang="es-CL" b="1" dirty="0" err="1" smtClean="0"/>
              <a:t>Task</a:t>
            </a:r>
            <a:endParaRPr lang="es-CL" b="1" dirty="0"/>
          </a:p>
        </p:txBody>
      </p:sp>
      <p:sp>
        <p:nvSpPr>
          <p:cNvPr id="6" name="Rectángulo 5"/>
          <p:cNvSpPr/>
          <p:nvPr/>
        </p:nvSpPr>
        <p:spPr>
          <a:xfrm>
            <a:off x="3649683" y="3182584"/>
            <a:ext cx="2006930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/>
              <a:t>Elaboration</a:t>
            </a:r>
            <a:r>
              <a:rPr lang="es-CL" b="1" dirty="0" smtClean="0"/>
              <a:t> </a:t>
            </a:r>
            <a:r>
              <a:rPr lang="es-CL" b="1" dirty="0" err="1" smtClean="0"/>
              <a:t>Task</a:t>
            </a:r>
            <a:r>
              <a:rPr lang="es-CL" b="1" dirty="0" smtClean="0"/>
              <a:t>(s)</a:t>
            </a:r>
            <a:endParaRPr lang="es-CL" b="1" dirty="0"/>
          </a:p>
        </p:txBody>
      </p:sp>
      <p:sp>
        <p:nvSpPr>
          <p:cNvPr id="7" name="Rectángulo 6"/>
          <p:cNvSpPr/>
          <p:nvPr/>
        </p:nvSpPr>
        <p:spPr>
          <a:xfrm>
            <a:off x="6289964" y="3182586"/>
            <a:ext cx="2006930" cy="10806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/>
              <a:t>Consolidation</a:t>
            </a:r>
            <a:r>
              <a:rPr lang="es-CL" b="1" dirty="0" smtClean="0"/>
              <a:t> </a:t>
            </a:r>
            <a:r>
              <a:rPr lang="es-CL" b="1" dirty="0" err="1" smtClean="0"/>
              <a:t>Task</a:t>
            </a:r>
            <a:r>
              <a:rPr lang="es-CL" b="1" dirty="0" smtClean="0"/>
              <a:t>(s)</a:t>
            </a:r>
            <a:endParaRPr lang="es-CL" b="1" dirty="0"/>
          </a:p>
        </p:txBody>
      </p:sp>
      <p:sp>
        <p:nvSpPr>
          <p:cNvPr id="8" name="Rectángulo 7"/>
          <p:cNvSpPr/>
          <p:nvPr/>
        </p:nvSpPr>
        <p:spPr>
          <a:xfrm>
            <a:off x="8930245" y="3182584"/>
            <a:ext cx="2006930" cy="1080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/>
              <a:t>Reflection</a:t>
            </a:r>
            <a:r>
              <a:rPr lang="es-CL" b="1" dirty="0" smtClean="0"/>
              <a:t> </a:t>
            </a:r>
            <a:r>
              <a:rPr lang="es-CL" b="1" dirty="0" err="1" smtClean="0"/>
              <a:t>Task</a:t>
            </a:r>
            <a:endParaRPr lang="es-CL" b="1" dirty="0"/>
          </a:p>
        </p:txBody>
      </p:sp>
      <p:cxnSp>
        <p:nvCxnSpPr>
          <p:cNvPr id="9" name="Conector recto de flecha 8"/>
          <p:cNvCxnSpPr>
            <a:stCxn id="5" idx="3"/>
            <a:endCxn id="6" idx="1"/>
          </p:cNvCxnSpPr>
          <p:nvPr/>
        </p:nvCxnSpPr>
        <p:spPr>
          <a:xfrm>
            <a:off x="3016332" y="3722912"/>
            <a:ext cx="63335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3"/>
            <a:endCxn id="7" idx="1"/>
          </p:cNvCxnSpPr>
          <p:nvPr/>
        </p:nvCxnSpPr>
        <p:spPr>
          <a:xfrm>
            <a:off x="5656613" y="3722912"/>
            <a:ext cx="633351" cy="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7" idx="3"/>
            <a:endCxn id="8" idx="1"/>
          </p:cNvCxnSpPr>
          <p:nvPr/>
        </p:nvCxnSpPr>
        <p:spPr>
          <a:xfrm flipV="1">
            <a:off x="8296894" y="3722912"/>
            <a:ext cx="633351" cy="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1009401" y="5076865"/>
            <a:ext cx="9927773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 base: </a:t>
            </a:r>
            <a:endParaRPr lang="es-CL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 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alimento necesario en una comida tal que no se exceda una cierta cantidad de calorías máxima permitida, determinada por el RMB de la persona.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2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28</a:t>
            </a:fld>
            <a:endParaRPr lang="es-CL"/>
          </a:p>
        </p:txBody>
      </p:sp>
      <p:sp>
        <p:nvSpPr>
          <p:cNvPr id="19" name="Rectángulo 18"/>
          <p:cNvSpPr/>
          <p:nvPr/>
        </p:nvSpPr>
        <p:spPr>
          <a:xfrm>
            <a:off x="1175655" y="201877"/>
            <a:ext cx="1591293" cy="8906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err="1" smtClean="0"/>
              <a:t>Activation</a:t>
            </a:r>
            <a:r>
              <a:rPr lang="es-CL" sz="1600" b="1" dirty="0" smtClean="0"/>
              <a:t> </a:t>
            </a:r>
            <a:r>
              <a:rPr lang="es-CL" sz="1600" b="1" dirty="0" err="1" smtClean="0"/>
              <a:t>Task</a:t>
            </a:r>
            <a:endParaRPr lang="es-CL" sz="1600" b="1" dirty="0"/>
          </a:p>
        </p:txBody>
      </p:sp>
      <p:sp>
        <p:nvSpPr>
          <p:cNvPr id="20" name="Rectángulo 19"/>
          <p:cNvSpPr/>
          <p:nvPr/>
        </p:nvSpPr>
        <p:spPr>
          <a:xfrm>
            <a:off x="3815936" y="201877"/>
            <a:ext cx="1591293" cy="890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err="1" smtClean="0"/>
              <a:t>Elaboration</a:t>
            </a:r>
            <a:r>
              <a:rPr lang="es-CL" sz="1600" b="1" dirty="0" smtClean="0"/>
              <a:t> </a:t>
            </a:r>
            <a:r>
              <a:rPr lang="es-CL" sz="1600" b="1" dirty="0" err="1" smtClean="0"/>
              <a:t>Task</a:t>
            </a:r>
            <a:r>
              <a:rPr lang="es-CL" sz="1600" b="1" dirty="0" smtClean="0"/>
              <a:t>(s)</a:t>
            </a:r>
            <a:endParaRPr lang="es-CL" sz="1600" b="1" dirty="0"/>
          </a:p>
        </p:txBody>
      </p:sp>
      <p:sp>
        <p:nvSpPr>
          <p:cNvPr id="21" name="Rectángulo 20"/>
          <p:cNvSpPr/>
          <p:nvPr/>
        </p:nvSpPr>
        <p:spPr>
          <a:xfrm>
            <a:off x="6456217" y="201879"/>
            <a:ext cx="1591293" cy="890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err="1" smtClean="0"/>
              <a:t>Consolidation</a:t>
            </a:r>
            <a:r>
              <a:rPr lang="es-CL" sz="1600" b="1" dirty="0" smtClean="0"/>
              <a:t> </a:t>
            </a:r>
            <a:r>
              <a:rPr lang="es-CL" sz="1600" b="1" dirty="0" err="1" smtClean="0"/>
              <a:t>Task</a:t>
            </a:r>
            <a:r>
              <a:rPr lang="es-CL" sz="1600" b="1" dirty="0" smtClean="0"/>
              <a:t>(s)</a:t>
            </a:r>
            <a:endParaRPr lang="es-CL" sz="1600" b="1" dirty="0"/>
          </a:p>
        </p:txBody>
      </p:sp>
      <p:sp>
        <p:nvSpPr>
          <p:cNvPr id="22" name="Rectángulo 21"/>
          <p:cNvSpPr/>
          <p:nvPr/>
        </p:nvSpPr>
        <p:spPr>
          <a:xfrm>
            <a:off x="9096498" y="201877"/>
            <a:ext cx="1591293" cy="890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err="1" smtClean="0"/>
              <a:t>Reflection</a:t>
            </a:r>
            <a:r>
              <a:rPr lang="es-CL" sz="1600" b="1" dirty="0" smtClean="0"/>
              <a:t> </a:t>
            </a:r>
            <a:r>
              <a:rPr lang="es-CL" sz="1600" b="1" dirty="0" err="1" smtClean="0"/>
              <a:t>Task</a:t>
            </a:r>
            <a:endParaRPr lang="es-CL" sz="1600" b="1" dirty="0"/>
          </a:p>
        </p:txBody>
      </p:sp>
      <p:cxnSp>
        <p:nvCxnSpPr>
          <p:cNvPr id="23" name="Conector recto de flecha 22"/>
          <p:cNvCxnSpPr>
            <a:stCxn id="19" idx="3"/>
            <a:endCxn id="20" idx="1"/>
          </p:cNvCxnSpPr>
          <p:nvPr/>
        </p:nvCxnSpPr>
        <p:spPr>
          <a:xfrm>
            <a:off x="2766948" y="647203"/>
            <a:ext cx="104898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20" idx="3"/>
            <a:endCxn id="21" idx="1"/>
          </p:cNvCxnSpPr>
          <p:nvPr/>
        </p:nvCxnSpPr>
        <p:spPr>
          <a:xfrm>
            <a:off x="5407229" y="647203"/>
            <a:ext cx="1048988" cy="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21" idx="3"/>
            <a:endCxn id="22" idx="1"/>
          </p:cNvCxnSpPr>
          <p:nvPr/>
        </p:nvCxnSpPr>
        <p:spPr>
          <a:xfrm flipV="1">
            <a:off x="8047510" y="647203"/>
            <a:ext cx="1048988" cy="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542307" y="1708933"/>
            <a:ext cx="83058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CL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Evaluar conceptos de análisis lógico (y sus operadores) en base a ejemplos</a:t>
            </a:r>
            <a:endParaRPr lang="es-CL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ortar rectángulo de esquina sencilla 27"/>
          <p:cNvSpPr/>
          <p:nvPr/>
        </p:nvSpPr>
        <p:spPr>
          <a:xfrm>
            <a:off x="1175656" y="2709333"/>
            <a:ext cx="5280561" cy="4012142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dirty="0" smtClean="0"/>
              <a:t>Evalúe las siguientes expresiones si se le asigna a:</a:t>
            </a:r>
          </a:p>
          <a:p>
            <a:r>
              <a:rPr lang="es-CL" dirty="0" smtClean="0"/>
              <a:t>La variable </a:t>
            </a:r>
            <a:r>
              <a:rPr lang="es-CL" b="1" dirty="0" smtClean="0"/>
              <a:t>a </a:t>
            </a:r>
            <a:r>
              <a:rPr lang="es-CL" dirty="0" smtClean="0"/>
              <a:t>el valor de 10</a:t>
            </a:r>
          </a:p>
          <a:p>
            <a:r>
              <a:rPr lang="es-CL" dirty="0"/>
              <a:t>La variable </a:t>
            </a:r>
            <a:r>
              <a:rPr lang="es-CL" b="1" dirty="0" smtClean="0"/>
              <a:t>b </a:t>
            </a:r>
            <a:r>
              <a:rPr lang="es-CL" dirty="0"/>
              <a:t>el valor de </a:t>
            </a:r>
            <a:r>
              <a:rPr lang="es-CL" dirty="0" smtClean="0"/>
              <a:t>20</a:t>
            </a:r>
          </a:p>
          <a:p>
            <a:r>
              <a:rPr lang="es-CL" dirty="0"/>
              <a:t>La variable </a:t>
            </a:r>
            <a:r>
              <a:rPr lang="es-CL" b="1" dirty="0"/>
              <a:t>c</a:t>
            </a:r>
            <a:r>
              <a:rPr lang="es-CL" b="1" dirty="0" smtClean="0"/>
              <a:t> </a:t>
            </a:r>
            <a:r>
              <a:rPr lang="es-CL" dirty="0"/>
              <a:t>el valor de </a:t>
            </a:r>
            <a:r>
              <a:rPr lang="es-CL" dirty="0" smtClean="0"/>
              <a:t>10</a:t>
            </a:r>
          </a:p>
          <a:p>
            <a:endParaRPr lang="es-CL" dirty="0"/>
          </a:p>
          <a:p>
            <a:pPr marL="342900" indent="-342900">
              <a:buFont typeface="+mj-lt"/>
              <a:buAutoNum type="arabicPeriod"/>
            </a:pPr>
            <a:r>
              <a:rPr lang="es-CL" dirty="0"/>
              <a:t>a</a:t>
            </a:r>
            <a:r>
              <a:rPr lang="es-CL" dirty="0" smtClean="0"/>
              <a:t> == c</a:t>
            </a:r>
          </a:p>
          <a:p>
            <a:pPr marL="342900" indent="-342900">
              <a:buFont typeface="+mj-lt"/>
              <a:buAutoNum type="arabicPeriod"/>
            </a:pPr>
            <a:r>
              <a:rPr lang="es-CL" dirty="0"/>
              <a:t>b</a:t>
            </a:r>
            <a:r>
              <a:rPr lang="es-CL" dirty="0" smtClean="0"/>
              <a:t> &lt; a</a:t>
            </a:r>
          </a:p>
          <a:p>
            <a:pPr marL="342900" indent="-342900">
              <a:buFont typeface="+mj-lt"/>
              <a:buAutoNum type="arabicPeriod"/>
            </a:pPr>
            <a:r>
              <a:rPr lang="es-CL" dirty="0" smtClean="0"/>
              <a:t>a – b &lt; c</a:t>
            </a:r>
          </a:p>
          <a:p>
            <a:pPr marL="342900" indent="-342900">
              <a:buFont typeface="+mj-lt"/>
              <a:buAutoNum type="arabicPeriod"/>
            </a:pPr>
            <a:r>
              <a:rPr lang="es-CL" dirty="0"/>
              <a:t>a</a:t>
            </a:r>
            <a:r>
              <a:rPr lang="es-CL" dirty="0" smtClean="0"/>
              <a:t> – b == c</a:t>
            </a:r>
          </a:p>
          <a:p>
            <a:pPr marL="342900" indent="-342900">
              <a:buFont typeface="+mj-lt"/>
              <a:buAutoNum type="arabicPeriod"/>
            </a:pPr>
            <a:r>
              <a:rPr lang="es-CL" dirty="0"/>
              <a:t>a</a:t>
            </a:r>
            <a:r>
              <a:rPr lang="es-CL" dirty="0" smtClean="0"/>
              <a:t> * b &gt;</a:t>
            </a:r>
          </a:p>
          <a:p>
            <a:endParaRPr lang="es-CL" dirty="0"/>
          </a:p>
          <a:p>
            <a:endParaRPr lang="es-CL" dirty="0" smtClean="0"/>
          </a:p>
          <a:p>
            <a:pPr algn="ctr"/>
            <a:endParaRPr lang="es-CL" dirty="0" smtClean="0"/>
          </a:p>
        </p:txBody>
      </p:sp>
      <p:sp>
        <p:nvSpPr>
          <p:cNvPr id="29" name="Recortar rectángulo de esquina sencilla 28"/>
          <p:cNvSpPr/>
          <p:nvPr/>
        </p:nvSpPr>
        <p:spPr>
          <a:xfrm>
            <a:off x="6621951" y="2709333"/>
            <a:ext cx="5280561" cy="4012142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dirty="0" smtClean="0"/>
              <a:t> (  a &lt; b ) AND (  b &lt; c )</a:t>
            </a:r>
          </a:p>
          <a:p>
            <a:endParaRPr lang="es-CL" dirty="0" smtClean="0"/>
          </a:p>
          <a:p>
            <a:r>
              <a:rPr lang="es-CL" dirty="0" smtClean="0"/>
              <a:t>( ( a &gt; b ) OR ( a &lt; c )) AND ( ( a == c ) OR ( a &gt;= b ) )</a:t>
            </a:r>
            <a:endParaRPr lang="es-CL" dirty="0"/>
          </a:p>
          <a:p>
            <a:endParaRPr lang="es-CL" dirty="0" smtClean="0"/>
          </a:p>
          <a:p>
            <a:pPr algn="ctr"/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32296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29</a:t>
            </a:fld>
            <a:endParaRPr lang="es-CL"/>
          </a:p>
        </p:txBody>
      </p:sp>
      <p:sp>
        <p:nvSpPr>
          <p:cNvPr id="19" name="Rectángulo 18"/>
          <p:cNvSpPr/>
          <p:nvPr/>
        </p:nvSpPr>
        <p:spPr>
          <a:xfrm>
            <a:off x="1175655" y="201877"/>
            <a:ext cx="1591293" cy="890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err="1" smtClean="0"/>
              <a:t>Activation</a:t>
            </a:r>
            <a:r>
              <a:rPr lang="es-CL" sz="1600" b="1" dirty="0" smtClean="0"/>
              <a:t> </a:t>
            </a:r>
            <a:r>
              <a:rPr lang="es-CL" sz="1600" b="1" dirty="0" err="1" smtClean="0"/>
              <a:t>Task</a:t>
            </a:r>
            <a:endParaRPr lang="es-CL" sz="1600" b="1" dirty="0"/>
          </a:p>
        </p:txBody>
      </p:sp>
      <p:sp>
        <p:nvSpPr>
          <p:cNvPr id="20" name="Rectángulo 19"/>
          <p:cNvSpPr/>
          <p:nvPr/>
        </p:nvSpPr>
        <p:spPr>
          <a:xfrm>
            <a:off x="3815936" y="201877"/>
            <a:ext cx="1591293" cy="890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err="1" smtClean="0"/>
              <a:t>Elaboration</a:t>
            </a:r>
            <a:r>
              <a:rPr lang="es-CL" sz="1600" b="1" dirty="0" smtClean="0"/>
              <a:t> </a:t>
            </a:r>
            <a:r>
              <a:rPr lang="es-CL" sz="1600" b="1" dirty="0" err="1" smtClean="0"/>
              <a:t>Task</a:t>
            </a:r>
            <a:r>
              <a:rPr lang="es-CL" sz="1600" b="1" dirty="0" smtClean="0"/>
              <a:t>(s)</a:t>
            </a:r>
            <a:endParaRPr lang="es-CL" sz="1600" b="1" dirty="0"/>
          </a:p>
        </p:txBody>
      </p:sp>
      <p:sp>
        <p:nvSpPr>
          <p:cNvPr id="21" name="Rectángulo 20"/>
          <p:cNvSpPr/>
          <p:nvPr/>
        </p:nvSpPr>
        <p:spPr>
          <a:xfrm>
            <a:off x="6456217" y="201879"/>
            <a:ext cx="1591293" cy="890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err="1" smtClean="0"/>
              <a:t>Consolidation</a:t>
            </a:r>
            <a:r>
              <a:rPr lang="es-CL" sz="1600" b="1" dirty="0" smtClean="0"/>
              <a:t> </a:t>
            </a:r>
            <a:r>
              <a:rPr lang="es-CL" sz="1600" b="1" dirty="0" err="1" smtClean="0"/>
              <a:t>Task</a:t>
            </a:r>
            <a:r>
              <a:rPr lang="es-CL" sz="1600" b="1" dirty="0" smtClean="0"/>
              <a:t>(s)</a:t>
            </a:r>
            <a:endParaRPr lang="es-CL" sz="1600" b="1" dirty="0"/>
          </a:p>
        </p:txBody>
      </p:sp>
      <p:sp>
        <p:nvSpPr>
          <p:cNvPr id="22" name="Rectángulo 21"/>
          <p:cNvSpPr/>
          <p:nvPr/>
        </p:nvSpPr>
        <p:spPr>
          <a:xfrm>
            <a:off x="9096498" y="201877"/>
            <a:ext cx="1591293" cy="890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err="1" smtClean="0"/>
              <a:t>Reflection</a:t>
            </a:r>
            <a:r>
              <a:rPr lang="es-CL" sz="1600" b="1" dirty="0" smtClean="0"/>
              <a:t> </a:t>
            </a:r>
            <a:r>
              <a:rPr lang="es-CL" sz="1600" b="1" dirty="0" err="1" smtClean="0"/>
              <a:t>Task</a:t>
            </a:r>
            <a:endParaRPr lang="es-CL" sz="1600" b="1" dirty="0"/>
          </a:p>
        </p:txBody>
      </p:sp>
      <p:cxnSp>
        <p:nvCxnSpPr>
          <p:cNvPr id="23" name="Conector recto de flecha 22"/>
          <p:cNvCxnSpPr>
            <a:stCxn id="19" idx="3"/>
            <a:endCxn id="20" idx="1"/>
          </p:cNvCxnSpPr>
          <p:nvPr/>
        </p:nvCxnSpPr>
        <p:spPr>
          <a:xfrm>
            <a:off x="2766948" y="647203"/>
            <a:ext cx="104898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20" idx="3"/>
            <a:endCxn id="21" idx="1"/>
          </p:cNvCxnSpPr>
          <p:nvPr/>
        </p:nvCxnSpPr>
        <p:spPr>
          <a:xfrm>
            <a:off x="5407229" y="647203"/>
            <a:ext cx="1048988" cy="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21" idx="3"/>
            <a:endCxn id="22" idx="1"/>
          </p:cNvCxnSpPr>
          <p:nvPr/>
        </p:nvCxnSpPr>
        <p:spPr>
          <a:xfrm flipV="1">
            <a:off x="8047510" y="647203"/>
            <a:ext cx="1048988" cy="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1675669" y="2107199"/>
            <a:ext cx="9561095" cy="3956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módulo de cálculo del Ritmo Metabólico Basal (RMB</a:t>
            </a:r>
            <a:r>
              <a:rPr lang="es-C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(Género / Peso / Edad / Altura</a:t>
            </a:r>
            <a:r>
              <a:rPr lang="es-C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módulo de cálculo de calorías consumidas por día</a:t>
            </a: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(RMB / Actividad física</a:t>
            </a:r>
            <a:r>
              <a:rPr lang="es-C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endParaRPr lang="es-CL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 de un arreglo de comidas y sus respectivas </a:t>
            </a:r>
            <a:r>
              <a:rPr lang="es-C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calorías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s-CL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módulo de cálculo de cantidad de comida necesaria para no exceder las calorías permitidas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lecha curvada hacia la derecha 2"/>
          <p:cNvSpPr/>
          <p:nvPr/>
        </p:nvSpPr>
        <p:spPr>
          <a:xfrm>
            <a:off x="830750" y="4680953"/>
            <a:ext cx="689810" cy="11710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2" name="Flecha curvada hacia la derecha 11"/>
          <p:cNvSpPr/>
          <p:nvPr/>
        </p:nvSpPr>
        <p:spPr>
          <a:xfrm>
            <a:off x="866274" y="3499896"/>
            <a:ext cx="689810" cy="11710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3" name="Flecha curvada hacia la derecha 12"/>
          <p:cNvSpPr/>
          <p:nvPr/>
        </p:nvSpPr>
        <p:spPr>
          <a:xfrm>
            <a:off x="985859" y="2318839"/>
            <a:ext cx="689810" cy="11710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8489" y="2770491"/>
            <a:ext cx="11464119" cy="1542197"/>
          </a:xfrm>
          <a:prstGeom prst="rect">
            <a:avLst/>
          </a:prstGeom>
          <a:solidFill>
            <a:srgbClr val="4D1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741" y="3034689"/>
            <a:ext cx="11029616" cy="1013800"/>
          </a:xfrm>
        </p:spPr>
        <p:txBody>
          <a:bodyPr/>
          <a:lstStyle/>
          <a:p>
            <a:r>
              <a:rPr lang="es-CL" dirty="0" smtClean="0">
                <a:solidFill>
                  <a:schemeClr val="bg1"/>
                </a:solidFill>
              </a:rPr>
              <a:t>SITUACIÓN ACTUAL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03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30</a:t>
            </a:fld>
            <a:endParaRPr lang="es-CL" dirty="0"/>
          </a:p>
        </p:txBody>
      </p:sp>
      <p:sp>
        <p:nvSpPr>
          <p:cNvPr id="19" name="Rectángulo 18"/>
          <p:cNvSpPr/>
          <p:nvPr/>
        </p:nvSpPr>
        <p:spPr>
          <a:xfrm>
            <a:off x="1175655" y="201877"/>
            <a:ext cx="1591293" cy="890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err="1" smtClean="0"/>
              <a:t>Activation</a:t>
            </a:r>
            <a:r>
              <a:rPr lang="es-CL" sz="1600" b="1" dirty="0" smtClean="0"/>
              <a:t> </a:t>
            </a:r>
            <a:r>
              <a:rPr lang="es-CL" sz="1600" b="1" dirty="0" err="1" smtClean="0"/>
              <a:t>Task</a:t>
            </a:r>
            <a:endParaRPr lang="es-CL" sz="1600" b="1" dirty="0"/>
          </a:p>
        </p:txBody>
      </p:sp>
      <p:sp>
        <p:nvSpPr>
          <p:cNvPr id="20" name="Rectángulo 19"/>
          <p:cNvSpPr/>
          <p:nvPr/>
        </p:nvSpPr>
        <p:spPr>
          <a:xfrm>
            <a:off x="3815936" y="201877"/>
            <a:ext cx="1591293" cy="890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err="1" smtClean="0"/>
              <a:t>Elaboration</a:t>
            </a:r>
            <a:r>
              <a:rPr lang="es-CL" sz="1600" b="1" dirty="0" smtClean="0"/>
              <a:t> </a:t>
            </a:r>
            <a:r>
              <a:rPr lang="es-CL" sz="1600" b="1" dirty="0" err="1" smtClean="0"/>
              <a:t>Task</a:t>
            </a:r>
            <a:r>
              <a:rPr lang="es-CL" sz="1600" b="1" dirty="0" smtClean="0"/>
              <a:t>(s)</a:t>
            </a:r>
            <a:endParaRPr lang="es-CL" sz="1600" b="1" dirty="0"/>
          </a:p>
        </p:txBody>
      </p:sp>
      <p:sp>
        <p:nvSpPr>
          <p:cNvPr id="21" name="Rectángulo 20"/>
          <p:cNvSpPr/>
          <p:nvPr/>
        </p:nvSpPr>
        <p:spPr>
          <a:xfrm>
            <a:off x="6456217" y="201879"/>
            <a:ext cx="1591293" cy="8906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err="1" smtClean="0"/>
              <a:t>Consolidation</a:t>
            </a:r>
            <a:r>
              <a:rPr lang="es-CL" sz="1600" b="1" dirty="0" smtClean="0"/>
              <a:t> </a:t>
            </a:r>
            <a:r>
              <a:rPr lang="es-CL" sz="1600" b="1" dirty="0" err="1" smtClean="0"/>
              <a:t>Task</a:t>
            </a:r>
            <a:r>
              <a:rPr lang="es-CL" sz="1600" b="1" dirty="0" smtClean="0"/>
              <a:t>(s)</a:t>
            </a:r>
            <a:endParaRPr lang="es-CL" sz="1600" b="1" dirty="0"/>
          </a:p>
        </p:txBody>
      </p:sp>
      <p:sp>
        <p:nvSpPr>
          <p:cNvPr id="22" name="Rectángulo 21"/>
          <p:cNvSpPr/>
          <p:nvPr/>
        </p:nvSpPr>
        <p:spPr>
          <a:xfrm>
            <a:off x="9096498" y="201877"/>
            <a:ext cx="1591293" cy="890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err="1" smtClean="0"/>
              <a:t>Reflection</a:t>
            </a:r>
            <a:r>
              <a:rPr lang="es-CL" sz="1600" b="1" dirty="0" smtClean="0"/>
              <a:t> </a:t>
            </a:r>
            <a:r>
              <a:rPr lang="es-CL" sz="1600" b="1" dirty="0" err="1" smtClean="0"/>
              <a:t>Task</a:t>
            </a:r>
            <a:endParaRPr lang="es-CL" sz="1600" b="1" dirty="0"/>
          </a:p>
        </p:txBody>
      </p:sp>
      <p:cxnSp>
        <p:nvCxnSpPr>
          <p:cNvPr id="23" name="Conector recto de flecha 22"/>
          <p:cNvCxnSpPr>
            <a:stCxn id="19" idx="3"/>
            <a:endCxn id="20" idx="1"/>
          </p:cNvCxnSpPr>
          <p:nvPr/>
        </p:nvCxnSpPr>
        <p:spPr>
          <a:xfrm>
            <a:off x="2766948" y="647203"/>
            <a:ext cx="104898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20" idx="3"/>
            <a:endCxn id="21" idx="1"/>
          </p:cNvCxnSpPr>
          <p:nvPr/>
        </p:nvCxnSpPr>
        <p:spPr>
          <a:xfrm>
            <a:off x="5407229" y="647203"/>
            <a:ext cx="1048988" cy="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21" idx="3"/>
            <a:endCxn id="22" idx="1"/>
          </p:cNvCxnSpPr>
          <p:nvPr/>
        </p:nvCxnSpPr>
        <p:spPr>
          <a:xfrm flipV="1">
            <a:off x="8047510" y="647203"/>
            <a:ext cx="1048988" cy="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807516" y="2177759"/>
            <a:ext cx="10020903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Integración de los módulos calculador de calorías consumidas por día y calculador de cantidad de comida requerida para solucionar el problema.</a:t>
            </a:r>
            <a:endParaRPr lang="es-C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774003" y="4590991"/>
            <a:ext cx="4087926" cy="834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 smtClean="0"/>
              <a:t>Calculadora de Calorías</a:t>
            </a:r>
            <a:endParaRPr lang="es-CL" sz="2400" b="1" dirty="0"/>
          </a:p>
        </p:txBody>
      </p:sp>
      <p:sp>
        <p:nvSpPr>
          <p:cNvPr id="5" name="Flecha derecha 4"/>
          <p:cNvSpPr/>
          <p:nvPr/>
        </p:nvSpPr>
        <p:spPr>
          <a:xfrm rot="5400000">
            <a:off x="5189665" y="3615364"/>
            <a:ext cx="1256601" cy="4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CuadroTexto 5"/>
          <p:cNvSpPr txBox="1"/>
          <p:nvPr/>
        </p:nvSpPr>
        <p:spPr>
          <a:xfrm>
            <a:off x="1739288" y="4746475"/>
            <a:ext cx="1041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 smtClean="0"/>
              <a:t>Datos</a:t>
            </a:r>
            <a:endParaRPr lang="es-CL" sz="28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972775" y="4746475"/>
            <a:ext cx="1669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 smtClean="0"/>
              <a:t>Resultado</a:t>
            </a:r>
            <a:endParaRPr lang="es-CL" sz="2800" b="1" dirty="0"/>
          </a:p>
        </p:txBody>
      </p:sp>
      <p:cxnSp>
        <p:nvCxnSpPr>
          <p:cNvPr id="8" name="Conector recto de flecha 7"/>
          <p:cNvCxnSpPr>
            <a:stCxn id="6" idx="3"/>
            <a:endCxn id="3" idx="1"/>
          </p:cNvCxnSpPr>
          <p:nvPr/>
        </p:nvCxnSpPr>
        <p:spPr>
          <a:xfrm>
            <a:off x="2781112" y="5008085"/>
            <a:ext cx="99289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7979884" y="5008085"/>
            <a:ext cx="9928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31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31</a:t>
            </a:fld>
            <a:endParaRPr lang="es-CL"/>
          </a:p>
        </p:txBody>
      </p:sp>
      <p:sp>
        <p:nvSpPr>
          <p:cNvPr id="19" name="Rectángulo 18"/>
          <p:cNvSpPr/>
          <p:nvPr/>
        </p:nvSpPr>
        <p:spPr>
          <a:xfrm>
            <a:off x="1175655" y="201877"/>
            <a:ext cx="1591293" cy="890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err="1" smtClean="0"/>
              <a:t>Activation</a:t>
            </a:r>
            <a:r>
              <a:rPr lang="es-CL" sz="1600" b="1" dirty="0" smtClean="0"/>
              <a:t> </a:t>
            </a:r>
            <a:r>
              <a:rPr lang="es-CL" sz="1600" b="1" dirty="0" err="1" smtClean="0"/>
              <a:t>Task</a:t>
            </a:r>
            <a:endParaRPr lang="es-CL" sz="1600" b="1" dirty="0"/>
          </a:p>
        </p:txBody>
      </p:sp>
      <p:sp>
        <p:nvSpPr>
          <p:cNvPr id="20" name="Rectángulo 19"/>
          <p:cNvSpPr/>
          <p:nvPr/>
        </p:nvSpPr>
        <p:spPr>
          <a:xfrm>
            <a:off x="3815936" y="201877"/>
            <a:ext cx="1591293" cy="890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err="1" smtClean="0"/>
              <a:t>Elaboration</a:t>
            </a:r>
            <a:r>
              <a:rPr lang="es-CL" sz="1600" b="1" dirty="0" smtClean="0"/>
              <a:t> </a:t>
            </a:r>
            <a:r>
              <a:rPr lang="es-CL" sz="1600" b="1" dirty="0" err="1" smtClean="0"/>
              <a:t>Task</a:t>
            </a:r>
            <a:r>
              <a:rPr lang="es-CL" sz="1600" b="1" dirty="0" smtClean="0"/>
              <a:t>(s)</a:t>
            </a:r>
            <a:endParaRPr lang="es-CL" sz="1600" b="1" dirty="0"/>
          </a:p>
        </p:txBody>
      </p:sp>
      <p:sp>
        <p:nvSpPr>
          <p:cNvPr id="21" name="Rectángulo 20"/>
          <p:cNvSpPr/>
          <p:nvPr/>
        </p:nvSpPr>
        <p:spPr>
          <a:xfrm>
            <a:off x="6456217" y="201879"/>
            <a:ext cx="1591293" cy="890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err="1" smtClean="0"/>
              <a:t>Consolidation</a:t>
            </a:r>
            <a:r>
              <a:rPr lang="es-CL" sz="1600" b="1" dirty="0" smtClean="0"/>
              <a:t> </a:t>
            </a:r>
            <a:r>
              <a:rPr lang="es-CL" sz="1600" b="1" dirty="0" err="1" smtClean="0"/>
              <a:t>Task</a:t>
            </a:r>
            <a:r>
              <a:rPr lang="es-CL" sz="1600" b="1" dirty="0" smtClean="0"/>
              <a:t>(s)</a:t>
            </a:r>
            <a:endParaRPr lang="es-CL" sz="1600" b="1" dirty="0"/>
          </a:p>
        </p:txBody>
      </p:sp>
      <p:sp>
        <p:nvSpPr>
          <p:cNvPr id="22" name="Rectángulo 21"/>
          <p:cNvSpPr/>
          <p:nvPr/>
        </p:nvSpPr>
        <p:spPr>
          <a:xfrm>
            <a:off x="9096498" y="201877"/>
            <a:ext cx="1591293" cy="8906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err="1" smtClean="0"/>
              <a:t>Reflection</a:t>
            </a:r>
            <a:r>
              <a:rPr lang="es-CL" sz="1600" b="1" dirty="0" smtClean="0"/>
              <a:t> </a:t>
            </a:r>
            <a:r>
              <a:rPr lang="es-CL" sz="1600" b="1" dirty="0" err="1" smtClean="0"/>
              <a:t>Task</a:t>
            </a:r>
            <a:endParaRPr lang="es-CL" sz="1600" b="1" dirty="0"/>
          </a:p>
        </p:txBody>
      </p:sp>
      <p:cxnSp>
        <p:nvCxnSpPr>
          <p:cNvPr id="23" name="Conector recto de flecha 22"/>
          <p:cNvCxnSpPr>
            <a:stCxn id="19" idx="3"/>
            <a:endCxn id="20" idx="1"/>
          </p:cNvCxnSpPr>
          <p:nvPr/>
        </p:nvCxnSpPr>
        <p:spPr>
          <a:xfrm>
            <a:off x="2766948" y="647203"/>
            <a:ext cx="104898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20" idx="3"/>
            <a:endCxn id="21" idx="1"/>
          </p:cNvCxnSpPr>
          <p:nvPr/>
        </p:nvCxnSpPr>
        <p:spPr>
          <a:xfrm>
            <a:off x="5407229" y="647203"/>
            <a:ext cx="1048988" cy="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21" idx="3"/>
            <a:endCxn id="22" idx="1"/>
          </p:cNvCxnSpPr>
          <p:nvPr/>
        </p:nvCxnSpPr>
        <p:spPr>
          <a:xfrm flipV="1">
            <a:off x="8047510" y="647203"/>
            <a:ext cx="1048988" cy="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807516" y="2177759"/>
            <a:ext cx="10020903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CL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similitud de la solución implementada para este problema, y la posible solución de a problemas similares.</a:t>
            </a:r>
            <a:endParaRPr lang="es-C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109402" y="4291299"/>
            <a:ext cx="4087926" cy="834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 smtClean="0"/>
              <a:t>Calculadora de Calorías</a:t>
            </a:r>
            <a:endParaRPr lang="es-CL" sz="2400" b="1" dirty="0"/>
          </a:p>
        </p:txBody>
      </p:sp>
      <p:sp>
        <p:nvSpPr>
          <p:cNvPr id="12" name="Rectángulo 11"/>
          <p:cNvSpPr/>
          <p:nvPr/>
        </p:nvSpPr>
        <p:spPr>
          <a:xfrm>
            <a:off x="6740493" y="4291299"/>
            <a:ext cx="4087926" cy="8341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 smtClean="0"/>
              <a:t>Calculadora de Presupuesto</a:t>
            </a:r>
            <a:endParaRPr lang="es-CL" sz="2400" b="1" dirty="0"/>
          </a:p>
        </p:txBody>
      </p:sp>
      <p:cxnSp>
        <p:nvCxnSpPr>
          <p:cNvPr id="3" name="Conector recto de flecha 2"/>
          <p:cNvCxnSpPr/>
          <p:nvPr/>
        </p:nvCxnSpPr>
        <p:spPr>
          <a:xfrm>
            <a:off x="5197642" y="4475747"/>
            <a:ext cx="1542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 flipV="1">
            <a:off x="5209515" y="4919131"/>
            <a:ext cx="1530664" cy="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5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Situación Actual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7042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CL" sz="2400" dirty="0" smtClean="0"/>
              <a:t>1992 - 2016 </a:t>
            </a:r>
            <a:r>
              <a:rPr lang="es-CL" sz="2400" dirty="0" smtClean="0">
                <a:sym typeface="Wingdings" pitchFamily="2" charset="2"/>
              </a:rPr>
              <a:t> </a:t>
            </a:r>
            <a:r>
              <a:rPr lang="es-CL" sz="2400" dirty="0" smtClean="0"/>
              <a:t>Proyecto Enlaces </a:t>
            </a:r>
            <a:r>
              <a:rPr lang="es-CL" sz="2400" dirty="0">
                <a:ea typeface="Calibri"/>
                <a:cs typeface="Times New Roman"/>
              </a:rPr>
              <a:t>(</a:t>
            </a:r>
            <a:r>
              <a:rPr lang="es-CL" sz="2400" u="sng" dirty="0">
                <a:solidFill>
                  <a:srgbClr val="0563C1"/>
                </a:solidFill>
                <a:ea typeface="Calibri"/>
                <a:cs typeface="Times New Roman"/>
                <a:hlinkClick r:id="rId2"/>
              </a:rPr>
              <a:t>www.enlaces.cl</a:t>
            </a:r>
            <a:r>
              <a:rPr lang="es-CL" sz="2400" dirty="0" smtClean="0">
                <a:ea typeface="Calibri"/>
                <a:cs typeface="Times New Roman"/>
              </a:rPr>
              <a:t>)</a:t>
            </a:r>
          </a:p>
          <a:p>
            <a:r>
              <a:rPr lang="es-CL" sz="2400" dirty="0" smtClean="0"/>
              <a:t>Aumentar presencia de infraestructura tecnológica </a:t>
            </a:r>
            <a:r>
              <a:rPr lang="es-CL" sz="2400" dirty="0" smtClean="0">
                <a:sym typeface="Wingdings" pitchFamily="2" charset="2"/>
              </a:rPr>
              <a:t> </a:t>
            </a:r>
            <a:r>
              <a:rPr lang="es-CL" sz="2400" b="1" dirty="0"/>
              <a:t>“competencias esenciales del siglo XXI</a:t>
            </a:r>
            <a:r>
              <a:rPr lang="es-CL" sz="2400" b="1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s-CL" sz="2400" dirty="0" smtClean="0"/>
              <a:t>4 dimensiones </a:t>
            </a:r>
            <a:r>
              <a:rPr lang="es-CL" sz="2400" dirty="0" smtClean="0"/>
              <a:t>básicas</a:t>
            </a:r>
          </a:p>
          <a:p>
            <a:pPr marL="0" indent="0">
              <a:lnSpc>
                <a:spcPct val="150000"/>
              </a:lnSpc>
              <a:buNone/>
            </a:pPr>
            <a:endParaRPr lang="es-CL" sz="2400" dirty="0" smtClean="0"/>
          </a:p>
          <a:p>
            <a:pPr>
              <a:lnSpc>
                <a:spcPct val="150000"/>
              </a:lnSpc>
            </a:pPr>
            <a:r>
              <a:rPr lang="es-CL" sz="2400" dirty="0" smtClean="0"/>
              <a:t>2011 </a:t>
            </a:r>
            <a:r>
              <a:rPr lang="es-CL" sz="2400" dirty="0" smtClean="0">
                <a:sym typeface="Wingdings" pitchFamily="2" charset="2"/>
              </a:rPr>
              <a:t> Primer SIMCE TIC (10.000 estudiantes)</a:t>
            </a:r>
          </a:p>
          <a:p>
            <a:pPr>
              <a:lnSpc>
                <a:spcPct val="150000"/>
              </a:lnSpc>
            </a:pPr>
            <a:r>
              <a:rPr lang="es-CL" sz="2400" dirty="0" smtClean="0"/>
              <a:t>Mas del 90</a:t>
            </a:r>
            <a:r>
              <a:rPr lang="es-CL" sz="2400" dirty="0"/>
              <a:t>% de les escuelas públicas cuenta con recursos e infraestructura </a:t>
            </a:r>
            <a:r>
              <a:rPr lang="es-CL" sz="2400" dirty="0" smtClean="0"/>
              <a:t>tecnológica.</a:t>
            </a:r>
          </a:p>
          <a:p>
            <a:endParaRPr lang="es-CL" b="1" dirty="0"/>
          </a:p>
        </p:txBody>
      </p:sp>
      <p:pic>
        <p:nvPicPr>
          <p:cNvPr id="2050" name="Picture 2" descr="Enlaces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034" y="433582"/>
            <a:ext cx="166687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4</a:t>
            </a:fld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3974326" y="34383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CL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omunicación </a:t>
            </a:r>
            <a:r>
              <a:rPr lang="es-CL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CL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colaboración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CL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onvivencia digital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s-CL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ecnología</a:t>
            </a:r>
            <a:endParaRPr lang="es-CL" dirty="0"/>
          </a:p>
        </p:txBody>
      </p:sp>
      <p:sp>
        <p:nvSpPr>
          <p:cNvPr id="7" name="Abrir llave 6"/>
          <p:cNvSpPr/>
          <p:nvPr/>
        </p:nvSpPr>
        <p:spPr>
          <a:xfrm>
            <a:off x="3740729" y="3336966"/>
            <a:ext cx="368136" cy="1361083"/>
          </a:xfrm>
          <a:prstGeom prst="leftBrace">
            <a:avLst>
              <a:gd name="adj1" fmla="val 8333"/>
              <a:gd name="adj2" fmla="val 4738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69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84465" y="290698"/>
            <a:ext cx="9077696" cy="6310621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5</a:t>
            </a:fld>
            <a:endParaRPr lang="es-CL"/>
          </a:p>
        </p:txBody>
      </p:sp>
      <p:sp>
        <p:nvSpPr>
          <p:cNvPr id="3" name="CuadroTexto 2"/>
          <p:cNvSpPr txBox="1"/>
          <p:nvPr/>
        </p:nvSpPr>
        <p:spPr>
          <a:xfrm>
            <a:off x="3681350" y="6543347"/>
            <a:ext cx="401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Datos del Ministerio de Educación - 2012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158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0693" y="160408"/>
            <a:ext cx="7607273" cy="62518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CuadroTexto"/>
          <p:cNvSpPr txBox="1"/>
          <p:nvPr/>
        </p:nvSpPr>
        <p:spPr>
          <a:xfrm>
            <a:off x="2165209" y="6475441"/>
            <a:ext cx="715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División de Educación del Banco Interamericano de Desarrollo (BID</a:t>
            </a:r>
            <a:r>
              <a:rPr lang="es-CL" dirty="0" smtClean="0"/>
              <a:t>) - 2011</a:t>
            </a:r>
            <a:endParaRPr lang="es-C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30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8489" y="2770491"/>
            <a:ext cx="11464119" cy="1542197"/>
          </a:xfrm>
          <a:prstGeom prst="rect">
            <a:avLst/>
          </a:prstGeom>
          <a:solidFill>
            <a:srgbClr val="4D1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741" y="3034689"/>
            <a:ext cx="11029616" cy="1013800"/>
          </a:xfrm>
        </p:spPr>
        <p:txBody>
          <a:bodyPr/>
          <a:lstStyle/>
          <a:p>
            <a:r>
              <a:rPr lang="es-CL" dirty="0" smtClean="0">
                <a:solidFill>
                  <a:schemeClr val="bg1"/>
                </a:solidFill>
              </a:rPr>
              <a:t>PROBLEMA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19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75716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s-CL" sz="2400" dirty="0"/>
              <a:t>R</a:t>
            </a:r>
            <a:r>
              <a:rPr lang="es-CL" sz="2400" dirty="0" smtClean="0"/>
              <a:t>azonamiento </a:t>
            </a:r>
            <a:r>
              <a:rPr lang="es-CL" sz="2400" dirty="0"/>
              <a:t>lógico, pensamiento algorítmico y resolución de </a:t>
            </a:r>
            <a:r>
              <a:rPr lang="es-CL" sz="2400" dirty="0" smtClean="0"/>
              <a:t>problemas.</a:t>
            </a:r>
            <a:r>
              <a:rPr lang="es-CL" sz="2400" dirty="0" smtClean="0">
                <a:sym typeface="Wingdings" pitchFamily="2" charset="2"/>
              </a:rPr>
              <a:t> </a:t>
            </a:r>
          </a:p>
          <a:p>
            <a:pPr marL="0" indent="0">
              <a:lnSpc>
                <a:spcPct val="200000"/>
              </a:lnSpc>
              <a:buNone/>
            </a:pPr>
            <a:endParaRPr lang="es-CL" sz="2400" dirty="0" smtClean="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es-CL" sz="2400" dirty="0" smtClean="0">
                <a:sym typeface="Wingdings" pitchFamily="2" charset="2"/>
              </a:rPr>
              <a:t>Exclusivos de estudiantes </a:t>
            </a:r>
            <a:r>
              <a:rPr lang="es-CL" sz="2400" dirty="0" smtClean="0">
                <a:sym typeface="Wingdings" pitchFamily="2" charset="2"/>
              </a:rPr>
              <a:t>de carreras relacionadas a las ciencias de la computación.</a:t>
            </a:r>
            <a:endParaRPr lang="es-CL" sz="2400" dirty="0" smtClean="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es-CL" sz="2400" dirty="0" smtClean="0">
                <a:sym typeface="Wingdings" pitchFamily="2" charset="2"/>
              </a:rPr>
              <a:t>Aplicabilidad a todas las áreas de estudio en distintos contextos.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019802" y="3289466"/>
            <a:ext cx="282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ym typeface="Wingdings" pitchFamily="2" charset="2"/>
              </a:rPr>
              <a:t>Trascienden CS</a:t>
            </a:r>
            <a:endParaRPr lang="es-CL" sz="24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8</a:t>
            </a:fld>
            <a:endParaRPr lang="es-CL"/>
          </a:p>
        </p:txBody>
      </p:sp>
      <p:sp>
        <p:nvSpPr>
          <p:cNvPr id="6" name="Flecha curvada hacia la izquierda 5"/>
          <p:cNvSpPr/>
          <p:nvPr/>
        </p:nvSpPr>
        <p:spPr>
          <a:xfrm>
            <a:off x="10142664" y="2755076"/>
            <a:ext cx="415636" cy="8773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0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851355"/>
              </p:ext>
            </p:extLst>
          </p:nvPr>
        </p:nvGraphicFramePr>
        <p:xfrm>
          <a:off x="134902" y="835665"/>
          <a:ext cx="11956473" cy="5268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4001984" y="6305798"/>
            <a:ext cx="4222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/>
              <a:t>Datos Ministerio de Educación, 2014 (www.mifuturo.cl)</a:t>
            </a:r>
            <a:endParaRPr lang="es-CL" sz="14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01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1406</Words>
  <Application>Microsoft Office PowerPoint</Application>
  <PresentationFormat>Panorámica</PresentationFormat>
  <Paragraphs>213</Paragraphs>
  <Slides>31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31</vt:i4>
      </vt:variant>
    </vt:vector>
  </HeadingPairs>
  <TitlesOfParts>
    <vt:vector size="43" baseType="lpstr">
      <vt:lpstr>Arial</vt:lpstr>
      <vt:lpstr>Bookman Old Style</vt:lpstr>
      <vt:lpstr>Calibri</vt:lpstr>
      <vt:lpstr>Calibri Light</vt:lpstr>
      <vt:lpstr>Gill Sans MT</vt:lpstr>
      <vt:lpstr>Symbol</vt:lpstr>
      <vt:lpstr>Times New Roman</vt:lpstr>
      <vt:lpstr>Wingdings</vt:lpstr>
      <vt:lpstr>Wingdings 2</vt:lpstr>
      <vt:lpstr>Dividendo</vt:lpstr>
      <vt:lpstr>Tema de Office</vt:lpstr>
      <vt:lpstr>1_Tema de Office</vt:lpstr>
      <vt:lpstr>Plataforma de enseñanza de cs basado en la resolución de problemas</vt:lpstr>
      <vt:lpstr>Introducción</vt:lpstr>
      <vt:lpstr>SITUACIÓN ACTUAL</vt:lpstr>
      <vt:lpstr>Situación Actual</vt:lpstr>
      <vt:lpstr>Presentación de PowerPoint</vt:lpstr>
      <vt:lpstr>Presentación de PowerPoint</vt:lpstr>
      <vt:lpstr>PROBLEMA</vt:lpstr>
      <vt:lpstr>Problema</vt:lpstr>
      <vt:lpstr>Presentación de PowerPoint</vt:lpstr>
      <vt:lpstr>Presentación de PowerPoint</vt:lpstr>
      <vt:lpstr>Problema</vt:lpstr>
      <vt:lpstr>Problema</vt:lpstr>
      <vt:lpstr>Los 5 Porqués</vt:lpstr>
      <vt:lpstr>Diagrama de Ishikawa</vt:lpstr>
      <vt:lpstr>OBJETIVOS</vt:lpstr>
      <vt:lpstr>Objetivo General</vt:lpstr>
      <vt:lpstr>Objetivos Específicos</vt:lpstr>
      <vt:lpstr>SOLUCIÓN</vt:lpstr>
      <vt:lpstr>Presentación de PowerPoint</vt:lpstr>
      <vt:lpstr>SOLUCIÓN PROPUESTA</vt:lpstr>
      <vt:lpstr>Solución propuesta</vt:lpstr>
      <vt:lpstr>Presentación de PowerPoint</vt:lpstr>
      <vt:lpstr>Presentación de PowerPoint</vt:lpstr>
      <vt:lpstr>RIESGOS</vt:lpstr>
      <vt:lpstr>Presentación de PowerPoint</vt:lpstr>
      <vt:lpstr>Ejercicio Propuesto</vt:lpstr>
      <vt:lpstr>Problem Based Learning Storyline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Ebers</dc:creator>
  <cp:lastModifiedBy>Javier Ebers</cp:lastModifiedBy>
  <cp:revision>49</cp:revision>
  <dcterms:created xsi:type="dcterms:W3CDTF">2016-04-18T02:38:00Z</dcterms:created>
  <dcterms:modified xsi:type="dcterms:W3CDTF">2016-04-21T06:17:48Z</dcterms:modified>
</cp:coreProperties>
</file>