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19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9009D-B862-43F0-BC9C-D3C2EF4F2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Software </a:t>
            </a:r>
            <a:r>
              <a:rPr lang="es-MX" dirty="0" err="1"/>
              <a:t>Quality</a:t>
            </a:r>
            <a:r>
              <a:rPr lang="es-MX" dirty="0"/>
              <a:t> </a:t>
            </a:r>
            <a:r>
              <a:rPr lang="es-MX" dirty="0" err="1"/>
              <a:t>Assurance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D548A8-7694-47B5-B4DA-CA79D1C78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15739"/>
          </a:xfrm>
        </p:spPr>
        <p:txBody>
          <a:bodyPr>
            <a:normAutofit fontScale="85000" lnSpcReduction="20000"/>
          </a:bodyPr>
          <a:lstStyle/>
          <a:p>
            <a:r>
              <a:rPr lang="es-MX" sz="3600" dirty="0"/>
              <a:t>ISO 9000-1, ISO 9000-3</a:t>
            </a:r>
            <a:br>
              <a:rPr lang="es-MX" sz="3600" dirty="0"/>
            </a:br>
            <a:endParaRPr lang="es-MX" sz="3600" dirty="0"/>
          </a:p>
          <a:p>
            <a:r>
              <a:rPr lang="es-MX" dirty="0"/>
              <a:t>Romero Tinajero Mauricio</a:t>
            </a:r>
          </a:p>
          <a:p>
            <a:r>
              <a:rPr lang="es-MX" dirty="0"/>
              <a:t>Bryan Jared </a:t>
            </a:r>
            <a:r>
              <a:rPr lang="es-MX" dirty="0" err="1"/>
              <a:t>Naveja</a:t>
            </a:r>
            <a:r>
              <a:rPr lang="es-MX" dirty="0"/>
              <a:t> Zermeño</a:t>
            </a:r>
          </a:p>
        </p:txBody>
      </p:sp>
    </p:spTree>
    <p:extLst>
      <p:ext uri="{BB962C8B-B14F-4D97-AF65-F5344CB8AC3E}">
        <p14:creationId xmlns:p14="http://schemas.microsoft.com/office/powerpoint/2010/main" val="366697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33D3EC-F2BE-4184-A243-9A97AE82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923277"/>
            <a:ext cx="6241816" cy="5078027"/>
          </a:xfrm>
        </p:spPr>
        <p:txBody>
          <a:bodyPr>
            <a:normAutofit/>
          </a:bodyPr>
          <a:lstStyle/>
          <a:p>
            <a:r>
              <a:rPr lang="es-MX" dirty="0"/>
              <a:t>El servicio de certificación está organizado por la Organización Internacional de Normalización (ISO) a través de una red mundial de servicios de certificación que están autorizados por los organismos de acreditación y los organismos de certificación.</a:t>
            </a:r>
            <a:endParaRPr lang="en-US" dirty="0"/>
          </a:p>
          <a:p>
            <a:r>
              <a:rPr lang="es-MX" dirty="0"/>
              <a:t>Las organizaciones que deseen obtener la certificación ISO 9000-3 deben completar lo siguiente: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MX" dirty="0"/>
              <a:t>Desarrollar el sistema SQA de la organización </a:t>
            </a: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MX" dirty="0"/>
              <a:t> Implementar el sistema SQA de la organización </a:t>
            </a: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MX" dirty="0"/>
              <a:t> Realizar auditorías de certificación.</a:t>
            </a:r>
            <a:endParaRPr lang="en-US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FC44AD-793D-433D-8805-E4F106C821DE}"/>
              </a:ext>
            </a:extLst>
          </p:cNvPr>
          <p:cNvPicPr/>
          <p:nvPr/>
        </p:nvPicPr>
        <p:blipFill rotWithShape="1">
          <a:blip r:embed="rId2"/>
          <a:srcRect l="11026" t="8661" r="57564" b="7008"/>
          <a:stretch/>
        </p:blipFill>
        <p:spPr bwMode="auto">
          <a:xfrm>
            <a:off x="7537215" y="668069"/>
            <a:ext cx="3846213" cy="55218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00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BC1FC-EC5E-4980-AC19-E55F1351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9" y="1162976"/>
            <a:ext cx="8158688" cy="1615736"/>
          </a:xfrm>
        </p:spPr>
        <p:txBody>
          <a:bodyPr/>
          <a:lstStyle/>
          <a:p>
            <a:r>
              <a:rPr lang="es-MX" dirty="0"/>
              <a:t>¿Qué es el ISO 9000-1?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99CB4B-0EC1-47DB-8D3B-1E74BC0B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229764" cy="2173009"/>
          </a:xfrm>
        </p:spPr>
        <p:txBody>
          <a:bodyPr>
            <a:normAutofit/>
          </a:bodyPr>
          <a:lstStyle/>
          <a:p>
            <a:r>
              <a:rPr lang="es-MX" dirty="0"/>
              <a:t>ISO 9000-1 es una norma de sistema de gestión de calidad reconocida internacionalmente.</a:t>
            </a:r>
          </a:p>
          <a:p>
            <a:r>
              <a:rPr lang="es-ES" dirty="0"/>
              <a:t>La norma ISO 9001 describe los requisitos relacionados a un sistema de gestión de calidad, ya sea para uso interno o para fines contractuales o de certificación.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475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4E98E-A9ED-4C62-B8FF-B251416F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¿Quién puede aplicar?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E445C6-9A32-4419-B200-610831868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965" y="3160450"/>
            <a:ext cx="4617127" cy="1873189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norma</a:t>
            </a:r>
            <a:r>
              <a:rPr lang="en-US" dirty="0"/>
              <a:t> ISO 9001 es </a:t>
            </a:r>
            <a:r>
              <a:rPr lang="en-US" dirty="0" err="1"/>
              <a:t>aplicable</a:t>
            </a:r>
            <a:r>
              <a:rPr lang="en-US" dirty="0"/>
              <a:t> a </a:t>
            </a:r>
            <a:r>
              <a:rPr lang="es-MX" dirty="0"/>
              <a:t>cualquier</a:t>
            </a:r>
            <a:r>
              <a:rPr lang="en-US" dirty="0"/>
              <a:t> </a:t>
            </a:r>
            <a:r>
              <a:rPr lang="en-US" dirty="0" err="1"/>
              <a:t>organización</a:t>
            </a:r>
            <a:r>
              <a:rPr lang="en-US" dirty="0"/>
              <a:t>  </a:t>
            </a:r>
            <a:r>
              <a:rPr lang="en-US" dirty="0" err="1"/>
              <a:t>Independientemente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 y </a:t>
            </a:r>
            <a:r>
              <a:rPr lang="en-US" dirty="0" err="1"/>
              <a:t>ubicación</a:t>
            </a:r>
            <a:r>
              <a:rPr lang="en-US" dirty="0"/>
              <a:t> </a:t>
            </a:r>
            <a:r>
              <a:rPr lang="en-US" dirty="0" err="1"/>
              <a:t>geográfica</a:t>
            </a:r>
            <a:r>
              <a:rPr lang="en-US" dirty="0"/>
              <a:t>. 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66D606-BE31-4EBF-9DBE-67E3151F6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2" t="24466" r="68325" b="44725"/>
          <a:stretch/>
        </p:blipFill>
        <p:spPr>
          <a:xfrm>
            <a:off x="7803472" y="2696561"/>
            <a:ext cx="2370337" cy="29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6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D25AA-6A19-4BEB-864E-7B61BD25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 ISO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negocio</a:t>
            </a:r>
            <a:r>
              <a:rPr lang="en-US" dirty="0"/>
              <a:t>?</a:t>
            </a:r>
            <a:br>
              <a:rPr lang="en-US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E51D9-1BC2-4D33-9AEE-7BEAC8C8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La </a:t>
            </a:r>
            <a:r>
              <a:rPr lang="en-US" dirty="0" err="1"/>
              <a:t>norma</a:t>
            </a:r>
            <a:r>
              <a:rPr lang="en-US" dirty="0"/>
              <a:t> ISO 9001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gestión</a:t>
            </a:r>
            <a:r>
              <a:rPr lang="en-US" dirty="0"/>
              <a:t> de la </a:t>
            </a:r>
            <a:r>
              <a:rPr lang="en-US" dirty="0" err="1"/>
              <a:t>calidad</a:t>
            </a:r>
            <a:r>
              <a:rPr lang="en-US" dirty="0"/>
              <a:t> </a:t>
            </a:r>
            <a:r>
              <a:rPr lang="en-US" dirty="0" err="1"/>
              <a:t>proporciona</a:t>
            </a:r>
            <a:r>
              <a:rPr lang="en-US" dirty="0"/>
              <a:t> la </a:t>
            </a:r>
            <a:r>
              <a:rPr lang="en-US" dirty="0" err="1"/>
              <a:t>infraestructura</a:t>
            </a:r>
            <a:r>
              <a:rPr lang="en-US" dirty="0"/>
              <a:t>, </a:t>
            </a:r>
            <a:r>
              <a:rPr lang="en-US" dirty="0" err="1"/>
              <a:t>procedimientos</a:t>
            </a:r>
            <a:r>
              <a:rPr lang="en-US" dirty="0"/>
              <a:t>, </a:t>
            </a:r>
            <a:r>
              <a:rPr lang="en-US" dirty="0" err="1"/>
              <a:t>procesos</a:t>
            </a:r>
            <a:r>
              <a:rPr lang="en-US" dirty="0"/>
              <a:t> y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 para </a:t>
            </a:r>
            <a:r>
              <a:rPr lang="en-US" dirty="0" err="1"/>
              <a:t>ayudar</a:t>
            </a:r>
            <a:r>
              <a:rPr lang="en-US" dirty="0"/>
              <a:t> a las </a:t>
            </a:r>
            <a:r>
              <a:rPr lang="en-US" dirty="0" err="1"/>
              <a:t>organizaciones</a:t>
            </a:r>
            <a:r>
              <a:rPr lang="en-US" dirty="0"/>
              <a:t> a </a:t>
            </a:r>
            <a:r>
              <a:rPr lang="en-US" dirty="0" err="1"/>
              <a:t>controlar</a:t>
            </a:r>
            <a:r>
              <a:rPr lang="en-US" dirty="0"/>
              <a:t> y </a:t>
            </a:r>
            <a:r>
              <a:rPr lang="en-US" dirty="0" err="1"/>
              <a:t>mejorar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rendimiento</a:t>
            </a:r>
            <a:r>
              <a:rPr lang="en-US" dirty="0"/>
              <a:t> y </a:t>
            </a:r>
            <a:r>
              <a:rPr lang="en-US" dirty="0" err="1"/>
              <a:t>conducirles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, </a:t>
            </a:r>
            <a:r>
              <a:rPr lang="en-US" dirty="0" err="1"/>
              <a:t>servicio</a:t>
            </a:r>
            <a:r>
              <a:rPr lang="en-US" dirty="0"/>
              <a:t> al </a:t>
            </a:r>
            <a:r>
              <a:rPr lang="en-US" dirty="0" err="1"/>
              <a:t>cliente</a:t>
            </a:r>
            <a:r>
              <a:rPr lang="en-US" dirty="0"/>
              <a:t> y </a:t>
            </a:r>
            <a:r>
              <a:rPr lang="en-US" dirty="0" err="1"/>
              <a:t>excelencia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producto</a:t>
            </a:r>
            <a:r>
              <a:rPr lang="en-US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392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B592B-F3EE-452E-BD52-CC72D26B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certificación</a:t>
            </a:r>
            <a:r>
              <a:rPr lang="en-US" dirty="0"/>
              <a:t> ISO 9001 SGC le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transmitir</a:t>
            </a:r>
            <a:r>
              <a:rPr lang="en-US" dirty="0"/>
              <a:t>:</a:t>
            </a:r>
            <a:br>
              <a:rPr lang="en-US" dirty="0"/>
            </a:b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8D06BB-B94C-427D-B1D3-62418E688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53" t="32907" r="67798" b="37666"/>
          <a:stretch/>
        </p:blipFill>
        <p:spPr>
          <a:xfrm>
            <a:off x="5948039" y="885221"/>
            <a:ext cx="5024761" cy="5087558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397C08-DE0F-4EE1-9DE8-394C96C25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sz="1800" dirty="0" err="1"/>
              <a:t>Compromiso</a:t>
            </a:r>
            <a:r>
              <a:rPr lang="en-US" sz="1800" dirty="0"/>
              <a:t> a sus </a:t>
            </a:r>
            <a:r>
              <a:rPr lang="en-US" sz="1800" dirty="0" err="1"/>
              <a:t>accionistas</a:t>
            </a:r>
            <a:endParaRPr lang="en-US" sz="1800" dirty="0"/>
          </a:p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sz="1800" dirty="0" err="1"/>
              <a:t>Reputación</a:t>
            </a:r>
            <a:r>
              <a:rPr lang="en-US" sz="1800" dirty="0"/>
              <a:t> de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organización</a:t>
            </a:r>
            <a:endParaRPr lang="en-US" sz="1800" dirty="0"/>
          </a:p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sz="1800" dirty="0" err="1"/>
              <a:t>Satisfacción</a:t>
            </a:r>
            <a:r>
              <a:rPr lang="en-US" sz="1800" dirty="0"/>
              <a:t> de </a:t>
            </a:r>
            <a:r>
              <a:rPr lang="en-US" sz="1800" dirty="0" err="1"/>
              <a:t>cliente</a:t>
            </a:r>
            <a:endParaRPr lang="en-US" sz="1800" dirty="0"/>
          </a:p>
          <a:p>
            <a:pPr marL="285750" lvl="0" indent="-285750" algn="l" fontAlgn="base">
              <a:buFont typeface="Arial" panose="020B0604020202020204" pitchFamily="34" charset="0"/>
              <a:buChar char="•"/>
            </a:pPr>
            <a:r>
              <a:rPr lang="en-US" sz="1800" dirty="0" err="1"/>
              <a:t>Ventaja</a:t>
            </a:r>
            <a:r>
              <a:rPr lang="en-US" sz="1800" dirty="0"/>
              <a:t> </a:t>
            </a:r>
            <a:r>
              <a:rPr lang="en-US" sz="1800" dirty="0" err="1"/>
              <a:t>competitiva</a:t>
            </a:r>
            <a:endParaRPr lang="en-US" sz="18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294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7FE34-91B7-45B5-9B8E-8EAC2BDE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edición 2000 de ISO 9001, así como la nueva edición de ISO 9000-3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423C9E-CCA6-4E56-9BB6-0DB61EA56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Están respaldadas por dos estándares conceptuales adicionales: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ISO 9000 (ISO, 2000b), que trata conceptos y terminología fundamentales.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ISO 9004 (ISO, 2000c), que proporciona pautas para mejorar el rendimiento.</a:t>
            </a:r>
            <a:endParaRPr lang="en-US" dirty="0"/>
          </a:p>
          <a:p>
            <a:endParaRPr lang="es-MX" dirty="0"/>
          </a:p>
        </p:txBody>
      </p:sp>
      <p:pic>
        <p:nvPicPr>
          <p:cNvPr id="1026" name="Picture 2" descr="Resultado de imagen para ISO 9000 9004">
            <a:extLst>
              <a:ext uri="{FF2B5EF4-FFF2-40B4-BE49-F238E27FC236}">
                <a16:creationId xmlns:a16="http://schemas.microsoft.com/office/drawing/2014/main" id="{4272975C-D7FA-4235-AD74-9AF87D1498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2245999"/>
            <a:ext cx="5470525" cy="236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8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4E0FA0-F42F-4197-9741-70F5FDB5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994299"/>
            <a:ext cx="4262022" cy="4822301"/>
          </a:xfrm>
        </p:spPr>
        <p:txBody>
          <a:bodyPr>
            <a:normAutofit/>
          </a:bodyPr>
          <a:lstStyle/>
          <a:p>
            <a:r>
              <a:rPr lang="es-MX" dirty="0"/>
              <a:t>La edición estándar del ISO 9000-3 del 1997 incluye 20 requisitos que se relacionan en la gestión de la calidad del software. La nueva ISO 9000-3 ofrece una nueva estructura con sus 22 requisitos clasificándolos en cinco grupos, que son;</a:t>
            </a:r>
          </a:p>
          <a:p>
            <a:endParaRPr lang="es-MX" dirty="0"/>
          </a:p>
          <a:p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MX" dirty="0"/>
              <a:t>Sistema de gestión de calidad</a:t>
            </a: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MX" dirty="0"/>
              <a:t>Responsabilidades de gestión</a:t>
            </a: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MX" dirty="0"/>
              <a:t>Gestión de recursos</a:t>
            </a: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MX" dirty="0"/>
              <a:t>Realización del producto</a:t>
            </a: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MX" dirty="0"/>
              <a:t>Gestión, análisis y mejora.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7DFBC3-0CE0-470D-B48F-093CA62119BC}"/>
              </a:ext>
            </a:extLst>
          </p:cNvPr>
          <p:cNvPicPr/>
          <p:nvPr/>
        </p:nvPicPr>
        <p:blipFill rotWithShape="1">
          <a:blip r:embed="rId2"/>
          <a:srcRect l="9103" t="32365" r="56538" b="16353"/>
          <a:stretch/>
        </p:blipFill>
        <p:spPr bwMode="auto">
          <a:xfrm>
            <a:off x="5633723" y="996518"/>
            <a:ext cx="5729694" cy="50402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781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1FDED92-54E8-4F87-9BAD-6AD78DDEC09F}"/>
              </a:ext>
            </a:extLst>
          </p:cNvPr>
          <p:cNvPicPr/>
          <p:nvPr/>
        </p:nvPicPr>
        <p:blipFill rotWithShape="1">
          <a:blip r:embed="rId2"/>
          <a:srcRect l="10513" t="29174" r="58846" b="28433"/>
          <a:stretch/>
        </p:blipFill>
        <p:spPr bwMode="auto">
          <a:xfrm>
            <a:off x="2330406" y="796771"/>
            <a:ext cx="7531187" cy="5264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392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6FF7-324A-4F15-997C-707C2A46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El servicio de certificación está organizado por la Organización Internacional de Normalización (ISO) a través de una red mundial de servicios de certificación que están autorizados por los organismos de acreditación y los organismos de certificación.</a:t>
            </a:r>
            <a:br>
              <a:rPr lang="en-US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7C3B9-2AA9-457A-926B-F0E3BA13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8A379F-6782-46FE-9C96-42ED0EA9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Las organizaciones que deseen obtener la certificación ISO 9000-3 deben completar lo siguiente:</a:t>
            </a:r>
            <a:endParaRPr lang="en-US" dirty="0"/>
          </a:p>
          <a:p>
            <a:pPr lvl="0"/>
            <a:r>
              <a:rPr lang="es-MX" dirty="0"/>
              <a:t>Desarrollar el sistema SQA de la organización </a:t>
            </a:r>
            <a:endParaRPr lang="en-US" dirty="0"/>
          </a:p>
          <a:p>
            <a:pPr lvl="0"/>
            <a:r>
              <a:rPr lang="es-MX" dirty="0"/>
              <a:t> Implementar el sistema SQA de la organización </a:t>
            </a:r>
            <a:endParaRPr lang="en-US" dirty="0"/>
          </a:p>
          <a:p>
            <a:pPr lvl="0"/>
            <a:r>
              <a:rPr lang="es-MX" dirty="0"/>
              <a:t> Realizar auditorías de certificación.</a:t>
            </a:r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5304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469</TotalTime>
  <Words>423</Words>
  <Application>Microsoft Office PowerPoint</Application>
  <PresentationFormat>Panorámica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Orgánico</vt:lpstr>
      <vt:lpstr>Software Quality Assurance</vt:lpstr>
      <vt:lpstr>¿Qué es el ISO 9000-1?</vt:lpstr>
      <vt:lpstr>¿Quién puede aplicar?</vt:lpstr>
      <vt:lpstr>¿Por qué es importante ISO para su negocio? </vt:lpstr>
      <vt:lpstr>La certificación ISO 9001 SGC le ayuda a transmitir: </vt:lpstr>
      <vt:lpstr>La edición 2000 de ISO 9001, así como la nueva edición de ISO 9000-3</vt:lpstr>
      <vt:lpstr>Presentación de PowerPoint</vt:lpstr>
      <vt:lpstr>Presentación de PowerPoint</vt:lpstr>
      <vt:lpstr>El servicio de certificación está organizado por la Organización Internacional de Normalización (ISO) a través de una red mundial de servicios de certificación que están autorizados por los organismos de acreditación y los organismos de certificación.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Mauricio</dc:creator>
  <cp:lastModifiedBy>Mauricio</cp:lastModifiedBy>
  <cp:revision>10</cp:revision>
  <dcterms:created xsi:type="dcterms:W3CDTF">2019-02-14T19:41:04Z</dcterms:created>
  <dcterms:modified xsi:type="dcterms:W3CDTF">2019-02-15T03:32:18Z</dcterms:modified>
</cp:coreProperties>
</file>