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AB9E87-98C6-4946-B44D-91254A58DB3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B13947-5EBB-4AAB-BE4A-702E29639D7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3F54A3-4AD8-401B-A8DF-73EAF1DD6D7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B532F2-5F1E-426D-9AC3-AA6248802C4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959016-01C3-40FF-884D-E45C3B03A1D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FA44A2-AC0A-4A9F-90FD-1C130EE2FEB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C9F574-AFC3-4445-A5CD-062BE105B23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70DA6-A582-4505-BF9C-BB03E7AD315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F9BEDA-031C-462C-922A-324CEC02A35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A61A19-9797-4291-8086-39A6EA00182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02E10D-D0E3-4B8A-A49A-AF13540365D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F5A746-7D9F-4A44-BFF5-E4723CC70BD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AD0802-E4F4-4864-9A72-8AFE58D857E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0FAE6A-2BB1-4AEB-8528-BFEACC091BB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DA29DA-3E89-4E55-AAD4-70E2C8C707E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774D67-279E-421D-8668-364E4C39F50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E70265-6386-4CB0-AEFC-381C0C0244F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6B8401-BB3A-47D4-93DE-8ABBD70EB20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DFB86F-7F57-44DD-8D1F-11AD007E40F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7A4E08-3350-4C0A-B6AE-59E86BCD0C1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66A812-1782-4199-9EF0-E5DD1AF1542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089802-8550-4CA4-9449-1971EEAFF63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895D9F-B73E-47BE-869D-2058BE6FB26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33FCCF-65D7-409A-9C58-74A1928204D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fr-FR" sz="5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838A46-820C-4CD4-96A5-889B6236EDAE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buNone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1681C0-2BF1-4069-977A-6BDFB5803666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endParaRPr b="0" lang="fr-FR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 algn="ctr">
              <a:buNone/>
            </a:pPr>
            <a:endParaRPr b="0" lang="fr-FR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80" name="Google Shape;56;p1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16;p22"/>
          <p:cNvSpPr/>
          <p:nvPr/>
        </p:nvSpPr>
        <p:spPr>
          <a:xfrm>
            <a:off x="0" y="117360"/>
            <a:ext cx="9083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1800" spc="-1" strike="noStrike">
                <a:solidFill>
                  <a:srgbClr val="000000"/>
                </a:solidFill>
                <a:latin typeface="Arial"/>
                <a:ea typeface="Arial"/>
              </a:rPr>
              <a:t>Synchronisation (3/3)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17;p22"/>
          <p:cNvSpPr/>
          <p:nvPr/>
        </p:nvSpPr>
        <p:spPr>
          <a:xfrm>
            <a:off x="265680" y="1650600"/>
            <a:ext cx="3983040" cy="21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6400" spc="-1" strike="noStrike">
                <a:solidFill>
                  <a:srgbClr val="000000"/>
                </a:solidFill>
                <a:latin typeface="Arial"/>
                <a:ea typeface="Arial"/>
              </a:rPr>
              <a:t>Push request</a:t>
            </a:r>
            <a:endParaRPr b="0" lang="fr-FR" sz="6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18;p22" descr=""/>
          <p:cNvPicPr/>
          <p:nvPr/>
        </p:nvPicPr>
        <p:blipFill>
          <a:blip r:embed="rId1"/>
          <a:stretch/>
        </p:blipFill>
        <p:spPr>
          <a:xfrm>
            <a:off x="4401360" y="669960"/>
            <a:ext cx="4473720" cy="429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23;p23"/>
          <p:cNvSpPr/>
          <p:nvPr/>
        </p:nvSpPr>
        <p:spPr>
          <a:xfrm>
            <a:off x="0" y="117360"/>
            <a:ext cx="9083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1800" spc="-1" strike="noStrike">
                <a:solidFill>
                  <a:srgbClr val="000000"/>
                </a:solidFill>
                <a:latin typeface="Arial"/>
                <a:ea typeface="Arial"/>
              </a:rPr>
              <a:t>Gestion de branche et demande de fusion (1/2)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24;p23"/>
          <p:cNvSpPr/>
          <p:nvPr/>
        </p:nvSpPr>
        <p:spPr>
          <a:xfrm>
            <a:off x="761760" y="2073240"/>
            <a:ext cx="3034080" cy="11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6400" spc="-1" strike="noStrike">
                <a:solidFill>
                  <a:srgbClr val="000000"/>
                </a:solidFill>
                <a:latin typeface="Arial"/>
                <a:ea typeface="Arial"/>
              </a:rPr>
              <a:t>Créer</a:t>
            </a:r>
            <a:endParaRPr b="0" lang="fr-FR" sz="6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25;p23" descr=""/>
          <p:cNvPicPr/>
          <p:nvPr/>
        </p:nvPicPr>
        <p:blipFill>
          <a:blip r:embed="rId1"/>
          <a:stretch/>
        </p:blipFill>
        <p:spPr>
          <a:xfrm>
            <a:off x="4414680" y="1453320"/>
            <a:ext cx="4395240" cy="26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30;p24"/>
          <p:cNvSpPr/>
          <p:nvPr/>
        </p:nvSpPr>
        <p:spPr>
          <a:xfrm>
            <a:off x="0" y="117360"/>
            <a:ext cx="9083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1800" spc="-1" strike="noStrike">
                <a:solidFill>
                  <a:srgbClr val="000000"/>
                </a:solidFill>
                <a:latin typeface="Arial"/>
                <a:ea typeface="Arial"/>
              </a:rPr>
              <a:t>Gestion de branche et demande de fusion (2/2)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31;p24"/>
          <p:cNvSpPr/>
          <p:nvPr/>
        </p:nvSpPr>
        <p:spPr>
          <a:xfrm>
            <a:off x="761760" y="2073240"/>
            <a:ext cx="3034080" cy="11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6400" spc="-1" strike="noStrike">
                <a:solidFill>
                  <a:srgbClr val="000000"/>
                </a:solidFill>
                <a:latin typeface="Arial"/>
                <a:ea typeface="Arial"/>
              </a:rPr>
              <a:t>Fusion</a:t>
            </a:r>
            <a:endParaRPr b="0" lang="fr-FR" sz="6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132;p24" descr=""/>
          <p:cNvPicPr/>
          <p:nvPr/>
        </p:nvPicPr>
        <p:blipFill>
          <a:blip r:embed="rId1"/>
          <a:stretch/>
        </p:blipFill>
        <p:spPr>
          <a:xfrm>
            <a:off x="4405680" y="669960"/>
            <a:ext cx="4413240" cy="419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37;p25"/>
          <p:cNvSpPr/>
          <p:nvPr/>
        </p:nvSpPr>
        <p:spPr>
          <a:xfrm>
            <a:off x="0" y="117360"/>
            <a:ext cx="9083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1800" spc="-1" strike="noStrike">
                <a:solidFill>
                  <a:srgbClr val="000000"/>
                </a:solidFill>
                <a:latin typeface="Arial"/>
                <a:ea typeface="Arial"/>
              </a:rPr>
              <a:t>Historique des modifications et suivi des versions (1/2)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38;p25"/>
          <p:cNvSpPr/>
          <p:nvPr/>
        </p:nvSpPr>
        <p:spPr>
          <a:xfrm>
            <a:off x="228240" y="2073240"/>
            <a:ext cx="4023360" cy="11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6400" spc="-1" strike="noStrike">
                <a:solidFill>
                  <a:srgbClr val="000000"/>
                </a:solidFill>
                <a:latin typeface="Arial"/>
                <a:ea typeface="Arial"/>
              </a:rPr>
              <a:t>Historique</a:t>
            </a:r>
            <a:endParaRPr b="0" lang="fr-FR" sz="6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139;p25" descr=""/>
          <p:cNvPicPr/>
          <p:nvPr/>
        </p:nvPicPr>
        <p:blipFill>
          <a:blip r:embed="rId1"/>
          <a:stretch/>
        </p:blipFill>
        <p:spPr>
          <a:xfrm>
            <a:off x="4572360" y="655920"/>
            <a:ext cx="4023360" cy="432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44;p26"/>
          <p:cNvSpPr/>
          <p:nvPr/>
        </p:nvSpPr>
        <p:spPr>
          <a:xfrm>
            <a:off x="0" y="117360"/>
            <a:ext cx="9083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1800" spc="-1" strike="noStrike">
                <a:solidFill>
                  <a:srgbClr val="000000"/>
                </a:solidFill>
                <a:latin typeface="Arial"/>
                <a:ea typeface="Arial"/>
              </a:rPr>
              <a:t>Historique des modifications et suivi des versions (2/2)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45;p26"/>
          <p:cNvSpPr/>
          <p:nvPr/>
        </p:nvSpPr>
        <p:spPr>
          <a:xfrm>
            <a:off x="165960" y="1739160"/>
            <a:ext cx="4023360" cy="21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6400" spc="-1" strike="noStrike">
                <a:solidFill>
                  <a:srgbClr val="000000"/>
                </a:solidFill>
                <a:latin typeface="Arial"/>
                <a:ea typeface="Arial"/>
              </a:rPr>
              <a:t>Suivi des</a:t>
            </a:r>
            <a:endParaRPr b="0" lang="fr-FR" sz="6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6400" spc="-1" strike="noStrike">
                <a:solidFill>
                  <a:srgbClr val="000000"/>
                </a:solidFill>
                <a:latin typeface="Arial"/>
                <a:ea typeface="Arial"/>
              </a:rPr>
              <a:t>versions</a:t>
            </a:r>
            <a:endParaRPr b="0" lang="fr-FR" sz="6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146;p26" descr=""/>
          <p:cNvPicPr/>
          <p:nvPr/>
        </p:nvPicPr>
        <p:blipFill>
          <a:blip r:embed="rId1"/>
          <a:stretch/>
        </p:blipFill>
        <p:spPr>
          <a:xfrm>
            <a:off x="4572360" y="655920"/>
            <a:ext cx="4023360" cy="432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7000" spc="-1" strike="noStrike">
                <a:solidFill>
                  <a:schemeClr val="dk1"/>
                </a:solidFill>
                <a:latin typeface="Lobster"/>
                <a:ea typeface="Lobster"/>
              </a:rPr>
              <a:t>Avantages</a:t>
            </a:r>
            <a:endParaRPr b="0" lang="fr-FR" sz="7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56;p28" descr=""/>
          <p:cNvPicPr/>
          <p:nvPr/>
        </p:nvPicPr>
        <p:blipFill>
          <a:blip r:embed="rId1"/>
          <a:stretch/>
        </p:blipFill>
        <p:spPr>
          <a:xfrm>
            <a:off x="3891960" y="2071080"/>
            <a:ext cx="1063080" cy="1001160"/>
          </a:xfrm>
          <a:prstGeom prst="rect">
            <a:avLst/>
          </a:prstGeom>
          <a:ln w="0">
            <a:noFill/>
          </a:ln>
        </p:spPr>
      </p:pic>
      <p:sp>
        <p:nvSpPr>
          <p:cNvPr id="121" name="Google Shape;157;p28"/>
          <p:cNvSpPr/>
          <p:nvPr/>
        </p:nvSpPr>
        <p:spPr>
          <a:xfrm>
            <a:off x="936360" y="2371680"/>
            <a:ext cx="16628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Interface simple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58;p28"/>
          <p:cNvSpPr/>
          <p:nvPr/>
        </p:nvSpPr>
        <p:spPr>
          <a:xfrm>
            <a:off x="6317640" y="2392560"/>
            <a:ext cx="15091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Stockage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59;p28"/>
          <p:cNvSpPr/>
          <p:nvPr/>
        </p:nvSpPr>
        <p:spPr>
          <a:xfrm>
            <a:off x="4003920" y="4129200"/>
            <a:ext cx="15091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Diffusion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60;p28"/>
          <p:cNvSpPr/>
          <p:nvPr/>
        </p:nvSpPr>
        <p:spPr>
          <a:xfrm>
            <a:off x="3891960" y="426960"/>
            <a:ext cx="12218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Exploitation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5" name="Google Shape;161;p28"/>
          <p:cNvCxnSpPr>
            <a:endCxn id="121" idx="3"/>
          </p:cNvCxnSpPr>
          <p:nvPr/>
        </p:nvCxnSpPr>
        <p:spPr>
          <a:xfrm flipH="1" flipV="1">
            <a:off x="2599200" y="2569320"/>
            <a:ext cx="1140480" cy="2520"/>
          </a:xfrm>
          <a:prstGeom prst="straightConnector1">
            <a:avLst/>
          </a:prstGeom>
          <a:ln w="2857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126" name="Google Shape;162;p28"/>
          <p:cNvCxnSpPr/>
          <p:nvPr/>
        </p:nvCxnSpPr>
        <p:spPr>
          <a:xfrm>
            <a:off x="5107680" y="2571480"/>
            <a:ext cx="986400" cy="14400"/>
          </a:xfrm>
          <a:prstGeom prst="straightConnector1">
            <a:avLst/>
          </a:prstGeom>
          <a:ln w="2857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127" name="Google Shape;163;p28"/>
          <p:cNvCxnSpPr/>
          <p:nvPr/>
        </p:nvCxnSpPr>
        <p:spPr>
          <a:xfrm flipH="1" flipV="1">
            <a:off x="4416480" y="979560"/>
            <a:ext cx="7560" cy="939240"/>
          </a:xfrm>
          <a:prstGeom prst="straightConnector1">
            <a:avLst/>
          </a:prstGeom>
          <a:ln w="2857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128" name="Google Shape;164;p28"/>
          <p:cNvCxnSpPr/>
          <p:nvPr/>
        </p:nvCxnSpPr>
        <p:spPr>
          <a:xfrm>
            <a:off x="4423680" y="3148560"/>
            <a:ext cx="21240" cy="952920"/>
          </a:xfrm>
          <a:prstGeom prst="straightConnector1">
            <a:avLst/>
          </a:prstGeom>
          <a:ln w="2857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129" name="Google Shape;165;p28"/>
          <p:cNvCxnSpPr/>
          <p:nvPr/>
        </p:nvCxnSpPr>
        <p:spPr>
          <a:xfrm flipV="1">
            <a:off x="4919760" y="1369440"/>
            <a:ext cx="768960" cy="797040"/>
          </a:xfrm>
          <a:prstGeom prst="straightConnector1">
            <a:avLst/>
          </a:prstGeom>
          <a:ln w="2857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130" name="Google Shape;166;p28"/>
          <p:cNvSpPr/>
          <p:nvPr/>
        </p:nvSpPr>
        <p:spPr>
          <a:xfrm>
            <a:off x="5786280" y="1062360"/>
            <a:ext cx="15091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Unification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1" name="Google Shape;167;p28"/>
          <p:cNvCxnSpPr/>
          <p:nvPr/>
        </p:nvCxnSpPr>
        <p:spPr>
          <a:xfrm flipH="1" flipV="1">
            <a:off x="3158640" y="1453680"/>
            <a:ext cx="754920" cy="699120"/>
          </a:xfrm>
          <a:prstGeom prst="straightConnector1">
            <a:avLst/>
          </a:prstGeom>
          <a:ln w="2857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132" name="Google Shape;168;p28"/>
          <p:cNvSpPr/>
          <p:nvPr/>
        </p:nvSpPr>
        <p:spPr>
          <a:xfrm>
            <a:off x="1641600" y="1249200"/>
            <a:ext cx="20977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Communication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3" name="Google Shape;169;p28"/>
          <p:cNvCxnSpPr/>
          <p:nvPr/>
        </p:nvCxnSpPr>
        <p:spPr>
          <a:xfrm>
            <a:off x="4919760" y="3046680"/>
            <a:ext cx="825120" cy="741240"/>
          </a:xfrm>
          <a:prstGeom prst="straightConnector1">
            <a:avLst/>
          </a:prstGeom>
          <a:ln w="2857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134" name="Google Shape;170;p28"/>
          <p:cNvSpPr/>
          <p:nvPr/>
        </p:nvSpPr>
        <p:spPr>
          <a:xfrm>
            <a:off x="5870160" y="3787560"/>
            <a:ext cx="21942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Prise de décision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5" name="Google Shape;171;p28"/>
          <p:cNvCxnSpPr/>
          <p:nvPr/>
        </p:nvCxnSpPr>
        <p:spPr>
          <a:xfrm flipH="1">
            <a:off x="3144600" y="2990880"/>
            <a:ext cx="839160" cy="797040"/>
          </a:xfrm>
          <a:prstGeom prst="straightConnector1">
            <a:avLst/>
          </a:prstGeom>
          <a:ln w="28575">
            <a:solidFill>
              <a:srgbClr val="595959"/>
            </a:solidFill>
            <a:round/>
            <a:tailEnd len="med" type="triangle" w="med"/>
          </a:ln>
        </p:spPr>
      </p:cxnSp>
      <p:sp>
        <p:nvSpPr>
          <p:cNvPr id="136" name="Google Shape;172;p28"/>
          <p:cNvSpPr/>
          <p:nvPr/>
        </p:nvSpPr>
        <p:spPr>
          <a:xfrm>
            <a:off x="1731600" y="3885480"/>
            <a:ext cx="20977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400" spc="-1" strike="noStrike">
                <a:solidFill>
                  <a:srgbClr val="000000"/>
                </a:solidFill>
                <a:latin typeface="Arial"/>
                <a:ea typeface="Arial"/>
              </a:rPr>
              <a:t>efficace et rapidité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7000" spc="-1" strike="noStrike">
                <a:solidFill>
                  <a:schemeClr val="dk1"/>
                </a:solidFill>
                <a:latin typeface="Lobster"/>
                <a:ea typeface="Lobster"/>
              </a:rPr>
              <a:t>Conclusion</a:t>
            </a:r>
            <a:endParaRPr b="0" lang="fr-FR" sz="7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82;p30"/>
          <p:cNvSpPr/>
          <p:nvPr/>
        </p:nvSpPr>
        <p:spPr>
          <a:xfrm>
            <a:off x="0" y="4259160"/>
            <a:ext cx="914364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83;p30"/>
          <p:cNvSpPr/>
          <p:nvPr/>
        </p:nvSpPr>
        <p:spPr>
          <a:xfrm>
            <a:off x="4000680" y="2521440"/>
            <a:ext cx="1142640" cy="68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b59b6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84;p30"/>
          <p:cNvSpPr/>
          <p:nvPr/>
        </p:nvSpPr>
        <p:spPr>
          <a:xfrm>
            <a:off x="-1313640" y="636120"/>
            <a:ext cx="547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85;p30"/>
          <p:cNvSpPr/>
          <p:nvPr/>
        </p:nvSpPr>
        <p:spPr>
          <a:xfrm>
            <a:off x="802440" y="544320"/>
            <a:ext cx="81158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600" spc="-1" strike="noStrike">
                <a:solidFill>
                  <a:srgbClr val="000000"/>
                </a:solidFill>
                <a:latin typeface="Arial"/>
                <a:ea typeface="Arial"/>
              </a:rPr>
              <a:t>En utilisant GitHub Desktop, les équipes de développement peuvent collaborer de manière transparente, suivre les versions du code et améliorer la productivité dans le cadre du système d'information.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186;p30" descr=""/>
          <p:cNvPicPr/>
          <p:nvPr/>
        </p:nvPicPr>
        <p:blipFill>
          <a:blip r:embed="rId1"/>
          <a:stretch/>
        </p:blipFill>
        <p:spPr>
          <a:xfrm>
            <a:off x="1083960" y="1373760"/>
            <a:ext cx="2732400" cy="273240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187;p30" descr=""/>
          <p:cNvPicPr/>
          <p:nvPr/>
        </p:nvPicPr>
        <p:blipFill>
          <a:blip r:embed="rId2"/>
          <a:stretch/>
        </p:blipFill>
        <p:spPr>
          <a:xfrm>
            <a:off x="5689440" y="1824840"/>
            <a:ext cx="1801080" cy="18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7000" spc="-1" strike="noStrike">
                <a:solidFill>
                  <a:schemeClr val="dk1"/>
                </a:solidFill>
                <a:latin typeface="Lobster"/>
                <a:ea typeface="Lobster"/>
              </a:rPr>
              <a:t>Merci !</a:t>
            </a:r>
            <a:br>
              <a:rPr sz="7000"/>
            </a:br>
            <a:r>
              <a:rPr b="0" lang="fr" sz="1800" spc="-1" strike="noStrike">
                <a:solidFill>
                  <a:schemeClr val="dk1"/>
                </a:solidFill>
                <a:latin typeface="Lobster"/>
                <a:ea typeface="Lobster"/>
              </a:rPr>
              <a:t>ETU1896 RAZAFIMAHATRATRA Ando Ny Aina Mahefa</a:t>
            </a:r>
            <a:br>
              <a:rPr sz="1800"/>
            </a:br>
            <a:r>
              <a:rPr b="0" lang="fr" sz="1800" spc="-1" strike="noStrike">
                <a:solidFill>
                  <a:schemeClr val="dk1"/>
                </a:solidFill>
                <a:latin typeface="Lobster"/>
                <a:ea typeface="Lobster"/>
              </a:rPr>
              <a:t>ETU1765 ANDRIANJAKATSIHOARANA Tony Rakotondrazaka</a:t>
            </a:r>
            <a:br>
              <a:rPr sz="1800"/>
            </a:br>
            <a:r>
              <a:rPr b="0" lang="fr" sz="1800" spc="-1" strike="noStrike">
                <a:solidFill>
                  <a:schemeClr val="dk1"/>
                </a:solidFill>
                <a:latin typeface="Lobster"/>
                <a:ea typeface="Lobster"/>
              </a:rPr>
              <a:t>ETU1809 RAHARITSALAMA Maurino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7000" spc="-1" strike="noStrike">
                <a:solidFill>
                  <a:schemeClr val="dk1"/>
                </a:solidFill>
                <a:latin typeface="Lobster"/>
                <a:ea typeface="Lobster"/>
              </a:rPr>
              <a:t>Introduction</a:t>
            </a:r>
            <a:endParaRPr b="0" lang="fr-FR" sz="7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66;p15" descr=""/>
          <p:cNvPicPr/>
          <p:nvPr/>
        </p:nvPicPr>
        <p:blipFill>
          <a:blip r:embed="rId1"/>
          <a:stretch/>
        </p:blipFill>
        <p:spPr>
          <a:xfrm>
            <a:off x="5483880" y="1689840"/>
            <a:ext cx="2100960" cy="2100960"/>
          </a:xfrm>
          <a:prstGeom prst="rect">
            <a:avLst/>
          </a:prstGeom>
          <a:ln w="0">
            <a:noFill/>
          </a:ln>
        </p:spPr>
      </p:pic>
      <p:sp>
        <p:nvSpPr>
          <p:cNvPr id="83" name="Google Shape;67;p15"/>
          <p:cNvSpPr/>
          <p:nvPr/>
        </p:nvSpPr>
        <p:spPr>
          <a:xfrm>
            <a:off x="0" y="4259160"/>
            <a:ext cx="914364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1600" spc="-1" strike="noStrike">
                <a:solidFill>
                  <a:srgbClr val="000000"/>
                </a:solidFill>
                <a:latin typeface="Arial"/>
                <a:ea typeface="Arial"/>
              </a:rPr>
              <a:t>Le système d'information est un élément essentiel de toute organisation moderne.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68;p15"/>
          <p:cNvSpPr/>
          <p:nvPr/>
        </p:nvSpPr>
        <p:spPr>
          <a:xfrm>
            <a:off x="3926520" y="2478960"/>
            <a:ext cx="1142640" cy="68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b59b6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69;p15" descr=""/>
          <p:cNvPicPr/>
          <p:nvPr/>
        </p:nvPicPr>
        <p:blipFill>
          <a:blip r:embed="rId2"/>
          <a:stretch/>
        </p:blipFill>
        <p:spPr>
          <a:xfrm>
            <a:off x="1542600" y="1817640"/>
            <a:ext cx="1968840" cy="1854000"/>
          </a:xfrm>
          <a:prstGeom prst="rect">
            <a:avLst/>
          </a:prstGeom>
          <a:ln w="0">
            <a:noFill/>
          </a:ln>
        </p:spPr>
      </p:pic>
      <p:sp>
        <p:nvSpPr>
          <p:cNvPr id="86" name="Google Shape;70;p15"/>
          <p:cNvSpPr/>
          <p:nvPr/>
        </p:nvSpPr>
        <p:spPr>
          <a:xfrm>
            <a:off x="-1313640" y="636120"/>
            <a:ext cx="547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71;p15"/>
          <p:cNvSpPr/>
          <p:nvPr/>
        </p:nvSpPr>
        <p:spPr>
          <a:xfrm>
            <a:off x="802440" y="544320"/>
            <a:ext cx="8115840" cy="6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600" spc="-1" strike="noStrike">
                <a:solidFill>
                  <a:srgbClr val="000000"/>
                </a:solidFill>
                <a:latin typeface="Arial"/>
                <a:ea typeface="Arial"/>
              </a:rPr>
              <a:t>GitHub Desktop est une application de bureau qui offre une interface conviviale pour l'utilisation de GitHub, la plateforme de gestion de projets logiciels basée sur Git.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7000" spc="-1" strike="noStrike">
                <a:solidFill>
                  <a:schemeClr val="dk1"/>
                </a:solidFill>
                <a:latin typeface="Lobster"/>
                <a:ea typeface="Lobster"/>
              </a:rPr>
              <a:t>Fonctionnalités</a:t>
            </a:r>
            <a:endParaRPr b="0" lang="fr-FR" sz="7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1;p17"/>
          <p:cNvSpPr/>
          <p:nvPr/>
        </p:nvSpPr>
        <p:spPr>
          <a:xfrm>
            <a:off x="0" y="117360"/>
            <a:ext cx="9083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1800" spc="-1" strike="noStrike">
                <a:solidFill>
                  <a:srgbClr val="000000"/>
                </a:solidFill>
                <a:latin typeface="Arial"/>
                <a:ea typeface="Arial"/>
              </a:rPr>
              <a:t>Gestion locale des référentiels (1/3)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82;p17" descr=""/>
          <p:cNvPicPr/>
          <p:nvPr/>
        </p:nvPicPr>
        <p:blipFill>
          <a:blip r:embed="rId1"/>
          <a:stretch/>
        </p:blipFill>
        <p:spPr>
          <a:xfrm>
            <a:off x="4500720" y="766080"/>
            <a:ext cx="4147560" cy="413100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83;p17"/>
          <p:cNvSpPr/>
          <p:nvPr/>
        </p:nvSpPr>
        <p:spPr>
          <a:xfrm>
            <a:off x="732960" y="2073240"/>
            <a:ext cx="2778840" cy="11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6400" spc="-1" strike="noStrike">
                <a:solidFill>
                  <a:srgbClr val="000000"/>
                </a:solidFill>
                <a:latin typeface="Arial"/>
                <a:ea typeface="Arial"/>
              </a:rPr>
              <a:t>Cloner</a:t>
            </a:r>
            <a:endParaRPr b="0" lang="fr-FR" sz="6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88;p18"/>
          <p:cNvSpPr/>
          <p:nvPr/>
        </p:nvSpPr>
        <p:spPr>
          <a:xfrm>
            <a:off x="0" y="117360"/>
            <a:ext cx="9083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1800" spc="-1" strike="noStrike">
                <a:solidFill>
                  <a:srgbClr val="000000"/>
                </a:solidFill>
                <a:latin typeface="Arial"/>
                <a:ea typeface="Arial"/>
              </a:rPr>
              <a:t>Gestion locale des référentiels (2/3)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89;p18"/>
          <p:cNvSpPr/>
          <p:nvPr/>
        </p:nvSpPr>
        <p:spPr>
          <a:xfrm>
            <a:off x="732960" y="2073240"/>
            <a:ext cx="2778840" cy="11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6400" spc="-1" strike="noStrike">
                <a:solidFill>
                  <a:srgbClr val="000000"/>
                </a:solidFill>
                <a:latin typeface="Arial"/>
                <a:ea typeface="Arial"/>
              </a:rPr>
              <a:t>Créer</a:t>
            </a:r>
            <a:endParaRPr b="0" lang="fr-FR" sz="6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90;p18" descr=""/>
          <p:cNvPicPr/>
          <p:nvPr/>
        </p:nvPicPr>
        <p:blipFill>
          <a:blip r:embed="rId1"/>
          <a:stretch/>
        </p:blipFill>
        <p:spPr>
          <a:xfrm>
            <a:off x="4507560" y="642240"/>
            <a:ext cx="4165920" cy="432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0" y="117360"/>
            <a:ext cx="9083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1800" spc="-1" strike="noStrike">
                <a:solidFill>
                  <a:srgbClr val="000000"/>
                </a:solidFill>
                <a:latin typeface="Arial"/>
                <a:ea typeface="Arial"/>
              </a:rPr>
              <a:t>Gestion locale des référentiels (3/3)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52280" y="2073240"/>
            <a:ext cx="4023360" cy="11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6400" spc="-1" strike="noStrike">
                <a:solidFill>
                  <a:srgbClr val="000000"/>
                </a:solidFill>
                <a:latin typeface="Arial"/>
                <a:ea typeface="Arial"/>
              </a:rPr>
              <a:t>Supprimer</a:t>
            </a:r>
            <a:endParaRPr b="0" lang="fr-FR" sz="6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97;p19" descr=""/>
          <p:cNvPicPr/>
          <p:nvPr/>
        </p:nvPicPr>
        <p:blipFill>
          <a:blip r:embed="rId1"/>
          <a:stretch/>
        </p:blipFill>
        <p:spPr>
          <a:xfrm>
            <a:off x="4507560" y="1292040"/>
            <a:ext cx="4165920" cy="286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02;p20"/>
          <p:cNvSpPr/>
          <p:nvPr/>
        </p:nvSpPr>
        <p:spPr>
          <a:xfrm>
            <a:off x="0" y="117360"/>
            <a:ext cx="9083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1800" spc="-1" strike="noStrike">
                <a:solidFill>
                  <a:srgbClr val="000000"/>
                </a:solidFill>
                <a:latin typeface="Arial"/>
                <a:ea typeface="Arial"/>
              </a:rPr>
              <a:t>Synchronisation (1/3)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103;p20"/>
          <p:cNvSpPr/>
          <p:nvPr/>
        </p:nvSpPr>
        <p:spPr>
          <a:xfrm>
            <a:off x="761760" y="2073240"/>
            <a:ext cx="3034080" cy="11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6400" spc="-1" strike="noStrike">
                <a:solidFill>
                  <a:srgbClr val="000000"/>
                </a:solidFill>
                <a:latin typeface="Arial"/>
                <a:ea typeface="Arial"/>
              </a:rPr>
              <a:t>Publier</a:t>
            </a:r>
            <a:endParaRPr b="0" lang="fr-FR" sz="6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04;p20" descr=""/>
          <p:cNvPicPr/>
          <p:nvPr/>
        </p:nvPicPr>
        <p:blipFill>
          <a:blip r:embed="rId1"/>
          <a:stretch/>
        </p:blipFill>
        <p:spPr>
          <a:xfrm>
            <a:off x="4572000" y="1334160"/>
            <a:ext cx="4238280" cy="300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9;p21"/>
          <p:cNvSpPr/>
          <p:nvPr/>
        </p:nvSpPr>
        <p:spPr>
          <a:xfrm>
            <a:off x="0" y="117360"/>
            <a:ext cx="9083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1800" spc="-1" strike="noStrike">
                <a:solidFill>
                  <a:srgbClr val="000000"/>
                </a:solidFill>
                <a:latin typeface="Arial"/>
                <a:ea typeface="Arial"/>
              </a:rPr>
              <a:t>Synchronisation (2/3)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10;p21"/>
          <p:cNvSpPr/>
          <p:nvPr/>
        </p:nvSpPr>
        <p:spPr>
          <a:xfrm>
            <a:off x="265680" y="1650600"/>
            <a:ext cx="3983040" cy="21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6400" spc="-1" strike="noStrike">
                <a:solidFill>
                  <a:srgbClr val="000000"/>
                </a:solidFill>
                <a:latin typeface="Arial"/>
                <a:ea typeface="Arial"/>
              </a:rPr>
              <a:t>Pull request</a:t>
            </a:r>
            <a:endParaRPr b="0" lang="fr-FR" sz="6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111;p21" descr=""/>
          <p:cNvPicPr/>
          <p:nvPr/>
        </p:nvPicPr>
        <p:blipFill>
          <a:blip r:embed="rId1"/>
          <a:stretch/>
        </p:blipFill>
        <p:spPr>
          <a:xfrm>
            <a:off x="4422960" y="669960"/>
            <a:ext cx="4412880" cy="403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LibreOffice/7.4.4.2$Windows_X86_64 LibreOffice_project/85569322deea74ec9134968a29af2df5663baa21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2023-06-21T05:03:21Z</dcterms:modified>
  <cp:revision>2</cp:revision>
  <dc:subject/>
  <dc:title/>
</cp:coreProperties>
</file>