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CECF6-752F-4F7E-ABB6-56A5B0C0E122}">
  <a:tblStyle styleId="{0AACECF6-752F-4F7E-ABB6-56A5B0C0E1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bcc513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bcc513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bcc5135e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bcc5135e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d2eee303a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d2eee303a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d2eee303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d2eee303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2eee303a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2eee303a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a62e976b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a62e976b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a62e976b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a62e976b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d55e18c61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d55e18c61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af8331b1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af8331b1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6daf7dc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6daf7dc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af834e3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af834e3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c2e38209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c2e3820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d6daf7dc5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d6daf7dc5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a62e976b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a62e976b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d2eee303a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d2eee303a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d2eee303a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d2eee303a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d2eee303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d2eee303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cffbf680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cffbf680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d2eee303a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d2eee303a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d2eee30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d2eee30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d2eee303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d2eee303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tif"/></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1650"/>
            <a:ext cx="9144000" cy="2662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1800" b="1" u="sng">
                <a:solidFill>
                  <a:schemeClr val="dk1"/>
                </a:solidFill>
                <a:latin typeface="Times New Roman"/>
                <a:ea typeface="Times New Roman"/>
                <a:cs typeface="Times New Roman"/>
                <a:sym typeface="Times New Roman"/>
              </a:rPr>
              <a:t>Università degli studi di Modena e Reggio Emilia</a:t>
            </a:r>
            <a:endParaRPr sz="1800" b="1" u="sng">
              <a:solidFill>
                <a:schemeClr val="dk1"/>
              </a:solidFill>
              <a:latin typeface="Times New Roman"/>
              <a:ea typeface="Times New Roman"/>
              <a:cs typeface="Times New Roman"/>
              <a:sym typeface="Times New Roman"/>
            </a:endParaRPr>
          </a:p>
          <a:p>
            <a:pPr marL="0" lvl="0" indent="0" algn="ctr" rtl="0">
              <a:lnSpc>
                <a:spcPct val="115000"/>
              </a:lnSpc>
              <a:spcBef>
                <a:spcPts val="300"/>
              </a:spcBef>
              <a:spcAft>
                <a:spcPts val="0"/>
              </a:spcAft>
              <a:buNone/>
            </a:pPr>
            <a:r>
              <a:rPr lang="it" sz="1700">
                <a:solidFill>
                  <a:schemeClr val="dk1"/>
                </a:solidFill>
                <a:latin typeface="Times New Roman"/>
                <a:ea typeface="Times New Roman"/>
                <a:cs typeface="Times New Roman"/>
                <a:sym typeface="Times New Roman"/>
              </a:rPr>
              <a:t>Dipartimento di Scienze della Vita</a:t>
            </a:r>
            <a:endParaRPr sz="1700">
              <a:solidFill>
                <a:schemeClr val="dk1"/>
              </a:solidFill>
            </a:endParaRPr>
          </a:p>
          <a:p>
            <a:pPr marL="0" lvl="0" indent="0" algn="ctr" rtl="0">
              <a:lnSpc>
                <a:spcPct val="115000"/>
              </a:lnSpc>
              <a:spcBef>
                <a:spcPts val="0"/>
              </a:spcBef>
              <a:spcAft>
                <a:spcPts val="0"/>
              </a:spcAft>
              <a:buNone/>
            </a:pPr>
            <a:r>
              <a:rPr lang="it" sz="1700">
                <a:solidFill>
                  <a:schemeClr val="dk1"/>
                </a:solidFill>
                <a:latin typeface="Times New Roman"/>
                <a:ea typeface="Times New Roman"/>
                <a:cs typeface="Times New Roman"/>
                <a:sym typeface="Times New Roman"/>
              </a:rPr>
              <a:t>Corso di Laurea in Biotecnologie</a:t>
            </a:r>
            <a:endParaRPr sz="17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it" sz="1800" b="1">
                <a:solidFill>
                  <a:schemeClr val="dk1"/>
                </a:solidFill>
                <a:latin typeface="Times New Roman"/>
                <a:ea typeface="Times New Roman"/>
                <a:cs typeface="Times New Roman"/>
                <a:sym typeface="Times New Roman"/>
              </a:rPr>
              <a:t>INVESTIGATING THE CONTRIBUTION OF (EIGHT) ACTOMYOSIN REGULATORS TO THE SOMATIC </a:t>
            </a:r>
            <a:r>
              <a:rPr lang="it" sz="1800" b="1" i="1">
                <a:solidFill>
                  <a:schemeClr val="dk1"/>
                </a:solidFill>
                <a:latin typeface="Times New Roman"/>
                <a:ea typeface="Times New Roman"/>
                <a:cs typeface="Times New Roman"/>
                <a:sym typeface="Times New Roman"/>
              </a:rPr>
              <a:t>VERSUS </a:t>
            </a:r>
            <a:r>
              <a:rPr lang="it" sz="1800" b="1">
                <a:solidFill>
                  <a:schemeClr val="dk1"/>
                </a:solidFill>
                <a:latin typeface="Times New Roman"/>
                <a:ea typeface="Times New Roman"/>
                <a:cs typeface="Times New Roman"/>
                <a:sym typeface="Times New Roman"/>
              </a:rPr>
              <a:t>THE GERMLINE IN </a:t>
            </a:r>
            <a:r>
              <a:rPr lang="it" sz="1800" b="1" i="1">
                <a:solidFill>
                  <a:schemeClr val="dk1"/>
                </a:solidFill>
                <a:latin typeface="Times New Roman"/>
                <a:ea typeface="Times New Roman"/>
                <a:cs typeface="Times New Roman"/>
                <a:sym typeface="Times New Roman"/>
              </a:rPr>
              <a:t>C. ELEGANS</a:t>
            </a:r>
            <a:endParaRPr sz="1800" b="1" i="1">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700" b="1">
              <a:solidFill>
                <a:schemeClr val="dk1"/>
              </a:solidFill>
            </a:endParaRPr>
          </a:p>
        </p:txBody>
      </p:sp>
      <p:sp>
        <p:nvSpPr>
          <p:cNvPr id="55" name="Google Shape;55;p13"/>
          <p:cNvSpPr txBox="1"/>
          <p:nvPr/>
        </p:nvSpPr>
        <p:spPr>
          <a:xfrm>
            <a:off x="7258500" y="2683850"/>
            <a:ext cx="1885500" cy="747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700" i="1">
                <a:solidFill>
                  <a:schemeClr val="dk1"/>
                </a:solidFill>
                <a:latin typeface="Times New Roman"/>
                <a:ea typeface="Times New Roman"/>
                <a:cs typeface="Times New Roman"/>
                <a:sym typeface="Times New Roman"/>
              </a:rPr>
              <a:t>Tesi di laurea di:</a:t>
            </a:r>
            <a:endParaRPr sz="1700" i="1">
              <a:solidFill>
                <a:schemeClr val="dk1"/>
              </a:solidFill>
              <a:latin typeface="Times New Roman"/>
              <a:ea typeface="Times New Roman"/>
              <a:cs typeface="Times New Roman"/>
              <a:sym typeface="Times New Roman"/>
            </a:endParaRPr>
          </a:p>
          <a:p>
            <a:pPr marL="0" lvl="0" indent="0" algn="r" rtl="0">
              <a:lnSpc>
                <a:spcPct val="115000"/>
              </a:lnSpc>
              <a:spcBef>
                <a:spcPts val="0"/>
              </a:spcBef>
              <a:spcAft>
                <a:spcPts val="0"/>
              </a:spcAft>
              <a:buNone/>
            </a:pPr>
            <a:r>
              <a:rPr lang="it" sz="1700" b="1" i="1">
                <a:solidFill>
                  <a:schemeClr val="dk1"/>
                </a:solidFill>
                <a:latin typeface="Times New Roman"/>
                <a:ea typeface="Times New Roman"/>
                <a:cs typeface="Times New Roman"/>
                <a:sym typeface="Times New Roman"/>
              </a:rPr>
              <a:t>Maurizio Gilioli</a:t>
            </a:r>
            <a:endParaRPr/>
          </a:p>
        </p:txBody>
      </p:sp>
      <p:sp>
        <p:nvSpPr>
          <p:cNvPr id="56" name="Google Shape;56;p13"/>
          <p:cNvSpPr txBox="1"/>
          <p:nvPr/>
        </p:nvSpPr>
        <p:spPr>
          <a:xfrm>
            <a:off x="0" y="2683850"/>
            <a:ext cx="7332600" cy="190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it" sz="1700" i="1">
                <a:solidFill>
                  <a:schemeClr val="dk1"/>
                </a:solidFill>
                <a:latin typeface="Times New Roman"/>
                <a:ea typeface="Times New Roman"/>
                <a:cs typeface="Times New Roman"/>
                <a:sym typeface="Times New Roman"/>
              </a:rPr>
              <a:t>Relatore</a:t>
            </a:r>
            <a:endParaRPr sz="17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it" sz="1700" b="1" i="1">
                <a:solidFill>
                  <a:schemeClr val="dk1"/>
                </a:solidFill>
                <a:latin typeface="Times New Roman"/>
                <a:ea typeface="Times New Roman"/>
                <a:cs typeface="Times New Roman"/>
                <a:sym typeface="Times New Roman"/>
              </a:rPr>
              <a:t>Prof. Davide Malagoli</a:t>
            </a:r>
            <a:endParaRPr sz="1700" b="1"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it" sz="1700" i="1">
                <a:solidFill>
                  <a:schemeClr val="dk1"/>
                </a:solidFill>
                <a:latin typeface="Times New Roman"/>
                <a:ea typeface="Times New Roman"/>
                <a:cs typeface="Times New Roman"/>
                <a:sym typeface="Times New Roman"/>
              </a:rPr>
              <a:t>Correlatori</a:t>
            </a:r>
            <a:endParaRPr sz="1700"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it" sz="1700" b="1" i="1">
                <a:solidFill>
                  <a:schemeClr val="dk1"/>
                </a:solidFill>
                <a:latin typeface="Times New Roman"/>
                <a:ea typeface="Times New Roman"/>
                <a:cs typeface="Times New Roman"/>
                <a:sym typeface="Times New Roman"/>
              </a:rPr>
              <a:t>Dr. Ana Xavier de Carvalho, Principal Investigator</a:t>
            </a:r>
            <a:endParaRPr sz="1700" b="1" i="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it" sz="1700" b="1" i="1">
                <a:solidFill>
                  <a:schemeClr val="dk1"/>
                </a:solidFill>
                <a:latin typeface="Times New Roman"/>
                <a:ea typeface="Times New Roman"/>
                <a:cs typeface="Times New Roman"/>
                <a:sym typeface="Times New Roman"/>
              </a:rPr>
              <a:t>Dr. Daniel Sampaio Osório, Junior researcher</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57" name="Google Shape;57;p13"/>
          <p:cNvSpPr txBox="1"/>
          <p:nvPr/>
        </p:nvSpPr>
        <p:spPr>
          <a:xfrm>
            <a:off x="905700" y="4588550"/>
            <a:ext cx="73326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it" sz="1700" b="1">
                <a:solidFill>
                  <a:schemeClr val="dk1"/>
                </a:solidFill>
                <a:latin typeface="Times New Roman"/>
                <a:ea typeface="Times New Roman"/>
                <a:cs typeface="Times New Roman"/>
                <a:sym typeface="Times New Roman"/>
              </a:rPr>
              <a:t>Anno Accademico 2019/2020</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423788" y="111650"/>
            <a:ext cx="8525025" cy="492019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a:off x="702601" y="751575"/>
            <a:ext cx="77388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sz="4600" b="1">
                <a:latin typeface="Times New Roman"/>
                <a:ea typeface="Times New Roman"/>
                <a:cs typeface="Times New Roman"/>
                <a:sym typeface="Times New Roman"/>
              </a:rPr>
              <a:t>RISULTATI</a:t>
            </a:r>
            <a:endParaRPr sz="4600" b="1"/>
          </a:p>
        </p:txBody>
      </p:sp>
      <p:sp>
        <p:nvSpPr>
          <p:cNvPr id="133" name="Google Shape;133;p23"/>
          <p:cNvSpPr txBox="1">
            <a:spLocks noGrp="1"/>
          </p:cNvSpPr>
          <p:nvPr>
            <p:ph type="subTitle" idx="1"/>
          </p:nvPr>
        </p:nvSpPr>
        <p:spPr>
          <a:xfrm>
            <a:off x="1016550" y="6110725"/>
            <a:ext cx="8520600" cy="792600"/>
          </a:xfrm>
          <a:prstGeom prst="rect">
            <a:avLst/>
          </a:prstGeom>
        </p:spPr>
        <p:txBody>
          <a:bodyPr spcFirstLastPara="1" wrap="square" lIns="91425" tIns="91425" rIns="91425" bIns="91425" anchor="t" anchorCtr="0">
            <a:normAutofit fontScale="70000" lnSpcReduction="20000"/>
          </a:bodyPr>
          <a:lstStyle/>
          <a:p>
            <a:pPr marL="457200" lvl="0" indent="-326390" algn="ctr" rtl="0">
              <a:spcBef>
                <a:spcPts val="0"/>
              </a:spcBef>
              <a:spcAft>
                <a:spcPts val="0"/>
              </a:spcAft>
              <a:buSzPct val="100000"/>
              <a:buChar char="-"/>
            </a:pPr>
            <a:r>
              <a:rPr lang="it"/>
              <a:t>Controlli (empty vector, </a:t>
            </a:r>
            <a:r>
              <a:rPr lang="it" i="1"/>
              <a:t>myo-3</a:t>
            </a:r>
            <a:r>
              <a:rPr lang="it"/>
              <a:t>, </a:t>
            </a:r>
            <a:r>
              <a:rPr lang="it" i="1"/>
              <a:t>wee-1.3</a:t>
            </a:r>
            <a:r>
              <a:rPr lang="it"/>
              <a:t>)</a:t>
            </a:r>
            <a:endParaRPr/>
          </a:p>
          <a:p>
            <a:pPr marL="457200" lvl="0" indent="-326390" algn="ctr" rtl="0">
              <a:lnSpc>
                <a:spcPct val="150000"/>
              </a:lnSpc>
              <a:spcBef>
                <a:spcPts val="0"/>
              </a:spcBef>
              <a:spcAft>
                <a:spcPts val="0"/>
              </a:spcAft>
              <a:buSzPct val="233333"/>
              <a:buChar char="-"/>
            </a:pPr>
            <a:r>
              <a:rPr lang="it" sz="1200" b="1" i="1" u="sng">
                <a:solidFill>
                  <a:schemeClr val="dk1"/>
                </a:solidFill>
                <a:latin typeface="Times New Roman"/>
                <a:ea typeface="Times New Roman"/>
                <a:cs typeface="Times New Roman"/>
                <a:sym typeface="Times New Roman"/>
              </a:rPr>
              <a:t>ani-1</a:t>
            </a:r>
            <a:r>
              <a:rPr lang="it" sz="1200" b="1" u="sng">
                <a:solidFill>
                  <a:schemeClr val="dk1"/>
                </a:solidFill>
                <a:latin typeface="Times New Roman"/>
                <a:ea typeface="Times New Roman"/>
                <a:cs typeface="Times New Roman"/>
                <a:sym typeface="Times New Roman"/>
              </a:rPr>
              <a:t>, </a:t>
            </a:r>
            <a:r>
              <a:rPr lang="it" sz="1200" b="1" i="1" u="sng">
                <a:solidFill>
                  <a:schemeClr val="dk1"/>
                </a:solidFill>
                <a:latin typeface="Times New Roman"/>
                <a:ea typeface="Times New Roman"/>
                <a:cs typeface="Times New Roman"/>
                <a:sym typeface="Times New Roman"/>
              </a:rPr>
              <a:t>lev-11,mlc-4,, rho-1, unc-45</a:t>
            </a:r>
            <a:endParaRPr sz="1200" b="1" i="1" u="sng">
              <a:solidFill>
                <a:schemeClr val="dk1"/>
              </a:solidFill>
              <a:latin typeface="Times New Roman"/>
              <a:ea typeface="Times New Roman"/>
              <a:cs typeface="Times New Roman"/>
              <a:sym typeface="Times New Roman"/>
            </a:endParaRPr>
          </a:p>
          <a:p>
            <a:pPr marL="457200" lvl="0" indent="-270510" algn="ctr" rtl="0">
              <a:lnSpc>
                <a:spcPct val="150000"/>
              </a:lnSpc>
              <a:spcBef>
                <a:spcPts val="0"/>
              </a:spcBef>
              <a:spcAft>
                <a:spcPts val="0"/>
              </a:spcAft>
              <a:buClr>
                <a:schemeClr val="dk1"/>
              </a:buClr>
              <a:buSzPct val="100000"/>
              <a:buFont typeface="Times New Roman"/>
              <a:buChar char="-"/>
            </a:pPr>
            <a:r>
              <a:rPr lang="it" sz="1200" b="1" i="1" u="sng">
                <a:solidFill>
                  <a:schemeClr val="dk1"/>
                </a:solidFill>
                <a:latin typeface="Times New Roman"/>
                <a:ea typeface="Times New Roman"/>
                <a:cs typeface="Times New Roman"/>
                <a:sym typeface="Times New Roman"/>
              </a:rPr>
              <a:t> let-502,  mlc-5, par-6</a:t>
            </a:r>
            <a:endParaRPr sz="1200" b="1" i="1" u="sng">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143350" y="53300"/>
            <a:ext cx="402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Times New Roman"/>
                <a:ea typeface="Times New Roman"/>
                <a:cs typeface="Times New Roman"/>
                <a:sym typeface="Times New Roman"/>
              </a:rPr>
              <a:t>Negative Control - Empty vector</a:t>
            </a:r>
            <a:endParaRPr b="1">
              <a:solidFill>
                <a:schemeClr val="dk1"/>
              </a:solidFill>
              <a:latin typeface="Times New Roman"/>
              <a:ea typeface="Times New Roman"/>
              <a:cs typeface="Times New Roman"/>
              <a:sym typeface="Times New Roman"/>
            </a:endParaRPr>
          </a:p>
        </p:txBody>
      </p:sp>
      <p:sp>
        <p:nvSpPr>
          <p:cNvPr id="140" name="Google Shape;140;p24"/>
          <p:cNvSpPr txBox="1"/>
          <p:nvPr/>
        </p:nvSpPr>
        <p:spPr>
          <a:xfrm>
            <a:off x="333354" y="4304000"/>
            <a:ext cx="84624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Clr>
                <a:schemeClr val="dk1"/>
              </a:buClr>
              <a:buSzPts val="1100"/>
              <a:buFont typeface="Arial"/>
              <a:buNone/>
            </a:pPr>
            <a:r>
              <a:rPr lang="it" sz="1200" b="1" dirty="0">
                <a:solidFill>
                  <a:schemeClr val="dk1"/>
                </a:solidFill>
                <a:latin typeface="Times New Roman"/>
                <a:ea typeface="Times New Roman"/>
                <a:cs typeface="Times New Roman"/>
                <a:sym typeface="Times New Roman"/>
              </a:rPr>
              <a:t>Description</a:t>
            </a:r>
            <a:r>
              <a:rPr lang="it" sz="1200" dirty="0">
                <a:solidFill>
                  <a:schemeClr val="dk1"/>
                </a:solidFill>
                <a:latin typeface="Times New Roman"/>
                <a:ea typeface="Times New Roman"/>
                <a:cs typeface="Times New Roman"/>
                <a:sym typeface="Times New Roman"/>
              </a:rPr>
              <a:t>: Gonad of a GCP812 animal after 71 hours of animal feeding with bacteria expressing dsRNA from the empty L4440 vector, which resulted in animals with a wild-type gonad</a:t>
            </a:r>
            <a:endParaRPr sz="1500" dirty="0"/>
          </a:p>
        </p:txBody>
      </p:sp>
      <p:sp>
        <p:nvSpPr>
          <p:cNvPr id="2" name="CasellaDiTesto 1"/>
          <p:cNvSpPr txBox="1"/>
          <p:nvPr/>
        </p:nvSpPr>
        <p:spPr>
          <a:xfrm>
            <a:off x="6326862" y="2950495"/>
            <a:ext cx="1621803" cy="430887"/>
          </a:xfrm>
          <a:prstGeom prst="rect">
            <a:avLst/>
          </a:prstGeom>
          <a:noFill/>
        </p:spPr>
        <p:txBody>
          <a:bodyPr wrap="square" rtlCol="0">
            <a:spAutoFit/>
          </a:bodyPr>
          <a:lstStyle/>
          <a:p>
            <a:r>
              <a:rPr lang="it-IT" sz="1100" dirty="0" smtClean="0">
                <a:solidFill>
                  <a:srgbClr val="00B050"/>
                </a:solidFill>
                <a:latin typeface="Times New Roman" panose="02020603050405020304" pitchFamily="18" charset="0"/>
                <a:cs typeface="Times New Roman" panose="02020603050405020304" pitchFamily="18" charset="0"/>
              </a:rPr>
              <a:t>NMY-2::GFP</a:t>
            </a:r>
          </a:p>
          <a:p>
            <a:r>
              <a:rPr lang="it-IT" sz="1100" dirty="0" smtClean="0">
                <a:solidFill>
                  <a:srgbClr val="FF0000"/>
                </a:solidFill>
                <a:latin typeface="Times New Roman" panose="02020603050405020304" pitchFamily="18" charset="0"/>
                <a:cs typeface="Times New Roman" panose="02020603050405020304" pitchFamily="18" charset="0"/>
              </a:rPr>
              <a:t>H2B::</a:t>
            </a:r>
            <a:r>
              <a:rPr lang="it-IT" sz="1100" dirty="0" err="1" smtClean="0">
                <a:solidFill>
                  <a:srgbClr val="FF0000"/>
                </a:solidFill>
                <a:latin typeface="Times New Roman" panose="02020603050405020304" pitchFamily="18" charset="0"/>
                <a:cs typeface="Times New Roman" panose="02020603050405020304" pitchFamily="18" charset="0"/>
              </a:rPr>
              <a:t>mCherry</a:t>
            </a:r>
            <a:endParaRPr lang="it-IT" sz="1100" dirty="0">
              <a:solidFill>
                <a:srgbClr val="FF0000"/>
              </a:solidFill>
              <a:latin typeface="Times New Roman" panose="02020603050405020304" pitchFamily="18" charset="0"/>
              <a:cs typeface="Times New Roman" panose="02020603050405020304" pitchFamily="18"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54" y="550144"/>
            <a:ext cx="8565434" cy="2305396"/>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54" y="2950495"/>
            <a:ext cx="5993508" cy="12585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89075" y="99375"/>
            <a:ext cx="568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Times New Roman"/>
                <a:ea typeface="Times New Roman"/>
                <a:cs typeface="Times New Roman"/>
                <a:sym typeface="Times New Roman"/>
              </a:rPr>
              <a:t>Positive</a:t>
            </a:r>
            <a:r>
              <a:rPr lang="it" b="1"/>
              <a:t> </a:t>
            </a:r>
            <a:r>
              <a:rPr lang="it" b="1">
                <a:solidFill>
                  <a:schemeClr val="dk1"/>
                </a:solidFill>
                <a:latin typeface="Times New Roman"/>
                <a:ea typeface="Times New Roman"/>
                <a:cs typeface="Times New Roman"/>
                <a:sym typeface="Times New Roman"/>
              </a:rPr>
              <a:t>Controls: </a:t>
            </a:r>
            <a:r>
              <a:rPr lang="it" b="1" i="1">
                <a:solidFill>
                  <a:schemeClr val="dk1"/>
                </a:solidFill>
                <a:latin typeface="Times New Roman"/>
                <a:ea typeface="Times New Roman"/>
                <a:cs typeface="Times New Roman"/>
                <a:sym typeface="Times New Roman"/>
              </a:rPr>
              <a:t>wee-1.3 </a:t>
            </a:r>
            <a:endParaRPr b="1" i="1"/>
          </a:p>
        </p:txBody>
      </p:sp>
      <p:pic>
        <p:nvPicPr>
          <p:cNvPr id="148" name="Google Shape;148;p25"/>
          <p:cNvPicPr preferRelativeResize="0"/>
          <p:nvPr/>
        </p:nvPicPr>
        <p:blipFill>
          <a:blip r:embed="rId3">
            <a:alphaModFix/>
          </a:blip>
          <a:stretch>
            <a:fillRect/>
          </a:stretch>
        </p:blipFill>
        <p:spPr>
          <a:xfrm>
            <a:off x="359692" y="2971200"/>
            <a:ext cx="7761783" cy="1868429"/>
          </a:xfrm>
          <a:prstGeom prst="rect">
            <a:avLst/>
          </a:prstGeom>
          <a:noFill/>
          <a:ln>
            <a:noFill/>
          </a:ln>
        </p:spPr>
      </p:pic>
      <p:sp>
        <p:nvSpPr>
          <p:cNvPr id="149" name="Google Shape;149;p25"/>
          <p:cNvSpPr txBox="1"/>
          <p:nvPr/>
        </p:nvSpPr>
        <p:spPr>
          <a:xfrm>
            <a:off x="89075" y="2571000"/>
            <a:ext cx="568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Times New Roman"/>
                <a:ea typeface="Times New Roman"/>
                <a:cs typeface="Times New Roman"/>
                <a:sym typeface="Times New Roman"/>
              </a:rPr>
              <a:t>Positive</a:t>
            </a:r>
            <a:r>
              <a:rPr lang="it" b="1"/>
              <a:t> </a:t>
            </a:r>
            <a:r>
              <a:rPr lang="it" b="1">
                <a:solidFill>
                  <a:schemeClr val="dk1"/>
                </a:solidFill>
                <a:latin typeface="Times New Roman"/>
                <a:ea typeface="Times New Roman"/>
                <a:cs typeface="Times New Roman"/>
                <a:sym typeface="Times New Roman"/>
              </a:rPr>
              <a:t>Controls: </a:t>
            </a:r>
            <a:r>
              <a:rPr lang="it" b="1" i="1">
                <a:solidFill>
                  <a:schemeClr val="dk1"/>
                </a:solidFill>
                <a:latin typeface="Times New Roman"/>
                <a:ea typeface="Times New Roman"/>
                <a:cs typeface="Times New Roman"/>
                <a:sym typeface="Times New Roman"/>
              </a:rPr>
              <a:t>myo-3</a:t>
            </a:r>
            <a:endParaRPr b="1" i="1"/>
          </a:p>
        </p:txBody>
      </p:sp>
      <p:sp>
        <p:nvSpPr>
          <p:cNvPr id="6" name="CasellaDiTesto 5"/>
          <p:cNvSpPr txBox="1"/>
          <p:nvPr/>
        </p:nvSpPr>
        <p:spPr>
          <a:xfrm>
            <a:off x="8062001" y="2489204"/>
            <a:ext cx="2163998" cy="430887"/>
          </a:xfrm>
          <a:prstGeom prst="rect">
            <a:avLst/>
          </a:prstGeom>
          <a:noFill/>
        </p:spPr>
        <p:txBody>
          <a:bodyPr wrap="square" rtlCol="0">
            <a:spAutoFit/>
          </a:bodyPr>
          <a:lstStyle/>
          <a:p>
            <a:r>
              <a:rPr lang="it-IT" sz="1100" dirty="0" smtClean="0">
                <a:solidFill>
                  <a:srgbClr val="00B050"/>
                </a:solidFill>
                <a:latin typeface="Times New Roman" panose="02020603050405020304" pitchFamily="18" charset="0"/>
                <a:cs typeface="Times New Roman" panose="02020603050405020304" pitchFamily="18" charset="0"/>
              </a:rPr>
              <a:t>NMY-2::GFP</a:t>
            </a:r>
          </a:p>
          <a:p>
            <a:r>
              <a:rPr lang="it-IT" sz="1100" dirty="0" err="1" smtClean="0">
                <a:solidFill>
                  <a:srgbClr val="FF0000"/>
                </a:solidFill>
                <a:latin typeface="Times New Roman" panose="02020603050405020304" pitchFamily="18" charset="0"/>
                <a:cs typeface="Times New Roman" panose="02020603050405020304" pitchFamily="18" charset="0"/>
              </a:rPr>
              <a:t>mCherry</a:t>
            </a:r>
            <a:r>
              <a:rPr lang="it-IT" sz="1100" dirty="0" smtClean="0">
                <a:solidFill>
                  <a:srgbClr val="FF0000"/>
                </a:solidFill>
                <a:latin typeface="Times New Roman" panose="02020603050405020304" pitchFamily="18" charset="0"/>
                <a:cs typeface="Times New Roman" panose="02020603050405020304" pitchFamily="18" charset="0"/>
              </a:rPr>
              <a:t>::H2B</a:t>
            </a:r>
            <a:endParaRPr lang="it-IT" sz="1100" dirty="0">
              <a:solidFill>
                <a:srgbClr val="FF0000"/>
              </a:solidFill>
              <a:latin typeface="Times New Roman" panose="02020603050405020304" pitchFamily="18" charset="0"/>
              <a:cs typeface="Times New Roman" panose="02020603050405020304" pitchFamily="18" charset="0"/>
            </a:endParaRPr>
          </a:p>
        </p:txBody>
      </p:sp>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90" y="499575"/>
            <a:ext cx="7754085" cy="193852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6"/>
          <p:cNvPicPr preferRelativeResize="0"/>
          <p:nvPr/>
        </p:nvPicPr>
        <p:blipFill rotWithShape="1">
          <a:blip r:embed="rId3">
            <a:alphaModFix/>
          </a:blip>
          <a:srcRect t="-1870" r="6690" b="5475"/>
          <a:stretch/>
        </p:blipFill>
        <p:spPr>
          <a:xfrm>
            <a:off x="0" y="0"/>
            <a:ext cx="5849442" cy="5143500"/>
          </a:xfrm>
          <a:prstGeom prst="rect">
            <a:avLst/>
          </a:prstGeom>
          <a:noFill/>
          <a:ln>
            <a:noFill/>
          </a:ln>
        </p:spPr>
      </p:pic>
      <p:sp>
        <p:nvSpPr>
          <p:cNvPr id="155" name="Google Shape;155;p26"/>
          <p:cNvSpPr txBox="1"/>
          <p:nvPr/>
        </p:nvSpPr>
        <p:spPr>
          <a:xfrm>
            <a:off x="5849450" y="1925250"/>
            <a:ext cx="3294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b="1">
                <a:solidFill>
                  <a:srgbClr val="1155CC"/>
                </a:solidFill>
                <a:latin typeface="Times New Roman"/>
                <a:ea typeface="Times New Roman"/>
                <a:cs typeface="Times New Roman"/>
                <a:sym typeface="Times New Roman"/>
              </a:rPr>
              <a:t>N2: somatic and germline</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a:solidFill>
                  <a:srgbClr val="FF0000"/>
                </a:solidFill>
                <a:latin typeface="Times New Roman"/>
                <a:ea typeface="Times New Roman"/>
                <a:cs typeface="Times New Roman"/>
                <a:sym typeface="Times New Roman"/>
              </a:rPr>
              <a:t>NL3511: somatic</a:t>
            </a:r>
            <a:endParaRPr sz="1200" b="1">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a:solidFill>
                  <a:srgbClr val="6AA84F"/>
                </a:solidFill>
                <a:latin typeface="Times New Roman"/>
                <a:ea typeface="Times New Roman"/>
                <a:cs typeface="Times New Roman"/>
                <a:sym typeface="Times New Roman"/>
              </a:rPr>
              <a:t>DCL569: germline</a:t>
            </a: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significant difference negative control</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i="1">
                <a:solidFill>
                  <a:schemeClr val="dk1"/>
                </a:solidFill>
                <a:latin typeface="Times New Roman"/>
                <a:ea typeface="Times New Roman"/>
                <a:cs typeface="Times New Roman"/>
                <a:sym typeface="Times New Roman"/>
              </a:rPr>
              <a:t>ns</a:t>
            </a: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non significant difference negative control</a:t>
            </a:r>
            <a:endParaRPr sz="12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p:nvPr/>
        </p:nvSpPr>
        <p:spPr>
          <a:xfrm>
            <a:off x="0" y="198550"/>
            <a:ext cx="2096400" cy="838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it" sz="1700" b="1" i="1" u="sng">
                <a:solidFill>
                  <a:schemeClr val="dk1"/>
                </a:solidFill>
                <a:latin typeface="Times New Roman"/>
                <a:ea typeface="Times New Roman"/>
                <a:cs typeface="Times New Roman"/>
                <a:sym typeface="Times New Roman"/>
              </a:rPr>
              <a:t>ani-1</a:t>
            </a:r>
            <a:r>
              <a:rPr lang="it" sz="1700" b="1" u="sng">
                <a:solidFill>
                  <a:schemeClr val="dk1"/>
                </a:solidFill>
                <a:latin typeface="Times New Roman"/>
                <a:ea typeface="Times New Roman"/>
                <a:cs typeface="Times New Roman"/>
                <a:sym typeface="Times New Roman"/>
              </a:rPr>
              <a:t>, </a:t>
            </a:r>
            <a:r>
              <a:rPr lang="it" sz="1700" b="1" i="1" u="sng">
                <a:solidFill>
                  <a:schemeClr val="dk1"/>
                </a:solidFill>
                <a:latin typeface="Times New Roman"/>
                <a:ea typeface="Times New Roman"/>
                <a:cs typeface="Times New Roman"/>
                <a:sym typeface="Times New Roman"/>
              </a:rPr>
              <a:t>lev-11,mlc-4, rho-1, unc-45</a:t>
            </a:r>
            <a:endParaRPr sz="1900">
              <a:latin typeface="Times New Roman"/>
              <a:ea typeface="Times New Roman"/>
              <a:cs typeface="Times New Roman"/>
              <a:sym typeface="Times New Roman"/>
            </a:endParaRPr>
          </a:p>
        </p:txBody>
      </p:sp>
      <p:pic>
        <p:nvPicPr>
          <p:cNvPr id="161" name="Google Shape;161;p27"/>
          <p:cNvPicPr preferRelativeResize="0"/>
          <p:nvPr/>
        </p:nvPicPr>
        <p:blipFill>
          <a:blip r:embed="rId3">
            <a:alphaModFix/>
          </a:blip>
          <a:stretch>
            <a:fillRect/>
          </a:stretch>
        </p:blipFill>
        <p:spPr>
          <a:xfrm>
            <a:off x="1964825" y="0"/>
            <a:ext cx="7179177" cy="5040801"/>
          </a:xfrm>
          <a:prstGeom prst="rect">
            <a:avLst/>
          </a:prstGeom>
          <a:noFill/>
          <a:ln>
            <a:noFill/>
          </a:ln>
        </p:spPr>
      </p:pic>
      <p:sp>
        <p:nvSpPr>
          <p:cNvPr id="162" name="Google Shape;162;p27"/>
          <p:cNvSpPr/>
          <p:nvPr/>
        </p:nvSpPr>
        <p:spPr>
          <a:xfrm>
            <a:off x="7337875" y="726800"/>
            <a:ext cx="1565400" cy="10344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txBox="1"/>
          <p:nvPr/>
        </p:nvSpPr>
        <p:spPr>
          <a:xfrm>
            <a:off x="0" y="1925250"/>
            <a:ext cx="1962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1155CC"/>
                </a:solidFill>
                <a:latin typeface="Times New Roman"/>
                <a:ea typeface="Times New Roman"/>
                <a:cs typeface="Times New Roman"/>
                <a:sym typeface="Times New Roman"/>
              </a:rPr>
              <a:t>N2: somatic and germline</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b="1">
                <a:solidFill>
                  <a:srgbClr val="FF0000"/>
                </a:solidFill>
                <a:latin typeface="Times New Roman"/>
                <a:ea typeface="Times New Roman"/>
                <a:cs typeface="Times New Roman"/>
                <a:sym typeface="Times New Roman"/>
              </a:rPr>
              <a:t>NL3511: somatic</a:t>
            </a:r>
            <a:endParaRPr sz="1200" b="1">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it" sz="1200" b="1">
                <a:solidFill>
                  <a:srgbClr val="6AA84F"/>
                </a:solidFill>
                <a:latin typeface="Times New Roman"/>
                <a:ea typeface="Times New Roman"/>
                <a:cs typeface="Times New Roman"/>
                <a:sym typeface="Times New Roman"/>
              </a:rPr>
              <a:t>DCL569: germline</a:t>
            </a: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None/>
            </a:pP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None/>
            </a:pP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significant difference negative control</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b="1" i="1">
                <a:solidFill>
                  <a:schemeClr val="dk1"/>
                </a:solidFill>
                <a:latin typeface="Times New Roman"/>
                <a:ea typeface="Times New Roman"/>
                <a:cs typeface="Times New Roman"/>
                <a:sym typeface="Times New Roman"/>
              </a:rPr>
              <a:t>ns</a:t>
            </a: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non significant difference negative control</a:t>
            </a:r>
            <a:endParaRPr sz="1200">
              <a:solidFill>
                <a:srgbClr val="6AA84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p:nvPr/>
        </p:nvSpPr>
        <p:spPr>
          <a:xfrm>
            <a:off x="5153600" y="477900"/>
            <a:ext cx="997200" cy="78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5459650" y="642350"/>
            <a:ext cx="789900" cy="6156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txBox="1"/>
          <p:nvPr/>
        </p:nvSpPr>
        <p:spPr>
          <a:xfrm>
            <a:off x="0" y="136550"/>
            <a:ext cx="2271300" cy="838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it" sz="1700" b="1" i="1" u="sng">
                <a:solidFill>
                  <a:schemeClr val="dk1"/>
                </a:solidFill>
                <a:latin typeface="Times New Roman"/>
                <a:ea typeface="Times New Roman"/>
                <a:cs typeface="Times New Roman"/>
                <a:sym typeface="Times New Roman"/>
              </a:rPr>
              <a:t>mlc-5, par-6;</a:t>
            </a:r>
            <a:endParaRPr sz="1700" b="1" i="1" u="sng">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it" sz="1700" b="1" i="1" u="sng">
                <a:solidFill>
                  <a:schemeClr val="dk1"/>
                </a:solidFill>
                <a:latin typeface="Times New Roman"/>
                <a:ea typeface="Times New Roman"/>
                <a:cs typeface="Times New Roman"/>
                <a:sym typeface="Times New Roman"/>
              </a:rPr>
              <a:t>let-502</a:t>
            </a:r>
            <a:endParaRPr sz="1700" b="1" i="1" u="sng">
              <a:solidFill>
                <a:schemeClr val="dk1"/>
              </a:solidFill>
              <a:latin typeface="Times New Roman"/>
              <a:ea typeface="Times New Roman"/>
              <a:cs typeface="Times New Roman"/>
              <a:sym typeface="Times New Roman"/>
            </a:endParaRPr>
          </a:p>
        </p:txBody>
      </p:sp>
      <p:pic>
        <p:nvPicPr>
          <p:cNvPr id="171" name="Google Shape;171;p28"/>
          <p:cNvPicPr preferRelativeResize="0"/>
          <p:nvPr/>
        </p:nvPicPr>
        <p:blipFill>
          <a:blip r:embed="rId3">
            <a:alphaModFix/>
          </a:blip>
          <a:stretch>
            <a:fillRect/>
          </a:stretch>
        </p:blipFill>
        <p:spPr>
          <a:xfrm>
            <a:off x="1978137" y="136550"/>
            <a:ext cx="6963026" cy="4933277"/>
          </a:xfrm>
          <a:prstGeom prst="rect">
            <a:avLst/>
          </a:prstGeom>
          <a:noFill/>
          <a:ln>
            <a:noFill/>
          </a:ln>
        </p:spPr>
      </p:pic>
      <p:sp>
        <p:nvSpPr>
          <p:cNvPr id="172" name="Google Shape;172;p28"/>
          <p:cNvSpPr/>
          <p:nvPr/>
        </p:nvSpPr>
        <p:spPr>
          <a:xfrm>
            <a:off x="7806100" y="223625"/>
            <a:ext cx="1132200" cy="8106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txBox="1"/>
          <p:nvPr/>
        </p:nvSpPr>
        <p:spPr>
          <a:xfrm>
            <a:off x="0" y="1925250"/>
            <a:ext cx="1962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1155CC"/>
                </a:solidFill>
                <a:latin typeface="Times New Roman"/>
                <a:ea typeface="Times New Roman"/>
                <a:cs typeface="Times New Roman"/>
                <a:sym typeface="Times New Roman"/>
              </a:rPr>
              <a:t>N2: somatic and germline</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b="1">
                <a:solidFill>
                  <a:srgbClr val="FF0000"/>
                </a:solidFill>
                <a:latin typeface="Times New Roman"/>
                <a:ea typeface="Times New Roman"/>
                <a:cs typeface="Times New Roman"/>
                <a:sym typeface="Times New Roman"/>
              </a:rPr>
              <a:t>NL3511: somatic</a:t>
            </a:r>
            <a:endParaRPr sz="1200" b="1">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it" sz="1200" b="1">
                <a:solidFill>
                  <a:srgbClr val="6AA84F"/>
                </a:solidFill>
                <a:latin typeface="Times New Roman"/>
                <a:ea typeface="Times New Roman"/>
                <a:cs typeface="Times New Roman"/>
                <a:sym typeface="Times New Roman"/>
              </a:rPr>
              <a:t>DCL569: germline</a:t>
            </a: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None/>
            </a:pPr>
            <a:endParaRPr sz="1200" b="1">
              <a:solidFill>
                <a:srgbClr val="6AA84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significant difference negative control</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b="1" i="1">
                <a:solidFill>
                  <a:schemeClr val="dk1"/>
                </a:solidFill>
                <a:latin typeface="Times New Roman"/>
                <a:ea typeface="Times New Roman"/>
                <a:cs typeface="Times New Roman"/>
                <a:sym typeface="Times New Roman"/>
              </a:rPr>
              <a:t>ns</a:t>
            </a:r>
            <a:r>
              <a:rPr lang="it" sz="1200" b="1">
                <a:solidFill>
                  <a:schemeClr val="dk1"/>
                </a:solidFill>
                <a:latin typeface="Times New Roman"/>
                <a:ea typeface="Times New Roman"/>
                <a:cs typeface="Times New Roman"/>
                <a:sym typeface="Times New Roman"/>
              </a:rPr>
              <a:t>: </a:t>
            </a:r>
            <a:r>
              <a:rPr lang="it" sz="1200">
                <a:solidFill>
                  <a:schemeClr val="dk1"/>
                </a:solidFill>
                <a:latin typeface="Times New Roman"/>
                <a:ea typeface="Times New Roman"/>
                <a:cs typeface="Times New Roman"/>
                <a:sym typeface="Times New Roman"/>
              </a:rPr>
              <a:t>non significant difference negative control</a:t>
            </a:r>
            <a:endParaRPr sz="1200">
              <a:solidFill>
                <a:srgbClr val="6AA84F"/>
              </a:solidFill>
              <a:latin typeface="Times New Roman"/>
              <a:ea typeface="Times New Roman"/>
              <a:cs typeface="Times New Roman"/>
              <a:sym typeface="Times New Roman"/>
            </a:endParaRPr>
          </a:p>
        </p:txBody>
      </p:sp>
      <p:sp>
        <p:nvSpPr>
          <p:cNvPr id="174" name="Google Shape;174;p28"/>
          <p:cNvSpPr/>
          <p:nvPr/>
        </p:nvSpPr>
        <p:spPr>
          <a:xfrm>
            <a:off x="7890425" y="-32700"/>
            <a:ext cx="1191300" cy="6156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4600" b="1">
                <a:latin typeface="Times New Roman"/>
                <a:ea typeface="Times New Roman"/>
                <a:cs typeface="Times New Roman"/>
                <a:sym typeface="Times New Roman"/>
              </a:rPr>
              <a:t>DISCUSSION</a:t>
            </a:r>
            <a:endParaRPr sz="46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30"/>
          <p:cNvGraphicFramePr/>
          <p:nvPr>
            <p:extLst>
              <p:ext uri="{D42A27DB-BD31-4B8C-83A1-F6EECF244321}">
                <p14:modId xmlns:p14="http://schemas.microsoft.com/office/powerpoint/2010/main" val="3905723020"/>
              </p:ext>
            </p:extLst>
          </p:nvPr>
        </p:nvGraphicFramePr>
        <p:xfrm>
          <a:off x="164988" y="105042"/>
          <a:ext cx="8814025" cy="4393029"/>
        </p:xfrm>
        <a:graphic>
          <a:graphicData uri="http://schemas.openxmlformats.org/drawingml/2006/table">
            <a:tbl>
              <a:tblPr>
                <a:noFill/>
                <a:tableStyleId>{0AACECF6-752F-4F7E-ABB6-56A5B0C0E122}</a:tableStyleId>
              </a:tblPr>
              <a:tblGrid>
                <a:gridCol w="1139875">
                  <a:extLst>
                    <a:ext uri="{9D8B030D-6E8A-4147-A177-3AD203B41FA5}">
                      <a16:colId xmlns:a16="http://schemas.microsoft.com/office/drawing/2014/main" val="20000"/>
                    </a:ext>
                  </a:extLst>
                </a:gridCol>
                <a:gridCol w="2314700">
                  <a:extLst>
                    <a:ext uri="{9D8B030D-6E8A-4147-A177-3AD203B41FA5}">
                      <a16:colId xmlns:a16="http://schemas.microsoft.com/office/drawing/2014/main" val="20001"/>
                    </a:ext>
                  </a:extLst>
                </a:gridCol>
                <a:gridCol w="2048100">
                  <a:extLst>
                    <a:ext uri="{9D8B030D-6E8A-4147-A177-3AD203B41FA5}">
                      <a16:colId xmlns:a16="http://schemas.microsoft.com/office/drawing/2014/main" val="20002"/>
                    </a:ext>
                  </a:extLst>
                </a:gridCol>
                <a:gridCol w="1109100">
                  <a:extLst>
                    <a:ext uri="{9D8B030D-6E8A-4147-A177-3AD203B41FA5}">
                      <a16:colId xmlns:a16="http://schemas.microsoft.com/office/drawing/2014/main" val="20003"/>
                    </a:ext>
                  </a:extLst>
                </a:gridCol>
                <a:gridCol w="2202250">
                  <a:extLst>
                    <a:ext uri="{9D8B030D-6E8A-4147-A177-3AD203B41FA5}">
                      <a16:colId xmlns:a16="http://schemas.microsoft.com/office/drawing/2014/main" val="20004"/>
                    </a:ext>
                  </a:extLst>
                </a:gridCol>
              </a:tblGrid>
              <a:tr h="380975">
                <a:tc>
                  <a:txBody>
                    <a:bodyPr/>
                    <a:lstStyle/>
                    <a:p>
                      <a:pPr marL="0" lvl="0" indent="0" algn="l" rtl="0">
                        <a:spcBef>
                          <a:spcPts val="0"/>
                        </a:spcBef>
                        <a:spcAft>
                          <a:spcPts val="0"/>
                        </a:spcAft>
                        <a:buNone/>
                      </a:pPr>
                      <a:r>
                        <a:rPr lang="it" sz="1300" dirty="0">
                          <a:latin typeface="Times New Roman"/>
                          <a:ea typeface="Times New Roman"/>
                          <a:cs typeface="Times New Roman"/>
                          <a:sym typeface="Times New Roman"/>
                        </a:rPr>
                        <a:t>Inhibited gene</a:t>
                      </a:r>
                      <a:endParaRPr sz="1300" dirty="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Functions in the somatic gonad</a:t>
                      </a:r>
                      <a:endParaRPr sz="13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Functions in the germline</a:t>
                      </a:r>
                      <a:endParaRPr sz="130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both the components</a:t>
                      </a:r>
                      <a:endParaRPr sz="1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Bibliography</a:t>
                      </a:r>
                      <a:endParaRPr sz="1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myo-3 (C)</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Spermatheca contraction,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Vulval muscle</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Ono </a:t>
                      </a:r>
                      <a:r>
                        <a:rPr lang="it" sz="1200" i="1" dirty="0">
                          <a:solidFill>
                            <a:schemeClr val="dk1"/>
                          </a:solidFill>
                          <a:latin typeface="Times New Roman"/>
                          <a:ea typeface="Times New Roman"/>
                          <a:cs typeface="Times New Roman"/>
                          <a:sym typeface="Times New Roman"/>
                        </a:rPr>
                        <a:t>et al. </a:t>
                      </a:r>
                      <a:r>
                        <a:rPr lang="it" sz="1200" dirty="0">
                          <a:solidFill>
                            <a:schemeClr val="dk1"/>
                          </a:solidFill>
                          <a:latin typeface="Times New Roman"/>
                          <a:ea typeface="Times New Roman"/>
                          <a:cs typeface="Times New Roman"/>
                          <a:sym typeface="Times New Roman"/>
                        </a:rPr>
                        <a:t>2007;</a:t>
                      </a:r>
                      <a:endParaRPr sz="1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Ardizzi and Epstein 1987</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62325">
                <a:tc>
                  <a:txBody>
                    <a:bodyPr/>
                    <a:lstStyle/>
                    <a:p>
                      <a:pPr marL="0" lvl="0" indent="0" algn="l" rtl="0">
                        <a:lnSpc>
                          <a:spcPct val="115000"/>
                        </a:lnSpc>
                        <a:spcBef>
                          <a:spcPts val="0"/>
                        </a:spcBef>
                        <a:spcAft>
                          <a:spcPts val="1200"/>
                        </a:spcAft>
                        <a:buClr>
                          <a:schemeClr val="dk1"/>
                        </a:buClr>
                        <a:buSzPts val="1100"/>
                        <a:buFont typeface="Arial"/>
                        <a:buNone/>
                      </a:pPr>
                      <a:r>
                        <a:rPr lang="it" sz="1200" i="1">
                          <a:solidFill>
                            <a:schemeClr val="dk1"/>
                          </a:solidFill>
                          <a:latin typeface="Times New Roman"/>
                          <a:ea typeface="Times New Roman"/>
                          <a:cs typeface="Times New Roman"/>
                          <a:sym typeface="Times New Roman"/>
                        </a:rPr>
                        <a:t>mlc-4 </a:t>
                      </a:r>
                      <a:endParaRPr sz="1200" i="1">
                        <a:solidFill>
                          <a:schemeClr val="dk1"/>
                        </a:solidFill>
                        <a:latin typeface="Times New Roman"/>
                        <a:ea typeface="Times New Roman"/>
                        <a:cs typeface="Times New Roman"/>
                        <a:sym typeface="Times New Roman"/>
                      </a:endParaRPr>
                    </a:p>
                  </a:txBody>
                  <a:tcPr marL="91425" marR="91425" marT="91425" marB="91425">
                    <a:lnT w="28575" cap="flat" cmpd="sng">
                      <a:solidFill>
                        <a:schemeClr val="dk1"/>
                      </a:solidFill>
                      <a:prstDash val="solid"/>
                      <a:round/>
                      <a:headEnd type="none" w="sm" len="sm"/>
                      <a:tailEnd type="none" w="sm" len="sm"/>
                    </a:lnT>
                    <a:solidFill>
                      <a:srgbClr val="EA9999"/>
                    </a:solidFill>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Spermatheca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Uterine walls activity</a:t>
                      </a:r>
                      <a:endParaRPr sz="1200">
                        <a:solidFill>
                          <a:schemeClr val="dk1"/>
                        </a:solidFill>
                        <a:latin typeface="Times New Roman"/>
                        <a:ea typeface="Times New Roman"/>
                        <a:cs typeface="Times New Roman"/>
                        <a:sym typeface="Times New Roman"/>
                      </a:endParaRPr>
                    </a:p>
                  </a:txBody>
                  <a:tcPr marL="91425" marR="91425" marT="91425" marB="91425">
                    <a:lnT w="28575" cap="flat" cmpd="sng">
                      <a:solidFill>
                        <a:schemeClr val="dk1"/>
                      </a:solidFill>
                      <a:prstDash val="solid"/>
                      <a:round/>
                      <a:headEnd type="none" w="sm" len="sm"/>
                      <a:tailEnd type="none" w="sm" len="sm"/>
                    </a:lnT>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Kovacevic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2013; </a:t>
                      </a:r>
                      <a:endParaRPr sz="1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Shelton </a:t>
                      </a:r>
                      <a:r>
                        <a:rPr lang="it" sz="1200" i="1" dirty="0">
                          <a:solidFill>
                            <a:schemeClr val="dk1"/>
                          </a:solidFill>
                          <a:latin typeface="Times New Roman"/>
                          <a:ea typeface="Times New Roman"/>
                          <a:cs typeface="Times New Roman"/>
                          <a:sym typeface="Times New Roman"/>
                        </a:rPr>
                        <a:t>et al. </a:t>
                      </a:r>
                      <a:r>
                        <a:rPr lang="it" sz="1200" dirty="0">
                          <a:solidFill>
                            <a:schemeClr val="dk1"/>
                          </a:solidFill>
                          <a:latin typeface="Times New Roman"/>
                          <a:ea typeface="Times New Roman"/>
                          <a:cs typeface="Times New Roman"/>
                          <a:sym typeface="Times New Roman"/>
                        </a:rPr>
                        <a:t>1999</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48600">
                <a:tc>
                  <a:txBody>
                    <a:bodyPr/>
                    <a:lstStyle/>
                    <a:p>
                      <a:pPr marL="0" lvl="0" indent="0" algn="l" rtl="0">
                        <a:lnSpc>
                          <a:spcPct val="115000"/>
                        </a:lnSpc>
                        <a:spcBef>
                          <a:spcPts val="0"/>
                        </a:spcBef>
                        <a:spcAft>
                          <a:spcPts val="1200"/>
                        </a:spcAft>
                        <a:buNone/>
                      </a:pPr>
                      <a:r>
                        <a:rPr lang="it" sz="1200" i="1">
                          <a:solidFill>
                            <a:schemeClr val="dk1"/>
                          </a:solidFill>
                          <a:latin typeface="Times New Roman"/>
                          <a:ea typeface="Times New Roman"/>
                          <a:cs typeface="Times New Roman"/>
                          <a:sym typeface="Times New Roman"/>
                        </a:rPr>
                        <a:t>lev-11 </a:t>
                      </a:r>
                      <a:endParaRPr sz="1200" i="1">
                        <a:solidFill>
                          <a:schemeClr val="dk1"/>
                        </a:solidFill>
                        <a:latin typeface="Times New Roman"/>
                        <a:ea typeface="Times New Roman"/>
                        <a:cs typeface="Times New Roman"/>
                        <a:sym typeface="Times New Roman"/>
                      </a:endParaRPr>
                    </a:p>
                  </a:txBody>
                  <a:tcPr marL="91425" marR="91425" marT="91425" marB="91425">
                    <a:solidFill>
                      <a:srgbClr val="EA9999"/>
                    </a:solidFill>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 Spermatheca contraction</a:t>
                      </a:r>
                      <a:endParaRPr sz="1200">
                        <a:solidFill>
                          <a:schemeClr val="dk1"/>
                        </a:solidFill>
                        <a:latin typeface="Times New Roman"/>
                        <a:ea typeface="Times New Roman"/>
                        <a:cs typeface="Times New Roman"/>
                        <a:sym typeface="Times New Roman"/>
                      </a:endParaRPr>
                    </a:p>
                  </a:txBody>
                  <a:tcPr marL="91425" marR="91425" marT="91425" marB="91425">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Ono </a:t>
                      </a:r>
                      <a:r>
                        <a:rPr lang="it" sz="1200" i="1" dirty="0">
                          <a:solidFill>
                            <a:schemeClr val="dk1"/>
                          </a:solidFill>
                          <a:latin typeface="Times New Roman"/>
                          <a:ea typeface="Times New Roman"/>
                          <a:cs typeface="Times New Roman"/>
                          <a:sym typeface="Times New Roman"/>
                        </a:rPr>
                        <a:t>et al. </a:t>
                      </a:r>
                      <a:r>
                        <a:rPr lang="it" sz="1200" dirty="0">
                          <a:solidFill>
                            <a:schemeClr val="dk1"/>
                          </a:solidFill>
                          <a:latin typeface="Times New Roman"/>
                          <a:ea typeface="Times New Roman"/>
                          <a:cs typeface="Times New Roman"/>
                          <a:sym typeface="Times New Roman"/>
                        </a:rPr>
                        <a:t>2007</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48600">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unc-45</a:t>
                      </a:r>
                      <a:endParaRPr sz="1200" i="1">
                        <a:solidFill>
                          <a:schemeClr val="dk1"/>
                        </a:solidFill>
                        <a:latin typeface="Times New Roman"/>
                        <a:ea typeface="Times New Roman"/>
                        <a:cs typeface="Times New Roman"/>
                        <a:sym typeface="Times New Roman"/>
                      </a:endParaRPr>
                    </a:p>
                  </a:txBody>
                  <a:tcPr marL="91425" marR="91425" marT="91425" marB="91425">
                    <a:solidFill>
                      <a:srgbClr val="EA9999"/>
                    </a:solidFill>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 Spermatheca contraction</a:t>
                      </a:r>
                      <a:endParaRPr sz="1200">
                        <a:solidFill>
                          <a:schemeClr val="dk1"/>
                        </a:solidFill>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Hellerschmied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2019</a:t>
                      </a:r>
                      <a:r>
                        <a:rPr lang="it" sz="1200" dirty="0" smtClean="0">
                          <a:solidFill>
                            <a:schemeClr val="dk1"/>
                          </a:solidFill>
                          <a:latin typeface="Times New Roman"/>
                          <a:ea typeface="Times New Roman"/>
                          <a:cs typeface="Times New Roman"/>
                          <a:sym typeface="Times New Roman"/>
                        </a:rPr>
                        <a:t>, </a:t>
                      </a:r>
                    </a:p>
                    <a:p>
                      <a:pPr marL="0" lvl="0" indent="0" algn="just" rtl="0">
                        <a:lnSpc>
                          <a:spcPct val="150000"/>
                        </a:lnSpc>
                        <a:spcBef>
                          <a:spcPts val="0"/>
                        </a:spcBef>
                        <a:spcAft>
                          <a:spcPts val="0"/>
                        </a:spcAft>
                        <a:buNone/>
                      </a:pPr>
                      <a:r>
                        <a:rPr lang="it" sz="1200" dirty="0" smtClean="0">
                          <a:solidFill>
                            <a:schemeClr val="dk1"/>
                          </a:solidFill>
                          <a:latin typeface="Times New Roman"/>
                          <a:ea typeface="Times New Roman"/>
                          <a:cs typeface="Times New Roman"/>
                          <a:sym typeface="Times New Roman"/>
                        </a:rPr>
                        <a:t>Ao W, Pilgrim</a:t>
                      </a:r>
                      <a:r>
                        <a:rPr lang="it" sz="1200" baseline="0" dirty="0" smtClean="0">
                          <a:solidFill>
                            <a:schemeClr val="dk1"/>
                          </a:solidFill>
                          <a:latin typeface="Times New Roman"/>
                          <a:ea typeface="Times New Roman"/>
                          <a:cs typeface="Times New Roman"/>
                          <a:sym typeface="Times New Roman"/>
                        </a:rPr>
                        <a:t> D. 2000</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603625">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rho-1</a:t>
                      </a:r>
                      <a:endParaRPr sz="1200" i="1">
                        <a:solidFill>
                          <a:schemeClr val="dk1"/>
                        </a:solidFill>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Spermatheca contraction</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Embryo morphogenesis</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r>
                        <a:rPr lang="it" sz="1200">
                          <a:solidFill>
                            <a:schemeClr val="dk1"/>
                          </a:solidFill>
                          <a:latin typeface="Times New Roman"/>
                          <a:ea typeface="Times New Roman"/>
                          <a:cs typeface="Times New Roman"/>
                          <a:sym typeface="Times New Roman"/>
                        </a:rPr>
                        <a:t>Cytokinesis </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Schonegg 2006,</a:t>
                      </a:r>
                      <a:endParaRPr sz="12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Yoshida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2009,</a:t>
                      </a:r>
                      <a:endParaRPr sz="12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it" sz="1200" dirty="0">
                          <a:solidFill>
                            <a:schemeClr val="dk1"/>
                          </a:solidFill>
                          <a:latin typeface="Times New Roman"/>
                          <a:ea typeface="Times New Roman"/>
                          <a:cs typeface="Times New Roman"/>
                          <a:sym typeface="Times New Roman"/>
                        </a:rPr>
                        <a:t>Tan and Zaidel-Bar 2015</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185" name="Google Shape;185;p30"/>
          <p:cNvSpPr txBox="1"/>
          <p:nvPr/>
        </p:nvSpPr>
        <p:spPr>
          <a:xfrm>
            <a:off x="165000" y="4498125"/>
            <a:ext cx="73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Times New Roman"/>
                <a:ea typeface="Times New Roman"/>
                <a:cs typeface="Times New Roman"/>
                <a:sym typeface="Times New Roman"/>
              </a:rPr>
              <a:t>? … : </a:t>
            </a:r>
            <a:r>
              <a:rPr lang="it">
                <a:solidFill>
                  <a:schemeClr val="dk1"/>
                </a:solidFill>
                <a:latin typeface="Times New Roman"/>
                <a:ea typeface="Times New Roman"/>
                <a:cs typeface="Times New Roman"/>
                <a:sym typeface="Times New Roman"/>
              </a:rPr>
              <a:t>suggested </a:t>
            </a:r>
            <a:r>
              <a:rPr lang="it">
                <a:latin typeface="Times New Roman"/>
                <a:ea typeface="Times New Roman"/>
                <a:cs typeface="Times New Roman"/>
                <a:sym typeface="Times New Roman"/>
              </a:rPr>
              <a:t>function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31"/>
          <p:cNvGraphicFramePr/>
          <p:nvPr>
            <p:extLst>
              <p:ext uri="{D42A27DB-BD31-4B8C-83A1-F6EECF244321}">
                <p14:modId xmlns:p14="http://schemas.microsoft.com/office/powerpoint/2010/main" val="543717776"/>
              </p:ext>
            </p:extLst>
          </p:nvPr>
        </p:nvGraphicFramePr>
        <p:xfrm>
          <a:off x="231750" y="1276408"/>
          <a:ext cx="8680475" cy="2832117"/>
        </p:xfrm>
        <a:graphic>
          <a:graphicData uri="http://schemas.openxmlformats.org/drawingml/2006/table">
            <a:tbl>
              <a:tblPr>
                <a:noFill/>
                <a:tableStyleId>{0AACECF6-752F-4F7E-ABB6-56A5B0C0E122}</a:tableStyleId>
              </a:tblPr>
              <a:tblGrid>
                <a:gridCol w="1792700">
                  <a:extLst>
                    <a:ext uri="{9D8B030D-6E8A-4147-A177-3AD203B41FA5}">
                      <a16:colId xmlns:a16="http://schemas.microsoft.com/office/drawing/2014/main" val="20000"/>
                    </a:ext>
                  </a:extLst>
                </a:gridCol>
                <a:gridCol w="2165075">
                  <a:extLst>
                    <a:ext uri="{9D8B030D-6E8A-4147-A177-3AD203B41FA5}">
                      <a16:colId xmlns:a16="http://schemas.microsoft.com/office/drawing/2014/main" val="20001"/>
                    </a:ext>
                  </a:extLst>
                </a:gridCol>
                <a:gridCol w="1703350">
                  <a:extLst>
                    <a:ext uri="{9D8B030D-6E8A-4147-A177-3AD203B41FA5}">
                      <a16:colId xmlns:a16="http://schemas.microsoft.com/office/drawing/2014/main" val="20002"/>
                    </a:ext>
                  </a:extLst>
                </a:gridCol>
                <a:gridCol w="1509675">
                  <a:extLst>
                    <a:ext uri="{9D8B030D-6E8A-4147-A177-3AD203B41FA5}">
                      <a16:colId xmlns:a16="http://schemas.microsoft.com/office/drawing/2014/main" val="20003"/>
                    </a:ext>
                  </a:extLst>
                </a:gridCol>
                <a:gridCol w="1509675">
                  <a:extLst>
                    <a:ext uri="{9D8B030D-6E8A-4147-A177-3AD203B41FA5}">
                      <a16:colId xmlns:a16="http://schemas.microsoft.com/office/drawing/2014/main" val="20004"/>
                    </a:ext>
                  </a:extLst>
                </a:gridCol>
              </a:tblGrid>
              <a:tr h="380975">
                <a:tc>
                  <a:txBody>
                    <a:bodyPr/>
                    <a:lstStyle/>
                    <a:p>
                      <a:pPr marL="0" lvl="0" indent="0" algn="l" rtl="0">
                        <a:spcBef>
                          <a:spcPts val="0"/>
                        </a:spcBef>
                        <a:spcAft>
                          <a:spcPts val="0"/>
                        </a:spcAft>
                        <a:buNone/>
                      </a:pPr>
                      <a:r>
                        <a:rPr lang="it" sz="1300" dirty="0">
                          <a:latin typeface="Times New Roman"/>
                          <a:ea typeface="Times New Roman"/>
                          <a:cs typeface="Times New Roman"/>
                          <a:sym typeface="Times New Roman"/>
                        </a:rPr>
                        <a:t>Inhibited gene</a:t>
                      </a:r>
                      <a:endParaRPr sz="1300" dirty="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solidFill>
                            <a:schemeClr val="dk1"/>
                          </a:solidFill>
                          <a:latin typeface="Times New Roman"/>
                          <a:ea typeface="Times New Roman"/>
                          <a:cs typeface="Times New Roman"/>
                          <a:sym typeface="Times New Roman"/>
                        </a:rPr>
                        <a:t>Functions in the somatic gonad</a:t>
                      </a:r>
                      <a:endParaRPr sz="130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it" sz="1300">
                          <a:solidFill>
                            <a:schemeClr val="dk1"/>
                          </a:solidFill>
                          <a:latin typeface="Times New Roman"/>
                          <a:ea typeface="Times New Roman"/>
                          <a:cs typeface="Times New Roman"/>
                          <a:sym typeface="Times New Roman"/>
                        </a:rPr>
                        <a:t>Functions in the germline</a:t>
                      </a:r>
                      <a:endParaRPr sz="130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it" sz="1300">
                          <a:solidFill>
                            <a:schemeClr val="dk1"/>
                          </a:solidFill>
                          <a:latin typeface="Times New Roman"/>
                          <a:ea typeface="Times New Roman"/>
                          <a:cs typeface="Times New Roman"/>
                          <a:sym typeface="Times New Roman"/>
                        </a:rPr>
                        <a:t>Both the components</a:t>
                      </a:r>
                      <a:endParaRPr sz="1300">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solidFill>
                            <a:schemeClr val="dk1"/>
                          </a:solidFill>
                          <a:latin typeface="Times New Roman"/>
                          <a:ea typeface="Times New Roman"/>
                          <a:cs typeface="Times New Roman"/>
                          <a:sym typeface="Times New Roman"/>
                        </a:rPr>
                        <a:t>Bibliography</a:t>
                      </a:r>
                      <a:endParaRPr sz="1300">
                        <a:solidFill>
                          <a:schemeClr val="dk1"/>
                        </a:solidFill>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myo-3 (C)</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Spermatheca contraction,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Vulval muscle</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Font typeface="Arial"/>
                        <a:buNone/>
                      </a:pPr>
                      <a:r>
                        <a:rPr lang="it" sz="1200" b="0" i="0" u="none" strike="noStrike" cap="none" dirty="0">
                          <a:solidFill>
                            <a:schemeClr val="dk1"/>
                          </a:solidFill>
                          <a:latin typeface="Times New Roman"/>
                          <a:ea typeface="Times New Roman"/>
                          <a:cs typeface="Times New Roman"/>
                          <a:sym typeface="Times New Roman"/>
                        </a:rPr>
                        <a:t>Ono </a:t>
                      </a:r>
                      <a:r>
                        <a:rPr lang="it" sz="1200" b="0" i="1" u="none" strike="noStrike" cap="none" dirty="0">
                          <a:solidFill>
                            <a:schemeClr val="dk1"/>
                          </a:solidFill>
                          <a:latin typeface="Times New Roman"/>
                          <a:ea typeface="Times New Roman"/>
                          <a:cs typeface="Times New Roman"/>
                          <a:sym typeface="Times New Roman"/>
                        </a:rPr>
                        <a:t>et al. </a:t>
                      </a:r>
                      <a:r>
                        <a:rPr lang="it" sz="1200" b="0" i="0" u="none" strike="noStrike" cap="none" dirty="0">
                          <a:solidFill>
                            <a:schemeClr val="dk1"/>
                          </a:solidFill>
                          <a:latin typeface="Times New Roman"/>
                          <a:ea typeface="Times New Roman"/>
                          <a:cs typeface="Times New Roman"/>
                          <a:sym typeface="Times New Roman"/>
                        </a:rPr>
                        <a:t>2007;</a:t>
                      </a:r>
                      <a:endParaRPr sz="1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Font typeface="Arial"/>
                        <a:buNone/>
                      </a:pPr>
                      <a:r>
                        <a:rPr lang="it" sz="1200" b="0" i="0" u="none" strike="noStrike" cap="none" dirty="0">
                          <a:solidFill>
                            <a:schemeClr val="dk1"/>
                          </a:solidFill>
                          <a:latin typeface="Times New Roman"/>
                          <a:ea typeface="Times New Roman"/>
                          <a:cs typeface="Times New Roman"/>
                          <a:sym typeface="Times New Roman"/>
                        </a:rPr>
                        <a:t>Ardizzi and Epstein 1987</a:t>
                      </a:r>
                      <a:endParaRPr sz="1200" b="0" i="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mlc-5</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  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  Spermatheca contraction</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just" rtl="0">
                        <a:lnSpc>
                          <a:spcPct val="150000"/>
                        </a:lnSpc>
                        <a:spcBef>
                          <a:spcPts val="0"/>
                        </a:spcBef>
                        <a:spcAft>
                          <a:spcPts val="0"/>
                        </a:spcAft>
                        <a:buFont typeface="Arial"/>
                        <a:buNone/>
                      </a:pPr>
                      <a:endParaRPr sz="1200" b="0" i="0" u="none" strike="noStrike" cap="none">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31500">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par-6</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Distal spermatheca polarization</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Polarity establishment in early embryos</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CCCC"/>
                    </a:solidFill>
                  </a:tcPr>
                </a:tc>
                <a:tc>
                  <a:txBody>
                    <a:bodyPr/>
                    <a:lstStyle/>
                    <a:p>
                      <a:pPr marL="0" marR="0" lvl="0" indent="0" algn="just" rtl="0">
                        <a:lnSpc>
                          <a:spcPct val="150000"/>
                        </a:lnSpc>
                        <a:spcBef>
                          <a:spcPts val="0"/>
                        </a:spcBef>
                        <a:spcAft>
                          <a:spcPts val="0"/>
                        </a:spcAft>
                        <a:buFont typeface="Arial"/>
                        <a:buNone/>
                      </a:pPr>
                      <a:r>
                        <a:rPr lang="it" sz="1200" b="0" i="0" u="none" strike="noStrike" cap="none" dirty="0">
                          <a:solidFill>
                            <a:schemeClr val="dk1"/>
                          </a:solidFill>
                          <a:latin typeface="Times New Roman"/>
                          <a:ea typeface="Times New Roman"/>
                          <a:cs typeface="Times New Roman"/>
                          <a:sym typeface="Times New Roman"/>
                        </a:rPr>
                        <a:t>Aono </a:t>
                      </a:r>
                      <a:r>
                        <a:rPr lang="it" sz="1200" b="0" i="1" u="none" strike="noStrike" cap="none" dirty="0">
                          <a:solidFill>
                            <a:schemeClr val="dk1"/>
                          </a:solidFill>
                          <a:latin typeface="Times New Roman"/>
                          <a:ea typeface="Times New Roman"/>
                          <a:cs typeface="Times New Roman"/>
                          <a:sym typeface="Times New Roman"/>
                        </a:rPr>
                        <a:t>et al. </a:t>
                      </a:r>
                      <a:r>
                        <a:rPr lang="it" sz="1200" b="0" i="0" u="none" strike="noStrike" cap="none" dirty="0">
                          <a:solidFill>
                            <a:schemeClr val="dk1"/>
                          </a:solidFill>
                          <a:latin typeface="Times New Roman"/>
                          <a:ea typeface="Times New Roman"/>
                          <a:cs typeface="Times New Roman"/>
                          <a:sym typeface="Times New Roman"/>
                        </a:rPr>
                        <a:t>2004;</a:t>
                      </a:r>
                      <a:endParaRPr sz="1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100"/>
                        <a:buFont typeface="Arial"/>
                        <a:buNone/>
                      </a:pPr>
                      <a:r>
                        <a:rPr lang="it" sz="1200" b="0" i="0" u="none" strike="noStrike" cap="none" dirty="0">
                          <a:solidFill>
                            <a:schemeClr val="dk1"/>
                          </a:solidFill>
                          <a:latin typeface="Times New Roman"/>
                          <a:ea typeface="Times New Roman"/>
                          <a:cs typeface="Times New Roman"/>
                          <a:sym typeface="Times New Roman"/>
                        </a:rPr>
                        <a:t>Watts </a:t>
                      </a:r>
                      <a:r>
                        <a:rPr lang="it" sz="1200" b="0" i="1" u="none" strike="noStrike" cap="none" dirty="0">
                          <a:solidFill>
                            <a:schemeClr val="dk1"/>
                          </a:solidFill>
                          <a:latin typeface="Times New Roman"/>
                          <a:ea typeface="Times New Roman"/>
                          <a:cs typeface="Times New Roman"/>
                          <a:sym typeface="Times New Roman"/>
                        </a:rPr>
                        <a:t>et al.</a:t>
                      </a:r>
                      <a:r>
                        <a:rPr lang="it" sz="1200" b="0" i="0" u="none" strike="noStrike" cap="none" dirty="0">
                          <a:solidFill>
                            <a:schemeClr val="dk1"/>
                          </a:solidFill>
                          <a:latin typeface="Times New Roman"/>
                          <a:ea typeface="Times New Roman"/>
                          <a:cs typeface="Times New Roman"/>
                          <a:sym typeface="Times New Roman"/>
                        </a:rPr>
                        <a:t> 1996</a:t>
                      </a:r>
                      <a:endParaRPr sz="1200" b="0" i="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1" name="Google Shape;191;p31"/>
          <p:cNvSpPr txBox="1"/>
          <p:nvPr/>
        </p:nvSpPr>
        <p:spPr>
          <a:xfrm>
            <a:off x="165000" y="4498125"/>
            <a:ext cx="73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Times New Roman"/>
                <a:ea typeface="Times New Roman"/>
                <a:cs typeface="Times New Roman"/>
                <a:sym typeface="Times New Roman"/>
              </a:rPr>
              <a:t>? … : </a:t>
            </a:r>
            <a:r>
              <a:rPr lang="it">
                <a:solidFill>
                  <a:schemeClr val="dk1"/>
                </a:solidFill>
                <a:latin typeface="Times New Roman"/>
                <a:ea typeface="Times New Roman"/>
                <a:cs typeface="Times New Roman"/>
                <a:sym typeface="Times New Roman"/>
              </a:rPr>
              <a:t>suggested </a:t>
            </a:r>
            <a:r>
              <a:rPr lang="it">
                <a:latin typeface="Times New Roman"/>
                <a:ea typeface="Times New Roman"/>
                <a:cs typeface="Times New Roman"/>
                <a:sym typeface="Times New Roman"/>
              </a:rPr>
              <a:t>function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2" name="Google Shape;62;p14"/>
          <p:cNvCxnSpPr/>
          <p:nvPr/>
        </p:nvCxnSpPr>
        <p:spPr>
          <a:xfrm>
            <a:off x="56250" y="4104363"/>
            <a:ext cx="9154500" cy="6300"/>
          </a:xfrm>
          <a:prstGeom prst="straightConnector1">
            <a:avLst/>
          </a:prstGeom>
          <a:noFill/>
          <a:ln w="28575" cap="flat" cmpd="sng">
            <a:solidFill>
              <a:schemeClr val="lt1"/>
            </a:solidFill>
            <a:prstDash val="solid"/>
            <a:round/>
            <a:headEnd type="none" w="med" len="med"/>
            <a:tailEnd type="none" w="med" len="med"/>
          </a:ln>
        </p:spPr>
      </p:cxnSp>
      <p:sp>
        <p:nvSpPr>
          <p:cNvPr id="63" name="Google Shape;63;p14"/>
          <p:cNvSpPr txBox="1"/>
          <p:nvPr/>
        </p:nvSpPr>
        <p:spPr>
          <a:xfrm>
            <a:off x="965550" y="4026738"/>
            <a:ext cx="73359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500" b="1" i="1" u="sng">
                <a:solidFill>
                  <a:schemeClr val="dk1"/>
                </a:solidFill>
                <a:highlight>
                  <a:schemeClr val="lt1"/>
                </a:highlight>
                <a:latin typeface="Times New Roman"/>
                <a:ea typeface="Times New Roman"/>
                <a:cs typeface="Times New Roman"/>
                <a:sym typeface="Times New Roman"/>
              </a:rPr>
              <a:t>Key words: Caenorhabditis elegans; Actomyosin, Emo-phenotype, Gonads</a:t>
            </a:r>
            <a:endParaRPr sz="1500" b="1" i="1" u="sng">
              <a:solidFill>
                <a:schemeClr val="dk1"/>
              </a:solidFill>
              <a:highlight>
                <a:schemeClr val="lt1"/>
              </a:highlight>
              <a:latin typeface="Times New Roman"/>
              <a:ea typeface="Times New Roman"/>
              <a:cs typeface="Times New Roman"/>
              <a:sym typeface="Times New Roman"/>
            </a:endParaRPr>
          </a:p>
        </p:txBody>
      </p:sp>
      <p:sp>
        <p:nvSpPr>
          <p:cNvPr id="64" name="Google Shape;64;p14"/>
          <p:cNvSpPr txBox="1"/>
          <p:nvPr/>
        </p:nvSpPr>
        <p:spPr>
          <a:xfrm>
            <a:off x="195900" y="761288"/>
            <a:ext cx="8875200" cy="1369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it" dirty="0">
                <a:solidFill>
                  <a:schemeClr val="dk1"/>
                </a:solidFill>
                <a:latin typeface="Times New Roman"/>
                <a:ea typeface="Times New Roman"/>
                <a:cs typeface="Times New Roman"/>
                <a:sym typeface="Times New Roman"/>
              </a:rPr>
              <a:t>A previous </a:t>
            </a:r>
            <a:r>
              <a:rPr lang="it" b="1" u="sng" dirty="0">
                <a:solidFill>
                  <a:schemeClr val="dk1"/>
                </a:solidFill>
                <a:highlight>
                  <a:schemeClr val="lt1"/>
                </a:highlight>
                <a:latin typeface="Times New Roman"/>
                <a:ea typeface="Times New Roman"/>
                <a:cs typeface="Times New Roman"/>
                <a:sym typeface="Times New Roman"/>
              </a:rPr>
              <a:t>RNAi screening</a:t>
            </a:r>
            <a:r>
              <a:rPr lang="it" u="sng" dirty="0">
                <a:solidFill>
                  <a:schemeClr val="dk1"/>
                </a:solidFill>
                <a:highlight>
                  <a:schemeClr val="lt1"/>
                </a:highlight>
                <a:latin typeface="Times New Roman"/>
                <a:ea typeface="Times New Roman"/>
                <a:cs typeface="Times New Roman"/>
                <a:sym typeface="Times New Roman"/>
              </a:rPr>
              <a:t> </a:t>
            </a:r>
            <a:r>
              <a:rPr lang="it" dirty="0">
                <a:solidFill>
                  <a:schemeClr val="dk1"/>
                </a:solidFill>
                <a:highlight>
                  <a:schemeClr val="lt1"/>
                </a:highlight>
                <a:latin typeface="Times New Roman"/>
                <a:ea typeface="Times New Roman"/>
                <a:cs typeface="Times New Roman"/>
                <a:sym typeface="Times New Roman"/>
              </a:rPr>
              <a:t>of 135 actomyosin related genes performed in </a:t>
            </a:r>
            <a:r>
              <a:rPr lang="it" b="1" i="1" u="sng" dirty="0">
                <a:solidFill>
                  <a:schemeClr val="dk1"/>
                </a:solidFill>
                <a:highlight>
                  <a:schemeClr val="lt1"/>
                </a:highlight>
                <a:latin typeface="Times New Roman"/>
                <a:ea typeface="Times New Roman"/>
                <a:cs typeface="Times New Roman"/>
                <a:sym typeface="Times New Roman"/>
              </a:rPr>
              <a:t>Caenorhabditis elegans</a:t>
            </a:r>
            <a:r>
              <a:rPr lang="it" dirty="0">
                <a:solidFill>
                  <a:schemeClr val="dk1"/>
                </a:solidFill>
                <a:highlight>
                  <a:schemeClr val="lt1"/>
                </a:highlight>
                <a:latin typeface="Times New Roman"/>
                <a:ea typeface="Times New Roman"/>
                <a:cs typeface="Times New Roman"/>
                <a:sym typeface="Times New Roman"/>
              </a:rPr>
              <a:t> gonads had the aim of char</a:t>
            </a:r>
            <a:r>
              <a:rPr lang="it" dirty="0">
                <a:solidFill>
                  <a:schemeClr val="dk1"/>
                </a:solidFill>
                <a:latin typeface="Times New Roman"/>
                <a:ea typeface="Times New Roman"/>
                <a:cs typeface="Times New Roman"/>
                <a:sym typeface="Times New Roman"/>
              </a:rPr>
              <a:t>acterizing and clustering the resulting phenotypes. </a:t>
            </a:r>
            <a:r>
              <a:rPr lang="it" dirty="0">
                <a:solidFill>
                  <a:schemeClr val="dk1"/>
                </a:solidFill>
                <a:highlight>
                  <a:schemeClr val="lt1"/>
                </a:highlight>
                <a:latin typeface="Times New Roman"/>
                <a:ea typeface="Times New Roman"/>
                <a:cs typeface="Times New Roman"/>
                <a:sym typeface="Times New Roman"/>
              </a:rPr>
              <a:t>From this screening, RNAi of  8 genes resulted in a specific phenotype, i.e., the </a:t>
            </a:r>
            <a:r>
              <a:rPr lang="it" b="1" u="sng" dirty="0">
                <a:solidFill>
                  <a:schemeClr val="dk1"/>
                </a:solidFill>
                <a:highlight>
                  <a:schemeClr val="lt1"/>
                </a:highlight>
                <a:latin typeface="Times New Roman"/>
                <a:ea typeface="Times New Roman"/>
                <a:cs typeface="Times New Roman"/>
                <a:sym typeface="Times New Roman"/>
              </a:rPr>
              <a:t>Emo-phenotype</a:t>
            </a:r>
            <a:r>
              <a:rPr lang="it" b="1" dirty="0">
                <a:solidFill>
                  <a:schemeClr val="dk1"/>
                </a:solidFill>
                <a:highlight>
                  <a:schemeClr val="lt1"/>
                </a:highlight>
                <a:latin typeface="Times New Roman"/>
                <a:ea typeface="Times New Roman"/>
                <a:cs typeface="Times New Roman"/>
                <a:sym typeface="Times New Roman"/>
              </a:rPr>
              <a:t>, </a:t>
            </a:r>
            <a:r>
              <a:rPr lang="it" dirty="0">
                <a:solidFill>
                  <a:schemeClr val="dk1"/>
                </a:solidFill>
                <a:highlight>
                  <a:schemeClr val="lt1"/>
                </a:highlight>
                <a:latin typeface="Times New Roman"/>
                <a:ea typeface="Times New Roman"/>
                <a:cs typeface="Times New Roman"/>
                <a:sym typeface="Times New Roman"/>
              </a:rPr>
              <a:t>characterized by the presence of endoreplicating oocytes with polyploid nuclei inside the gonads.</a:t>
            </a:r>
            <a:endParaRPr dirty="0">
              <a:latin typeface="Times New Roman"/>
              <a:ea typeface="Times New Roman"/>
              <a:cs typeface="Times New Roman"/>
              <a:sym typeface="Times New Roman"/>
            </a:endParaRPr>
          </a:p>
        </p:txBody>
      </p:sp>
      <p:grpSp>
        <p:nvGrpSpPr>
          <p:cNvPr id="65" name="Google Shape;65;p14"/>
          <p:cNvGrpSpPr/>
          <p:nvPr/>
        </p:nvGrpSpPr>
        <p:grpSpPr>
          <a:xfrm>
            <a:off x="281717" y="2471006"/>
            <a:ext cx="8639264" cy="1262453"/>
            <a:chOff x="172072" y="2280853"/>
            <a:chExt cx="8801206" cy="1295621"/>
          </a:xfrm>
        </p:grpSpPr>
        <p:sp>
          <p:nvSpPr>
            <p:cNvPr id="66" name="Google Shape;66;p14"/>
            <p:cNvSpPr/>
            <p:nvPr/>
          </p:nvSpPr>
          <p:spPr>
            <a:xfrm>
              <a:off x="237578" y="2407974"/>
              <a:ext cx="8735700" cy="1168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p:nvPr/>
          </p:nvSpPr>
          <p:spPr>
            <a:xfrm>
              <a:off x="172072" y="2280853"/>
              <a:ext cx="8735700" cy="1074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50000"/>
                </a:lnSpc>
                <a:spcBef>
                  <a:spcPts val="1200"/>
                </a:spcBef>
                <a:spcAft>
                  <a:spcPts val="1200"/>
                </a:spcAft>
                <a:buNone/>
              </a:pPr>
              <a:r>
                <a:rPr lang="it" dirty="0">
                  <a:solidFill>
                    <a:schemeClr val="dk1"/>
                  </a:solidFill>
                  <a:highlight>
                    <a:schemeClr val="lt1"/>
                  </a:highlight>
                  <a:latin typeface="Times New Roman"/>
                  <a:ea typeface="Times New Roman"/>
                  <a:cs typeface="Times New Roman"/>
                  <a:sym typeface="Times New Roman"/>
                </a:rPr>
                <a:t>This project aimed to further analyze, through brood size experiments, the specific contribution of these genes in the germline or somatic lineages of the </a:t>
              </a:r>
              <a:r>
                <a:rPr lang="it" i="1" dirty="0">
                  <a:solidFill>
                    <a:schemeClr val="dk1"/>
                  </a:solidFill>
                  <a:highlight>
                    <a:schemeClr val="lt1"/>
                  </a:highlight>
                  <a:latin typeface="Times New Roman"/>
                  <a:ea typeface="Times New Roman"/>
                  <a:cs typeface="Times New Roman"/>
                  <a:sym typeface="Times New Roman"/>
                </a:rPr>
                <a:t>C. elegans </a:t>
              </a:r>
              <a:r>
                <a:rPr lang="it" dirty="0">
                  <a:solidFill>
                    <a:schemeClr val="dk1"/>
                  </a:solidFill>
                  <a:highlight>
                    <a:schemeClr val="lt1"/>
                  </a:highlight>
                  <a:latin typeface="Times New Roman"/>
                  <a:ea typeface="Times New Roman"/>
                  <a:cs typeface="Times New Roman"/>
                  <a:sym typeface="Times New Roman"/>
                </a:rPr>
                <a:t>gonad by using strains specifically sensitive to RNAi in the somatic (NL3511) or germline (DCL569) tissues.</a:t>
              </a:r>
              <a:endParaRPr dirty="0">
                <a:solidFill>
                  <a:schemeClr val="dk1"/>
                </a:solidFill>
                <a:highlight>
                  <a:schemeClr val="lt1"/>
                </a:highlight>
                <a:latin typeface="Times New Roman"/>
                <a:ea typeface="Times New Roman"/>
                <a:cs typeface="Times New Roman"/>
                <a:sym typeface="Times New Roman"/>
              </a:endParaRPr>
            </a:p>
          </p:txBody>
        </p:sp>
      </p:grpSp>
      <p:sp>
        <p:nvSpPr>
          <p:cNvPr id="68" name="Google Shape;68;p14"/>
          <p:cNvSpPr txBox="1"/>
          <p:nvPr/>
        </p:nvSpPr>
        <p:spPr>
          <a:xfrm>
            <a:off x="230625" y="132775"/>
            <a:ext cx="641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800" b="1">
                <a:latin typeface="Times New Roman"/>
                <a:ea typeface="Times New Roman"/>
                <a:cs typeface="Times New Roman"/>
                <a:sym typeface="Times New Roman"/>
              </a:rPr>
              <a:t>Preface and aim of this project</a:t>
            </a:r>
            <a:endParaRPr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196" name="Google Shape;196;p32"/>
          <p:cNvGraphicFramePr/>
          <p:nvPr>
            <p:extLst>
              <p:ext uri="{D42A27DB-BD31-4B8C-83A1-F6EECF244321}">
                <p14:modId xmlns:p14="http://schemas.microsoft.com/office/powerpoint/2010/main" val="2387145485"/>
              </p:ext>
            </p:extLst>
          </p:nvPr>
        </p:nvGraphicFramePr>
        <p:xfrm>
          <a:off x="123788" y="636105"/>
          <a:ext cx="8854375" cy="4079344"/>
        </p:xfrm>
        <a:graphic>
          <a:graphicData uri="http://schemas.openxmlformats.org/drawingml/2006/table">
            <a:tbl>
              <a:tblPr>
                <a:noFill/>
                <a:tableStyleId>{0AACECF6-752F-4F7E-ABB6-56A5B0C0E122}</a:tableStyleId>
              </a:tblPr>
              <a:tblGrid>
                <a:gridCol w="1427525">
                  <a:extLst>
                    <a:ext uri="{9D8B030D-6E8A-4147-A177-3AD203B41FA5}">
                      <a16:colId xmlns:a16="http://schemas.microsoft.com/office/drawing/2014/main" val="20000"/>
                    </a:ext>
                  </a:extLst>
                </a:gridCol>
                <a:gridCol w="1819525">
                  <a:extLst>
                    <a:ext uri="{9D8B030D-6E8A-4147-A177-3AD203B41FA5}">
                      <a16:colId xmlns:a16="http://schemas.microsoft.com/office/drawing/2014/main" val="20001"/>
                    </a:ext>
                  </a:extLst>
                </a:gridCol>
                <a:gridCol w="2542075">
                  <a:extLst>
                    <a:ext uri="{9D8B030D-6E8A-4147-A177-3AD203B41FA5}">
                      <a16:colId xmlns:a16="http://schemas.microsoft.com/office/drawing/2014/main" val="20002"/>
                    </a:ext>
                  </a:extLst>
                </a:gridCol>
                <a:gridCol w="1532625">
                  <a:extLst>
                    <a:ext uri="{9D8B030D-6E8A-4147-A177-3AD203B41FA5}">
                      <a16:colId xmlns:a16="http://schemas.microsoft.com/office/drawing/2014/main" val="20003"/>
                    </a:ext>
                  </a:extLst>
                </a:gridCol>
                <a:gridCol w="1532625">
                  <a:extLst>
                    <a:ext uri="{9D8B030D-6E8A-4147-A177-3AD203B41FA5}">
                      <a16:colId xmlns:a16="http://schemas.microsoft.com/office/drawing/2014/main" val="20004"/>
                    </a:ext>
                  </a:extLst>
                </a:gridCol>
              </a:tblGrid>
              <a:tr h="380975">
                <a:tc>
                  <a:txBody>
                    <a:bodyPr/>
                    <a:lstStyle/>
                    <a:p>
                      <a:pPr marL="0" lvl="0" indent="0" algn="l" rtl="0">
                        <a:spcBef>
                          <a:spcPts val="0"/>
                        </a:spcBef>
                        <a:spcAft>
                          <a:spcPts val="0"/>
                        </a:spcAft>
                        <a:buNone/>
                      </a:pPr>
                      <a:r>
                        <a:rPr lang="it" sz="1300" dirty="0">
                          <a:latin typeface="Times New Roman"/>
                          <a:ea typeface="Times New Roman"/>
                          <a:cs typeface="Times New Roman"/>
                          <a:sym typeface="Times New Roman"/>
                        </a:rPr>
                        <a:t>Inhibited gene</a:t>
                      </a:r>
                      <a:endParaRPr sz="1300" dirty="0">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solidFill>
                            <a:schemeClr val="dk1"/>
                          </a:solidFill>
                          <a:latin typeface="Times New Roman"/>
                          <a:ea typeface="Times New Roman"/>
                          <a:cs typeface="Times New Roman"/>
                          <a:sym typeface="Times New Roman"/>
                        </a:rPr>
                        <a:t>Functions in the somatic gonad</a:t>
                      </a:r>
                      <a:endParaRPr sz="1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solidFill>
                            <a:schemeClr val="dk1"/>
                          </a:solidFill>
                          <a:latin typeface="Times New Roman"/>
                          <a:ea typeface="Times New Roman"/>
                          <a:cs typeface="Times New Roman"/>
                          <a:sym typeface="Times New Roman"/>
                        </a:rPr>
                        <a:t>Functions in the germline</a:t>
                      </a:r>
                      <a:endParaRPr sz="1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it" sz="1300">
                          <a:solidFill>
                            <a:schemeClr val="dk1"/>
                          </a:solidFill>
                          <a:latin typeface="Times New Roman"/>
                          <a:ea typeface="Times New Roman"/>
                          <a:cs typeface="Times New Roman"/>
                          <a:sym typeface="Times New Roman"/>
                        </a:rPr>
                        <a:t>Both the components</a:t>
                      </a:r>
                      <a:endParaRPr sz="1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it" sz="1300">
                          <a:solidFill>
                            <a:schemeClr val="dk1"/>
                          </a:solidFill>
                          <a:latin typeface="Times New Roman"/>
                          <a:ea typeface="Times New Roman"/>
                          <a:cs typeface="Times New Roman"/>
                          <a:sym typeface="Times New Roman"/>
                        </a:rPr>
                        <a:t>Bibliography</a:t>
                      </a:r>
                      <a:endParaRPr sz="1300">
                        <a:solidFill>
                          <a:schemeClr val="dk1"/>
                        </a:solidFill>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48625">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myo-3 (C)</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Sheath cell contraction,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Spermatheca contraction,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Vulval muscle</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Ono </a:t>
                      </a:r>
                      <a:r>
                        <a:rPr lang="it" sz="1200" i="1" dirty="0">
                          <a:solidFill>
                            <a:schemeClr val="dk1"/>
                          </a:solidFill>
                          <a:latin typeface="Times New Roman"/>
                          <a:ea typeface="Times New Roman"/>
                          <a:cs typeface="Times New Roman"/>
                          <a:sym typeface="Times New Roman"/>
                        </a:rPr>
                        <a:t>et al. </a:t>
                      </a:r>
                      <a:r>
                        <a:rPr lang="it" sz="1200" dirty="0">
                          <a:solidFill>
                            <a:schemeClr val="dk1"/>
                          </a:solidFill>
                          <a:latin typeface="Times New Roman"/>
                          <a:ea typeface="Times New Roman"/>
                          <a:cs typeface="Times New Roman"/>
                          <a:sym typeface="Times New Roman"/>
                        </a:rPr>
                        <a:t>2007;</a:t>
                      </a:r>
                      <a:endParaRPr sz="12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it" sz="1200" dirty="0">
                          <a:solidFill>
                            <a:schemeClr val="dk1"/>
                          </a:solidFill>
                          <a:latin typeface="Times New Roman"/>
                          <a:ea typeface="Times New Roman"/>
                          <a:cs typeface="Times New Roman"/>
                          <a:sym typeface="Times New Roman"/>
                        </a:rPr>
                        <a:t>Ardizzi and Epstein 1987</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60200">
                <a:tc>
                  <a:txBody>
                    <a:bodyPr/>
                    <a:lstStyle/>
                    <a:p>
                      <a:pPr marL="0" lvl="0" indent="0" algn="l" rtl="0">
                        <a:spcBef>
                          <a:spcPts val="0"/>
                        </a:spcBef>
                        <a:spcAft>
                          <a:spcPts val="0"/>
                        </a:spcAft>
                        <a:buNone/>
                      </a:pPr>
                      <a:r>
                        <a:rPr lang="it" sz="1200" i="1">
                          <a:solidFill>
                            <a:schemeClr val="dk1"/>
                          </a:solidFill>
                          <a:latin typeface="Times New Roman"/>
                          <a:ea typeface="Times New Roman"/>
                          <a:cs typeface="Times New Roman"/>
                          <a:sym typeface="Times New Roman"/>
                        </a:rPr>
                        <a:t>wee-1.3 (C)</a:t>
                      </a:r>
                      <a:endParaRPr sz="1200" i="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Spermatogenesis</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Cell cycle</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Lamitina and L’Hernault 2002;</a:t>
                      </a:r>
                      <a:endParaRPr sz="12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it" sz="1200" dirty="0">
                          <a:solidFill>
                            <a:schemeClr val="dk1"/>
                          </a:solidFill>
                          <a:latin typeface="Times New Roman"/>
                          <a:ea typeface="Times New Roman"/>
                          <a:cs typeface="Times New Roman"/>
                          <a:sym typeface="Times New Roman"/>
                        </a:rPr>
                        <a:t>Burrows 2006</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14850">
                <a:tc>
                  <a:txBody>
                    <a:bodyPr/>
                    <a:lstStyle/>
                    <a:p>
                      <a:pPr marL="0" lvl="0" indent="0" algn="l" rtl="0">
                        <a:lnSpc>
                          <a:spcPct val="115000"/>
                        </a:lnSpc>
                        <a:spcBef>
                          <a:spcPts val="0"/>
                        </a:spcBef>
                        <a:spcAft>
                          <a:spcPts val="1200"/>
                        </a:spcAft>
                        <a:buNone/>
                      </a:pPr>
                      <a:r>
                        <a:rPr lang="it" sz="1200">
                          <a:solidFill>
                            <a:schemeClr val="dk2"/>
                          </a:solidFill>
                          <a:latin typeface="Times New Roman"/>
                          <a:ea typeface="Times New Roman"/>
                          <a:cs typeface="Times New Roman"/>
                          <a:sym typeface="Times New Roman"/>
                        </a:rPr>
                        <a:t>ani-1</a:t>
                      </a:r>
                      <a:endParaRPr sz="1200">
                        <a:solidFill>
                          <a:schemeClr val="dk2"/>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l" rtl="0">
                        <a:lnSpc>
                          <a:spcPct val="150000"/>
                        </a:lnSpc>
                        <a:spcBef>
                          <a:spcPts val="0"/>
                        </a:spcBef>
                        <a:spcAft>
                          <a:spcPts val="0"/>
                        </a:spcAft>
                        <a:buNone/>
                      </a:pPr>
                      <a:r>
                        <a:rPr lang="it" sz="1200">
                          <a:solidFill>
                            <a:schemeClr val="dk1"/>
                          </a:solidFill>
                          <a:latin typeface="Times New Roman"/>
                          <a:ea typeface="Times New Roman"/>
                          <a:cs typeface="Times New Roman"/>
                          <a:sym typeface="Times New Roman"/>
                        </a:rPr>
                        <a:t>Contractile events in early embryos;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it" sz="1200">
                          <a:solidFill>
                            <a:schemeClr val="dk1"/>
                          </a:solidFill>
                          <a:latin typeface="Times New Roman"/>
                          <a:ea typeface="Times New Roman"/>
                          <a:cs typeface="Times New Roman"/>
                          <a:sym typeface="Times New Roman"/>
                        </a:rPr>
                        <a:t>Extrusion of polar bodies; Maintenance rachis bridges</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Maddox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2005;</a:t>
                      </a:r>
                      <a:endParaRPr sz="12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it" sz="1200" dirty="0">
                          <a:solidFill>
                            <a:schemeClr val="dk1"/>
                          </a:solidFill>
                          <a:latin typeface="Times New Roman"/>
                          <a:ea typeface="Times New Roman"/>
                          <a:cs typeface="Times New Roman"/>
                          <a:sym typeface="Times New Roman"/>
                        </a:rPr>
                        <a:t>Priti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2018</a:t>
                      </a:r>
                      <a:endParaRPr sz="1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62975">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let-502</a:t>
                      </a:r>
                      <a:endParaRPr sz="12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tc>
                  <a:txBody>
                    <a:bodyPr/>
                    <a:lstStyle/>
                    <a:p>
                      <a:pPr marL="0" lvl="0" indent="0" algn="l" rtl="0">
                        <a:spcBef>
                          <a:spcPts val="0"/>
                        </a:spcBef>
                        <a:spcAft>
                          <a:spcPts val="0"/>
                        </a:spcAft>
                        <a:buClr>
                          <a:schemeClr val="dk1"/>
                        </a:buClr>
                        <a:buSzPts val="1100"/>
                        <a:buFont typeface="Arial"/>
                        <a:buNone/>
                      </a:pPr>
                      <a:r>
                        <a:rPr lang="it" sz="1200">
                          <a:solidFill>
                            <a:schemeClr val="dk1"/>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Oocyte cellularization,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Maintenance rachis bridges</a:t>
                      </a:r>
                      <a:endParaRPr sz="12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Cytokinesis</a:t>
                      </a:r>
                      <a:endParaRPr sz="1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it" sz="1200" dirty="0">
                          <a:latin typeface="Times New Roman"/>
                          <a:ea typeface="Times New Roman"/>
                          <a:cs typeface="Times New Roman"/>
                          <a:sym typeface="Times New Roman"/>
                        </a:rPr>
                        <a:t>Piekny and Mains 2002;</a:t>
                      </a:r>
                      <a:endParaRPr sz="12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it" sz="1200" dirty="0">
                          <a:solidFill>
                            <a:schemeClr val="dk1"/>
                          </a:solidFill>
                          <a:latin typeface="Times New Roman"/>
                          <a:ea typeface="Times New Roman"/>
                          <a:cs typeface="Times New Roman"/>
                          <a:sym typeface="Times New Roman"/>
                        </a:rPr>
                        <a:t>Wissmann </a:t>
                      </a:r>
                      <a:r>
                        <a:rPr lang="it" sz="1200" i="1" dirty="0">
                          <a:solidFill>
                            <a:schemeClr val="dk1"/>
                          </a:solidFill>
                          <a:latin typeface="Times New Roman"/>
                          <a:ea typeface="Times New Roman"/>
                          <a:cs typeface="Times New Roman"/>
                          <a:sym typeface="Times New Roman"/>
                        </a:rPr>
                        <a:t>et al.</a:t>
                      </a:r>
                      <a:r>
                        <a:rPr lang="it" sz="1200" dirty="0">
                          <a:solidFill>
                            <a:schemeClr val="dk1"/>
                          </a:solidFill>
                          <a:latin typeface="Times New Roman"/>
                          <a:ea typeface="Times New Roman"/>
                          <a:cs typeface="Times New Roman"/>
                          <a:sym typeface="Times New Roman"/>
                        </a:rPr>
                        <a:t> 1997</a:t>
                      </a:r>
                      <a:endParaRPr sz="12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132150" y="1219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600" b="1">
                <a:latin typeface="Times New Roman"/>
                <a:ea typeface="Times New Roman"/>
                <a:cs typeface="Times New Roman"/>
                <a:sym typeface="Times New Roman"/>
              </a:rPr>
              <a:t>CONCLUSIONS</a:t>
            </a:r>
            <a:endParaRPr sz="4600" b="1">
              <a:latin typeface="Times New Roman"/>
              <a:ea typeface="Times New Roman"/>
              <a:cs typeface="Times New Roman"/>
              <a:sym typeface="Times New Roman"/>
            </a:endParaRPr>
          </a:p>
        </p:txBody>
      </p:sp>
      <p:sp>
        <p:nvSpPr>
          <p:cNvPr id="202" name="Google Shape;202;p33"/>
          <p:cNvSpPr txBox="1">
            <a:spLocks noGrp="1"/>
          </p:cNvSpPr>
          <p:nvPr>
            <p:ph type="body" idx="1"/>
          </p:nvPr>
        </p:nvSpPr>
        <p:spPr>
          <a:xfrm>
            <a:off x="181500" y="899532"/>
            <a:ext cx="8781000" cy="4378712"/>
          </a:xfrm>
          <a:prstGeom prst="rect">
            <a:avLst/>
          </a:prstGeom>
        </p:spPr>
        <p:txBody>
          <a:bodyPr spcFirstLastPara="1" wrap="square" lIns="91425" tIns="91425" rIns="91425" bIns="91425" anchor="t" anchorCtr="0">
            <a:noAutofit/>
          </a:bodyPr>
          <a:lstStyle/>
          <a:p>
            <a:pPr marL="0" lvl="0" indent="0" algn="just" rtl="0">
              <a:lnSpc>
                <a:spcPct val="130000"/>
              </a:lnSpc>
              <a:spcBef>
                <a:spcPts val="1200"/>
              </a:spcBef>
              <a:spcAft>
                <a:spcPts val="0"/>
              </a:spcAft>
              <a:buNone/>
            </a:pPr>
            <a:r>
              <a:rPr lang="it" sz="1400" b="1" dirty="0" smtClean="0">
                <a:solidFill>
                  <a:schemeClr val="dk1"/>
                </a:solidFill>
                <a:latin typeface="Times New Roman"/>
                <a:ea typeface="Times New Roman"/>
                <a:cs typeface="Times New Roman"/>
                <a:sym typeface="Times New Roman"/>
              </a:rPr>
              <a:t>1-</a:t>
            </a:r>
            <a:r>
              <a:rPr lang="it" sz="1400" dirty="0" smtClean="0">
                <a:solidFill>
                  <a:schemeClr val="dk1"/>
                </a:solidFill>
                <a:latin typeface="Times New Roman"/>
                <a:ea typeface="Times New Roman"/>
                <a:cs typeface="Times New Roman"/>
                <a:sym typeface="Times New Roman"/>
              </a:rPr>
              <a:t> It </a:t>
            </a:r>
            <a:r>
              <a:rPr lang="it" sz="1400" dirty="0">
                <a:solidFill>
                  <a:schemeClr val="dk1"/>
                </a:solidFill>
                <a:latin typeface="Times New Roman"/>
                <a:ea typeface="Times New Roman"/>
                <a:cs typeface="Times New Roman"/>
                <a:sym typeface="Times New Roman"/>
              </a:rPr>
              <a:t>was possible to pinpoint which of these genes affected more the functioning of the somatic or the germline gonad. </a:t>
            </a:r>
            <a:endParaRPr sz="900" dirty="0">
              <a:solidFill>
                <a:schemeClr val="dk1"/>
              </a:solidFill>
              <a:latin typeface="Times New Roman"/>
              <a:ea typeface="Times New Roman"/>
              <a:cs typeface="Times New Roman"/>
              <a:sym typeface="Times New Roman"/>
            </a:endParaRPr>
          </a:p>
          <a:p>
            <a:pPr marL="0" lvl="0" indent="0" algn="just" rtl="0">
              <a:lnSpc>
                <a:spcPct val="130000"/>
              </a:lnSpc>
              <a:spcBef>
                <a:spcPts val="1200"/>
              </a:spcBef>
              <a:spcAft>
                <a:spcPts val="0"/>
              </a:spcAft>
              <a:buNone/>
            </a:pPr>
            <a:r>
              <a:rPr lang="it" sz="1400" b="1" dirty="0" smtClean="0">
                <a:solidFill>
                  <a:schemeClr val="dk1"/>
                </a:solidFill>
                <a:latin typeface="Times New Roman"/>
                <a:ea typeface="Times New Roman"/>
                <a:cs typeface="Times New Roman"/>
                <a:sym typeface="Times New Roman"/>
              </a:rPr>
              <a:t>2</a:t>
            </a:r>
            <a:r>
              <a:rPr lang="it" sz="1400" b="1" i="1" dirty="0" smtClean="0">
                <a:solidFill>
                  <a:schemeClr val="dk1"/>
                </a:solidFill>
                <a:latin typeface="Times New Roman"/>
                <a:ea typeface="Times New Roman"/>
                <a:cs typeface="Times New Roman"/>
                <a:sym typeface="Times New Roman"/>
              </a:rPr>
              <a:t>-</a:t>
            </a:r>
            <a:r>
              <a:rPr lang="it" sz="1400" i="1" dirty="0" smtClean="0">
                <a:solidFill>
                  <a:schemeClr val="dk1"/>
                </a:solidFill>
                <a:latin typeface="Times New Roman"/>
                <a:ea typeface="Times New Roman"/>
                <a:cs typeface="Times New Roman"/>
                <a:sym typeface="Times New Roman"/>
              </a:rPr>
              <a:t> ani-1 </a:t>
            </a:r>
            <a:r>
              <a:rPr lang="it" sz="1400" dirty="0">
                <a:solidFill>
                  <a:schemeClr val="dk1"/>
                </a:solidFill>
                <a:latin typeface="Times New Roman"/>
                <a:ea typeface="Times New Roman"/>
                <a:cs typeface="Times New Roman"/>
                <a:sym typeface="Times New Roman"/>
              </a:rPr>
              <a:t>and </a:t>
            </a:r>
            <a:r>
              <a:rPr lang="it" sz="1400" i="1" dirty="0">
                <a:solidFill>
                  <a:schemeClr val="dk1"/>
                </a:solidFill>
                <a:latin typeface="Times New Roman"/>
                <a:ea typeface="Times New Roman"/>
                <a:cs typeface="Times New Roman"/>
                <a:sym typeface="Times New Roman"/>
              </a:rPr>
              <a:t>let-502</a:t>
            </a:r>
            <a:r>
              <a:rPr lang="it" sz="1400" dirty="0">
                <a:solidFill>
                  <a:schemeClr val="dk1"/>
                </a:solidFill>
                <a:latin typeface="Times New Roman"/>
                <a:ea typeface="Times New Roman"/>
                <a:cs typeface="Times New Roman"/>
                <a:sym typeface="Times New Roman"/>
              </a:rPr>
              <a:t> stood out from my experiments. More studies on the role of </a:t>
            </a:r>
            <a:r>
              <a:rPr lang="it" sz="1400" i="1" dirty="0">
                <a:solidFill>
                  <a:schemeClr val="dk1"/>
                </a:solidFill>
                <a:latin typeface="Times New Roman"/>
                <a:ea typeface="Times New Roman"/>
                <a:cs typeface="Times New Roman"/>
                <a:sym typeface="Times New Roman"/>
              </a:rPr>
              <a:t>ani-1</a:t>
            </a:r>
            <a:r>
              <a:rPr lang="it" sz="1400" dirty="0">
                <a:solidFill>
                  <a:schemeClr val="dk1"/>
                </a:solidFill>
                <a:latin typeface="Times New Roman"/>
                <a:ea typeface="Times New Roman"/>
                <a:cs typeface="Times New Roman"/>
                <a:sym typeface="Times New Roman"/>
              </a:rPr>
              <a:t> in the sheath cells and spermatheca will be necessary to understand how </a:t>
            </a:r>
            <a:r>
              <a:rPr lang="it" sz="1400" i="1" dirty="0">
                <a:solidFill>
                  <a:schemeClr val="dk1"/>
                </a:solidFill>
                <a:latin typeface="Times New Roman"/>
                <a:ea typeface="Times New Roman"/>
                <a:cs typeface="Times New Roman"/>
                <a:sym typeface="Times New Roman"/>
              </a:rPr>
              <a:t>ani-1 </a:t>
            </a:r>
            <a:r>
              <a:rPr lang="it" sz="1400" dirty="0">
                <a:solidFill>
                  <a:schemeClr val="dk1"/>
                </a:solidFill>
                <a:latin typeface="Times New Roman"/>
                <a:ea typeface="Times New Roman"/>
                <a:cs typeface="Times New Roman"/>
                <a:sym typeface="Times New Roman"/>
              </a:rPr>
              <a:t>is contributing in these organs. Further studies on the roles of </a:t>
            </a:r>
            <a:r>
              <a:rPr lang="it" sz="1400" i="1" dirty="0">
                <a:solidFill>
                  <a:schemeClr val="dk1"/>
                </a:solidFill>
                <a:latin typeface="Times New Roman"/>
                <a:ea typeface="Times New Roman"/>
                <a:cs typeface="Times New Roman"/>
                <a:sym typeface="Times New Roman"/>
              </a:rPr>
              <a:t>let-502 </a:t>
            </a:r>
            <a:r>
              <a:rPr lang="it" sz="1400" dirty="0">
                <a:solidFill>
                  <a:schemeClr val="dk1"/>
                </a:solidFill>
                <a:latin typeface="Times New Roman"/>
                <a:ea typeface="Times New Roman"/>
                <a:cs typeface="Times New Roman"/>
                <a:sym typeface="Times New Roman"/>
              </a:rPr>
              <a:t>will be needed to understand the relationship between </a:t>
            </a:r>
            <a:r>
              <a:rPr lang="it" sz="1400" i="1" dirty="0">
                <a:solidFill>
                  <a:schemeClr val="dk1"/>
                </a:solidFill>
                <a:latin typeface="Times New Roman"/>
                <a:ea typeface="Times New Roman"/>
                <a:cs typeface="Times New Roman"/>
                <a:sym typeface="Times New Roman"/>
              </a:rPr>
              <a:t>rho-1</a:t>
            </a:r>
            <a:r>
              <a:rPr lang="it" sz="1400" dirty="0">
                <a:solidFill>
                  <a:schemeClr val="dk1"/>
                </a:solidFill>
                <a:latin typeface="Times New Roman"/>
                <a:ea typeface="Times New Roman"/>
                <a:cs typeface="Times New Roman"/>
                <a:sym typeface="Times New Roman"/>
              </a:rPr>
              <a:t>-</a:t>
            </a:r>
            <a:r>
              <a:rPr lang="it" sz="1400" i="1" dirty="0">
                <a:solidFill>
                  <a:schemeClr val="dk1"/>
                </a:solidFill>
                <a:latin typeface="Times New Roman"/>
                <a:ea typeface="Times New Roman"/>
                <a:cs typeface="Times New Roman"/>
                <a:sym typeface="Times New Roman"/>
              </a:rPr>
              <a:t>let-502</a:t>
            </a:r>
            <a:r>
              <a:rPr lang="it" sz="1400" dirty="0">
                <a:solidFill>
                  <a:schemeClr val="dk1"/>
                </a:solidFill>
                <a:latin typeface="Times New Roman"/>
                <a:ea typeface="Times New Roman"/>
                <a:cs typeface="Times New Roman"/>
                <a:sym typeface="Times New Roman"/>
              </a:rPr>
              <a:t>-</a:t>
            </a:r>
            <a:r>
              <a:rPr lang="it" sz="1400" i="1" dirty="0">
                <a:solidFill>
                  <a:schemeClr val="dk1"/>
                </a:solidFill>
                <a:latin typeface="Times New Roman"/>
                <a:ea typeface="Times New Roman"/>
                <a:cs typeface="Times New Roman"/>
                <a:sym typeface="Times New Roman"/>
              </a:rPr>
              <a:t>mlc-4 </a:t>
            </a:r>
            <a:r>
              <a:rPr lang="it" sz="1400" dirty="0">
                <a:solidFill>
                  <a:schemeClr val="dk1"/>
                </a:solidFill>
                <a:latin typeface="Times New Roman"/>
                <a:ea typeface="Times New Roman"/>
                <a:cs typeface="Times New Roman"/>
                <a:sym typeface="Times New Roman"/>
              </a:rPr>
              <a:t>in the somatic and the germline gonad. This pathway is known to play important roles in actomyosin contractility and it is not obvious why the depletion of each of these three genes does not show the same phenotypic consequences</a:t>
            </a:r>
            <a:r>
              <a:rPr lang="it" sz="1400" dirty="0" smtClean="0">
                <a:solidFill>
                  <a:schemeClr val="dk1"/>
                </a:solidFill>
                <a:latin typeface="Times New Roman"/>
                <a:ea typeface="Times New Roman"/>
                <a:cs typeface="Times New Roman"/>
                <a:sym typeface="Times New Roman"/>
              </a:rPr>
              <a:t>.</a:t>
            </a:r>
            <a:endParaRPr sz="900" dirty="0">
              <a:solidFill>
                <a:schemeClr val="dk1"/>
              </a:solidFill>
              <a:latin typeface="Times New Roman"/>
              <a:ea typeface="Times New Roman"/>
              <a:cs typeface="Times New Roman"/>
              <a:sym typeface="Times New Roman"/>
            </a:endParaRPr>
          </a:p>
          <a:p>
            <a:pPr marL="0" lvl="0" indent="0" algn="just" rtl="0">
              <a:lnSpc>
                <a:spcPct val="130000"/>
              </a:lnSpc>
              <a:spcBef>
                <a:spcPts val="1200"/>
              </a:spcBef>
              <a:spcAft>
                <a:spcPts val="1200"/>
              </a:spcAft>
              <a:buClr>
                <a:schemeClr val="dk1"/>
              </a:buClr>
              <a:buSzPts val="1100"/>
              <a:buFont typeface="Arial"/>
              <a:buNone/>
            </a:pPr>
            <a:r>
              <a:rPr lang="it" sz="1400" b="1" dirty="0" smtClean="0">
                <a:solidFill>
                  <a:schemeClr val="dk1"/>
                </a:solidFill>
                <a:latin typeface="Times New Roman"/>
                <a:ea typeface="Times New Roman"/>
                <a:cs typeface="Times New Roman"/>
                <a:sym typeface="Times New Roman"/>
              </a:rPr>
              <a:t>3-</a:t>
            </a:r>
            <a:r>
              <a:rPr lang="it" sz="1400" dirty="0" smtClean="0">
                <a:solidFill>
                  <a:schemeClr val="dk1"/>
                </a:solidFill>
                <a:latin typeface="Times New Roman"/>
                <a:ea typeface="Times New Roman"/>
                <a:cs typeface="Times New Roman"/>
                <a:sym typeface="Times New Roman"/>
              </a:rPr>
              <a:t> This </a:t>
            </a:r>
            <a:r>
              <a:rPr lang="it" sz="1400" dirty="0">
                <a:solidFill>
                  <a:schemeClr val="dk1"/>
                </a:solidFill>
                <a:latin typeface="Times New Roman"/>
                <a:ea typeface="Times New Roman"/>
                <a:cs typeface="Times New Roman"/>
                <a:sym typeface="Times New Roman"/>
              </a:rPr>
              <a:t>project suggests that further studies of other actomyosin regulators in the germline </a:t>
            </a:r>
            <a:r>
              <a:rPr lang="it" sz="1400" i="1" dirty="0">
                <a:solidFill>
                  <a:schemeClr val="dk1"/>
                </a:solidFill>
                <a:latin typeface="Times New Roman"/>
                <a:ea typeface="Times New Roman"/>
                <a:cs typeface="Times New Roman"/>
                <a:sym typeface="Times New Roman"/>
              </a:rPr>
              <a:t>versus </a:t>
            </a:r>
            <a:r>
              <a:rPr lang="it" sz="1400" dirty="0">
                <a:solidFill>
                  <a:schemeClr val="dk1"/>
                </a:solidFill>
                <a:latin typeface="Times New Roman"/>
                <a:ea typeface="Times New Roman"/>
                <a:cs typeface="Times New Roman"/>
                <a:sym typeface="Times New Roman"/>
              </a:rPr>
              <a:t>the somatic gonad of </a:t>
            </a:r>
            <a:r>
              <a:rPr lang="it" sz="1400" i="1" dirty="0">
                <a:solidFill>
                  <a:schemeClr val="dk1"/>
                </a:solidFill>
                <a:latin typeface="Times New Roman"/>
                <a:ea typeface="Times New Roman"/>
                <a:cs typeface="Times New Roman"/>
                <a:sym typeface="Times New Roman"/>
              </a:rPr>
              <a:t>C. elegans</a:t>
            </a:r>
            <a:r>
              <a:rPr lang="it" sz="1400" dirty="0">
                <a:solidFill>
                  <a:schemeClr val="dk1"/>
                </a:solidFill>
                <a:latin typeface="Times New Roman"/>
                <a:ea typeface="Times New Roman"/>
                <a:cs typeface="Times New Roman"/>
                <a:sym typeface="Times New Roman"/>
              </a:rPr>
              <a:t> are likely to yield new insights into the actomyosin network functioning, which is conserved between </a:t>
            </a:r>
            <a:r>
              <a:rPr lang="it" sz="1400" i="1" dirty="0">
                <a:solidFill>
                  <a:schemeClr val="dk1"/>
                </a:solidFill>
                <a:latin typeface="Times New Roman"/>
                <a:ea typeface="Times New Roman"/>
                <a:cs typeface="Times New Roman"/>
                <a:sym typeface="Times New Roman"/>
              </a:rPr>
              <a:t>C. elegans </a:t>
            </a:r>
            <a:r>
              <a:rPr lang="it" sz="1400" dirty="0">
                <a:solidFill>
                  <a:schemeClr val="dk1"/>
                </a:solidFill>
                <a:latin typeface="Times New Roman"/>
                <a:ea typeface="Times New Roman"/>
                <a:cs typeface="Times New Roman"/>
                <a:sym typeface="Times New Roman"/>
              </a:rPr>
              <a:t>and humans</a:t>
            </a:r>
            <a:r>
              <a:rPr lang="it" sz="1400" dirty="0" smtClean="0">
                <a:solidFill>
                  <a:schemeClr val="dk1"/>
                </a:solidFill>
                <a:latin typeface="Times New Roman"/>
                <a:ea typeface="Times New Roman"/>
                <a:cs typeface="Times New Roman"/>
                <a:sym typeface="Times New Roman"/>
              </a:rPr>
              <a:t>.</a:t>
            </a:r>
          </a:p>
          <a:p>
            <a:pPr marL="0" lvl="0" indent="0" algn="ctr" rtl="0">
              <a:lnSpc>
                <a:spcPct val="130000"/>
              </a:lnSpc>
              <a:spcBef>
                <a:spcPts val="1200"/>
              </a:spcBef>
              <a:spcAft>
                <a:spcPts val="1200"/>
              </a:spcAft>
              <a:buClr>
                <a:schemeClr val="dk1"/>
              </a:buClr>
              <a:buSzPts val="1100"/>
              <a:buFont typeface="Arial"/>
              <a:buNone/>
            </a:pPr>
            <a:r>
              <a:rPr lang="it-IT" sz="1600" b="1" dirty="0" err="1" smtClean="0">
                <a:solidFill>
                  <a:schemeClr val="dk1"/>
                </a:solidFill>
                <a:latin typeface="Times New Roman"/>
                <a:ea typeface="Times New Roman"/>
                <a:cs typeface="Times New Roman"/>
                <a:sym typeface="Times New Roman"/>
              </a:rPr>
              <a:t>Thank</a:t>
            </a:r>
            <a:r>
              <a:rPr lang="it-IT" sz="1600" b="1" dirty="0" smtClean="0">
                <a:solidFill>
                  <a:schemeClr val="dk1"/>
                </a:solidFill>
                <a:latin typeface="Times New Roman"/>
                <a:ea typeface="Times New Roman"/>
                <a:cs typeface="Times New Roman"/>
                <a:sym typeface="Times New Roman"/>
              </a:rPr>
              <a:t> </a:t>
            </a:r>
            <a:r>
              <a:rPr lang="it-IT" sz="1600" b="1" dirty="0" err="1">
                <a:solidFill>
                  <a:schemeClr val="dk1"/>
                </a:solidFill>
                <a:latin typeface="Times New Roman"/>
                <a:ea typeface="Times New Roman"/>
                <a:cs typeface="Times New Roman"/>
                <a:sym typeface="Times New Roman"/>
              </a:rPr>
              <a:t>Y</a:t>
            </a:r>
            <a:r>
              <a:rPr lang="it-IT" sz="1600" b="1" dirty="0" err="1" smtClean="0">
                <a:solidFill>
                  <a:schemeClr val="dk1"/>
                </a:solidFill>
                <a:latin typeface="Times New Roman"/>
                <a:ea typeface="Times New Roman"/>
                <a:cs typeface="Times New Roman"/>
                <a:sym typeface="Times New Roman"/>
              </a:rPr>
              <a:t>ou</a:t>
            </a:r>
            <a:r>
              <a:rPr lang="it-IT" sz="1600" b="1" dirty="0" smtClean="0">
                <a:solidFill>
                  <a:schemeClr val="dk1"/>
                </a:solidFill>
                <a:latin typeface="Times New Roman"/>
                <a:ea typeface="Times New Roman"/>
                <a:cs typeface="Times New Roman"/>
                <a:sym typeface="Times New Roman"/>
              </a:rPr>
              <a:t> for </a:t>
            </a:r>
            <a:r>
              <a:rPr lang="it-IT" sz="1600" b="1" dirty="0">
                <a:solidFill>
                  <a:schemeClr val="dk1"/>
                </a:solidFill>
                <a:latin typeface="Times New Roman"/>
                <a:ea typeface="Times New Roman"/>
                <a:cs typeface="Times New Roman"/>
                <a:sym typeface="Times New Roman"/>
              </a:rPr>
              <a:t>Y</a:t>
            </a:r>
            <a:r>
              <a:rPr lang="it-IT" sz="1600" b="1" dirty="0" smtClean="0">
                <a:solidFill>
                  <a:schemeClr val="dk1"/>
                </a:solidFill>
                <a:latin typeface="Times New Roman"/>
                <a:ea typeface="Times New Roman"/>
                <a:cs typeface="Times New Roman"/>
                <a:sym typeface="Times New Roman"/>
              </a:rPr>
              <a:t>our </a:t>
            </a:r>
            <a:r>
              <a:rPr lang="it-IT" sz="1600" b="1" dirty="0" err="1" smtClean="0">
                <a:solidFill>
                  <a:schemeClr val="dk1"/>
                </a:solidFill>
                <a:latin typeface="Times New Roman"/>
                <a:ea typeface="Times New Roman"/>
                <a:cs typeface="Times New Roman"/>
                <a:sym typeface="Times New Roman"/>
              </a:rPr>
              <a:t>attention</a:t>
            </a:r>
            <a:endParaRPr sz="16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311700" y="2096250"/>
            <a:ext cx="8520600" cy="951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sz="4600" b="1">
                <a:latin typeface="Times New Roman"/>
                <a:ea typeface="Times New Roman"/>
                <a:cs typeface="Times New Roman"/>
                <a:sym typeface="Times New Roman"/>
              </a:rPr>
              <a:t>INTRODUCTION</a:t>
            </a:r>
            <a:endParaRPr sz="2655">
              <a:latin typeface="Times New Roman"/>
              <a:ea typeface="Times New Roman"/>
              <a:cs typeface="Times New Roman"/>
              <a:sym typeface="Times New Roman"/>
            </a:endParaRPr>
          </a:p>
        </p:txBody>
      </p:sp>
      <p:sp>
        <p:nvSpPr>
          <p:cNvPr id="74" name="Google Shape;74;p15"/>
          <p:cNvSpPr txBox="1">
            <a:spLocks noGrp="1"/>
          </p:cNvSpPr>
          <p:nvPr>
            <p:ph type="subTitle" idx="1"/>
          </p:nvPr>
        </p:nvSpPr>
        <p:spPr>
          <a:xfrm>
            <a:off x="387900" y="5457825"/>
            <a:ext cx="8609100" cy="1223100"/>
          </a:xfrm>
          <a:prstGeom prst="rect">
            <a:avLst/>
          </a:prstGeom>
        </p:spPr>
        <p:txBody>
          <a:bodyPr spcFirstLastPara="1" wrap="square" lIns="91425" tIns="91425" rIns="91425" bIns="91425" anchor="t" anchorCtr="0">
            <a:normAutofit/>
          </a:bodyPr>
          <a:lstStyle/>
          <a:p>
            <a:pPr marL="457200" lvl="0" indent="-393700" algn="ctr" rtl="0">
              <a:lnSpc>
                <a:spcPct val="80000"/>
              </a:lnSpc>
              <a:spcBef>
                <a:spcPts val="0"/>
              </a:spcBef>
              <a:spcAft>
                <a:spcPts val="0"/>
              </a:spcAft>
              <a:buClr>
                <a:schemeClr val="dk1"/>
              </a:buClr>
              <a:buSzPts val="2600"/>
              <a:buFont typeface="Times New Roman"/>
              <a:buChar char="●"/>
            </a:pPr>
            <a:r>
              <a:rPr lang="it" sz="2600" i="1">
                <a:solidFill>
                  <a:schemeClr val="dk1"/>
                </a:solidFill>
                <a:latin typeface="Times New Roman"/>
                <a:ea typeface="Times New Roman"/>
                <a:cs typeface="Times New Roman"/>
                <a:sym typeface="Times New Roman"/>
              </a:rPr>
              <a:t>C. elegans</a:t>
            </a:r>
            <a:r>
              <a:rPr lang="it" sz="2600">
                <a:solidFill>
                  <a:schemeClr val="dk1"/>
                </a:solidFill>
                <a:latin typeface="Times New Roman"/>
                <a:ea typeface="Times New Roman"/>
                <a:cs typeface="Times New Roman"/>
                <a:sym typeface="Times New Roman"/>
              </a:rPr>
              <a:t> life cycle</a:t>
            </a:r>
            <a:endParaRPr sz="2600">
              <a:solidFill>
                <a:schemeClr val="dk1"/>
              </a:solidFill>
              <a:latin typeface="Times New Roman"/>
              <a:ea typeface="Times New Roman"/>
              <a:cs typeface="Times New Roman"/>
              <a:sym typeface="Times New Roman"/>
            </a:endParaRPr>
          </a:p>
          <a:p>
            <a:pPr marL="457200" lvl="0" indent="-393700" algn="ctr" rtl="0">
              <a:lnSpc>
                <a:spcPct val="80000"/>
              </a:lnSpc>
              <a:spcBef>
                <a:spcPts val="0"/>
              </a:spcBef>
              <a:spcAft>
                <a:spcPts val="0"/>
              </a:spcAft>
              <a:buClr>
                <a:schemeClr val="dk1"/>
              </a:buClr>
              <a:buSzPts val="2600"/>
              <a:buFont typeface="Times New Roman"/>
              <a:buChar char="●"/>
            </a:pPr>
            <a:r>
              <a:rPr lang="it" sz="2600">
                <a:solidFill>
                  <a:schemeClr val="dk1"/>
                </a:solidFill>
                <a:latin typeface="Times New Roman"/>
                <a:ea typeface="Times New Roman"/>
                <a:cs typeface="Times New Roman"/>
                <a:sym typeface="Times New Roman"/>
              </a:rPr>
              <a:t>Hermaphrodite gonads</a:t>
            </a:r>
            <a:endParaRPr sz="2600">
              <a:solidFill>
                <a:schemeClr val="dk1"/>
              </a:solidFill>
              <a:latin typeface="Times New Roman"/>
              <a:ea typeface="Times New Roman"/>
              <a:cs typeface="Times New Roman"/>
              <a:sym typeface="Times New Roman"/>
            </a:endParaRPr>
          </a:p>
          <a:p>
            <a:pPr marL="457200" lvl="0" indent="-393700" algn="ctr" rtl="0">
              <a:lnSpc>
                <a:spcPct val="80000"/>
              </a:lnSpc>
              <a:spcBef>
                <a:spcPts val="0"/>
              </a:spcBef>
              <a:spcAft>
                <a:spcPts val="0"/>
              </a:spcAft>
              <a:buClr>
                <a:schemeClr val="dk1"/>
              </a:buClr>
              <a:buSzPts val="2600"/>
              <a:buFont typeface="Times New Roman"/>
              <a:buChar char="●"/>
            </a:pPr>
            <a:r>
              <a:rPr lang="it" sz="2600">
                <a:solidFill>
                  <a:schemeClr val="dk1"/>
                </a:solidFill>
                <a:latin typeface="Times New Roman"/>
                <a:ea typeface="Times New Roman"/>
                <a:cs typeface="Times New Roman"/>
                <a:sym typeface="Times New Roman"/>
              </a:rPr>
              <a:t>Emo phenotype</a:t>
            </a: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30550"/>
            <a:ext cx="368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1920" b="1" i="1">
                <a:latin typeface="Times New Roman"/>
                <a:ea typeface="Times New Roman"/>
                <a:cs typeface="Times New Roman"/>
                <a:sym typeface="Times New Roman"/>
              </a:rPr>
              <a:t>C. elegans</a:t>
            </a:r>
            <a:r>
              <a:rPr lang="it" sz="1920" b="1">
                <a:latin typeface="Times New Roman"/>
                <a:ea typeface="Times New Roman"/>
                <a:cs typeface="Times New Roman"/>
                <a:sym typeface="Times New Roman"/>
              </a:rPr>
              <a:t> life cycle</a:t>
            </a:r>
            <a:endParaRPr sz="1920" b="1">
              <a:latin typeface="Times New Roman"/>
              <a:ea typeface="Times New Roman"/>
              <a:cs typeface="Times New Roman"/>
              <a:sym typeface="Times New Roman"/>
            </a:endParaRPr>
          </a:p>
        </p:txBody>
      </p:sp>
      <p:sp>
        <p:nvSpPr>
          <p:cNvPr id="80" name="Google Shape;80;p16"/>
          <p:cNvSpPr txBox="1">
            <a:spLocks noGrp="1"/>
          </p:cNvSpPr>
          <p:nvPr>
            <p:ph type="body" idx="1"/>
          </p:nvPr>
        </p:nvSpPr>
        <p:spPr>
          <a:xfrm>
            <a:off x="311700" y="703250"/>
            <a:ext cx="3252300" cy="3865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it" i="1">
                <a:solidFill>
                  <a:schemeClr val="dk1"/>
                </a:solidFill>
                <a:latin typeface="Times New Roman"/>
                <a:ea typeface="Times New Roman"/>
                <a:cs typeface="Times New Roman"/>
                <a:sym typeface="Times New Roman"/>
              </a:rPr>
              <a:t>C. elegans</a:t>
            </a:r>
            <a:r>
              <a:rPr lang="it">
                <a:solidFill>
                  <a:schemeClr val="dk1"/>
                </a:solidFill>
                <a:latin typeface="Times New Roman"/>
                <a:ea typeface="Times New Roman"/>
                <a:cs typeface="Times New Roman"/>
                <a:sym typeface="Times New Roman"/>
              </a:rPr>
              <a:t> exists primarily as a self-fertilizing</a:t>
            </a:r>
            <a:r>
              <a:rPr lang="it" b="1">
                <a:solidFill>
                  <a:schemeClr val="dk1"/>
                </a:solidFill>
                <a:latin typeface="Times New Roman"/>
                <a:ea typeface="Times New Roman"/>
                <a:cs typeface="Times New Roman"/>
                <a:sym typeface="Times New Roman"/>
              </a:rPr>
              <a:t> hermaphrodite</a:t>
            </a:r>
            <a:r>
              <a:rPr lang="it">
                <a:solidFill>
                  <a:schemeClr val="dk1"/>
                </a:solidFill>
                <a:latin typeface="Times New Roman"/>
                <a:ea typeface="Times New Roman"/>
                <a:cs typeface="Times New Roman"/>
                <a:sym typeface="Times New Roman"/>
              </a:rPr>
              <a:t>, although males arise at a frequency of &lt;0.1 %.</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it" i="1">
                <a:solidFill>
                  <a:schemeClr val="dk1"/>
                </a:solidFill>
                <a:latin typeface="Times New Roman"/>
                <a:ea typeface="Times New Roman"/>
                <a:cs typeface="Times New Roman"/>
                <a:sym typeface="Times New Roman"/>
              </a:rPr>
              <a:t>C. elegans</a:t>
            </a:r>
            <a:r>
              <a:rPr lang="it">
                <a:solidFill>
                  <a:schemeClr val="dk1"/>
                </a:solidFill>
                <a:latin typeface="Times New Roman"/>
                <a:ea typeface="Times New Roman"/>
                <a:cs typeface="Times New Roman"/>
                <a:sym typeface="Times New Roman"/>
              </a:rPr>
              <a:t> developmental cycle comprises an embryonic stage, four larval stages (L1 until L4), the young adult stage, and adulthood (</a:t>
            </a:r>
            <a:r>
              <a:rPr lang="it" b="1">
                <a:solidFill>
                  <a:schemeClr val="dk1"/>
                </a:solidFill>
                <a:latin typeface="Times New Roman"/>
                <a:ea typeface="Times New Roman"/>
                <a:cs typeface="Times New Roman"/>
                <a:sym typeface="Times New Roman"/>
              </a:rPr>
              <a:t>steps</a:t>
            </a:r>
            <a:r>
              <a:rPr lang="it">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it">
                <a:solidFill>
                  <a:schemeClr val="dk1"/>
                </a:solidFill>
                <a:latin typeface="Times New Roman"/>
                <a:ea typeface="Times New Roman"/>
                <a:cs typeface="Times New Roman"/>
                <a:sym typeface="Times New Roman"/>
              </a:rPr>
              <a:t>It is possible to regulate the development speed through temperature. In optimal conditions, </a:t>
            </a:r>
            <a:r>
              <a:rPr lang="it" i="1">
                <a:solidFill>
                  <a:schemeClr val="dk1"/>
                </a:solidFill>
                <a:latin typeface="Times New Roman"/>
                <a:ea typeface="Times New Roman"/>
                <a:cs typeface="Times New Roman"/>
                <a:sym typeface="Times New Roman"/>
              </a:rPr>
              <a:t>C. elegans</a:t>
            </a:r>
            <a:r>
              <a:rPr lang="it">
                <a:solidFill>
                  <a:schemeClr val="dk1"/>
                </a:solidFill>
                <a:latin typeface="Times New Roman"/>
                <a:ea typeface="Times New Roman"/>
                <a:cs typeface="Times New Roman"/>
                <a:sym typeface="Times New Roman"/>
              </a:rPr>
              <a:t> develops completely in about </a:t>
            </a:r>
            <a:r>
              <a:rPr lang="it" b="1">
                <a:solidFill>
                  <a:schemeClr val="dk1"/>
                </a:solidFill>
                <a:latin typeface="Times New Roman"/>
                <a:ea typeface="Times New Roman"/>
                <a:cs typeface="Times New Roman"/>
                <a:sym typeface="Times New Roman"/>
              </a:rPr>
              <a:t>3.5 days at a temperature of 22 °C</a:t>
            </a:r>
            <a:r>
              <a:rPr lang="it">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
        <p:nvSpPr>
          <p:cNvPr id="81" name="Google Shape;81;p16"/>
          <p:cNvSpPr txBox="1"/>
          <p:nvPr/>
        </p:nvSpPr>
        <p:spPr>
          <a:xfrm>
            <a:off x="3899550" y="4568875"/>
            <a:ext cx="5244300" cy="517034"/>
          </a:xfrm>
          <a:prstGeom prst="rect">
            <a:avLst/>
          </a:prstGeom>
          <a:noFill/>
          <a:ln>
            <a:noFill/>
          </a:ln>
        </p:spPr>
        <p:txBody>
          <a:bodyPr spcFirstLastPara="1" wrap="square" lIns="91425" tIns="91425" rIns="91425" bIns="91425" anchor="t" anchorCtr="0">
            <a:spAutoFit/>
          </a:bodyPr>
          <a:lstStyle/>
          <a:p>
            <a:pPr>
              <a:lnSpc>
                <a:spcPct val="135000"/>
              </a:lnSpc>
              <a:buClr>
                <a:schemeClr val="dk1"/>
              </a:buClr>
              <a:buSzPts val="1100"/>
            </a:pPr>
            <a:r>
              <a:rPr lang="en-US" sz="800" dirty="0" smtClean="0">
                <a:solidFill>
                  <a:schemeClr val="dk1"/>
                </a:solidFill>
                <a:latin typeface="Times New Roman"/>
                <a:ea typeface="Times New Roman"/>
                <a:cs typeface="Times New Roman"/>
              </a:rPr>
              <a:t>Adapted </a:t>
            </a:r>
            <a:r>
              <a:rPr lang="en-US" sz="800" dirty="0">
                <a:solidFill>
                  <a:schemeClr val="dk1"/>
                </a:solidFill>
                <a:latin typeface="Times New Roman"/>
                <a:ea typeface="Times New Roman"/>
                <a:cs typeface="Times New Roman"/>
              </a:rPr>
              <a:t>from </a:t>
            </a:r>
            <a:r>
              <a:rPr lang="en-US" sz="800" dirty="0" err="1">
                <a:solidFill>
                  <a:schemeClr val="dk1"/>
                </a:solidFill>
                <a:latin typeface="Times New Roman"/>
                <a:ea typeface="Times New Roman"/>
                <a:cs typeface="Times New Roman"/>
              </a:rPr>
              <a:t>Altun</a:t>
            </a:r>
            <a:r>
              <a:rPr lang="en-US" sz="800" dirty="0">
                <a:solidFill>
                  <a:schemeClr val="dk1"/>
                </a:solidFill>
                <a:latin typeface="Times New Roman"/>
                <a:ea typeface="Times New Roman"/>
                <a:cs typeface="Times New Roman"/>
              </a:rPr>
              <a:t> ZF, Hall DH. 2021. </a:t>
            </a:r>
            <a:r>
              <a:rPr lang="en-US" sz="800" i="1" dirty="0" err="1">
                <a:solidFill>
                  <a:schemeClr val="dk1"/>
                </a:solidFill>
                <a:latin typeface="Times New Roman"/>
                <a:ea typeface="Times New Roman"/>
                <a:cs typeface="Times New Roman"/>
              </a:rPr>
              <a:t>WormAtlas</a:t>
            </a:r>
            <a:r>
              <a:rPr lang="en-US" sz="800" dirty="0">
                <a:solidFill>
                  <a:schemeClr val="dk1"/>
                </a:solidFill>
                <a:latin typeface="Times New Roman"/>
                <a:ea typeface="Times New Roman"/>
                <a:cs typeface="Times New Roman"/>
              </a:rPr>
              <a:t> Hermaphrodite Handbook - Introduction to C. </a:t>
            </a:r>
            <a:r>
              <a:rPr lang="en-US" sz="800" dirty="0" err="1">
                <a:solidFill>
                  <a:schemeClr val="dk1"/>
                </a:solidFill>
                <a:latin typeface="Times New Roman"/>
                <a:ea typeface="Times New Roman"/>
                <a:cs typeface="Times New Roman"/>
              </a:rPr>
              <a:t>elegans</a:t>
            </a:r>
            <a:r>
              <a:rPr lang="en-US" sz="800" dirty="0">
                <a:solidFill>
                  <a:schemeClr val="dk1"/>
                </a:solidFill>
                <a:latin typeface="Times New Roman"/>
                <a:ea typeface="Times New Roman"/>
                <a:cs typeface="Times New Roman"/>
              </a:rPr>
              <a:t> anatomy. http://</a:t>
            </a:r>
            <a:r>
              <a:rPr lang="en-US" sz="800" dirty="0" smtClean="0">
                <a:solidFill>
                  <a:schemeClr val="dk1"/>
                </a:solidFill>
                <a:latin typeface="Times New Roman"/>
                <a:ea typeface="Times New Roman"/>
                <a:cs typeface="Times New Roman"/>
              </a:rPr>
              <a:t>www.wormatlas.org/hermaphrodite/hermaphroditehomepage.htm.</a:t>
            </a:r>
            <a:endParaRPr lang="it-IT" sz="800" dirty="0">
              <a:solidFill>
                <a:schemeClr val="dk1"/>
              </a:solidFill>
              <a:latin typeface="Times New Roman"/>
              <a:ea typeface="Times New Roman"/>
              <a:cs typeface="Times New Roman"/>
            </a:endParaRPr>
          </a:p>
        </p:txBody>
      </p:sp>
      <p:pic>
        <p:nvPicPr>
          <p:cNvPr id="82" name="Google Shape;82;p16"/>
          <p:cNvPicPr preferRelativeResize="0"/>
          <p:nvPr/>
        </p:nvPicPr>
        <p:blipFill>
          <a:blip r:embed="rId3">
            <a:alphaModFix/>
          </a:blip>
          <a:stretch>
            <a:fillRect/>
          </a:stretch>
        </p:blipFill>
        <p:spPr>
          <a:xfrm>
            <a:off x="3647858" y="509825"/>
            <a:ext cx="5375592" cy="41238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87" name="Google Shape;87;p17"/>
          <p:cNvGrpSpPr/>
          <p:nvPr/>
        </p:nvGrpSpPr>
        <p:grpSpPr>
          <a:xfrm>
            <a:off x="632225" y="325299"/>
            <a:ext cx="8019698" cy="4984278"/>
            <a:chOff x="562150" y="321474"/>
            <a:chExt cx="8019698" cy="4984278"/>
          </a:xfrm>
        </p:grpSpPr>
        <p:grpSp>
          <p:nvGrpSpPr>
            <p:cNvPr id="88" name="Google Shape;88;p17"/>
            <p:cNvGrpSpPr/>
            <p:nvPr/>
          </p:nvGrpSpPr>
          <p:grpSpPr>
            <a:xfrm>
              <a:off x="562150" y="321474"/>
              <a:ext cx="8019698" cy="3919393"/>
              <a:chOff x="538100" y="26199"/>
              <a:chExt cx="8019698" cy="3919393"/>
            </a:xfrm>
          </p:grpSpPr>
          <p:pic>
            <p:nvPicPr>
              <p:cNvPr id="89" name="Google Shape;89;p17"/>
              <p:cNvPicPr preferRelativeResize="0"/>
              <p:nvPr/>
            </p:nvPicPr>
            <p:blipFill>
              <a:blip r:embed="rId3">
                <a:alphaModFix/>
              </a:blip>
              <a:stretch>
                <a:fillRect/>
              </a:stretch>
            </p:blipFill>
            <p:spPr>
              <a:xfrm>
                <a:off x="908487" y="26199"/>
                <a:ext cx="7649312" cy="3919393"/>
              </a:xfrm>
              <a:prstGeom prst="rect">
                <a:avLst/>
              </a:prstGeom>
              <a:noFill/>
              <a:ln>
                <a:noFill/>
              </a:ln>
            </p:spPr>
          </p:pic>
          <p:sp>
            <p:nvSpPr>
              <p:cNvPr id="90" name="Google Shape;90;p17"/>
              <p:cNvSpPr/>
              <p:nvPr/>
            </p:nvSpPr>
            <p:spPr>
              <a:xfrm>
                <a:off x="538100" y="26200"/>
                <a:ext cx="6029100" cy="1561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7"/>
            <p:cNvSpPr txBox="1"/>
            <p:nvPr/>
          </p:nvSpPr>
          <p:spPr>
            <a:xfrm>
              <a:off x="2905125" y="4240875"/>
              <a:ext cx="5562300" cy="1064877"/>
            </a:xfrm>
            <a:prstGeom prst="rect">
              <a:avLst/>
            </a:prstGeom>
            <a:noFill/>
            <a:ln>
              <a:noFill/>
            </a:ln>
          </p:spPr>
          <p:txBody>
            <a:bodyPr spcFirstLastPara="1" wrap="square" lIns="91425" tIns="91425" rIns="91425" bIns="91425" anchor="t" anchorCtr="0">
              <a:spAutoFit/>
            </a:bodyPr>
            <a:lstStyle/>
            <a:p>
              <a:pPr lvl="0">
                <a:lnSpc>
                  <a:spcPct val="135000"/>
                </a:lnSpc>
                <a:buClr>
                  <a:schemeClr val="dk1"/>
                </a:buClr>
                <a:buSzPts val="1100"/>
              </a:pPr>
              <a:r>
                <a:rPr lang="it-IT" sz="800" dirty="0" err="1" smtClean="0">
                  <a:solidFill>
                    <a:schemeClr val="dk1"/>
                  </a:solidFill>
                  <a:latin typeface="Times New Roman"/>
                  <a:ea typeface="Times New Roman"/>
                  <a:cs typeface="Times New Roman"/>
                  <a:sym typeface="Times New Roman"/>
                </a:rPr>
                <a:t>Adapted</a:t>
              </a:r>
              <a:r>
                <a:rPr lang="it-IT" sz="800" dirty="0" smtClean="0">
                  <a:solidFill>
                    <a:schemeClr val="dk1"/>
                  </a:solidFill>
                  <a:latin typeface="Times New Roman"/>
                  <a:ea typeface="Times New Roman"/>
                  <a:cs typeface="Times New Roman"/>
                  <a:sym typeface="Times New Roman"/>
                </a:rPr>
                <a:t> </a:t>
              </a:r>
              <a:r>
                <a:rPr lang="it-IT" sz="800" dirty="0">
                  <a:solidFill>
                    <a:schemeClr val="dk1"/>
                  </a:solidFill>
                  <a:latin typeface="Times New Roman"/>
                  <a:ea typeface="Times New Roman"/>
                  <a:cs typeface="Times New Roman"/>
                  <a:sym typeface="Times New Roman"/>
                </a:rPr>
                <a:t>from </a:t>
              </a:r>
              <a:r>
                <a:rPr lang="it-IT" sz="800" dirty="0" err="1">
                  <a:solidFill>
                    <a:schemeClr val="dk1"/>
                  </a:solidFill>
                  <a:latin typeface="Times New Roman"/>
                  <a:ea typeface="Times New Roman"/>
                  <a:cs typeface="Times New Roman"/>
                  <a:sym typeface="Times New Roman"/>
                </a:rPr>
                <a:t>Huelgas-Morales</a:t>
              </a:r>
              <a:r>
                <a:rPr lang="it-IT" sz="800" dirty="0">
                  <a:solidFill>
                    <a:schemeClr val="dk1"/>
                  </a:solidFill>
                  <a:latin typeface="Times New Roman"/>
                  <a:ea typeface="Times New Roman"/>
                  <a:cs typeface="Times New Roman"/>
                  <a:sym typeface="Times New Roman"/>
                </a:rPr>
                <a:t> G, Silva-García CG, Salinas LS, </a:t>
              </a:r>
              <a:r>
                <a:rPr lang="it-IT" sz="800" dirty="0" err="1">
                  <a:solidFill>
                    <a:schemeClr val="dk1"/>
                  </a:solidFill>
                  <a:latin typeface="Times New Roman"/>
                  <a:ea typeface="Times New Roman"/>
                  <a:cs typeface="Times New Roman"/>
                  <a:sym typeface="Times New Roman"/>
                </a:rPr>
                <a:t>Greenstein</a:t>
              </a:r>
              <a:r>
                <a:rPr lang="it-IT" sz="800" dirty="0">
                  <a:solidFill>
                    <a:schemeClr val="dk1"/>
                  </a:solidFill>
                  <a:latin typeface="Times New Roman"/>
                  <a:ea typeface="Times New Roman"/>
                  <a:cs typeface="Times New Roman"/>
                  <a:sym typeface="Times New Roman"/>
                </a:rPr>
                <a:t> D, Navarro RE. 2016. The Stress </a:t>
              </a:r>
              <a:r>
                <a:rPr lang="it-IT" sz="800" dirty="0" err="1">
                  <a:solidFill>
                    <a:schemeClr val="dk1"/>
                  </a:solidFill>
                  <a:latin typeface="Times New Roman"/>
                  <a:ea typeface="Times New Roman"/>
                  <a:cs typeface="Times New Roman"/>
                  <a:sym typeface="Times New Roman"/>
                </a:rPr>
                <a:t>Granule</a:t>
              </a:r>
              <a:r>
                <a:rPr lang="it-IT" sz="800" dirty="0">
                  <a:solidFill>
                    <a:schemeClr val="dk1"/>
                  </a:solidFill>
                  <a:latin typeface="Times New Roman"/>
                  <a:ea typeface="Times New Roman"/>
                  <a:cs typeface="Times New Roman"/>
                  <a:sym typeface="Times New Roman"/>
                </a:rPr>
                <a:t> RNA-</a:t>
              </a:r>
              <a:r>
                <a:rPr lang="it-IT" sz="800" dirty="0" err="1">
                  <a:solidFill>
                    <a:schemeClr val="dk1"/>
                  </a:solidFill>
                  <a:latin typeface="Times New Roman"/>
                  <a:ea typeface="Times New Roman"/>
                  <a:cs typeface="Times New Roman"/>
                  <a:sym typeface="Times New Roman"/>
                </a:rPr>
                <a:t>Binding</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Protein</a:t>
              </a:r>
              <a:r>
                <a:rPr lang="it-IT" sz="800" dirty="0">
                  <a:solidFill>
                    <a:schemeClr val="dk1"/>
                  </a:solidFill>
                  <a:latin typeface="Times New Roman"/>
                  <a:ea typeface="Times New Roman"/>
                  <a:cs typeface="Times New Roman"/>
                  <a:sym typeface="Times New Roman"/>
                </a:rPr>
                <a:t> TIAR-1 </a:t>
              </a:r>
              <a:r>
                <a:rPr lang="it-IT" sz="800" dirty="0" err="1">
                  <a:solidFill>
                    <a:schemeClr val="dk1"/>
                  </a:solidFill>
                  <a:latin typeface="Times New Roman"/>
                  <a:ea typeface="Times New Roman"/>
                  <a:cs typeface="Times New Roman"/>
                  <a:sym typeface="Times New Roman"/>
                </a:rPr>
                <a:t>Protects</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Female</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Germ</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Cells</a:t>
              </a:r>
              <a:r>
                <a:rPr lang="it-IT" sz="800" dirty="0">
                  <a:solidFill>
                    <a:schemeClr val="dk1"/>
                  </a:solidFill>
                  <a:latin typeface="Times New Roman"/>
                  <a:ea typeface="Times New Roman"/>
                  <a:cs typeface="Times New Roman"/>
                  <a:sym typeface="Times New Roman"/>
                </a:rPr>
                <a:t> from </a:t>
              </a:r>
              <a:r>
                <a:rPr lang="it-IT" sz="800" dirty="0" err="1">
                  <a:solidFill>
                    <a:schemeClr val="dk1"/>
                  </a:solidFill>
                  <a:latin typeface="Times New Roman"/>
                  <a:ea typeface="Times New Roman"/>
                  <a:cs typeface="Times New Roman"/>
                  <a:sym typeface="Times New Roman"/>
                </a:rPr>
                <a:t>Heat</a:t>
              </a:r>
              <a:r>
                <a:rPr lang="it-IT" sz="800" dirty="0">
                  <a:solidFill>
                    <a:schemeClr val="dk1"/>
                  </a:solidFill>
                  <a:latin typeface="Times New Roman"/>
                  <a:ea typeface="Times New Roman"/>
                  <a:cs typeface="Times New Roman"/>
                  <a:sym typeface="Times New Roman"/>
                </a:rPr>
                <a:t> Shock in </a:t>
              </a:r>
              <a:r>
                <a:rPr lang="it-IT" sz="800" i="1" dirty="0" err="1">
                  <a:solidFill>
                    <a:schemeClr val="dk1"/>
                  </a:solidFill>
                  <a:latin typeface="Times New Roman"/>
                  <a:ea typeface="Times New Roman"/>
                  <a:cs typeface="Times New Roman"/>
                  <a:sym typeface="Times New Roman"/>
                </a:rPr>
                <a:t>Caenorhabditis</a:t>
              </a:r>
              <a:r>
                <a:rPr lang="it-IT" sz="800" i="1" dirty="0">
                  <a:solidFill>
                    <a:schemeClr val="dk1"/>
                  </a:solidFill>
                  <a:latin typeface="Times New Roman"/>
                  <a:ea typeface="Times New Roman"/>
                  <a:cs typeface="Times New Roman"/>
                  <a:sym typeface="Times New Roman"/>
                </a:rPr>
                <a:t> </a:t>
              </a:r>
              <a:r>
                <a:rPr lang="it-IT" sz="800" i="1" dirty="0" err="1">
                  <a:solidFill>
                    <a:schemeClr val="dk1"/>
                  </a:solidFill>
                  <a:latin typeface="Times New Roman"/>
                  <a:ea typeface="Times New Roman"/>
                  <a:cs typeface="Times New Roman"/>
                  <a:sym typeface="Times New Roman"/>
                </a:rPr>
                <a:t>elegans</a:t>
              </a:r>
              <a:r>
                <a:rPr lang="it-IT" sz="800" i="1" dirty="0">
                  <a:solidFill>
                    <a:schemeClr val="dk1"/>
                  </a:solidFill>
                  <a:latin typeface="Times New Roman"/>
                  <a:ea typeface="Times New Roman"/>
                  <a:cs typeface="Times New Roman"/>
                  <a:sym typeface="Times New Roman"/>
                </a:rPr>
                <a:t>. </a:t>
              </a:r>
              <a:r>
                <a:rPr lang="it-IT" sz="800" dirty="0">
                  <a:solidFill>
                    <a:schemeClr val="dk1"/>
                  </a:solidFill>
                  <a:latin typeface="Times New Roman"/>
                  <a:ea typeface="Times New Roman"/>
                  <a:cs typeface="Times New Roman"/>
                  <a:sym typeface="Times New Roman"/>
                </a:rPr>
                <a:t>G3 (Bethesda). 6(4):1031–1047. doi:10.1534/g3.115.026815.</a:t>
              </a:r>
            </a:p>
            <a:p>
              <a:pPr marL="0" lvl="0" indent="0" algn="l" rtl="0">
                <a:lnSpc>
                  <a:spcPct val="135000"/>
                </a:lnSpc>
                <a:spcBef>
                  <a:spcPts val="0"/>
                </a:spcBef>
                <a:spcAft>
                  <a:spcPts val="0"/>
                </a:spcAft>
                <a:buClr>
                  <a:schemeClr val="dk1"/>
                </a:buClr>
                <a:buSzPts val="1100"/>
                <a:buFont typeface="Arial"/>
                <a:buNone/>
              </a:pPr>
              <a:endParaRPr sz="8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grpSp>
      <p:sp>
        <p:nvSpPr>
          <p:cNvPr id="92" name="Google Shape;92;p17"/>
          <p:cNvSpPr txBox="1"/>
          <p:nvPr/>
        </p:nvSpPr>
        <p:spPr>
          <a:xfrm>
            <a:off x="0" y="2048825"/>
            <a:ext cx="5486400" cy="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820" b="1">
                <a:solidFill>
                  <a:schemeClr val="dk1"/>
                </a:solidFill>
                <a:latin typeface="Times New Roman"/>
                <a:ea typeface="Times New Roman"/>
                <a:cs typeface="Times New Roman"/>
                <a:sym typeface="Times New Roman"/>
              </a:rPr>
              <a:t>Hermaphrodite Gonad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187875" y="161300"/>
            <a:ext cx="3526800" cy="44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1800" b="1">
                <a:solidFill>
                  <a:srgbClr val="000000"/>
                </a:solidFill>
                <a:latin typeface="Times New Roman"/>
                <a:ea typeface="Times New Roman"/>
                <a:cs typeface="Times New Roman"/>
                <a:sym typeface="Times New Roman"/>
              </a:rPr>
              <a:t>Emo Phenotype (endomitotic oocytes)</a:t>
            </a:r>
            <a:endParaRPr sz="3200"/>
          </a:p>
        </p:txBody>
      </p:sp>
      <p:graphicFrame>
        <p:nvGraphicFramePr>
          <p:cNvPr id="98" name="Google Shape;98;p18"/>
          <p:cNvGraphicFramePr/>
          <p:nvPr/>
        </p:nvGraphicFramePr>
        <p:xfrm>
          <a:off x="285850" y="3705613"/>
          <a:ext cx="8572275" cy="1295120"/>
        </p:xfrm>
        <a:graphic>
          <a:graphicData uri="http://schemas.openxmlformats.org/drawingml/2006/table">
            <a:tbl>
              <a:tblPr>
                <a:noFill/>
                <a:tableStyleId>{0AACECF6-752F-4F7E-ABB6-56A5B0C0E122}</a:tableStyleId>
              </a:tblPr>
              <a:tblGrid>
                <a:gridCol w="695300">
                  <a:extLst>
                    <a:ext uri="{9D8B030D-6E8A-4147-A177-3AD203B41FA5}">
                      <a16:colId xmlns:a16="http://schemas.microsoft.com/office/drawing/2014/main" val="20000"/>
                    </a:ext>
                  </a:extLst>
                </a:gridCol>
                <a:gridCol w="1000100">
                  <a:extLst>
                    <a:ext uri="{9D8B030D-6E8A-4147-A177-3AD203B41FA5}">
                      <a16:colId xmlns:a16="http://schemas.microsoft.com/office/drawing/2014/main" val="20001"/>
                    </a:ext>
                  </a:extLst>
                </a:gridCol>
                <a:gridCol w="1066775">
                  <a:extLst>
                    <a:ext uri="{9D8B030D-6E8A-4147-A177-3AD203B41FA5}">
                      <a16:colId xmlns:a16="http://schemas.microsoft.com/office/drawing/2014/main" val="20002"/>
                    </a:ext>
                  </a:extLst>
                </a:gridCol>
                <a:gridCol w="1047725">
                  <a:extLst>
                    <a:ext uri="{9D8B030D-6E8A-4147-A177-3AD203B41FA5}">
                      <a16:colId xmlns:a16="http://schemas.microsoft.com/office/drawing/2014/main" val="20003"/>
                    </a:ext>
                  </a:extLst>
                </a:gridCol>
                <a:gridCol w="952475">
                  <a:extLst>
                    <a:ext uri="{9D8B030D-6E8A-4147-A177-3AD203B41FA5}">
                      <a16:colId xmlns:a16="http://schemas.microsoft.com/office/drawing/2014/main" val="20004"/>
                    </a:ext>
                  </a:extLst>
                </a:gridCol>
                <a:gridCol w="952475">
                  <a:extLst>
                    <a:ext uri="{9D8B030D-6E8A-4147-A177-3AD203B41FA5}">
                      <a16:colId xmlns:a16="http://schemas.microsoft.com/office/drawing/2014/main" val="20005"/>
                    </a:ext>
                  </a:extLst>
                </a:gridCol>
                <a:gridCol w="952475">
                  <a:extLst>
                    <a:ext uri="{9D8B030D-6E8A-4147-A177-3AD203B41FA5}">
                      <a16:colId xmlns:a16="http://schemas.microsoft.com/office/drawing/2014/main" val="20006"/>
                    </a:ext>
                  </a:extLst>
                </a:gridCol>
                <a:gridCol w="1009625">
                  <a:extLst>
                    <a:ext uri="{9D8B030D-6E8A-4147-A177-3AD203B41FA5}">
                      <a16:colId xmlns:a16="http://schemas.microsoft.com/office/drawing/2014/main" val="20007"/>
                    </a:ext>
                  </a:extLst>
                </a:gridCol>
                <a:gridCol w="895325">
                  <a:extLst>
                    <a:ext uri="{9D8B030D-6E8A-4147-A177-3AD203B41FA5}">
                      <a16:colId xmlns:a16="http://schemas.microsoft.com/office/drawing/2014/main" val="20008"/>
                    </a:ext>
                  </a:extLst>
                </a:gridCol>
              </a:tblGrid>
              <a:tr h="363075">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Gene</a:t>
                      </a:r>
                      <a:endParaRPr sz="1300">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solidFill>
                      <a:srgbClr val="D9D9D9"/>
                    </a:solidFill>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ani-1</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lev-11</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let-502</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mlc-4</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2700" cap="flat" cmpd="sng">
                      <a:solidFill>
                        <a:srgbClr val="999999"/>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mlc-5</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par-6</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2700" cap="flat" cmpd="sng">
                      <a:solidFill>
                        <a:srgbClr val="999999"/>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rho-1</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lnSpc>
                          <a:spcPct val="150000"/>
                        </a:lnSpc>
                        <a:spcBef>
                          <a:spcPts val="0"/>
                        </a:spcBef>
                        <a:spcAft>
                          <a:spcPts val="0"/>
                        </a:spcAft>
                        <a:buNone/>
                      </a:pPr>
                      <a:r>
                        <a:rPr lang="it" sz="1200" b="1" i="1" u="sng">
                          <a:solidFill>
                            <a:schemeClr val="dk1"/>
                          </a:solidFill>
                          <a:latin typeface="Times New Roman"/>
                          <a:ea typeface="Times New Roman"/>
                          <a:cs typeface="Times New Roman"/>
                          <a:sym typeface="Times New Roman"/>
                        </a:rPr>
                        <a:t>unc-45</a:t>
                      </a:r>
                      <a:endParaRPr sz="1200" b="1" i="1" u="sng">
                        <a:solidFill>
                          <a:schemeClr val="dk1"/>
                        </a:solidFill>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extLst>
                  <a:ext uri="{0D108BD9-81ED-4DB2-BD59-A6C34878D82A}">
                    <a16:rowId xmlns:a16="http://schemas.microsoft.com/office/drawing/2014/main" val="10000"/>
                  </a:ext>
                </a:extLst>
              </a:tr>
              <a:tr h="837950">
                <a:tc>
                  <a:txBody>
                    <a:bodyPr/>
                    <a:lstStyle/>
                    <a:p>
                      <a:pPr marL="0" lvl="0" indent="0" algn="l" rtl="0">
                        <a:spcBef>
                          <a:spcPts val="0"/>
                        </a:spcBef>
                        <a:spcAft>
                          <a:spcPts val="0"/>
                        </a:spcAft>
                        <a:buNone/>
                      </a:pPr>
                      <a:r>
                        <a:rPr lang="it" sz="1300">
                          <a:latin typeface="Times New Roman"/>
                          <a:ea typeface="Times New Roman"/>
                          <a:cs typeface="Times New Roman"/>
                          <a:sym typeface="Times New Roman"/>
                        </a:rPr>
                        <a:t>Protein</a:t>
                      </a:r>
                      <a:endParaRPr sz="1300">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solidFill>
                      <a:srgbClr val="D9D9D9"/>
                    </a:solidFill>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Anillin-like protein 1</a:t>
                      </a: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Tropomyosin</a:t>
                      </a: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Rho-associated protein kinase</a:t>
                      </a:r>
                      <a:endParaRPr/>
                    </a:p>
                  </a:txBody>
                  <a:tcPr marL="91425" marR="91425" marT="91425" marB="91425">
                    <a:lnL w="38100" cap="flat" cmpd="sng">
                      <a:solidFill>
                        <a:srgbClr val="9E9E9E"/>
                      </a:solidFill>
                      <a:prstDash val="solid"/>
                      <a:round/>
                      <a:headEnd type="none" w="sm" len="sm"/>
                      <a:tailEnd type="none" w="sm" len="sm"/>
                    </a:lnL>
                    <a:lnR w="38100" cap="flat" cmpd="sng">
                      <a:solidFill>
                        <a:srgbClr val="999999"/>
                      </a:solidFill>
                      <a:prstDash val="solid"/>
                      <a:round/>
                      <a:headEnd type="none" w="sm" len="sm"/>
                      <a:tailEnd type="none" w="sm" len="sm"/>
                    </a:lnR>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Myosin regulatory light chain 4</a:t>
                      </a:r>
                      <a:endParaRPr sz="1200">
                        <a:latin typeface="Times New Roman"/>
                        <a:ea typeface="Times New Roman"/>
                        <a:cs typeface="Times New Roman"/>
                        <a:sym typeface="Times New Roman"/>
                      </a:endParaRPr>
                    </a:p>
                  </a:txBody>
                  <a:tcPr marL="63500" marR="63500" marT="63500" marB="63500">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Myosin essential light chain 5</a:t>
                      </a:r>
                      <a:endParaRPr/>
                    </a:p>
                  </a:txBody>
                  <a:tcPr marL="91425" marR="91425" marT="91425" marB="91425">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tcPr>
                </a:tc>
                <a:tc>
                  <a:txBody>
                    <a:bodyPr/>
                    <a:lstStyle/>
                    <a:p>
                      <a:pPr marL="0" lvl="0" indent="0" algn="l" rtl="0">
                        <a:spcBef>
                          <a:spcPts val="0"/>
                        </a:spcBef>
                        <a:spcAft>
                          <a:spcPts val="0"/>
                        </a:spcAft>
                        <a:buNone/>
                      </a:pPr>
                      <a:r>
                        <a:rPr lang="it" sz="1200">
                          <a:latin typeface="Times New Roman"/>
                          <a:ea typeface="Times New Roman"/>
                          <a:cs typeface="Times New Roman"/>
                          <a:sym typeface="Times New Roman"/>
                        </a:rPr>
                        <a:t>Partitioning defective protein 6</a:t>
                      </a:r>
                      <a:endParaRPr sz="1200">
                        <a:latin typeface="Times New Roman"/>
                        <a:ea typeface="Times New Roman"/>
                        <a:cs typeface="Times New Roman"/>
                        <a:sym typeface="Times New Roman"/>
                      </a:endParaRPr>
                    </a:p>
                  </a:txBody>
                  <a:tcPr marL="63500" marR="63500" marT="63500" marB="63500">
                    <a:lnL w="38100" cap="flat" cmpd="sng">
                      <a:solidFill>
                        <a:srgbClr val="999999"/>
                      </a:solidFill>
                      <a:prstDash val="solid"/>
                      <a:round/>
                      <a:headEnd type="none" w="sm" len="sm"/>
                      <a:tailEnd type="none" w="sm" len="sm"/>
                    </a:lnL>
                    <a:lnR w="381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Ras-like GTP-binding protein</a:t>
                      </a:r>
                      <a:endParaRPr/>
                    </a:p>
                  </a:txBody>
                  <a:tcPr marL="91425" marR="91425" marT="91425" marB="91425">
                    <a:lnL w="38100" cap="flat" cmpd="sng">
                      <a:solidFill>
                        <a:srgbClr val="999999"/>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it" sz="1200">
                          <a:solidFill>
                            <a:schemeClr val="dk1"/>
                          </a:solidFill>
                          <a:latin typeface="Times New Roman"/>
                          <a:ea typeface="Times New Roman"/>
                          <a:cs typeface="Times New Roman"/>
                          <a:sym typeface="Times New Roman"/>
                        </a:rPr>
                        <a:t>Myosin chaperone protein</a:t>
                      </a: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bl>
          </a:graphicData>
        </a:graphic>
      </p:graphicFrame>
      <p:sp>
        <p:nvSpPr>
          <p:cNvPr id="99" name="Google Shape;99;p18"/>
          <p:cNvSpPr txBox="1"/>
          <p:nvPr/>
        </p:nvSpPr>
        <p:spPr>
          <a:xfrm>
            <a:off x="4544575" y="2383875"/>
            <a:ext cx="4457700" cy="683234"/>
          </a:xfrm>
          <a:prstGeom prst="rect">
            <a:avLst/>
          </a:prstGeom>
          <a:noFill/>
          <a:ln>
            <a:noFill/>
          </a:ln>
        </p:spPr>
        <p:txBody>
          <a:bodyPr spcFirstLastPara="1" wrap="square" lIns="91425" tIns="91425" rIns="91425" bIns="91425" anchor="t" anchorCtr="0">
            <a:spAutoFit/>
          </a:bodyPr>
          <a:lstStyle/>
          <a:p>
            <a:pPr lvl="0">
              <a:lnSpc>
                <a:spcPct val="135000"/>
              </a:lnSpc>
              <a:buClr>
                <a:schemeClr val="dk1"/>
              </a:buClr>
              <a:buSzPts val="1100"/>
            </a:pPr>
            <a:r>
              <a:rPr lang="it-IT" sz="800" dirty="0" err="1">
                <a:solidFill>
                  <a:schemeClr val="dk1"/>
                </a:solidFill>
                <a:latin typeface="Times New Roman"/>
                <a:ea typeface="Times New Roman"/>
                <a:cs typeface="Times New Roman"/>
                <a:sym typeface="Times New Roman"/>
              </a:rPr>
              <a:t>Adapted</a:t>
            </a:r>
            <a:r>
              <a:rPr lang="it-IT" sz="800" dirty="0">
                <a:solidFill>
                  <a:schemeClr val="dk1"/>
                </a:solidFill>
                <a:latin typeface="Times New Roman"/>
                <a:ea typeface="Times New Roman"/>
                <a:cs typeface="Times New Roman"/>
                <a:sym typeface="Times New Roman"/>
              </a:rPr>
              <a:t> from </a:t>
            </a:r>
            <a:r>
              <a:rPr lang="it-IT" sz="800" dirty="0" err="1">
                <a:solidFill>
                  <a:schemeClr val="dk1"/>
                </a:solidFill>
                <a:latin typeface="Times New Roman"/>
                <a:ea typeface="Times New Roman"/>
                <a:cs typeface="Times New Roman"/>
                <a:sym typeface="Times New Roman"/>
              </a:rPr>
              <a:t>Huelgas-Morales</a:t>
            </a:r>
            <a:r>
              <a:rPr lang="it-IT" sz="800" dirty="0">
                <a:solidFill>
                  <a:schemeClr val="dk1"/>
                </a:solidFill>
                <a:latin typeface="Times New Roman"/>
                <a:ea typeface="Times New Roman"/>
                <a:cs typeface="Times New Roman"/>
                <a:sym typeface="Times New Roman"/>
              </a:rPr>
              <a:t> G, Silva-García CG, Salinas LS, </a:t>
            </a:r>
            <a:r>
              <a:rPr lang="it-IT" sz="800" dirty="0" err="1">
                <a:solidFill>
                  <a:schemeClr val="dk1"/>
                </a:solidFill>
                <a:latin typeface="Times New Roman"/>
                <a:ea typeface="Times New Roman"/>
                <a:cs typeface="Times New Roman"/>
                <a:sym typeface="Times New Roman"/>
              </a:rPr>
              <a:t>Greenstein</a:t>
            </a:r>
            <a:r>
              <a:rPr lang="it-IT" sz="800" dirty="0">
                <a:solidFill>
                  <a:schemeClr val="dk1"/>
                </a:solidFill>
                <a:latin typeface="Times New Roman"/>
                <a:ea typeface="Times New Roman"/>
                <a:cs typeface="Times New Roman"/>
                <a:sym typeface="Times New Roman"/>
              </a:rPr>
              <a:t> D, Navarro RE. 2016. The Stress </a:t>
            </a:r>
            <a:r>
              <a:rPr lang="it-IT" sz="800" dirty="0" err="1">
                <a:solidFill>
                  <a:schemeClr val="dk1"/>
                </a:solidFill>
                <a:latin typeface="Times New Roman"/>
                <a:ea typeface="Times New Roman"/>
                <a:cs typeface="Times New Roman"/>
                <a:sym typeface="Times New Roman"/>
              </a:rPr>
              <a:t>Granule</a:t>
            </a:r>
            <a:r>
              <a:rPr lang="it-IT" sz="800" dirty="0">
                <a:solidFill>
                  <a:schemeClr val="dk1"/>
                </a:solidFill>
                <a:latin typeface="Times New Roman"/>
                <a:ea typeface="Times New Roman"/>
                <a:cs typeface="Times New Roman"/>
                <a:sym typeface="Times New Roman"/>
              </a:rPr>
              <a:t> RNA-</a:t>
            </a:r>
            <a:r>
              <a:rPr lang="it-IT" sz="800" dirty="0" err="1">
                <a:solidFill>
                  <a:schemeClr val="dk1"/>
                </a:solidFill>
                <a:latin typeface="Times New Roman"/>
                <a:ea typeface="Times New Roman"/>
                <a:cs typeface="Times New Roman"/>
                <a:sym typeface="Times New Roman"/>
              </a:rPr>
              <a:t>Binding</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Protein</a:t>
            </a:r>
            <a:r>
              <a:rPr lang="it-IT" sz="800" dirty="0">
                <a:solidFill>
                  <a:schemeClr val="dk1"/>
                </a:solidFill>
                <a:latin typeface="Times New Roman"/>
                <a:ea typeface="Times New Roman"/>
                <a:cs typeface="Times New Roman"/>
                <a:sym typeface="Times New Roman"/>
              </a:rPr>
              <a:t> TIAR-1 </a:t>
            </a:r>
            <a:r>
              <a:rPr lang="it-IT" sz="800" dirty="0" err="1">
                <a:solidFill>
                  <a:schemeClr val="dk1"/>
                </a:solidFill>
                <a:latin typeface="Times New Roman"/>
                <a:ea typeface="Times New Roman"/>
                <a:cs typeface="Times New Roman"/>
                <a:sym typeface="Times New Roman"/>
              </a:rPr>
              <a:t>Protects</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Female</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Germ</a:t>
            </a:r>
            <a:r>
              <a:rPr lang="it-IT" sz="800" dirty="0">
                <a:solidFill>
                  <a:schemeClr val="dk1"/>
                </a:solidFill>
                <a:latin typeface="Times New Roman"/>
                <a:ea typeface="Times New Roman"/>
                <a:cs typeface="Times New Roman"/>
                <a:sym typeface="Times New Roman"/>
              </a:rPr>
              <a:t> </a:t>
            </a:r>
            <a:r>
              <a:rPr lang="it-IT" sz="800" dirty="0" err="1">
                <a:solidFill>
                  <a:schemeClr val="dk1"/>
                </a:solidFill>
                <a:latin typeface="Times New Roman"/>
                <a:ea typeface="Times New Roman"/>
                <a:cs typeface="Times New Roman"/>
                <a:sym typeface="Times New Roman"/>
              </a:rPr>
              <a:t>Cells</a:t>
            </a:r>
            <a:r>
              <a:rPr lang="it-IT" sz="800" dirty="0">
                <a:solidFill>
                  <a:schemeClr val="dk1"/>
                </a:solidFill>
                <a:latin typeface="Times New Roman"/>
                <a:ea typeface="Times New Roman"/>
                <a:cs typeface="Times New Roman"/>
                <a:sym typeface="Times New Roman"/>
              </a:rPr>
              <a:t> from </a:t>
            </a:r>
            <a:r>
              <a:rPr lang="it-IT" sz="800" dirty="0" err="1">
                <a:solidFill>
                  <a:schemeClr val="dk1"/>
                </a:solidFill>
                <a:latin typeface="Times New Roman"/>
                <a:ea typeface="Times New Roman"/>
                <a:cs typeface="Times New Roman"/>
                <a:sym typeface="Times New Roman"/>
              </a:rPr>
              <a:t>Heat</a:t>
            </a:r>
            <a:r>
              <a:rPr lang="it-IT" sz="800" dirty="0">
                <a:solidFill>
                  <a:schemeClr val="dk1"/>
                </a:solidFill>
                <a:latin typeface="Times New Roman"/>
                <a:ea typeface="Times New Roman"/>
                <a:cs typeface="Times New Roman"/>
                <a:sym typeface="Times New Roman"/>
              </a:rPr>
              <a:t> Shock in </a:t>
            </a:r>
            <a:r>
              <a:rPr lang="it-IT" sz="800" i="1" dirty="0" err="1">
                <a:solidFill>
                  <a:schemeClr val="dk1"/>
                </a:solidFill>
                <a:latin typeface="Times New Roman"/>
                <a:ea typeface="Times New Roman"/>
                <a:cs typeface="Times New Roman"/>
                <a:sym typeface="Times New Roman"/>
              </a:rPr>
              <a:t>Caenorhabditis</a:t>
            </a:r>
            <a:r>
              <a:rPr lang="it-IT" sz="800" i="1" dirty="0">
                <a:solidFill>
                  <a:schemeClr val="dk1"/>
                </a:solidFill>
                <a:latin typeface="Times New Roman"/>
                <a:ea typeface="Times New Roman"/>
                <a:cs typeface="Times New Roman"/>
                <a:sym typeface="Times New Roman"/>
              </a:rPr>
              <a:t> </a:t>
            </a:r>
            <a:r>
              <a:rPr lang="it-IT" sz="800" i="1" dirty="0" err="1">
                <a:solidFill>
                  <a:schemeClr val="dk1"/>
                </a:solidFill>
                <a:latin typeface="Times New Roman"/>
                <a:ea typeface="Times New Roman"/>
                <a:cs typeface="Times New Roman"/>
                <a:sym typeface="Times New Roman"/>
              </a:rPr>
              <a:t>elegans</a:t>
            </a:r>
            <a:r>
              <a:rPr lang="it-IT" sz="800" i="1" dirty="0">
                <a:solidFill>
                  <a:schemeClr val="dk1"/>
                </a:solidFill>
                <a:latin typeface="Times New Roman"/>
                <a:ea typeface="Times New Roman"/>
                <a:cs typeface="Times New Roman"/>
                <a:sym typeface="Times New Roman"/>
              </a:rPr>
              <a:t>. </a:t>
            </a:r>
            <a:r>
              <a:rPr lang="it-IT" sz="800" dirty="0">
                <a:solidFill>
                  <a:schemeClr val="dk1"/>
                </a:solidFill>
                <a:latin typeface="Times New Roman"/>
                <a:ea typeface="Times New Roman"/>
                <a:cs typeface="Times New Roman"/>
                <a:sym typeface="Times New Roman"/>
              </a:rPr>
              <a:t>G3 (Bethesda). 6(4):1031–1047. doi:10.1534/g3.115.026815</a:t>
            </a:r>
            <a:r>
              <a:rPr lang="it-IT" sz="800" dirty="0" smtClean="0">
                <a:solidFill>
                  <a:schemeClr val="dk1"/>
                </a:solidFill>
                <a:latin typeface="Times New Roman"/>
                <a:ea typeface="Times New Roman"/>
                <a:cs typeface="Times New Roman"/>
                <a:sym typeface="Times New Roman"/>
              </a:rPr>
              <a:t>.</a:t>
            </a:r>
            <a:endParaRPr lang="it-IT" sz="800" dirty="0">
              <a:solidFill>
                <a:schemeClr val="dk1"/>
              </a:solidFill>
              <a:latin typeface="Times New Roman"/>
              <a:ea typeface="Times New Roman"/>
              <a:cs typeface="Times New Roman"/>
              <a:sym typeface="Times New Roman"/>
            </a:endParaRPr>
          </a:p>
        </p:txBody>
      </p:sp>
      <p:pic>
        <p:nvPicPr>
          <p:cNvPr id="100" name="Google Shape;100;p18"/>
          <p:cNvPicPr preferRelativeResize="0"/>
          <p:nvPr/>
        </p:nvPicPr>
        <p:blipFill rotWithShape="1">
          <a:blip r:embed="rId3">
            <a:alphaModFix/>
          </a:blip>
          <a:srcRect b="20823"/>
          <a:stretch/>
        </p:blipFill>
        <p:spPr>
          <a:xfrm>
            <a:off x="4535267" y="602300"/>
            <a:ext cx="4476307" cy="1358625"/>
          </a:xfrm>
          <a:prstGeom prst="rect">
            <a:avLst/>
          </a:prstGeom>
          <a:noFill/>
          <a:ln>
            <a:noFill/>
          </a:ln>
        </p:spPr>
      </p:pic>
      <p:sp>
        <p:nvSpPr>
          <p:cNvPr id="101" name="Google Shape;101;p18"/>
          <p:cNvSpPr txBox="1"/>
          <p:nvPr/>
        </p:nvSpPr>
        <p:spPr>
          <a:xfrm>
            <a:off x="187875" y="637925"/>
            <a:ext cx="4142700" cy="2662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it">
                <a:solidFill>
                  <a:schemeClr val="dk1"/>
                </a:solidFill>
                <a:latin typeface="Times New Roman"/>
                <a:ea typeface="Times New Roman"/>
                <a:cs typeface="Times New Roman"/>
                <a:sym typeface="Times New Roman"/>
              </a:rPr>
              <a:t>The Emo phenotype (endomitotic oocyte) takes place when ovulation and/or fertilization do not occur normally and, nevertheless, </a:t>
            </a:r>
            <a:r>
              <a:rPr lang="it" b="1">
                <a:solidFill>
                  <a:schemeClr val="dk1"/>
                </a:solidFill>
                <a:latin typeface="Times New Roman"/>
                <a:ea typeface="Times New Roman"/>
                <a:cs typeface="Times New Roman"/>
                <a:sym typeface="Times New Roman"/>
              </a:rPr>
              <a:t>oocytes exit diakinesis of meiosis I and start endo-replicating their DNA, consequently gaining polyploid nuclei. </a:t>
            </a:r>
            <a:r>
              <a:rPr lang="it">
                <a:solidFill>
                  <a:schemeClr val="dk1"/>
                </a:solidFill>
                <a:latin typeface="Times New Roman"/>
                <a:ea typeface="Times New Roman"/>
                <a:cs typeface="Times New Roman"/>
                <a:sym typeface="Times New Roman"/>
              </a:rPr>
              <a:t>The studied genes, orthologs of human genes, could be involved in the ovulation process and in other necessary for the correct development of the germline.</a:t>
            </a:r>
            <a:endParaRPr>
              <a:solidFill>
                <a:schemeClr val="dk1"/>
              </a:solidFill>
              <a:latin typeface="Times New Roman"/>
              <a:ea typeface="Times New Roman"/>
              <a:cs typeface="Times New Roman"/>
              <a:sym typeface="Times New Roman"/>
            </a:endParaRPr>
          </a:p>
        </p:txBody>
      </p:sp>
      <p:sp>
        <p:nvSpPr>
          <p:cNvPr id="102" name="Google Shape;102;p18"/>
          <p:cNvSpPr/>
          <p:nvPr/>
        </p:nvSpPr>
        <p:spPr>
          <a:xfrm>
            <a:off x="6052000" y="2054100"/>
            <a:ext cx="306000" cy="6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6052000" y="1903950"/>
            <a:ext cx="5686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6AA84F"/>
                </a:solidFill>
                <a:latin typeface="Times New Roman"/>
                <a:ea typeface="Times New Roman"/>
                <a:cs typeface="Times New Roman"/>
                <a:sym typeface="Times New Roman"/>
              </a:rPr>
              <a:t>Ovulation, Fertilization</a:t>
            </a:r>
            <a:endParaRPr sz="1200">
              <a:solidFill>
                <a:srgbClr val="6AA84F"/>
              </a:solidFill>
              <a:latin typeface="Times New Roman"/>
              <a:ea typeface="Times New Roman"/>
              <a:cs typeface="Times New Roman"/>
              <a:sym typeface="Times New Roman"/>
            </a:endParaRPr>
          </a:p>
        </p:txBody>
      </p:sp>
      <p:sp>
        <p:nvSpPr>
          <p:cNvPr id="104" name="Google Shape;104;p18"/>
          <p:cNvSpPr/>
          <p:nvPr/>
        </p:nvSpPr>
        <p:spPr>
          <a:xfrm>
            <a:off x="6152575" y="1906050"/>
            <a:ext cx="1009200" cy="6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ctrTitle"/>
          </p:nvPr>
        </p:nvSpPr>
        <p:spPr>
          <a:xfrm>
            <a:off x="311700" y="2126250"/>
            <a:ext cx="8520600" cy="891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sz="4600" b="1">
                <a:latin typeface="Times New Roman"/>
                <a:ea typeface="Times New Roman"/>
                <a:cs typeface="Times New Roman"/>
                <a:sym typeface="Times New Roman"/>
              </a:rPr>
              <a:t>METHODS</a:t>
            </a:r>
            <a:endParaRPr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162150" y="130550"/>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1200"/>
              </a:spcBef>
              <a:spcAft>
                <a:spcPts val="1200"/>
              </a:spcAft>
              <a:buClr>
                <a:schemeClr val="dk1"/>
              </a:buClr>
              <a:buSzPts val="1100"/>
              <a:buFont typeface="Arial"/>
              <a:buNone/>
            </a:pPr>
            <a:r>
              <a:rPr lang="it" sz="1700" b="1">
                <a:solidFill>
                  <a:srgbClr val="000000"/>
                </a:solidFill>
                <a:latin typeface="Times New Roman"/>
                <a:ea typeface="Times New Roman"/>
                <a:cs typeface="Times New Roman"/>
                <a:sym typeface="Times New Roman"/>
              </a:rPr>
              <a:t>Strains of </a:t>
            </a:r>
            <a:r>
              <a:rPr lang="it" sz="1700" b="1" i="1">
                <a:solidFill>
                  <a:srgbClr val="000000"/>
                </a:solidFill>
                <a:latin typeface="Times New Roman"/>
                <a:ea typeface="Times New Roman"/>
                <a:cs typeface="Times New Roman"/>
                <a:sym typeface="Times New Roman"/>
              </a:rPr>
              <a:t>C. elegans </a:t>
            </a:r>
            <a:r>
              <a:rPr lang="it" sz="1700" b="1">
                <a:solidFill>
                  <a:srgbClr val="000000"/>
                </a:solidFill>
                <a:latin typeface="Times New Roman"/>
                <a:ea typeface="Times New Roman"/>
                <a:cs typeface="Times New Roman"/>
                <a:sym typeface="Times New Roman"/>
              </a:rPr>
              <a:t>used for </a:t>
            </a:r>
            <a:r>
              <a:rPr lang="it" sz="1400" b="1">
                <a:latin typeface="Times New Roman"/>
                <a:ea typeface="Times New Roman"/>
                <a:cs typeface="Times New Roman"/>
                <a:sym typeface="Times New Roman"/>
              </a:rPr>
              <a:t>BROOD SIZE counting</a:t>
            </a:r>
            <a:r>
              <a:rPr lang="it" sz="1400">
                <a:latin typeface="Times New Roman"/>
                <a:ea typeface="Times New Roman"/>
                <a:cs typeface="Times New Roman"/>
                <a:sym typeface="Times New Roman"/>
              </a:rPr>
              <a:t> </a:t>
            </a:r>
            <a:r>
              <a:rPr lang="it" sz="1400" b="1">
                <a:latin typeface="Times New Roman"/>
                <a:ea typeface="Times New Roman"/>
                <a:cs typeface="Times New Roman"/>
                <a:sym typeface="Times New Roman"/>
              </a:rPr>
              <a:t>experiments</a:t>
            </a:r>
            <a:r>
              <a:rPr lang="it" sz="1400">
                <a:latin typeface="Times New Roman"/>
                <a:ea typeface="Times New Roman"/>
                <a:cs typeface="Times New Roman"/>
                <a:sym typeface="Times New Roman"/>
              </a:rPr>
              <a:t>:</a:t>
            </a:r>
            <a:endParaRPr sz="2700"/>
          </a:p>
        </p:txBody>
      </p:sp>
      <p:sp>
        <p:nvSpPr>
          <p:cNvPr id="115" name="Google Shape;115;p20"/>
          <p:cNvSpPr txBox="1"/>
          <p:nvPr/>
        </p:nvSpPr>
        <p:spPr>
          <a:xfrm>
            <a:off x="162150" y="1199350"/>
            <a:ext cx="5841000" cy="20010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None/>
            </a:pPr>
            <a:r>
              <a:rPr lang="it">
                <a:solidFill>
                  <a:schemeClr val="dk1"/>
                </a:solidFill>
                <a:latin typeface="Times New Roman"/>
                <a:ea typeface="Times New Roman"/>
                <a:cs typeface="Times New Roman"/>
                <a:sym typeface="Times New Roman"/>
              </a:rPr>
              <a:t>For the counting of the progenies, these strains were used: </a:t>
            </a:r>
            <a:endParaRPr>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Font typeface="Times New Roman"/>
              <a:buChar char="●"/>
            </a:pPr>
            <a:r>
              <a:rPr lang="it" b="1">
                <a:solidFill>
                  <a:schemeClr val="accent1"/>
                </a:solidFill>
                <a:latin typeface="Times New Roman"/>
                <a:ea typeface="Times New Roman"/>
                <a:cs typeface="Times New Roman"/>
                <a:sym typeface="Times New Roman"/>
              </a:rPr>
              <a:t>N2 </a:t>
            </a:r>
            <a:r>
              <a:rPr lang="it">
                <a:solidFill>
                  <a:schemeClr val="dk1"/>
                </a:solidFill>
                <a:latin typeface="Times New Roman"/>
                <a:ea typeface="Times New Roman"/>
                <a:cs typeface="Times New Roman"/>
                <a:sym typeface="Times New Roman"/>
              </a:rPr>
              <a:t>strain was used to target both the components of the gonads</a:t>
            </a:r>
            <a:endParaRPr>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it" b="1">
                <a:solidFill>
                  <a:srgbClr val="FF0000"/>
                </a:solidFill>
                <a:latin typeface="Times New Roman"/>
                <a:ea typeface="Times New Roman"/>
                <a:cs typeface="Times New Roman"/>
                <a:sym typeface="Times New Roman"/>
              </a:rPr>
              <a:t>NL3511 </a:t>
            </a:r>
            <a:r>
              <a:rPr lang="it">
                <a:solidFill>
                  <a:schemeClr val="dk1"/>
                </a:solidFill>
                <a:latin typeface="Times New Roman"/>
                <a:ea typeface="Times New Roman"/>
                <a:cs typeface="Times New Roman"/>
                <a:sym typeface="Times New Roman"/>
              </a:rPr>
              <a:t>strain was used to target through RNAi the somatic cells, comprised the somatic gonad</a:t>
            </a:r>
            <a:endParaRPr>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it" b="1">
                <a:solidFill>
                  <a:srgbClr val="6AA84F"/>
                </a:solidFill>
                <a:latin typeface="Times New Roman"/>
                <a:ea typeface="Times New Roman"/>
                <a:cs typeface="Times New Roman"/>
                <a:sym typeface="Times New Roman"/>
              </a:rPr>
              <a:t>DCL569 </a:t>
            </a:r>
            <a:r>
              <a:rPr lang="it">
                <a:solidFill>
                  <a:schemeClr val="dk1"/>
                </a:solidFill>
                <a:latin typeface="Times New Roman"/>
                <a:ea typeface="Times New Roman"/>
                <a:cs typeface="Times New Roman"/>
                <a:sym typeface="Times New Roman"/>
              </a:rPr>
              <a:t>strain was used to target through RNAi specifically the germline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p:txBody>
      </p:sp>
      <p:pic>
        <p:nvPicPr>
          <p:cNvPr id="116" name="Google Shape;116;p20"/>
          <p:cNvPicPr preferRelativeResize="0"/>
          <p:nvPr/>
        </p:nvPicPr>
        <p:blipFill>
          <a:blip r:embed="rId3">
            <a:alphaModFix/>
          </a:blip>
          <a:stretch>
            <a:fillRect/>
          </a:stretch>
        </p:blipFill>
        <p:spPr>
          <a:xfrm>
            <a:off x="6383275" y="1141400"/>
            <a:ext cx="2299476" cy="22994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4" name="Immagine 3"/>
          <p:cNvPicPr>
            <a:picLocks noChangeAspect="1"/>
          </p:cNvPicPr>
          <p:nvPr/>
        </p:nvPicPr>
        <p:blipFill rotWithShape="1">
          <a:blip r:embed="rId3">
            <a:extLst>
              <a:ext uri="{28A0092B-C50C-407E-A947-70E740481C1C}">
                <a14:useLocalDpi xmlns:a14="http://schemas.microsoft.com/office/drawing/2010/main" val="0"/>
              </a:ext>
            </a:extLst>
          </a:blip>
          <a:srcRect b="5908"/>
          <a:stretch/>
        </p:blipFill>
        <p:spPr>
          <a:xfrm>
            <a:off x="956879" y="330900"/>
            <a:ext cx="7034828" cy="4633454"/>
          </a:xfrm>
          <a:prstGeom prst="rect">
            <a:avLst/>
          </a:prstGeom>
        </p:spPr>
      </p:pic>
      <p:sp>
        <p:nvSpPr>
          <p:cNvPr id="122" name="Google Shape;122;p21"/>
          <p:cNvSpPr txBox="1"/>
          <p:nvPr/>
        </p:nvSpPr>
        <p:spPr>
          <a:xfrm>
            <a:off x="82700" y="0"/>
            <a:ext cx="73431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700" b="1">
                <a:latin typeface="Times New Roman"/>
                <a:ea typeface="Times New Roman"/>
                <a:cs typeface="Times New Roman"/>
                <a:sym typeface="Times New Roman"/>
              </a:rPr>
              <a:t>RNA interference</a:t>
            </a:r>
            <a:endParaRPr sz="1300"/>
          </a:p>
          <a:p>
            <a:pPr marL="0" lvl="0" indent="0" algn="l" rtl="0">
              <a:spcBef>
                <a:spcPts val="0"/>
              </a:spcBef>
              <a:spcAft>
                <a:spcPts val="0"/>
              </a:spcAft>
              <a:buNone/>
            </a:pPr>
            <a:endParaRPr/>
          </a:p>
        </p:txBody>
      </p:sp>
      <p:sp>
        <p:nvSpPr>
          <p:cNvPr id="2" name="CasellaDiTesto 1"/>
          <p:cNvSpPr txBox="1"/>
          <p:nvPr/>
        </p:nvSpPr>
        <p:spPr>
          <a:xfrm>
            <a:off x="1016352" y="4533387"/>
            <a:ext cx="1620644" cy="215444"/>
          </a:xfrm>
          <a:prstGeom prst="rect">
            <a:avLst/>
          </a:prstGeom>
          <a:noFill/>
        </p:spPr>
        <p:txBody>
          <a:bodyPr wrap="square" rtlCol="0">
            <a:spAutoFit/>
          </a:bodyPr>
          <a:lstStyle/>
          <a:p>
            <a:r>
              <a:rPr lang="it-IT" sz="800" dirty="0" err="1">
                <a:solidFill>
                  <a:schemeClr val="dk1"/>
                </a:solidFill>
                <a:latin typeface="Times New Roman"/>
                <a:ea typeface="Times New Roman"/>
                <a:cs typeface="Times New Roman"/>
              </a:rPr>
              <a:t>Created</a:t>
            </a:r>
            <a:r>
              <a:rPr lang="it-IT" sz="800" dirty="0">
                <a:solidFill>
                  <a:schemeClr val="dk1"/>
                </a:solidFill>
                <a:latin typeface="Times New Roman"/>
                <a:ea typeface="Times New Roman"/>
                <a:cs typeface="Times New Roman"/>
              </a:rPr>
              <a:t> with BioRender.com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1208</Words>
  <Application>Microsoft Office PowerPoint</Application>
  <PresentationFormat>Presentazione su schermo (16:9)</PresentationFormat>
  <Paragraphs>184</Paragraphs>
  <Slides>21</Slides>
  <Notes>21</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21</vt:i4>
      </vt:variant>
    </vt:vector>
  </HeadingPairs>
  <TitlesOfParts>
    <vt:vector size="24" baseType="lpstr">
      <vt:lpstr>Arial</vt:lpstr>
      <vt:lpstr>Times New Roman</vt:lpstr>
      <vt:lpstr>Simple Light</vt:lpstr>
      <vt:lpstr>Presentazione standard di PowerPoint</vt:lpstr>
      <vt:lpstr>Presentazione standard di PowerPoint</vt:lpstr>
      <vt:lpstr>INTRODUCTION</vt:lpstr>
      <vt:lpstr>C. elegans life cycle</vt:lpstr>
      <vt:lpstr>Presentazione standard di PowerPoint</vt:lpstr>
      <vt:lpstr>Emo Phenotype (endomitotic oocytes)</vt:lpstr>
      <vt:lpstr>METHODS</vt:lpstr>
      <vt:lpstr>Strains of C. elegans used for BROOD SIZE counting experiments:</vt:lpstr>
      <vt:lpstr>Presentazione standard di PowerPoint</vt:lpstr>
      <vt:lpstr>Presentazione standard di PowerPoint</vt:lpstr>
      <vt:lpstr>RISULTATI</vt:lpstr>
      <vt:lpstr>Presentazione standard di PowerPoint</vt:lpstr>
      <vt:lpstr>Presentazione standard di PowerPoint</vt:lpstr>
      <vt:lpstr>Presentazione standard di PowerPoint</vt:lpstr>
      <vt:lpstr>Presentazione standard di PowerPoint</vt:lpstr>
      <vt:lpstr>Presentazione standard di PowerPoint</vt:lpstr>
      <vt:lpstr>DISCUSSION</vt:lpstr>
      <vt:lpstr>Presentazione standard di PowerPoint</vt:lpstr>
      <vt:lpstr>Presentazione standard di PowerPoint</vt:lpstr>
      <vt:lpstr>Presentazione standard di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MAURIZIO GILIOLI</cp:lastModifiedBy>
  <cp:revision>13</cp:revision>
  <dcterms:modified xsi:type="dcterms:W3CDTF">2021-06-08T14:04:09Z</dcterms:modified>
</cp:coreProperties>
</file>