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3" autoAdjust="0"/>
  </p:normalViewPr>
  <p:slideViewPr>
    <p:cSldViewPr>
      <p:cViewPr>
        <p:scale>
          <a:sx n="100" d="100"/>
          <a:sy n="100" d="100"/>
        </p:scale>
        <p:origin x="-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ED9FE-4721-43D0-ADE5-AB1D82B52076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6BF1C-F6D3-404E-AE1A-DA07827ED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9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********** Fare slide con il perché abbiamo preso questo target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6BF1C-F6D3-404E-AE1A-DA07827ED24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4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1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10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7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7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3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5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35C-A52E-41D1-8BC4-674D5BD7271B}" type="datetimeFigureOut">
              <a:rPr lang="it-IT" smtClean="0"/>
              <a:t>12/12/2015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7B5E-FB69-41EE-BD95-E773BC6010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5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10383"/>
          <a:stretch/>
        </p:blipFill>
        <p:spPr bwMode="auto">
          <a:xfrm>
            <a:off x="0" y="142552"/>
            <a:ext cx="9144000" cy="64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7164288" y="3861048"/>
            <a:ext cx="1584176" cy="4680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b="1" smtClean="0"/>
              <a:t>Farmacie</a:t>
            </a:r>
            <a:r>
              <a:rPr lang="it-IT" sz="1200" smtClean="0"/>
              <a:t> private di Bologna</a:t>
            </a:r>
            <a:endParaRPr lang="it-IT" sz="1200"/>
          </a:p>
        </p:txBody>
      </p:sp>
      <p:sp>
        <p:nvSpPr>
          <p:cNvPr id="10" name="CasellaDiTesto 9"/>
          <p:cNvSpPr txBox="1"/>
          <p:nvPr/>
        </p:nvSpPr>
        <p:spPr>
          <a:xfrm>
            <a:off x="7164288" y="1196752"/>
            <a:ext cx="1692188" cy="24122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b="1" smtClean="0"/>
              <a:t>Persone </a:t>
            </a:r>
            <a:r>
              <a:rPr lang="it-IT" sz="1200" smtClean="0"/>
              <a:t>che vivono sole o con figli piccoli, a Bologna, di età compresa tra i 25 e i 45 anni.</a:t>
            </a:r>
          </a:p>
          <a:p>
            <a:endParaRPr lang="it-IT" sz="1200"/>
          </a:p>
          <a:p>
            <a:r>
              <a:rPr lang="it-IT" sz="1200" smtClean="0"/>
              <a:t>In prospettiva, tutti i pazienti (under 65 e over 65) inabili o disagiati, temporaneamente o permanentemente, a effettuare l’acquisto di persona recandosi in farmacia.</a:t>
            </a:r>
            <a:endParaRPr lang="it-IT" sz="1200"/>
          </a:p>
        </p:txBody>
      </p:sp>
      <p:cxnSp>
        <p:nvCxnSpPr>
          <p:cNvPr id="3" name="Connettore 1 2"/>
          <p:cNvCxnSpPr/>
          <p:nvPr/>
        </p:nvCxnSpPr>
        <p:spPr>
          <a:xfrm>
            <a:off x="7128284" y="3753036"/>
            <a:ext cx="16921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743908" y="1196752"/>
            <a:ext cx="1692188" cy="327636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smtClean="0"/>
              <a:t>Verso le </a:t>
            </a:r>
            <a:r>
              <a:rPr lang="it-IT" sz="1200" b="1" smtClean="0"/>
              <a:t>Persone</a:t>
            </a:r>
            <a:r>
              <a:rPr lang="it-IT" sz="1200" smtClean="0"/>
              <a:t>:</a:t>
            </a:r>
          </a:p>
          <a:p>
            <a:r>
              <a:rPr lang="it-IT" sz="1200" smtClean="0"/>
              <a:t>Possibilità di acquistare online farmaci senza obbligo di ricetta, 24/7, con approvvigionamento dalle farmacie della zona</a:t>
            </a:r>
          </a:p>
          <a:p>
            <a:r>
              <a:rPr lang="it-IT" sz="1200"/>
              <a:t>e</a:t>
            </a:r>
            <a:r>
              <a:rPr lang="it-IT" sz="1200" smtClean="0"/>
              <a:t> consegna a domicilio.</a:t>
            </a:r>
          </a:p>
          <a:p>
            <a:endParaRPr lang="it-IT" sz="1200"/>
          </a:p>
          <a:p>
            <a:r>
              <a:rPr lang="it-IT" sz="1200" smtClean="0"/>
              <a:t>In prospettiva,</a:t>
            </a:r>
            <a:br>
              <a:rPr lang="it-IT" sz="1200" smtClean="0"/>
            </a:br>
            <a:r>
              <a:rPr lang="it-IT" sz="1200" smtClean="0"/>
              <a:t>estensione ai farmaci con obbligo di ricetta.</a:t>
            </a:r>
          </a:p>
          <a:p>
            <a:endParaRPr lang="it-IT" sz="1400"/>
          </a:p>
          <a:p>
            <a:r>
              <a:rPr lang="it-IT" sz="1200" b="1" smtClean="0"/>
              <a:t>Farmacie</a:t>
            </a:r>
            <a:r>
              <a:rPr lang="it-IT" sz="1200" smtClean="0"/>
              <a:t> private:</a:t>
            </a:r>
          </a:p>
          <a:p>
            <a:r>
              <a:rPr lang="it-IT" sz="1200" smtClean="0"/>
              <a:t>Fornitura dei farmaci ai privati tramite piattaforma e-Commerce, senza onere di consegna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644008" y="4797152"/>
            <a:ext cx="3996444" cy="10081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b="1" smtClean="0"/>
              <a:t>Persone</a:t>
            </a:r>
            <a:r>
              <a:rPr lang="it-IT" sz="1200" smtClean="0"/>
              <a:t>: Tariffa per consegna a domicilio</a:t>
            </a:r>
          </a:p>
          <a:p>
            <a:endParaRPr lang="it-IT" sz="700" smtClean="0"/>
          </a:p>
          <a:p>
            <a:r>
              <a:rPr lang="it-IT" sz="1200" b="1" smtClean="0"/>
              <a:t>Farmacie</a:t>
            </a:r>
            <a:r>
              <a:rPr lang="it-IT" sz="1200" smtClean="0"/>
              <a:t> private: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Canone mensile fisso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Provvigione sul fatturato di vendita online</a:t>
            </a:r>
          </a:p>
        </p:txBody>
      </p:sp>
      <p:cxnSp>
        <p:nvCxnSpPr>
          <p:cNvPr id="14" name="Connettore 1 13"/>
          <p:cNvCxnSpPr/>
          <p:nvPr/>
        </p:nvCxnSpPr>
        <p:spPr>
          <a:xfrm>
            <a:off x="3707904" y="3356993"/>
            <a:ext cx="16921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051720" y="2924944"/>
            <a:ext cx="1692188" cy="13681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b="1" smtClean="0"/>
              <a:t>Personale interno</a:t>
            </a:r>
            <a:r>
              <a:rPr lang="it-IT" sz="1200" smtClean="0"/>
              <a:t>:</a:t>
            </a:r>
          </a:p>
          <a:p>
            <a:r>
              <a:rPr lang="it-IT" sz="1200" smtClean="0"/>
              <a:t>CEO; Marketing Manager;</a:t>
            </a:r>
          </a:p>
          <a:p>
            <a:r>
              <a:rPr lang="it-IT" sz="1200" smtClean="0"/>
              <a:t>IT Developers;</a:t>
            </a:r>
          </a:p>
          <a:p>
            <a:r>
              <a:rPr lang="it-IT" sz="1200" smtClean="0"/>
              <a:t>Operations Manager;</a:t>
            </a:r>
          </a:p>
          <a:p>
            <a:r>
              <a:rPr lang="it-IT" sz="1200" smtClean="0"/>
              <a:t>Logistics Operators.</a:t>
            </a:r>
          </a:p>
          <a:p>
            <a:endParaRPr lang="it-IT" sz="1200"/>
          </a:p>
          <a:p>
            <a:r>
              <a:rPr lang="it-IT" sz="1200" b="1" smtClean="0"/>
              <a:t>Assets/Investimenti</a:t>
            </a:r>
            <a:r>
              <a:rPr lang="it-IT" sz="1200" smtClean="0"/>
              <a:t>:</a:t>
            </a:r>
          </a:p>
          <a:p>
            <a:r>
              <a:rPr lang="it-IT" sz="1200" smtClean="0"/>
              <a:t>HQ; IT Platform; Vehicles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051720" y="1088740"/>
            <a:ext cx="1692188" cy="15121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endParaRPr lang="it-IT" sz="1200" smtClean="0"/>
          </a:p>
        </p:txBody>
      </p:sp>
      <p:sp>
        <p:nvSpPr>
          <p:cNvPr id="17" name="CasellaDiTesto 16"/>
          <p:cNvSpPr txBox="1"/>
          <p:nvPr/>
        </p:nvSpPr>
        <p:spPr>
          <a:xfrm>
            <a:off x="359532" y="4797152"/>
            <a:ext cx="3996444" cy="10081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Piattaforma e-Commerce (Web + App); Hardware IT; interfacce IT con ERP farmacie</a:t>
            </a:r>
            <a:endParaRPr lang="it-IT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Addetti logistica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Affitto, utenze e manutenzione uffici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Canoni e provvigioni bancarie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051720" y="1124744"/>
            <a:ext cx="1692188" cy="147616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200" b="1" smtClean="0"/>
              <a:t>Strategiche:</a:t>
            </a:r>
          </a:p>
          <a:p>
            <a:r>
              <a:rPr lang="it-IT" sz="1200" smtClean="0"/>
              <a:t>Contrattualistica e integrazione IT farmacie;</a:t>
            </a:r>
          </a:p>
          <a:p>
            <a:r>
              <a:rPr lang="it-IT" sz="1200" smtClean="0"/>
              <a:t>Marketing Strategico; BI</a:t>
            </a:r>
          </a:p>
          <a:p>
            <a:r>
              <a:rPr lang="it-IT" sz="1200" b="1" smtClean="0"/>
              <a:t>Operative:</a:t>
            </a:r>
          </a:p>
          <a:p>
            <a:r>
              <a:rPr lang="it-IT" sz="1200" smtClean="0"/>
              <a:t>Sviluppo IT; Logistica; Transazioni; Customer Care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23528" y="1160748"/>
            <a:ext cx="1692188" cy="9721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Farmacie private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Medici e Specialisti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Case farmaceutiche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Software House ERP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smtClean="0"/>
              <a:t>Enti bancari</a:t>
            </a:r>
          </a:p>
          <a:p>
            <a:endParaRPr lang="it-IT" sz="120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436096" y="1196752"/>
            <a:ext cx="1692188" cy="1490464"/>
          </a:xfrm>
          <a:prstGeom prst="rect">
            <a:avLst/>
          </a:prstGeom>
          <a:noFill/>
        </p:spPr>
        <p:txBody>
          <a:bodyPr wrap="none" lIns="36000" tIns="36000" rIns="36000" bIns="36000" rtlCol="0">
            <a:normAutofit/>
          </a:bodyPr>
          <a:lstStyle/>
          <a:p>
            <a:r>
              <a:rPr lang="it-IT" sz="1200" b="1" smtClean="0"/>
              <a:t>Persone</a:t>
            </a:r>
            <a:r>
              <a:rPr lang="it-IT" sz="1200" smtClean="0"/>
              <a:t>: Social Media,</a:t>
            </a:r>
          </a:p>
          <a:p>
            <a:r>
              <a:rPr lang="it-IT" sz="1200" smtClean="0"/>
              <a:t>Keyword Adv., Local PR,</a:t>
            </a:r>
          </a:p>
          <a:p>
            <a:r>
              <a:rPr lang="it-IT" sz="1200" smtClean="0"/>
              <a:t>Newsletters e DEM,</a:t>
            </a:r>
          </a:p>
          <a:p>
            <a:r>
              <a:rPr lang="it-IT" sz="1200" smtClean="0"/>
              <a:t>Flyers, Follow-ups,</a:t>
            </a:r>
          </a:p>
          <a:p>
            <a:r>
              <a:rPr lang="it-IT" sz="1200" smtClean="0"/>
              <a:t>Relazioni con Enti locali</a:t>
            </a:r>
          </a:p>
          <a:p>
            <a:endParaRPr lang="it-IT" sz="800"/>
          </a:p>
          <a:p>
            <a:r>
              <a:rPr lang="it-IT" sz="1200" b="1" smtClean="0"/>
              <a:t>Farmacie</a:t>
            </a:r>
            <a:r>
              <a:rPr lang="it-IT" sz="1200" smtClean="0"/>
              <a:t>: Personal Visits,</a:t>
            </a:r>
          </a:p>
          <a:p>
            <a:r>
              <a:rPr lang="it-IT" sz="1200" smtClean="0"/>
              <a:t>Direct Calls, Newsletters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436096" y="2982652"/>
            <a:ext cx="1692188" cy="149046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rmAutofit lnSpcReduction="10000"/>
          </a:bodyPr>
          <a:lstStyle/>
          <a:p>
            <a:r>
              <a:rPr lang="it-IT" sz="1200" b="1" smtClean="0"/>
              <a:t>Persone</a:t>
            </a:r>
            <a:r>
              <a:rPr lang="it-IT" sz="1200" smtClean="0"/>
              <a:t>: e-Commerce</a:t>
            </a:r>
          </a:p>
          <a:p>
            <a:r>
              <a:rPr lang="it-IT" sz="1200" smtClean="0"/>
              <a:t>platform, Mobile App,</a:t>
            </a:r>
          </a:p>
          <a:p>
            <a:r>
              <a:rPr lang="it-IT" sz="1200" smtClean="0"/>
              <a:t>Google, e-mail, Logistics</a:t>
            </a:r>
          </a:p>
          <a:p>
            <a:r>
              <a:rPr lang="it-IT" sz="1200" smtClean="0"/>
              <a:t>Operators.</a:t>
            </a:r>
          </a:p>
          <a:p>
            <a:endParaRPr lang="it-IT" sz="1200"/>
          </a:p>
          <a:p>
            <a:r>
              <a:rPr lang="it-IT" sz="1200" b="1" smtClean="0"/>
              <a:t>Farmacie</a:t>
            </a:r>
            <a:r>
              <a:rPr lang="it-IT" sz="1200" smtClean="0"/>
              <a:t>: e-Commerce platform, Logistics Operators</a:t>
            </a:r>
          </a:p>
        </p:txBody>
      </p:sp>
    </p:spTree>
    <p:extLst>
      <p:ext uri="{BB962C8B-B14F-4D97-AF65-F5344CB8AC3E}">
        <p14:creationId xmlns:p14="http://schemas.microsoft.com/office/powerpoint/2010/main" val="22122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35796" y="1376772"/>
            <a:ext cx="1584176" cy="30963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600" smtClean="0">
                <a:solidFill>
                  <a:srgbClr val="00B050"/>
                </a:solidFill>
              </a:rPr>
              <a:t>Risparmio</a:t>
            </a:r>
            <a:endParaRPr lang="it-IT" sz="1600">
              <a:solidFill>
                <a:srgbClr val="00B050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0" y="188640"/>
            <a:ext cx="9149211" cy="6480720"/>
            <a:chOff x="0" y="188640"/>
            <a:chExt cx="9149211" cy="64807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4" r="10273"/>
            <a:stretch/>
          </p:blipFill>
          <p:spPr bwMode="auto">
            <a:xfrm>
              <a:off x="0" y="188640"/>
              <a:ext cx="9149211" cy="648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tangolo 1"/>
            <p:cNvSpPr/>
            <p:nvPr/>
          </p:nvSpPr>
          <p:spPr>
            <a:xfrm>
              <a:off x="5976156" y="2384884"/>
              <a:ext cx="468052" cy="54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5971939" y="4437112"/>
              <a:ext cx="468052" cy="54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7740352" y="3320988"/>
              <a:ext cx="684076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483768" y="2384884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2483768" y="4311098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539552" y="3265630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CasellaDiTesto 9"/>
          <p:cNvSpPr txBox="1"/>
          <p:nvPr/>
        </p:nvSpPr>
        <p:spPr>
          <a:xfrm>
            <a:off x="4860032" y="1772816"/>
            <a:ext cx="3078342" cy="1845636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/>
              <a:t>	</a:t>
            </a:r>
            <a:r>
              <a:rPr lang="it-IT" sz="1200" smtClean="0"/>
              <a:t>              - Maggiore Visibilità</a:t>
            </a:r>
          </a:p>
          <a:p>
            <a:r>
              <a:rPr lang="it-IT" sz="1200" smtClean="0"/>
              <a:t>	  - Aumento vendite e rotazione</a:t>
            </a:r>
          </a:p>
          <a:p>
            <a:r>
              <a:rPr lang="it-IT" sz="1200" smtClean="0"/>
              <a:t>                    - Maggiore bacino di utenza (anche geo)</a:t>
            </a:r>
          </a:p>
          <a:p>
            <a:r>
              <a:rPr lang="it-IT" sz="1200" smtClean="0"/>
              <a:t>               - Livellamento carico di lavoro in negozio</a:t>
            </a:r>
          </a:p>
          <a:p>
            <a:r>
              <a:rPr lang="it-IT" sz="1200"/>
              <a:t> </a:t>
            </a:r>
            <a:r>
              <a:rPr lang="it-IT" sz="1200" smtClean="0"/>
              <a:t>          (riduzione picchi) </a:t>
            </a:r>
            <a:r>
              <a:rPr lang="it-IT" sz="1200" smtClean="0">
                <a:sym typeface="Wingdings" panose="05000000000000000000" pitchFamily="2" charset="2"/>
              </a:rPr>
              <a:t> Riduzione 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       personale necessario al banco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    - Opportunità di profilazione clienti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   tramite il sistema informativo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 - Servire più persone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a parità di addetti</a:t>
            </a:r>
            <a:endParaRPr lang="it-IT" sz="1200" smtClean="0"/>
          </a:p>
        </p:txBody>
      </p:sp>
      <p:sp>
        <p:nvSpPr>
          <p:cNvPr id="12" name="CasellaDiTesto 11"/>
          <p:cNvSpPr txBox="1"/>
          <p:nvPr/>
        </p:nvSpPr>
        <p:spPr>
          <a:xfrm>
            <a:off x="4914038" y="3789040"/>
            <a:ext cx="3078342" cy="168497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smtClean="0"/>
              <a:t>- Limitazione geografica</a:t>
            </a:r>
          </a:p>
          <a:p>
            <a:r>
              <a:rPr lang="it-IT" sz="1200"/>
              <a:t> </a:t>
            </a:r>
            <a:r>
              <a:rPr lang="it-IT" sz="1200" smtClean="0"/>
              <a:t>del bacino di utenti</a:t>
            </a:r>
          </a:p>
          <a:p>
            <a:r>
              <a:rPr lang="it-IT" sz="1200"/>
              <a:t> </a:t>
            </a:r>
            <a:r>
              <a:rPr lang="it-IT" sz="1200" smtClean="0"/>
              <a:t> - Visibilità ridotta (mono-canale)</a:t>
            </a:r>
          </a:p>
          <a:p>
            <a:r>
              <a:rPr lang="it-IT" sz="1200" smtClean="0"/>
              <a:t>     - Scarsa rotazione di alcuni prodotti</a:t>
            </a:r>
          </a:p>
          <a:p>
            <a:r>
              <a:rPr lang="it-IT" sz="1200"/>
              <a:t> </a:t>
            </a:r>
            <a:r>
              <a:rPr lang="it-IT" sz="1200" smtClean="0"/>
              <a:t>        - Variabilità del carico di lavoro </a:t>
            </a:r>
            <a:r>
              <a:rPr lang="it-IT" sz="1200" smtClean="0">
                <a:sym typeface="Wingdings" panose="05000000000000000000" pitchFamily="2" charset="2"/>
              </a:rPr>
              <a:t> coda</a:t>
            </a:r>
          </a:p>
          <a:p>
            <a:r>
              <a:rPr lang="it-IT" sz="1200">
                <a:sym typeface="Wingdings" panose="05000000000000000000" pitchFamily="2" charset="2"/>
              </a:rPr>
              <a:t> </a:t>
            </a:r>
            <a:r>
              <a:rPr lang="it-IT" sz="1200" smtClean="0">
                <a:sym typeface="Wingdings" panose="05000000000000000000" pitchFamily="2" charset="2"/>
              </a:rPr>
              <a:t>            pazienti  rischio mancate vendite</a:t>
            </a:r>
            <a:endParaRPr lang="it-IT" sz="1200" smtClean="0"/>
          </a:p>
          <a:p>
            <a:r>
              <a:rPr lang="it-IT" sz="1200"/>
              <a:t> </a:t>
            </a:r>
            <a:r>
              <a:rPr lang="it-IT" sz="1200" smtClean="0"/>
              <a:t>                - Rischio mancate vendite nel caso di</a:t>
            </a:r>
          </a:p>
          <a:p>
            <a:r>
              <a:rPr lang="it-IT" sz="1200" smtClean="0"/>
              <a:t>	prodotto non disponibile subito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796136" y="1160748"/>
            <a:ext cx="1152128" cy="288032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b="1" smtClean="0"/>
              <a:t>Farmacie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380312" y="2730624"/>
            <a:ext cx="1656184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smtClean="0"/>
              <a:t>          - Approvvigio-</a:t>
            </a:r>
          </a:p>
          <a:p>
            <a:r>
              <a:rPr lang="it-IT" sz="1200"/>
              <a:t> </a:t>
            </a:r>
            <a:r>
              <a:rPr lang="it-IT" sz="1200" smtClean="0"/>
              <a:t>     narsi dei farmaci</a:t>
            </a:r>
          </a:p>
          <a:p>
            <a:r>
              <a:rPr lang="it-IT" sz="1200" smtClean="0"/>
              <a:t>   - Ritirare le ricette</a:t>
            </a:r>
            <a:endParaRPr lang="it-IT" sz="1200"/>
          </a:p>
          <a:p>
            <a:r>
              <a:rPr lang="it-IT" sz="1200" smtClean="0"/>
              <a:t>- Applicare la fustella</a:t>
            </a:r>
          </a:p>
          <a:p>
            <a:r>
              <a:rPr lang="it-IT" sz="1200"/>
              <a:t>a</a:t>
            </a:r>
            <a:r>
              <a:rPr lang="it-IT" sz="1200" smtClean="0"/>
              <a:t>lla ricetta</a:t>
            </a:r>
          </a:p>
          <a:p>
            <a:r>
              <a:rPr lang="it-IT" sz="1200" smtClean="0"/>
              <a:t>- «Sparare» il barcode</a:t>
            </a:r>
          </a:p>
          <a:p>
            <a:r>
              <a:rPr lang="it-IT" sz="1200" smtClean="0"/>
              <a:t>- Effettuare la</a:t>
            </a:r>
          </a:p>
          <a:p>
            <a:r>
              <a:rPr lang="it-IT" sz="1200" smtClean="0"/>
              <a:t>   transazione</a:t>
            </a:r>
          </a:p>
          <a:p>
            <a:r>
              <a:rPr lang="it-IT" sz="1200" smtClean="0"/>
              <a:t>       - Consegnare</a:t>
            </a:r>
          </a:p>
          <a:p>
            <a:r>
              <a:rPr lang="it-IT" sz="1200"/>
              <a:t> </a:t>
            </a:r>
            <a:r>
              <a:rPr lang="it-IT" sz="1200" smtClean="0"/>
              <a:t>             il farmaco</a:t>
            </a:r>
          </a:p>
        </p:txBody>
      </p:sp>
    </p:spTree>
    <p:extLst>
      <p:ext uri="{BB962C8B-B14F-4D97-AF65-F5344CB8AC3E}">
        <p14:creationId xmlns:p14="http://schemas.microsoft.com/office/powerpoint/2010/main" val="30857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35796" y="1376772"/>
            <a:ext cx="1584176" cy="30963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it-IT" sz="1600" smtClean="0">
                <a:solidFill>
                  <a:srgbClr val="00B050"/>
                </a:solidFill>
              </a:rPr>
              <a:t>Risparmio</a:t>
            </a:r>
            <a:endParaRPr lang="it-IT" sz="1600">
              <a:solidFill>
                <a:srgbClr val="00B050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0" y="188640"/>
            <a:ext cx="9149211" cy="6480720"/>
            <a:chOff x="0" y="188640"/>
            <a:chExt cx="9149211" cy="64807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4" r="10273"/>
            <a:stretch/>
          </p:blipFill>
          <p:spPr bwMode="auto">
            <a:xfrm>
              <a:off x="0" y="188640"/>
              <a:ext cx="9149211" cy="648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tangolo 1"/>
            <p:cNvSpPr/>
            <p:nvPr/>
          </p:nvSpPr>
          <p:spPr>
            <a:xfrm>
              <a:off x="5976156" y="2384884"/>
              <a:ext cx="468052" cy="54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5971939" y="4437112"/>
              <a:ext cx="468052" cy="54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7740352" y="3320988"/>
              <a:ext cx="684076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483768" y="2384884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2483768" y="4311098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539552" y="3265630"/>
              <a:ext cx="97210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5796136" y="1160748"/>
            <a:ext cx="1152128" cy="288032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b="1" smtClean="0"/>
              <a:t>Pazienti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896036" y="1763384"/>
            <a:ext cx="3078342" cy="1845636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100"/>
              <a:t>	</a:t>
            </a:r>
            <a:r>
              <a:rPr lang="it-IT" sz="1100" smtClean="0"/>
              <a:t>              - Risparmio di tempo</a:t>
            </a:r>
          </a:p>
          <a:p>
            <a:r>
              <a:rPr lang="it-IT" sz="1100" smtClean="0"/>
              <a:t>	  - Annullamento delle distanze</a:t>
            </a:r>
          </a:p>
          <a:p>
            <a:r>
              <a:rPr lang="it-IT" sz="1100" smtClean="0"/>
              <a:t>                       - Consegna 24h/7, Comodità</a:t>
            </a:r>
          </a:p>
          <a:p>
            <a:r>
              <a:rPr lang="it-IT" sz="1100" smtClean="0"/>
              <a:t>                 - Reperibilità «certa»</a:t>
            </a:r>
          </a:p>
          <a:p>
            <a:r>
              <a:rPr lang="it-IT" sz="1100" smtClean="0"/>
              <a:t>             - Messa in concorrenza dei fornitori </a:t>
            </a:r>
            <a:r>
              <a:rPr lang="it-IT" sz="1100" smtClean="0">
                <a:sym typeface="Wingdings" panose="05000000000000000000" pitchFamily="2" charset="2"/>
              </a:rPr>
              <a:t></a:t>
            </a:r>
            <a:endParaRPr lang="it-IT" sz="1100" smtClean="0"/>
          </a:p>
          <a:p>
            <a:r>
              <a:rPr lang="it-IT" sz="1100">
                <a:sym typeface="Wingdings" panose="05000000000000000000" pitchFamily="2" charset="2"/>
              </a:rPr>
              <a:t> </a:t>
            </a:r>
            <a:r>
              <a:rPr lang="it-IT" sz="1100" smtClean="0">
                <a:sym typeface="Wingdings" panose="05000000000000000000" pitchFamily="2" charset="2"/>
              </a:rPr>
              <a:t>         - R</a:t>
            </a:r>
            <a:r>
              <a:rPr lang="it-IT" sz="1100" smtClean="0"/>
              <a:t>iduzione dei costi di acquisto</a:t>
            </a:r>
          </a:p>
          <a:p>
            <a:r>
              <a:rPr lang="it-IT" sz="1100" smtClean="0">
                <a:sym typeface="Wingdings" panose="05000000000000000000" pitchFamily="2" charset="2"/>
              </a:rPr>
              <a:t>       - Completezza informativa sull’offerta</a:t>
            </a:r>
          </a:p>
          <a:p>
            <a:r>
              <a:rPr lang="it-IT" sz="1100">
                <a:sym typeface="Wingdings" panose="05000000000000000000" pitchFamily="2" charset="2"/>
              </a:rPr>
              <a:t> </a:t>
            </a:r>
            <a:r>
              <a:rPr lang="it-IT" sz="1100" smtClean="0">
                <a:sym typeface="Wingdings" panose="05000000000000000000" pitchFamily="2" charset="2"/>
              </a:rPr>
              <a:t>    - Accesso ai farmaci anche in caso</a:t>
            </a:r>
          </a:p>
          <a:p>
            <a:r>
              <a:rPr lang="it-IT" sz="1100">
                <a:sym typeface="Wingdings" panose="05000000000000000000" pitchFamily="2" charset="2"/>
              </a:rPr>
              <a:t> </a:t>
            </a:r>
            <a:r>
              <a:rPr lang="it-IT" sz="1100" smtClean="0">
                <a:sym typeface="Wingdings" panose="05000000000000000000" pitchFamily="2" charset="2"/>
              </a:rPr>
              <a:t>  di malattia/inabilità</a:t>
            </a:r>
          </a:p>
          <a:p>
            <a:r>
              <a:rPr lang="it-IT" sz="1100">
                <a:sym typeface="Wingdings" panose="05000000000000000000" pitchFamily="2" charset="2"/>
              </a:rPr>
              <a:t> </a:t>
            </a:r>
            <a:r>
              <a:rPr lang="it-IT" sz="1100" smtClean="0">
                <a:sym typeface="Wingdings" panose="05000000000000000000" pitchFamily="2" charset="2"/>
              </a:rPr>
              <a:t> - Riservatezza su acquisti</a:t>
            </a:r>
          </a:p>
          <a:p>
            <a:r>
              <a:rPr lang="it-IT" sz="1100">
                <a:sym typeface="Wingdings" panose="05000000000000000000" pitchFamily="2" charset="2"/>
              </a:rPr>
              <a:t> </a:t>
            </a:r>
            <a:r>
              <a:rPr lang="it-IT" sz="1100" smtClean="0">
                <a:sym typeface="Wingdings" panose="05000000000000000000" pitchFamily="2" charset="2"/>
              </a:rPr>
              <a:t>  «sensibili»</a:t>
            </a:r>
            <a:endParaRPr lang="it-IT" sz="110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4860032" y="3717032"/>
            <a:ext cx="3078342" cy="1944216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smtClean="0"/>
              <a:t>- Distanza e tempo per</a:t>
            </a:r>
          </a:p>
          <a:p>
            <a:r>
              <a:rPr lang="it-IT" sz="1200"/>
              <a:t> </a:t>
            </a:r>
            <a:r>
              <a:rPr lang="it-IT" sz="1200" smtClean="0"/>
              <a:t> effettuare l’acquisto</a:t>
            </a:r>
          </a:p>
          <a:p>
            <a:r>
              <a:rPr lang="it-IT" sz="1200"/>
              <a:t> </a:t>
            </a:r>
            <a:r>
              <a:rPr lang="it-IT" sz="1200" smtClean="0"/>
              <a:t>  - Incertezza/variabilità nei tempi</a:t>
            </a:r>
          </a:p>
          <a:p>
            <a:r>
              <a:rPr lang="it-IT" sz="1200"/>
              <a:t> </a:t>
            </a:r>
            <a:r>
              <a:rPr lang="it-IT" sz="1200" smtClean="0"/>
              <a:t>     - Orari di apertura limitati</a:t>
            </a:r>
          </a:p>
          <a:p>
            <a:r>
              <a:rPr lang="it-IT" sz="1200"/>
              <a:t> </a:t>
            </a:r>
            <a:r>
              <a:rPr lang="it-IT" sz="1200" smtClean="0"/>
              <a:t>        - Incompletezza informativa sull’offerta</a:t>
            </a:r>
          </a:p>
          <a:p>
            <a:r>
              <a:rPr lang="it-IT" sz="1200"/>
              <a:t> </a:t>
            </a:r>
            <a:r>
              <a:rPr lang="it-IT" sz="1200" smtClean="0"/>
              <a:t>            - Difficoltà in caso di impossibilità a</a:t>
            </a:r>
          </a:p>
          <a:p>
            <a:r>
              <a:rPr lang="it-IT" sz="1200"/>
              <a:t> </a:t>
            </a:r>
            <a:r>
              <a:rPr lang="it-IT" sz="1200" smtClean="0"/>
              <a:t>                 recarsi fisicamente in negozio</a:t>
            </a:r>
          </a:p>
          <a:p>
            <a:r>
              <a:rPr lang="it-IT" sz="1200"/>
              <a:t> </a:t>
            </a:r>
            <a:r>
              <a:rPr lang="it-IT" sz="1200" smtClean="0"/>
              <a:t>                       - Disponibilità del prodotto incerta</a:t>
            </a:r>
          </a:p>
          <a:p>
            <a:r>
              <a:rPr lang="it-IT" sz="1200"/>
              <a:t>	</a:t>
            </a:r>
            <a:r>
              <a:rPr lang="it-IT" sz="1200" smtClean="0"/>
              <a:t>       - Scarsa riservatezza</a:t>
            </a:r>
          </a:p>
          <a:p>
            <a:r>
              <a:rPr lang="it-IT" sz="1200"/>
              <a:t>	 </a:t>
            </a:r>
            <a:r>
              <a:rPr lang="it-IT" sz="1200" smtClean="0"/>
              <a:t>                   nell’acquisto</a:t>
            </a:r>
          </a:p>
          <a:p>
            <a:r>
              <a:rPr lang="it-IT" sz="1200"/>
              <a:t> </a:t>
            </a:r>
            <a:r>
              <a:rPr lang="it-IT" sz="1200" smtClean="0"/>
              <a:t>      </a:t>
            </a:r>
          </a:p>
          <a:p>
            <a:r>
              <a:rPr lang="it-IT" sz="1200"/>
              <a:t> </a:t>
            </a:r>
            <a:r>
              <a:rPr lang="it-IT" sz="1200" smtClean="0"/>
              <a:t>      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7380312" y="2730624"/>
            <a:ext cx="1656184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it-IT" sz="1200" smtClean="0"/>
              <a:t>          - Recarsi</a:t>
            </a:r>
          </a:p>
          <a:p>
            <a:r>
              <a:rPr lang="it-IT" sz="1200" smtClean="0"/>
              <a:t>    dal medico</a:t>
            </a:r>
          </a:p>
          <a:p>
            <a:r>
              <a:rPr lang="it-IT" sz="1200" smtClean="0"/>
              <a:t>(se obbligo di ricetta)</a:t>
            </a:r>
          </a:p>
          <a:p>
            <a:r>
              <a:rPr lang="it-IT" sz="1200" smtClean="0"/>
              <a:t>- Recarsi in farmacia</a:t>
            </a:r>
          </a:p>
          <a:p>
            <a:r>
              <a:rPr lang="it-IT" sz="1200" smtClean="0"/>
              <a:t>- Attendere il turno</a:t>
            </a:r>
          </a:p>
          <a:p>
            <a:r>
              <a:rPr lang="it-IT" sz="1200" smtClean="0"/>
              <a:t>- Richiedere il farmaco</a:t>
            </a:r>
          </a:p>
          <a:p>
            <a:r>
              <a:rPr lang="it-IT" sz="1200" smtClean="0"/>
              <a:t>- Ritirare o ordinare</a:t>
            </a:r>
          </a:p>
          <a:p>
            <a:r>
              <a:rPr lang="it-IT" sz="1200" smtClean="0"/>
              <a:t> il </a:t>
            </a:r>
            <a:r>
              <a:rPr lang="it-IT" sz="1200" smtClean="0"/>
              <a:t>farmaco; - Pagare;</a:t>
            </a:r>
          </a:p>
          <a:p>
            <a:r>
              <a:rPr lang="it-IT" sz="1200" smtClean="0"/>
              <a:t>        - Ritornare al</a:t>
            </a:r>
          </a:p>
          <a:p>
            <a:r>
              <a:rPr lang="it-IT" sz="1200"/>
              <a:t> </a:t>
            </a:r>
            <a:r>
              <a:rPr lang="it-IT" sz="1200" smtClean="0"/>
              <a:t>           proprio</a:t>
            </a:r>
          </a:p>
          <a:p>
            <a:r>
              <a:rPr lang="it-IT" sz="1200" smtClean="0"/>
              <a:t>               domicilio</a:t>
            </a:r>
          </a:p>
        </p:txBody>
      </p:sp>
    </p:spTree>
    <p:extLst>
      <p:ext uri="{BB962C8B-B14F-4D97-AF65-F5344CB8AC3E}">
        <p14:creationId xmlns:p14="http://schemas.microsoft.com/office/powerpoint/2010/main" val="74524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0273"/>
          <a:stretch/>
        </p:blipFill>
        <p:spPr bwMode="auto">
          <a:xfrm>
            <a:off x="0" y="188640"/>
            <a:ext cx="9149211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840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>
        <a:no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428</Words>
  <Application>Microsoft Office PowerPoint</Application>
  <PresentationFormat>Presentazione su schermo (4:3)</PresentationFormat>
  <Paragraphs>121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D.M.</dc:creator>
  <cp:lastModifiedBy>Paolo D.M.</cp:lastModifiedBy>
  <cp:revision>38</cp:revision>
  <dcterms:created xsi:type="dcterms:W3CDTF">2015-12-12T11:29:33Z</dcterms:created>
  <dcterms:modified xsi:type="dcterms:W3CDTF">2015-12-12T21:19:45Z</dcterms:modified>
</cp:coreProperties>
</file>