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3" r:id="rId1"/>
  </p:sldMasterIdLst>
  <p:notesMasterIdLst>
    <p:notesMasterId r:id="rId58"/>
  </p:notesMasterIdLst>
  <p:sldIdLst>
    <p:sldId id="256" r:id="rId2"/>
    <p:sldId id="293" r:id="rId3"/>
    <p:sldId id="303" r:id="rId4"/>
    <p:sldId id="321" r:id="rId5"/>
    <p:sldId id="361" r:id="rId6"/>
    <p:sldId id="362" r:id="rId7"/>
    <p:sldId id="363" r:id="rId8"/>
    <p:sldId id="333" r:id="rId9"/>
    <p:sldId id="320" r:id="rId10"/>
    <p:sldId id="322" r:id="rId11"/>
    <p:sldId id="365" r:id="rId12"/>
    <p:sldId id="366" r:id="rId13"/>
    <p:sldId id="367" r:id="rId14"/>
    <p:sldId id="368" r:id="rId15"/>
    <p:sldId id="312" r:id="rId16"/>
    <p:sldId id="372" r:id="rId17"/>
    <p:sldId id="313" r:id="rId18"/>
    <p:sldId id="373" r:id="rId19"/>
    <p:sldId id="374" r:id="rId20"/>
    <p:sldId id="375" r:id="rId21"/>
    <p:sldId id="370"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1" r:id="rId35"/>
    <p:sldId id="390" r:id="rId36"/>
    <p:sldId id="392" r:id="rId37"/>
    <p:sldId id="393" r:id="rId38"/>
    <p:sldId id="394" r:id="rId39"/>
    <p:sldId id="369" r:id="rId40"/>
    <p:sldId id="395" r:id="rId41"/>
    <p:sldId id="396" r:id="rId42"/>
    <p:sldId id="398" r:id="rId43"/>
    <p:sldId id="399" r:id="rId44"/>
    <p:sldId id="400" r:id="rId45"/>
    <p:sldId id="401" r:id="rId46"/>
    <p:sldId id="402" r:id="rId47"/>
    <p:sldId id="403" r:id="rId48"/>
    <p:sldId id="404" r:id="rId49"/>
    <p:sldId id="397" r:id="rId50"/>
    <p:sldId id="405" r:id="rId51"/>
    <p:sldId id="297" r:id="rId52"/>
    <p:sldId id="296" r:id="rId53"/>
    <p:sldId id="406" r:id="rId54"/>
    <p:sldId id="407" r:id="rId55"/>
    <p:sldId id="408" r:id="rId56"/>
    <p:sldId id="40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BCzchs2lnyatFKnfCU4xQ==" hashData="OnFkoOfRCs+mQLdt+JW2TsVAt82OemWxb2HXwZZYhGzbp6amRS/BXYbZaDb6m1QTN/WHpb5Sc1CQ3F0PFzgFZ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58"/>
    <p:restoredTop sz="86509"/>
  </p:normalViewPr>
  <p:slideViewPr>
    <p:cSldViewPr snapToGrid="0">
      <p:cViewPr varScale="1">
        <p:scale>
          <a:sx n="148" d="100"/>
          <a:sy n="148" d="100"/>
        </p:scale>
        <p:origin x="2952"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6A2AB-E11F-CF45-8817-57EE1ECD187F}" type="datetimeFigureOut">
              <a:rPr lang="es-ES_tradnl" smtClean="0"/>
              <a:t>12/4/24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B9C7F-A9AC-8444-A793-28261E8C383E}" type="slidenum">
              <a:rPr lang="es-ES_tradnl" smtClean="0"/>
              <a:t>‹#›</a:t>
            </a:fld>
            <a:endParaRPr lang="es-ES_tradnl"/>
          </a:p>
        </p:txBody>
      </p:sp>
    </p:spTree>
    <p:extLst>
      <p:ext uri="{BB962C8B-B14F-4D97-AF65-F5344CB8AC3E}">
        <p14:creationId xmlns:p14="http://schemas.microsoft.com/office/powerpoint/2010/main" val="315885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a:t>
            </a:fld>
            <a:endParaRPr lang="es-ES_tradnl"/>
          </a:p>
        </p:txBody>
      </p:sp>
    </p:spTree>
    <p:extLst>
      <p:ext uri="{BB962C8B-B14F-4D97-AF65-F5344CB8AC3E}">
        <p14:creationId xmlns:p14="http://schemas.microsoft.com/office/powerpoint/2010/main" val="3158480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t>tareas de ML: Entrenamiento, computar </a:t>
            </a:r>
            <a:r>
              <a:rPr lang="es-ES_tradnl" sz="1800" dirty="0" err="1"/>
              <a:t>features</a:t>
            </a:r>
            <a:r>
              <a:rPr lang="es-ES_tradnl" sz="1800" dirty="0"/>
              <a:t>, generar </a:t>
            </a:r>
            <a:r>
              <a:rPr lang="es-ES_tradnl" sz="1800" dirty="0" err="1"/>
              <a:t>features</a:t>
            </a:r>
            <a:r>
              <a:rPr lang="es-ES_tradnl" sz="1800" dirty="0"/>
              <a:t>, etc.</a:t>
            </a: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13</a:t>
            </a:fld>
            <a:endParaRPr lang="es-ES_tradnl"/>
          </a:p>
        </p:txBody>
      </p:sp>
    </p:spTree>
    <p:extLst>
      <p:ext uri="{BB962C8B-B14F-4D97-AF65-F5344CB8AC3E}">
        <p14:creationId xmlns:p14="http://schemas.microsoft.com/office/powerpoint/2010/main" val="140107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t>tareas de ML: Entrenamiento, computar </a:t>
            </a:r>
            <a:r>
              <a:rPr lang="es-ES_tradnl" sz="1800" dirty="0" err="1"/>
              <a:t>features</a:t>
            </a:r>
            <a:r>
              <a:rPr lang="es-ES_tradnl" sz="1800" dirty="0"/>
              <a:t>, generar </a:t>
            </a:r>
            <a:r>
              <a:rPr lang="es-ES_tradnl" sz="1800" dirty="0" err="1"/>
              <a:t>features</a:t>
            </a:r>
            <a:r>
              <a:rPr lang="es-ES_tradnl" sz="1800" dirty="0"/>
              <a:t>, etc.</a:t>
            </a: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14</a:t>
            </a:fld>
            <a:endParaRPr lang="es-ES_tradnl"/>
          </a:p>
        </p:txBody>
      </p:sp>
    </p:spTree>
    <p:extLst>
      <p:ext uri="{BB962C8B-B14F-4D97-AF65-F5344CB8AC3E}">
        <p14:creationId xmlns:p14="http://schemas.microsoft.com/office/powerpoint/2010/main" val="3101532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16</a:t>
            </a:fld>
            <a:endParaRPr lang="es-ES_tradnl"/>
          </a:p>
        </p:txBody>
      </p:sp>
    </p:spTree>
    <p:extLst>
      <p:ext uri="{BB962C8B-B14F-4D97-AF65-F5344CB8AC3E}">
        <p14:creationId xmlns:p14="http://schemas.microsoft.com/office/powerpoint/2010/main" val="55101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800" dirty="0">
                <a:effectLst/>
                <a:latin typeface="MinionPro"/>
              </a:rPr>
              <a:t>Logs can record the state and significant events of the system, such as memory usage, number of instances, services called, packages used, etc. They can record the results of different jobs, including large batch jobs for data processing and model training. These types of logs provide visibility into how the system is doing. </a:t>
            </a:r>
          </a:p>
          <a:p>
            <a:endParaRPr lang="en-US" sz="1800" dirty="0">
              <a:effectLst/>
              <a:latin typeface="MinionPro"/>
            </a:endParaRPr>
          </a:p>
          <a:p>
            <a:r>
              <a:rPr lang="en-US" sz="1800" dirty="0">
                <a:effectLst/>
                <a:latin typeface="MinionPro"/>
              </a:rPr>
              <a:t>Dado que logs </a:t>
            </a:r>
            <a:r>
              <a:rPr lang="en-US" sz="1800" dirty="0" err="1">
                <a:effectLst/>
                <a:latin typeface="MinionPro"/>
              </a:rPr>
              <a:t>puede</a:t>
            </a:r>
            <a:r>
              <a:rPr lang="en-US" sz="1800" dirty="0">
                <a:effectLst/>
                <a:latin typeface="MinionPro"/>
              </a:rPr>
              <a:t> </a:t>
            </a:r>
            <a:r>
              <a:rPr lang="en-US" sz="1800" dirty="0" err="1">
                <a:effectLst/>
                <a:latin typeface="MinionPro"/>
              </a:rPr>
              <a:t>crecer</a:t>
            </a:r>
            <a:r>
              <a:rPr lang="en-US" sz="1800" dirty="0">
                <a:effectLst/>
                <a:latin typeface="MinionPro"/>
              </a:rPr>
              <a:t> </a:t>
            </a:r>
            <a:r>
              <a:rPr lang="en-US" sz="1800" dirty="0" err="1">
                <a:effectLst/>
                <a:latin typeface="MinionPro"/>
              </a:rPr>
              <a:t>muy</a:t>
            </a:r>
            <a:r>
              <a:rPr lang="en-US" sz="1800" dirty="0">
                <a:effectLst/>
                <a:latin typeface="MinionPro"/>
              </a:rPr>
              <a:t> </a:t>
            </a:r>
            <a:r>
              <a:rPr lang="en-US" sz="1800" dirty="0" err="1">
                <a:effectLst/>
                <a:latin typeface="MinionPro"/>
              </a:rPr>
              <a:t>facilmente</a:t>
            </a:r>
            <a:r>
              <a:rPr lang="en-US" sz="1800" dirty="0">
                <a:effectLst/>
                <a:latin typeface="MinionPro"/>
              </a:rPr>
              <a:t>, es </a:t>
            </a:r>
            <a:r>
              <a:rPr lang="en-US" sz="1800" dirty="0" err="1">
                <a:effectLst/>
                <a:latin typeface="MinionPro"/>
              </a:rPr>
              <a:t>neceario</a:t>
            </a:r>
            <a:r>
              <a:rPr lang="en-US" sz="1800" dirty="0">
                <a:effectLst/>
                <a:latin typeface="MinionPro"/>
              </a:rPr>
              <a:t> </a:t>
            </a:r>
            <a:r>
              <a:rPr lang="en-US" sz="1800" dirty="0" err="1">
                <a:effectLst/>
                <a:latin typeface="MinionPro"/>
              </a:rPr>
              <a:t>tener</a:t>
            </a:r>
            <a:r>
              <a:rPr lang="en-US" sz="1800" dirty="0">
                <a:effectLst/>
                <a:latin typeface="MinionPro"/>
              </a:rPr>
              <a:t> </a:t>
            </a:r>
            <a:r>
              <a:rPr lang="en-US" sz="1800" dirty="0" err="1">
                <a:effectLst/>
                <a:latin typeface="MinionPro"/>
              </a:rPr>
              <a:t>herramientas</a:t>
            </a:r>
            <a:r>
              <a:rPr lang="en-US" sz="1800" dirty="0">
                <a:effectLst/>
                <a:latin typeface="MinionPro"/>
              </a:rPr>
              <a:t> que </a:t>
            </a:r>
            <a:r>
              <a:rPr lang="en-US" sz="1800" dirty="0" err="1">
                <a:effectLst/>
                <a:latin typeface="MinionPro"/>
              </a:rPr>
              <a:t>cada</a:t>
            </a:r>
            <a:r>
              <a:rPr lang="en-US" sz="1800" dirty="0">
                <a:effectLst/>
                <a:latin typeface="MinionPro"/>
              </a:rPr>
              <a:t> tanto </a:t>
            </a:r>
            <a:r>
              <a:rPr lang="en-US" sz="1800" dirty="0" err="1">
                <a:effectLst/>
                <a:latin typeface="MinionPro"/>
              </a:rPr>
              <a:t>limpien</a:t>
            </a:r>
            <a:r>
              <a:rPr lang="en-US" sz="1800" dirty="0">
                <a:effectLst/>
                <a:latin typeface="MinionPro"/>
              </a:rPr>
              <a:t> o </a:t>
            </a:r>
            <a:r>
              <a:rPr lang="en-US" sz="1800" dirty="0" err="1">
                <a:effectLst/>
                <a:latin typeface="MinionPro"/>
              </a:rPr>
              <a:t>guardarlo</a:t>
            </a:r>
            <a:r>
              <a:rPr lang="en-US" sz="1800" dirty="0">
                <a:effectLst/>
                <a:latin typeface="MinionPro"/>
              </a:rPr>
              <a:t> </a:t>
            </a:r>
            <a:r>
              <a:rPr lang="en-US" sz="1800" dirty="0" err="1">
                <a:effectLst/>
                <a:latin typeface="MinionPro"/>
              </a:rPr>
              <a:t>en</a:t>
            </a:r>
            <a:r>
              <a:rPr lang="en-US" sz="1800" dirty="0">
                <a:effectLst/>
                <a:latin typeface="MinionPro"/>
              </a:rPr>
              <a:t> un </a:t>
            </a:r>
            <a:r>
              <a:rPr lang="en-US" sz="1800" dirty="0" err="1">
                <a:effectLst/>
                <a:latin typeface="MinionPro"/>
              </a:rPr>
              <a:t>espacio</a:t>
            </a:r>
            <a:r>
              <a:rPr lang="en-US" sz="1800" dirty="0">
                <a:effectLst/>
                <a:latin typeface="MinionPro"/>
              </a:rPr>
              <a:t> de bajo </a:t>
            </a:r>
            <a:r>
              <a:rPr lang="en-US" sz="1800" dirty="0" err="1">
                <a:effectLst/>
                <a:latin typeface="MinionPro"/>
              </a:rPr>
              <a:t>acceso</a:t>
            </a:r>
            <a:r>
              <a:rPr lang="en-US" sz="1800" dirty="0">
                <a:effectLst/>
                <a:latin typeface="MinionPro"/>
              </a:rPr>
              <a:t> que son </a:t>
            </a:r>
            <a:r>
              <a:rPr lang="en-US" sz="1800" dirty="0" err="1">
                <a:effectLst/>
                <a:latin typeface="MinionPro"/>
              </a:rPr>
              <a:t>economicos</a:t>
            </a:r>
            <a:r>
              <a:rPr lang="en-US" sz="1800" dirty="0">
                <a:effectLst/>
                <a:latin typeface="MinionPro"/>
              </a:rPr>
              <a:t> S3 Glacier.</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17</a:t>
            </a:fld>
            <a:endParaRPr lang="es-ES_tradnl"/>
          </a:p>
        </p:txBody>
      </p:sp>
    </p:spTree>
    <p:extLst>
      <p:ext uri="{BB962C8B-B14F-4D97-AF65-F5344CB8AC3E}">
        <p14:creationId xmlns:p14="http://schemas.microsoft.com/office/powerpoint/2010/main" val="3154310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sz="1800" dirty="0">
                <a:effectLst/>
                <a:latin typeface="MinionPro"/>
              </a:rPr>
              <a:t>Logs can record the state and significant events of the system, such as memory usage, number of instances, services called, packages used, etc. They can record the results of different jobs, including large batch jobs for data processing and model training. These types of logs provide visibility into how the system is doing. </a:t>
            </a:r>
          </a:p>
          <a:p>
            <a:endParaRPr lang="en-US" sz="1800" dirty="0">
              <a:effectLst/>
              <a:latin typeface="MinionPro"/>
            </a:endParaRPr>
          </a:p>
          <a:p>
            <a:r>
              <a:rPr lang="en-US" sz="1800" dirty="0">
                <a:effectLst/>
                <a:latin typeface="MinionPro"/>
              </a:rPr>
              <a:t>Dado que logs </a:t>
            </a:r>
            <a:r>
              <a:rPr lang="en-US" sz="1800" dirty="0" err="1">
                <a:effectLst/>
                <a:latin typeface="MinionPro"/>
              </a:rPr>
              <a:t>puede</a:t>
            </a:r>
            <a:r>
              <a:rPr lang="en-US" sz="1800" dirty="0">
                <a:effectLst/>
                <a:latin typeface="MinionPro"/>
              </a:rPr>
              <a:t> </a:t>
            </a:r>
            <a:r>
              <a:rPr lang="en-US" sz="1800" dirty="0" err="1">
                <a:effectLst/>
                <a:latin typeface="MinionPro"/>
              </a:rPr>
              <a:t>crecer</a:t>
            </a:r>
            <a:r>
              <a:rPr lang="en-US" sz="1800" dirty="0">
                <a:effectLst/>
                <a:latin typeface="MinionPro"/>
              </a:rPr>
              <a:t> </a:t>
            </a:r>
            <a:r>
              <a:rPr lang="en-US" sz="1800" dirty="0" err="1">
                <a:effectLst/>
                <a:latin typeface="MinionPro"/>
              </a:rPr>
              <a:t>muy</a:t>
            </a:r>
            <a:r>
              <a:rPr lang="en-US" sz="1800" dirty="0">
                <a:effectLst/>
                <a:latin typeface="MinionPro"/>
              </a:rPr>
              <a:t> </a:t>
            </a:r>
            <a:r>
              <a:rPr lang="en-US" sz="1800" dirty="0" err="1">
                <a:effectLst/>
                <a:latin typeface="MinionPro"/>
              </a:rPr>
              <a:t>facilmente</a:t>
            </a:r>
            <a:r>
              <a:rPr lang="en-US" sz="1800" dirty="0">
                <a:effectLst/>
                <a:latin typeface="MinionPro"/>
              </a:rPr>
              <a:t>, es </a:t>
            </a:r>
            <a:r>
              <a:rPr lang="en-US" sz="1800" dirty="0" err="1">
                <a:effectLst/>
                <a:latin typeface="MinionPro"/>
              </a:rPr>
              <a:t>neceario</a:t>
            </a:r>
            <a:r>
              <a:rPr lang="en-US" sz="1800" dirty="0">
                <a:effectLst/>
                <a:latin typeface="MinionPro"/>
              </a:rPr>
              <a:t> </a:t>
            </a:r>
            <a:r>
              <a:rPr lang="en-US" sz="1800" dirty="0" err="1">
                <a:effectLst/>
                <a:latin typeface="MinionPro"/>
              </a:rPr>
              <a:t>tener</a:t>
            </a:r>
            <a:r>
              <a:rPr lang="en-US" sz="1800" dirty="0">
                <a:effectLst/>
                <a:latin typeface="MinionPro"/>
              </a:rPr>
              <a:t> </a:t>
            </a:r>
            <a:r>
              <a:rPr lang="en-US" sz="1800" dirty="0" err="1">
                <a:effectLst/>
                <a:latin typeface="MinionPro"/>
              </a:rPr>
              <a:t>herramientas</a:t>
            </a:r>
            <a:r>
              <a:rPr lang="en-US" sz="1800" dirty="0">
                <a:effectLst/>
                <a:latin typeface="MinionPro"/>
              </a:rPr>
              <a:t> que </a:t>
            </a:r>
            <a:r>
              <a:rPr lang="en-US" sz="1800" dirty="0" err="1">
                <a:effectLst/>
                <a:latin typeface="MinionPro"/>
              </a:rPr>
              <a:t>cada</a:t>
            </a:r>
            <a:r>
              <a:rPr lang="en-US" sz="1800" dirty="0">
                <a:effectLst/>
                <a:latin typeface="MinionPro"/>
              </a:rPr>
              <a:t> tanto </a:t>
            </a:r>
            <a:r>
              <a:rPr lang="en-US" sz="1800" dirty="0" err="1">
                <a:effectLst/>
                <a:latin typeface="MinionPro"/>
              </a:rPr>
              <a:t>limpien</a:t>
            </a:r>
            <a:r>
              <a:rPr lang="en-US" sz="1800" dirty="0">
                <a:effectLst/>
                <a:latin typeface="MinionPro"/>
              </a:rPr>
              <a:t> o </a:t>
            </a:r>
            <a:r>
              <a:rPr lang="en-US" sz="1800" dirty="0" err="1">
                <a:effectLst/>
                <a:latin typeface="MinionPro"/>
              </a:rPr>
              <a:t>guardarlo</a:t>
            </a:r>
            <a:r>
              <a:rPr lang="en-US" sz="1800" dirty="0">
                <a:effectLst/>
                <a:latin typeface="MinionPro"/>
              </a:rPr>
              <a:t> </a:t>
            </a:r>
            <a:r>
              <a:rPr lang="en-US" sz="1800" dirty="0" err="1">
                <a:effectLst/>
                <a:latin typeface="MinionPro"/>
              </a:rPr>
              <a:t>en</a:t>
            </a:r>
            <a:r>
              <a:rPr lang="en-US" sz="1800" dirty="0">
                <a:effectLst/>
                <a:latin typeface="MinionPro"/>
              </a:rPr>
              <a:t> un </a:t>
            </a:r>
            <a:r>
              <a:rPr lang="en-US" sz="1800" dirty="0" err="1">
                <a:effectLst/>
                <a:latin typeface="MinionPro"/>
              </a:rPr>
              <a:t>espacio</a:t>
            </a:r>
            <a:r>
              <a:rPr lang="en-US" sz="1800" dirty="0">
                <a:effectLst/>
                <a:latin typeface="MinionPro"/>
              </a:rPr>
              <a:t> de bajo </a:t>
            </a:r>
            <a:r>
              <a:rPr lang="en-US" sz="1800" dirty="0" err="1">
                <a:effectLst/>
                <a:latin typeface="MinionPro"/>
              </a:rPr>
              <a:t>acceso</a:t>
            </a:r>
            <a:r>
              <a:rPr lang="en-US" sz="1800" dirty="0">
                <a:effectLst/>
                <a:latin typeface="MinionPro"/>
              </a:rPr>
              <a:t> que son </a:t>
            </a:r>
            <a:r>
              <a:rPr lang="en-US" sz="1800" dirty="0" err="1">
                <a:effectLst/>
                <a:latin typeface="MinionPro"/>
              </a:rPr>
              <a:t>economicos</a:t>
            </a:r>
            <a:r>
              <a:rPr lang="en-US" sz="1800" dirty="0">
                <a:effectLst/>
                <a:latin typeface="MinionPro"/>
              </a:rPr>
              <a:t> S3 Glacier.</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18</a:t>
            </a:fld>
            <a:endParaRPr lang="es-ES_tradnl"/>
          </a:p>
        </p:txBody>
      </p:sp>
    </p:spTree>
    <p:extLst>
      <p:ext uri="{BB962C8B-B14F-4D97-AF65-F5344CB8AC3E}">
        <p14:creationId xmlns:p14="http://schemas.microsoft.com/office/powerpoint/2010/main" val="92030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19</a:t>
            </a:fld>
            <a:endParaRPr lang="es-ES_tradnl"/>
          </a:p>
        </p:txBody>
      </p:sp>
    </p:spTree>
    <p:extLst>
      <p:ext uri="{BB962C8B-B14F-4D97-AF65-F5344CB8AC3E}">
        <p14:creationId xmlns:p14="http://schemas.microsoft.com/office/powerpoint/2010/main" val="279009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20</a:t>
            </a:fld>
            <a:endParaRPr lang="es-ES_tradnl"/>
          </a:p>
        </p:txBody>
      </p:sp>
    </p:spTree>
    <p:extLst>
      <p:ext uri="{BB962C8B-B14F-4D97-AF65-F5344CB8AC3E}">
        <p14:creationId xmlns:p14="http://schemas.microsoft.com/office/powerpoint/2010/main" val="185632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21</a:t>
            </a:fld>
            <a:endParaRPr lang="es-ES_tradnl"/>
          </a:p>
        </p:txBody>
      </p:sp>
    </p:spTree>
    <p:extLst>
      <p:ext uri="{BB962C8B-B14F-4D97-AF65-F5344CB8AC3E}">
        <p14:creationId xmlns:p14="http://schemas.microsoft.com/office/powerpoint/2010/main" val="3083405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22</a:t>
            </a:fld>
            <a:endParaRPr lang="es-ES_tradnl"/>
          </a:p>
        </p:txBody>
      </p:sp>
    </p:spTree>
    <p:extLst>
      <p:ext uri="{BB962C8B-B14F-4D97-AF65-F5344CB8AC3E}">
        <p14:creationId xmlns:p14="http://schemas.microsoft.com/office/powerpoint/2010/main" val="4093905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CSV to be a horrible data format. It serializes </a:t>
            </a:r>
            <a:r>
              <a:rPr lang="en-US" sz="1800" dirty="0" err="1">
                <a:effectLst/>
                <a:latin typeface="MinionPro"/>
              </a:rPr>
              <a:t>nontext</a:t>
            </a:r>
            <a:r>
              <a:rPr lang="en-US" sz="1800" dirty="0">
                <a:effectLst/>
                <a:latin typeface="MinionPro"/>
              </a:rPr>
              <a:t> characters poorly. For example, when you write float values to a CSV file, some precision might be lost—0.12345678901232323 could be arbitrarily rounded up as “0.12345678901 </a:t>
            </a:r>
            <a:endParaRPr lang="en-US" dirty="0"/>
          </a:p>
          <a:p>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23</a:t>
            </a:fld>
            <a:endParaRPr lang="es-ES_tradnl"/>
          </a:p>
        </p:txBody>
      </p:sp>
    </p:spTree>
    <p:extLst>
      <p:ext uri="{BB962C8B-B14F-4D97-AF65-F5344CB8AC3E}">
        <p14:creationId xmlns:p14="http://schemas.microsoft.com/office/powerpoint/2010/main" val="239715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indent="0">
              <a:buNone/>
            </a:pPr>
            <a:r>
              <a:rPr lang="es-ES_tradnl" sz="1200" dirty="0"/>
              <a:t>Lo primero puede ser una simple heurística. </a:t>
            </a:r>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a:t>
            </a:fld>
            <a:endParaRPr lang="es-ES_tradnl"/>
          </a:p>
        </p:txBody>
      </p:sp>
    </p:spTree>
    <p:extLst>
      <p:ext uri="{BB962C8B-B14F-4D97-AF65-F5344CB8AC3E}">
        <p14:creationId xmlns:p14="http://schemas.microsoft.com/office/powerpoint/2010/main" val="116264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24</a:t>
            </a:fld>
            <a:endParaRPr lang="es-ES_tradnl"/>
          </a:p>
        </p:txBody>
      </p:sp>
    </p:spTree>
    <p:extLst>
      <p:ext uri="{BB962C8B-B14F-4D97-AF65-F5344CB8AC3E}">
        <p14:creationId xmlns:p14="http://schemas.microsoft.com/office/powerpoint/2010/main" val="1547269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un caso de acceder a un </a:t>
            </a:r>
            <a:r>
              <a:rPr lang="es-ES_tradnl" dirty="0" err="1"/>
              <a:t>dataset</a:t>
            </a:r>
            <a:r>
              <a:rPr lang="es-ES_tradnl" dirty="0"/>
              <a:t> para entrenar un modelo de ML que queremos acceder a las observaciones, formato de fila principal es recomendable</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25</a:t>
            </a:fld>
            <a:endParaRPr lang="es-ES_tradnl"/>
          </a:p>
        </p:txBody>
      </p:sp>
    </p:spTree>
    <p:extLst>
      <p:ext uri="{BB962C8B-B14F-4D97-AF65-F5344CB8AC3E}">
        <p14:creationId xmlns:p14="http://schemas.microsoft.com/office/powerpoint/2010/main" val="909231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un caso de acceder a un </a:t>
            </a:r>
            <a:r>
              <a:rPr lang="es-ES_tradnl" dirty="0" err="1"/>
              <a:t>dataset</a:t>
            </a:r>
            <a:r>
              <a:rPr lang="es-ES_tradnl" dirty="0"/>
              <a:t> para entrenar un modelo de ML que queremos acceder a las observaciones, formato de fila principal es recomendable</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26</a:t>
            </a:fld>
            <a:endParaRPr lang="es-ES_tradnl"/>
          </a:p>
        </p:txBody>
      </p:sp>
    </p:spTree>
    <p:extLst>
      <p:ext uri="{BB962C8B-B14F-4D97-AF65-F5344CB8AC3E}">
        <p14:creationId xmlns:p14="http://schemas.microsoft.com/office/powerpoint/2010/main" val="3375044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Inclusive si se conocen, el proceso es lento ya que no se puede aprovechar el proceso de cacheado.</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27</a:t>
            </a:fld>
            <a:endParaRPr lang="es-ES_tradnl"/>
          </a:p>
        </p:txBody>
      </p:sp>
    </p:spTree>
    <p:extLst>
      <p:ext uri="{BB962C8B-B14F-4D97-AF65-F5344CB8AC3E}">
        <p14:creationId xmlns:p14="http://schemas.microsoft.com/office/powerpoint/2010/main" val="80617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28</a:t>
            </a:fld>
            <a:endParaRPr lang="es-ES_tradnl"/>
          </a:p>
        </p:txBody>
      </p:sp>
    </p:spTree>
    <p:extLst>
      <p:ext uri="{BB962C8B-B14F-4D97-AF65-F5344CB8AC3E}">
        <p14:creationId xmlns:p14="http://schemas.microsoft.com/office/powerpoint/2010/main" val="4153676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29</a:t>
            </a:fld>
            <a:endParaRPr lang="es-ES_tradnl"/>
          </a:p>
        </p:txBody>
      </p:sp>
    </p:spTree>
    <p:extLst>
      <p:ext uri="{BB962C8B-B14F-4D97-AF65-F5344CB8AC3E}">
        <p14:creationId xmlns:p14="http://schemas.microsoft.com/office/powerpoint/2010/main" val="3473204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Consider cars in the real world. In a database, a car can be described using its make, its model, its year, its color, and its price. These attributes make up a data model for cars. Alternatively, you can also describe a car using its owner, its license plate, and its history of registered addresses. This is another data model for cars. </a:t>
            </a:r>
            <a:endParaRPr lang="en-US" sz="2800" dirty="0"/>
          </a:p>
          <a:p>
            <a:endParaRPr lang="en-US" sz="1800" dirty="0">
              <a:effectLst/>
              <a:latin typeface="MinionPro"/>
            </a:endParaRPr>
          </a:p>
          <a:p>
            <a:r>
              <a:rPr lang="en-US" sz="1800" dirty="0">
                <a:effectLst/>
                <a:latin typeface="MinionPro"/>
              </a:rPr>
              <a:t>For example, the way you represent cars in the first data model makes it easier for people looking to buy cars, whereas the second data model makes it easier for police officers to track down criminals. </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30</a:t>
            </a:fld>
            <a:endParaRPr lang="es-ES_tradnl"/>
          </a:p>
        </p:txBody>
      </p:sp>
    </p:spTree>
    <p:extLst>
      <p:ext uri="{BB962C8B-B14F-4D97-AF65-F5344CB8AC3E}">
        <p14:creationId xmlns:p14="http://schemas.microsoft.com/office/powerpoint/2010/main" val="158558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It’s often desirable for relations to be normalized. Data normalization can follow normal forms such as the first normal form (1NF), second normal form (2NF), etc. In this book, we’ll go through an example to show how normalization works and how it can reduce data redundancy and improve data integrity.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One major downside of normalization is that your data is now spread across multiple relations. You can join the data from different relations back together, but joining can be expensive for large tables.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31</a:t>
            </a:fld>
            <a:endParaRPr lang="es-ES_tradnl"/>
          </a:p>
        </p:txBody>
      </p:sp>
    </p:spTree>
    <p:extLst>
      <p:ext uri="{BB962C8B-B14F-4D97-AF65-F5344CB8AC3E}">
        <p14:creationId xmlns:p14="http://schemas.microsoft.com/office/powerpoint/2010/main" val="3112330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However, a collection of documents is much more flexible than a table. All rows in a table must follow the same schema (e.g., have the same sequence of columns), while documents in the same collection can have completely different schemas.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 bases de </a:t>
            </a:r>
            <a:r>
              <a:rPr lang="en-US" dirty="0" err="1"/>
              <a:t>datos</a:t>
            </a:r>
            <a:r>
              <a:rPr lang="en-US" dirty="0"/>
              <a:t> de </a:t>
            </a:r>
            <a:r>
              <a:rPr lang="en-US" dirty="0" err="1"/>
              <a:t>documentos</a:t>
            </a:r>
            <a:r>
              <a:rPr lang="en-US" dirty="0"/>
              <a:t> </a:t>
            </a:r>
            <a:r>
              <a:rPr lang="en-US" dirty="0" err="1"/>
              <a:t>simplemente</a:t>
            </a:r>
            <a:r>
              <a:rPr lang="en-US" dirty="0"/>
              <a:t> </a:t>
            </a:r>
            <a:r>
              <a:rPr lang="en-US" dirty="0" err="1"/>
              <a:t>transfieren</a:t>
            </a:r>
            <a:r>
              <a:rPr lang="en-US" dirty="0"/>
              <a:t> la </a:t>
            </a:r>
            <a:r>
              <a:rPr lang="en-US" dirty="0" err="1"/>
              <a:t>responsabilidad</a:t>
            </a:r>
            <a:r>
              <a:rPr lang="en-US" dirty="0"/>
              <a:t> de </a:t>
            </a:r>
            <a:r>
              <a:rPr lang="en-US" dirty="0" err="1"/>
              <a:t>asumir</a:t>
            </a:r>
            <a:r>
              <a:rPr lang="en-US" dirty="0"/>
              <a:t> </a:t>
            </a:r>
            <a:r>
              <a:rPr lang="en-US" dirty="0" err="1"/>
              <a:t>estructuras</a:t>
            </a:r>
            <a:r>
              <a:rPr lang="en-US" dirty="0"/>
              <a:t> de la </a:t>
            </a:r>
            <a:r>
              <a:rPr lang="en-US" dirty="0" err="1"/>
              <a:t>aplicación</a:t>
            </a:r>
            <a:r>
              <a:rPr lang="en-US" dirty="0"/>
              <a:t> que escribe </a:t>
            </a:r>
            <a:r>
              <a:rPr lang="en-US" dirty="0" err="1"/>
              <a:t>los</a:t>
            </a:r>
            <a:r>
              <a:rPr lang="en-US" dirty="0"/>
              <a:t> </a:t>
            </a:r>
            <a:r>
              <a:rPr lang="en-US" dirty="0" err="1"/>
              <a:t>datos</a:t>
            </a:r>
            <a:r>
              <a:rPr lang="en-US" dirty="0"/>
              <a:t> a la </a:t>
            </a:r>
            <a:r>
              <a:rPr lang="en-US" dirty="0" err="1"/>
              <a:t>aplicación</a:t>
            </a:r>
            <a:r>
              <a:rPr lang="en-US" dirty="0"/>
              <a:t> que </a:t>
            </a:r>
            <a:r>
              <a:rPr lang="en-US" dirty="0" err="1"/>
              <a:t>los</a:t>
            </a:r>
            <a:r>
              <a:rPr lang="en-US" dirty="0"/>
              <a:t> lee.</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32</a:t>
            </a:fld>
            <a:endParaRPr lang="es-ES_tradnl"/>
          </a:p>
        </p:txBody>
      </p:sp>
    </p:spTree>
    <p:extLst>
      <p:ext uri="{BB962C8B-B14F-4D97-AF65-F5344CB8AC3E}">
        <p14:creationId xmlns:p14="http://schemas.microsoft.com/office/powerpoint/2010/main" val="2592494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33</a:t>
            </a:fld>
            <a:endParaRPr lang="es-ES_tradnl"/>
          </a:p>
        </p:txBody>
      </p:sp>
    </p:spTree>
    <p:extLst>
      <p:ext uri="{BB962C8B-B14F-4D97-AF65-F5344CB8AC3E}">
        <p14:creationId xmlns:p14="http://schemas.microsoft.com/office/powerpoint/2010/main" val="1619336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indent="0">
              <a:buNone/>
            </a:pPr>
            <a:r>
              <a:rPr lang="es-ES_tradnl" sz="1200" dirty="0"/>
              <a:t>Lo primero puede ser una simple heurística. </a:t>
            </a:r>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a:t>
            </a:fld>
            <a:endParaRPr lang="es-ES_tradnl"/>
          </a:p>
        </p:txBody>
      </p:sp>
    </p:spTree>
    <p:extLst>
      <p:ext uri="{BB962C8B-B14F-4D97-AF65-F5344CB8AC3E}">
        <p14:creationId xmlns:p14="http://schemas.microsoft.com/office/powerpoint/2010/main" val="578796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34</a:t>
            </a:fld>
            <a:endParaRPr lang="es-ES_tradnl"/>
          </a:p>
        </p:txBody>
      </p:sp>
    </p:spTree>
    <p:extLst>
      <p:ext uri="{BB962C8B-B14F-4D97-AF65-F5344CB8AC3E}">
        <p14:creationId xmlns:p14="http://schemas.microsoft.com/office/powerpoint/2010/main" val="432576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a:buFont typeface="+mj-lt"/>
              <a:buAutoNum type="arabicPeriod"/>
            </a:pPr>
            <a:r>
              <a:rPr lang="en-US" sz="1800" dirty="0">
                <a:effectLst/>
                <a:latin typeface="MinionPro"/>
              </a:rPr>
              <a:t>This mode, however, doesn’t always work because of two reasons. First, it requires that both processes must be able to access the same database. This might be infeasible, especially if the two processes are run by two different companies.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MinionPro"/>
              </a:rPr>
              <a:t>Second, it requires both processes to access data from databases, and read/write from databases can be slow, making it unsuitable for applications with strict latency requirements—e.g., almost all consumer-facing applications. </a:t>
            </a:r>
            <a:endParaRPr lang="en-US" sz="5400" dirty="0">
              <a:effectLst/>
            </a:endParaRPr>
          </a:p>
          <a:p>
            <a:pPr>
              <a:buFont typeface="+mj-lt"/>
              <a:buAutoNum type="arabicPeriod"/>
            </a:pPr>
            <a:endParaRPr lang="en-US" sz="4000" dirty="0">
              <a:effectLst/>
            </a:endParaRP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35</a:t>
            </a:fld>
            <a:endParaRPr lang="es-ES_tradnl"/>
          </a:p>
        </p:txBody>
      </p:sp>
    </p:spTree>
    <p:extLst>
      <p:ext uri="{BB962C8B-B14F-4D97-AF65-F5344CB8AC3E}">
        <p14:creationId xmlns:p14="http://schemas.microsoft.com/office/powerpoint/2010/main" val="1489387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sz="1800" dirty="0">
                <a:effectLst/>
                <a:latin typeface="MinionPro"/>
              </a:rPr>
              <a:t>one major difference is that REST was designed for requests over networks, whereas RPC “tries to make a request to a remote network service look the same as calling a function or method in your programming language</a:t>
            </a:r>
            <a:r>
              <a:rPr lang="en-US" sz="1800" i="1" dirty="0">
                <a:effectLst/>
                <a:latin typeface="MinionPro"/>
              </a:rPr>
              <a:t>.</a:t>
            </a:r>
            <a:r>
              <a:rPr lang="en-US" sz="1800" dirty="0">
                <a:effectLst/>
                <a:latin typeface="MinionPro"/>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err="1">
                <a:effectLst/>
                <a:latin typeface="MinionPro"/>
              </a:rPr>
              <a:t>Volveremos</a:t>
            </a:r>
            <a:r>
              <a:rPr lang="en-US" sz="2800" dirty="0">
                <a:effectLst/>
                <a:latin typeface="MinionPro"/>
              </a:rPr>
              <a:t> </a:t>
            </a:r>
            <a:r>
              <a:rPr lang="en-US" sz="2800" dirty="0" err="1">
                <a:effectLst/>
                <a:latin typeface="MinionPro"/>
              </a:rPr>
              <a:t>sobre</a:t>
            </a:r>
            <a:r>
              <a:rPr lang="en-US" sz="2800" dirty="0">
                <a:effectLst/>
                <a:latin typeface="MinionPro"/>
              </a:rPr>
              <a:t> </a:t>
            </a:r>
            <a:r>
              <a:rPr lang="en-US" sz="2800" dirty="0" err="1">
                <a:effectLst/>
                <a:latin typeface="MinionPro"/>
              </a:rPr>
              <a:t>esto</a:t>
            </a:r>
            <a:r>
              <a:rPr lang="en-US" sz="2800" dirty="0">
                <a:effectLst/>
                <a:latin typeface="MinionPro"/>
              </a:rPr>
              <a:t> </a:t>
            </a:r>
            <a:r>
              <a:rPr lang="en-US" sz="2800" dirty="0" err="1">
                <a:effectLst/>
                <a:latin typeface="MinionPro"/>
              </a:rPr>
              <a:t>cuando</a:t>
            </a:r>
            <a:r>
              <a:rPr lang="en-US" sz="2800" dirty="0">
                <a:effectLst/>
                <a:latin typeface="MinionPro"/>
              </a:rPr>
              <a:t> </a:t>
            </a:r>
            <a:r>
              <a:rPr lang="en-US" sz="2800" dirty="0" err="1">
                <a:effectLst/>
                <a:latin typeface="MinionPro"/>
              </a:rPr>
              <a:t>veamos</a:t>
            </a:r>
            <a:r>
              <a:rPr lang="en-US" sz="2800" dirty="0">
                <a:effectLst/>
                <a:latin typeface="MinionPro"/>
              </a:rPr>
              <a:t> </a:t>
            </a:r>
            <a:r>
              <a:rPr lang="en-US" sz="2800" dirty="0" err="1">
                <a:effectLst/>
                <a:latin typeface="MinionPro"/>
              </a:rPr>
              <a:t>deployado</a:t>
            </a:r>
            <a:r>
              <a:rPr lang="en-US" sz="2800" dirty="0">
                <a:effectLst/>
                <a:latin typeface="MinionPro"/>
              </a:rPr>
              <a:t> de </a:t>
            </a:r>
            <a:r>
              <a:rPr lang="en-US" sz="2800" dirty="0" err="1">
                <a:effectLst/>
                <a:latin typeface="MinionPro"/>
              </a:rPr>
              <a:t>modelos</a:t>
            </a:r>
            <a:r>
              <a:rPr lang="en-US" sz="2800" dirty="0">
                <a:effectLst/>
                <a:latin typeface="MinionPro"/>
              </a:rPr>
              <a:t> </a:t>
            </a:r>
            <a:r>
              <a:rPr lang="en-US" sz="2800" dirty="0" err="1">
                <a:effectLst/>
                <a:latin typeface="MinionPro"/>
              </a:rPr>
              <a:t>como</a:t>
            </a:r>
            <a:r>
              <a:rPr lang="en-US" sz="2800" dirty="0">
                <a:effectLst/>
                <a:latin typeface="MinionPro"/>
              </a:rPr>
              <a:t> API.</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36</a:t>
            </a:fld>
            <a:endParaRPr lang="es-ES_tradnl"/>
          </a:p>
        </p:txBody>
      </p:sp>
    </p:spTree>
    <p:extLst>
      <p:ext uri="{BB962C8B-B14F-4D97-AF65-F5344CB8AC3E}">
        <p14:creationId xmlns:p14="http://schemas.microsoft.com/office/powerpoint/2010/main" val="2978127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37</a:t>
            </a:fld>
            <a:endParaRPr lang="es-ES_tradnl"/>
          </a:p>
        </p:txBody>
      </p:sp>
    </p:spTree>
    <p:extLst>
      <p:ext uri="{BB962C8B-B14F-4D97-AF65-F5344CB8AC3E}">
        <p14:creationId xmlns:p14="http://schemas.microsoft.com/office/powerpoint/2010/main" val="908048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Technically, a database can be a broker—each service can write data to a database and other services that need the data can read from that database . Instead of using databases to broker data, we use in-memory storage to broker data. Real-time transports can be thought of as in-memory storage for data passing among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The two most common types of real-time transports are </a:t>
            </a:r>
            <a:r>
              <a:rPr lang="en-US" sz="1800" dirty="0" err="1">
                <a:effectLst/>
                <a:latin typeface="MinionPro"/>
              </a:rPr>
              <a:t>pubsub</a:t>
            </a:r>
            <a:r>
              <a:rPr lang="en-US" sz="1800" dirty="0">
                <a:effectLst/>
                <a:latin typeface="MinionPro"/>
              </a:rPr>
              <a:t>, which is short for publish-subscribe, and message queue. In the </a:t>
            </a:r>
            <a:r>
              <a:rPr lang="en-US" sz="1800" dirty="0" err="1">
                <a:effectLst/>
                <a:latin typeface="MinionPro"/>
              </a:rPr>
              <a:t>pubsub</a:t>
            </a:r>
            <a:r>
              <a:rPr lang="en-US" sz="1800" dirty="0">
                <a:effectLst/>
                <a:latin typeface="MinionPro"/>
              </a:rPr>
              <a:t> model, any service can publish to different topics in a real-time transport, and any service that subscribes to a topic can read all the events in that topic. The services that produce data don’t care about what services consume their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In a message queue model, an event often has intended consumers (an event with intended consumers is called a message), and the message queue is responsible for getting the message to the right consumers. </a:t>
            </a:r>
            <a:endParaRPr lang="en-US" sz="9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38</a:t>
            </a:fld>
            <a:endParaRPr lang="es-ES_tradnl"/>
          </a:p>
        </p:txBody>
      </p:sp>
    </p:spTree>
    <p:extLst>
      <p:ext uri="{BB962C8B-B14F-4D97-AF65-F5344CB8AC3E}">
        <p14:creationId xmlns:p14="http://schemas.microsoft.com/office/powerpoint/2010/main" val="3766279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40</a:t>
            </a:fld>
            <a:endParaRPr lang="es-ES_tradnl"/>
          </a:p>
        </p:txBody>
      </p:sp>
    </p:spTree>
    <p:extLst>
      <p:ext uri="{BB962C8B-B14F-4D97-AF65-F5344CB8AC3E}">
        <p14:creationId xmlns:p14="http://schemas.microsoft.com/office/powerpoint/2010/main" val="4208732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41</a:t>
            </a:fld>
            <a:endParaRPr lang="es-ES_tradnl"/>
          </a:p>
        </p:txBody>
      </p:sp>
    </p:spTree>
    <p:extLst>
      <p:ext uri="{BB962C8B-B14F-4D97-AF65-F5344CB8AC3E}">
        <p14:creationId xmlns:p14="http://schemas.microsoft.com/office/powerpoint/2010/main" val="1969769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42</a:t>
            </a:fld>
            <a:endParaRPr lang="es-ES_tradnl"/>
          </a:p>
        </p:txBody>
      </p:sp>
    </p:spTree>
    <p:extLst>
      <p:ext uri="{BB962C8B-B14F-4D97-AF65-F5344CB8AC3E}">
        <p14:creationId xmlns:p14="http://schemas.microsoft.com/office/powerpoint/2010/main" val="3227332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There are compute layers that abstract away the notions of cores and use other units of computation. For example, computation engines like Spark and Ray use “job” as their unit, and Kubernetes uses “pod,” a wrapper around containers, as its smallest deployable unit. While you can have multiple containers in a pod, you can’t independently start or stop different containers in the same pod. </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43</a:t>
            </a:fld>
            <a:endParaRPr lang="es-ES_tradnl"/>
          </a:p>
        </p:txBody>
      </p:sp>
    </p:spTree>
    <p:extLst>
      <p:ext uri="{BB962C8B-B14F-4D97-AF65-F5344CB8AC3E}">
        <p14:creationId xmlns:p14="http://schemas.microsoft.com/office/powerpoint/2010/main" val="4246887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44</a:t>
            </a:fld>
            <a:endParaRPr lang="es-ES_tradnl"/>
          </a:p>
        </p:txBody>
      </p:sp>
    </p:spTree>
    <p:extLst>
      <p:ext uri="{BB962C8B-B14F-4D97-AF65-F5344CB8AC3E}">
        <p14:creationId xmlns:p14="http://schemas.microsoft.com/office/powerpoint/2010/main" val="2408219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6</a:t>
            </a:fld>
            <a:endParaRPr lang="es-ES_tradnl"/>
          </a:p>
        </p:txBody>
      </p:sp>
    </p:spTree>
    <p:extLst>
      <p:ext uri="{BB962C8B-B14F-4D97-AF65-F5344CB8AC3E}">
        <p14:creationId xmlns:p14="http://schemas.microsoft.com/office/powerpoint/2010/main" val="16358212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45</a:t>
            </a:fld>
            <a:endParaRPr lang="es-ES_tradnl"/>
          </a:p>
        </p:txBody>
      </p:sp>
    </p:spTree>
    <p:extLst>
      <p:ext uri="{BB962C8B-B14F-4D97-AF65-F5344CB8AC3E}">
        <p14:creationId xmlns:p14="http://schemas.microsoft.com/office/powerpoint/2010/main" val="2211526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46</a:t>
            </a:fld>
            <a:endParaRPr lang="es-ES_tradnl"/>
          </a:p>
        </p:txBody>
      </p:sp>
    </p:spTree>
    <p:extLst>
      <p:ext uri="{BB962C8B-B14F-4D97-AF65-F5344CB8AC3E}">
        <p14:creationId xmlns:p14="http://schemas.microsoft.com/office/powerpoint/2010/main" val="3119785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47</a:t>
            </a:fld>
            <a:endParaRPr lang="es-ES_tradnl"/>
          </a:p>
        </p:txBody>
      </p:sp>
    </p:spTree>
    <p:extLst>
      <p:ext uri="{BB962C8B-B14F-4D97-AF65-F5344CB8AC3E}">
        <p14:creationId xmlns:p14="http://schemas.microsoft.com/office/powerpoint/2010/main" val="2475565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Most companies store a subset, but not all, of these artifacts. The artifacts a company stores might not be in the same place but scattered. For example, model definitions and model parameters might be in S3. Containers that contain dependencies might be in ECS (Elastic Container Service). Data might be in Snowflake. Experiment artifacts might be in Weights &amp; Biases. </a:t>
            </a:r>
            <a:r>
              <a:rPr lang="en-US" sz="1800" dirty="0" err="1">
                <a:effectLst/>
                <a:latin typeface="MinionPro"/>
              </a:rPr>
              <a:t>Featurize</a:t>
            </a:r>
            <a:r>
              <a:rPr lang="en-US" sz="1800" dirty="0">
                <a:effectLst/>
                <a:latin typeface="MinionPro"/>
              </a:rPr>
              <a:t> and prediction functions might be in AWS Lambda. Some data scientists might manually keep track of these locations in, say, a README, but this file can be easily lost. </a:t>
            </a:r>
            <a:endParaRPr lang="en-US" sz="4000" dirty="0">
              <a:effectLst/>
            </a:endParaRPr>
          </a:p>
          <a:p>
            <a:endParaRPr lang="en-US" sz="2800" dirty="0"/>
          </a:p>
          <a:p>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As of writing this book, </a:t>
            </a:r>
            <a:r>
              <a:rPr lang="en-US" sz="1800" dirty="0" err="1">
                <a:effectLst/>
                <a:latin typeface="MinionPro"/>
              </a:rPr>
              <a:t>MLflow</a:t>
            </a:r>
            <a:r>
              <a:rPr lang="en-US" sz="1800" dirty="0">
                <a:effectLst/>
                <a:latin typeface="MinionPro"/>
              </a:rPr>
              <a:t> is undoubtedly the most popular model store that isn’t associated with a major cloud provider. Yet three out of the six top </a:t>
            </a:r>
            <a:r>
              <a:rPr lang="en-US" sz="1800" dirty="0" err="1">
                <a:effectLst/>
                <a:latin typeface="MinionPro"/>
              </a:rPr>
              <a:t>MLflow</a:t>
            </a:r>
            <a:r>
              <a:rPr lang="en-US" sz="1800" dirty="0">
                <a:effectLst/>
                <a:latin typeface="MinionPro"/>
              </a:rPr>
              <a:t> questions on Stack Overflow are about storing and accessing artifacts in </a:t>
            </a:r>
            <a:r>
              <a:rPr lang="en-US" sz="1800" dirty="0" err="1">
                <a:effectLst/>
                <a:latin typeface="MinionPro"/>
              </a:rPr>
              <a:t>MLflow</a:t>
            </a:r>
            <a:r>
              <a:rPr lang="en-US" sz="1800" dirty="0">
                <a:effectLst/>
                <a:latin typeface="MinionPro"/>
              </a:rPr>
              <a:t> </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49</a:t>
            </a:fld>
            <a:endParaRPr lang="es-ES_tradnl"/>
          </a:p>
        </p:txBody>
      </p:sp>
    </p:spTree>
    <p:extLst>
      <p:ext uri="{BB962C8B-B14F-4D97-AF65-F5344CB8AC3E}">
        <p14:creationId xmlns:p14="http://schemas.microsoft.com/office/powerpoint/2010/main" val="1032173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s-ES" sz="1800" dirty="0"/>
              <a:t>Gestión de </a:t>
            </a:r>
            <a:r>
              <a:rPr lang="es-ES" sz="1800" dirty="0" err="1"/>
              <a:t>features</a:t>
            </a:r>
            <a:r>
              <a:rPr lang="es-ES" sz="1800" dirty="0"/>
              <a:t> </a:t>
            </a:r>
            <a:r>
              <a:rPr lang="en-US" sz="1800" dirty="0">
                <a:effectLst/>
                <a:latin typeface="MinionPro"/>
              </a:rPr>
              <a:t>For example, you might not want everyone in the company to have access to sensitive financial information of either the company or its users.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Feature store is a newer category that only started taking off around 2020. </a:t>
            </a:r>
            <a:endParaRPr lang="en-US" sz="4000" dirty="0"/>
          </a:p>
          <a:p>
            <a:endParaRPr lang="en-US" sz="28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50</a:t>
            </a:fld>
            <a:endParaRPr lang="es-ES_tradnl"/>
          </a:p>
        </p:txBody>
      </p:sp>
    </p:spTree>
    <p:extLst>
      <p:ext uri="{BB962C8B-B14F-4D97-AF65-F5344CB8AC3E}">
        <p14:creationId xmlns:p14="http://schemas.microsoft.com/office/powerpoint/2010/main" val="26907668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52</a:t>
            </a:fld>
            <a:endParaRPr lang="es-ES_tradnl"/>
          </a:p>
        </p:txBody>
      </p:sp>
    </p:spTree>
    <p:extLst>
      <p:ext uri="{BB962C8B-B14F-4D97-AF65-F5344CB8AC3E}">
        <p14:creationId xmlns:p14="http://schemas.microsoft.com/office/powerpoint/2010/main" val="35988124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53</a:t>
            </a:fld>
            <a:endParaRPr lang="es-ES_tradnl"/>
          </a:p>
        </p:txBody>
      </p:sp>
    </p:spTree>
    <p:extLst>
      <p:ext uri="{BB962C8B-B14F-4D97-AF65-F5344CB8AC3E}">
        <p14:creationId xmlns:p14="http://schemas.microsoft.com/office/powerpoint/2010/main" val="18634073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54</a:t>
            </a:fld>
            <a:endParaRPr lang="es-ES_tradnl"/>
          </a:p>
        </p:txBody>
      </p:sp>
    </p:spTree>
    <p:extLst>
      <p:ext uri="{BB962C8B-B14F-4D97-AF65-F5344CB8AC3E}">
        <p14:creationId xmlns:p14="http://schemas.microsoft.com/office/powerpoint/2010/main" val="22375266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55</a:t>
            </a:fld>
            <a:endParaRPr lang="es-ES_tradnl"/>
          </a:p>
        </p:txBody>
      </p:sp>
    </p:spTree>
    <p:extLst>
      <p:ext uri="{BB962C8B-B14F-4D97-AF65-F5344CB8AC3E}">
        <p14:creationId xmlns:p14="http://schemas.microsoft.com/office/powerpoint/2010/main" val="8144470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56</a:t>
            </a:fld>
            <a:endParaRPr lang="es-ES_tradnl"/>
          </a:p>
        </p:txBody>
      </p:sp>
    </p:spTree>
    <p:extLst>
      <p:ext uri="{BB962C8B-B14F-4D97-AF65-F5344CB8AC3E}">
        <p14:creationId xmlns:p14="http://schemas.microsoft.com/office/powerpoint/2010/main" val="410587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s-ES_tradnl" sz="1200" dirty="0"/>
              <a:t>Mala implementación: Por ejemplo, si usa </a:t>
            </a:r>
            <a:r>
              <a:rPr lang="es-ES_tradnl" sz="1200" dirty="0" err="1"/>
              <a:t>PyTorch</a:t>
            </a:r>
            <a:r>
              <a:rPr lang="es-ES_tradnl" sz="1200" dirty="0"/>
              <a:t>, es posible que haya olvidado detener las actualizaciones de gradiente durante la evaluación cuando debería hacerlo.</a:t>
            </a:r>
          </a:p>
          <a:p>
            <a:endParaRPr lang="es-ES_tradnl" sz="1200" dirty="0"/>
          </a:p>
          <a:p>
            <a:r>
              <a:rPr lang="es-ES_tradnl" sz="1200" dirty="0"/>
              <a:t>Problema de data:  Muestras de datos y etiquetas emparejadas incorrectamente, etiquetas ruidosas, funciones normalizadas mediante estadísticas obsoletas y más</a:t>
            </a:r>
          </a:p>
          <a:p>
            <a:endParaRPr lang="es-ES_tradnl" sz="1200" dirty="0"/>
          </a:p>
          <a:p>
            <a:r>
              <a:rPr lang="es-ES_tradnl" sz="1200" dirty="0"/>
              <a:t>Por eso es importante ser preventivo a la hora de entrenar, llevar buenas practicas de programación desde el momento uno. </a:t>
            </a:r>
          </a:p>
          <a:p>
            <a:endParaRPr lang="es-ES_tradnl" sz="1200" dirty="0"/>
          </a:p>
          <a:p>
            <a:endParaRPr lang="es-ES_tradnl" sz="1200" dirty="0"/>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7</a:t>
            </a:fld>
            <a:endParaRPr lang="es-ES_tradnl"/>
          </a:p>
        </p:txBody>
      </p:sp>
    </p:spTree>
    <p:extLst>
      <p:ext uri="{BB962C8B-B14F-4D97-AF65-F5344CB8AC3E}">
        <p14:creationId xmlns:p14="http://schemas.microsoft.com/office/powerpoint/2010/main" val="3434297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b="1" dirty="0">
                <a:solidFill>
                  <a:schemeClr val="accent3">
                    <a:lumMod val="75000"/>
                  </a:schemeClr>
                </a:solidFill>
              </a:rPr>
              <a:t>Medición basada en rangos: </a:t>
            </a:r>
            <a:r>
              <a:rPr lang="en-US" dirty="0" err="1"/>
              <a:t>Paradoja</a:t>
            </a:r>
            <a:r>
              <a:rPr lang="en-US" dirty="0"/>
              <a:t> de Simpson</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8</a:t>
            </a:fld>
            <a:endParaRPr lang="es-ES_tradnl"/>
          </a:p>
        </p:txBody>
      </p:sp>
    </p:spTree>
    <p:extLst>
      <p:ext uri="{BB962C8B-B14F-4D97-AF65-F5344CB8AC3E}">
        <p14:creationId xmlns:p14="http://schemas.microsoft.com/office/powerpoint/2010/main" val="329861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10</a:t>
            </a:fld>
            <a:endParaRPr lang="es-ES_tradnl"/>
          </a:p>
        </p:txBody>
      </p:sp>
    </p:spTree>
    <p:extLst>
      <p:ext uri="{BB962C8B-B14F-4D97-AF65-F5344CB8AC3E}">
        <p14:creationId xmlns:p14="http://schemas.microsoft.com/office/powerpoint/2010/main" val="1365190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11</a:t>
            </a:fld>
            <a:endParaRPr lang="es-ES_tradnl"/>
          </a:p>
        </p:txBody>
      </p:sp>
    </p:spTree>
    <p:extLst>
      <p:ext uri="{BB962C8B-B14F-4D97-AF65-F5344CB8AC3E}">
        <p14:creationId xmlns:p14="http://schemas.microsoft.com/office/powerpoint/2010/main" val="142640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In the ML world, infrastructure is the set of fundamental facilities that support the development and maintenance of ML systems. What should be considered the “fundamental facilities” varies greatly from company to company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12</a:t>
            </a:fld>
            <a:endParaRPr lang="es-ES_tradnl"/>
          </a:p>
        </p:txBody>
      </p:sp>
    </p:spTree>
    <p:extLst>
      <p:ext uri="{BB962C8B-B14F-4D97-AF65-F5344CB8AC3E}">
        <p14:creationId xmlns:p14="http://schemas.microsoft.com/office/powerpoint/2010/main" val="206290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BD016BBE-372F-8747-90B7-0D97B79DB70D}" type="datetime1">
              <a:rPr lang="en-US" smtClean="0"/>
              <a:t>4/12/24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r>
              <a:rPr lang="en-US">
                <a:solidFill>
                  <a:schemeClr val="tx1">
                    <a:alpha val="60000"/>
                  </a:schemeClr>
                </a:solidFill>
              </a:rPr>
              <a:t>Aprendizaje de Máquina - CESE - FIUBA</a:t>
            </a: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1652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52088FDC-78CF-244E-B28C-A3D8E0C14A7A}" type="datetime1">
              <a:rPr lang="en-US" smtClean="0"/>
              <a:t>4/12/24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230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8B9418FF-4771-6547-A594-8A464D87463A}" type="datetime1">
              <a:rPr lang="en-US" smtClean="0"/>
              <a:t>4/12/24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74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858BE599-75C7-B34E-943D-643FCF23E70F}" type="datetime1">
              <a:rPr lang="en-US" smtClean="0"/>
              <a:t>4/12/24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00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71FD53E5-AE1B-F84F-B8A8-6681965D781D}" type="datetime1">
              <a:rPr lang="en-US" smtClean="0"/>
              <a:t>4/12/24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361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3125527-6218-C14B-9A25-EEA9A08E3831}" type="datetime1">
              <a:rPr lang="en-US" smtClean="0"/>
              <a:t>4/12/24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348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0ACFFC48-7972-6544-8F4D-865EAA14D066}" type="datetime1">
              <a:rPr lang="en-US" smtClean="0"/>
              <a:t>4/12/24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Aprendizaje de Máquina - CESE - FIUBA</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09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B431B907-A9D4-9141-9ABC-E973C3AB450F}" type="datetime1">
              <a:rPr lang="en-US" smtClean="0"/>
              <a:t>4/12/24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r>
              <a:rPr lang="en-US"/>
              <a:t>Aprendizaje de Máquina - CESE - FIUBA</a:t>
            </a:r>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503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C65D3E84-F438-B044-AFC7-277DF79F4232}" type="datetime1">
              <a:rPr lang="en-US" smtClean="0"/>
              <a:t>4/12/24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Aprendizaje de Máquina - CESE - FIUBA</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17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1E555376-EF5D-C04F-913F-EE22F3D3B7E4}" type="datetime1">
              <a:rPr lang="en-US" smtClean="0"/>
              <a:t>4/12/24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49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8ED2341E-CC64-994D-98BD-F3644054835A}" type="datetime1">
              <a:rPr lang="en-US" smtClean="0"/>
              <a:t>4/12/24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251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E0F61CEF-AB21-694C-A12A-2635F91EF22B}" type="datetime1">
              <a:rPr lang="en-US" smtClean="0"/>
              <a:t>4/12/24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a:solidFill>
                  <a:schemeClr val="tx1">
                    <a:alpha val="60000"/>
                  </a:schemeClr>
                </a:solidFill>
              </a:rPr>
              <a:t>Aprendizaje de Máquina - CESE - FIUBA</a:t>
            </a:r>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225923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sv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22.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n abstract burst of blue and pink">
            <a:extLst>
              <a:ext uri="{FF2B5EF4-FFF2-40B4-BE49-F238E27FC236}">
                <a16:creationId xmlns:a16="http://schemas.microsoft.com/office/drawing/2014/main" id="{7433C382-1264-053F-3298-0C0B9EB61082}"/>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sharpenSoften amount="-45000"/>
                    </a14:imgEffect>
                    <a14:imgEffect>
                      <a14:brightnessContrast bright="-33000" contrast="-2000"/>
                    </a14:imgEffect>
                  </a14:imgLayer>
                </a14:imgProps>
              </a:ext>
            </a:extLst>
          </a:blip>
          <a:srcRect t="20"/>
          <a:stretch/>
        </p:blipFill>
        <p:spPr>
          <a:xfrm>
            <a:off x="20" y="10"/>
            <a:ext cx="12191980" cy="6856614"/>
          </a:xfrm>
          <a:prstGeom prst="rect">
            <a:avLst/>
          </a:prstGeom>
          <a:solidFill>
            <a:schemeClr val="tx1"/>
          </a:solidFill>
          <a:effectLst>
            <a:outerShdw dist="50800" dir="3823247" algn="ctr" rotWithShape="0">
              <a:srgbClr val="000000">
                <a:alpha val="43137"/>
              </a:srgbClr>
            </a:outerShdw>
            <a:softEdge rad="0"/>
          </a:effectLst>
        </p:spPr>
      </p:pic>
      <p:sp>
        <p:nvSpPr>
          <p:cNvPr id="2" name="Title 1">
            <a:extLst>
              <a:ext uri="{FF2B5EF4-FFF2-40B4-BE49-F238E27FC236}">
                <a16:creationId xmlns:a16="http://schemas.microsoft.com/office/drawing/2014/main" id="{38C855B4-5F0E-03FF-1E83-8B970652082F}"/>
              </a:ext>
            </a:extLst>
          </p:cNvPr>
          <p:cNvSpPr>
            <a:spLocks noGrp="1"/>
          </p:cNvSpPr>
          <p:nvPr>
            <p:ph type="ctrTitle"/>
          </p:nvPr>
        </p:nvSpPr>
        <p:spPr>
          <a:xfrm>
            <a:off x="2600088" y="740211"/>
            <a:ext cx="7530685" cy="3163864"/>
          </a:xfrm>
        </p:spPr>
        <p:txBody>
          <a:bodyPr>
            <a:normAutofit/>
          </a:bodyPr>
          <a:lstStyle/>
          <a:p>
            <a:pPr algn="l"/>
            <a:r>
              <a:rPr lang="es-ES_tradnl" sz="5200" dirty="0">
                <a:solidFill>
                  <a:schemeClr val="bg1"/>
                </a:solidFill>
              </a:rPr>
              <a:t>Infraestructura y herramientas de </a:t>
            </a:r>
            <a:r>
              <a:rPr lang="es-ES_tradnl" sz="5200" dirty="0" err="1">
                <a:solidFill>
                  <a:schemeClr val="bg1"/>
                </a:solidFill>
              </a:rPr>
              <a:t>MLOps</a:t>
            </a:r>
            <a:r>
              <a:rPr lang="es-ES_tradnl" sz="5200" dirty="0">
                <a:solidFill>
                  <a:schemeClr val="bg1"/>
                </a:solidFill>
              </a:rPr>
              <a:t> </a:t>
            </a:r>
          </a:p>
        </p:txBody>
      </p:sp>
      <p:sp>
        <p:nvSpPr>
          <p:cNvPr id="3" name="Subtitle 2">
            <a:extLst>
              <a:ext uri="{FF2B5EF4-FFF2-40B4-BE49-F238E27FC236}">
                <a16:creationId xmlns:a16="http://schemas.microsoft.com/office/drawing/2014/main" id="{A0CA33FC-85B7-6180-3153-C4B9BF49F583}"/>
              </a:ext>
            </a:extLst>
          </p:cNvPr>
          <p:cNvSpPr>
            <a:spLocks noGrp="1"/>
          </p:cNvSpPr>
          <p:nvPr>
            <p:ph type="subTitle" idx="1"/>
          </p:nvPr>
        </p:nvSpPr>
        <p:spPr>
          <a:xfrm>
            <a:off x="2600088" y="4004714"/>
            <a:ext cx="7583133" cy="1279124"/>
          </a:xfrm>
        </p:spPr>
        <p:txBody>
          <a:bodyPr>
            <a:normAutofit/>
          </a:bodyPr>
          <a:lstStyle/>
          <a:p>
            <a:pPr algn="l"/>
            <a:r>
              <a:rPr lang="es-ES_tradnl" sz="2200" dirty="0">
                <a:solidFill>
                  <a:srgbClr val="FFFFFF"/>
                </a:solidFill>
              </a:rPr>
              <a:t>Aprendizaje de Máquina II - CEIA - FIUBA</a:t>
            </a:r>
          </a:p>
        </p:txBody>
      </p:sp>
      <p:pic>
        <p:nvPicPr>
          <p:cNvPr id="5" name="Logo-fiuba_big_white.png" descr="Logo-fiuba_big_white.png">
            <a:extLst>
              <a:ext uri="{FF2B5EF4-FFF2-40B4-BE49-F238E27FC236}">
                <a16:creationId xmlns:a16="http://schemas.microsoft.com/office/drawing/2014/main" id="{71B141B8-44A3-DBE9-CE90-5CB647F7E893}"/>
              </a:ext>
            </a:extLst>
          </p:cNvPr>
          <p:cNvPicPr>
            <a:picLocks noChangeAspect="1"/>
          </p:cNvPicPr>
          <p:nvPr/>
        </p:nvPicPr>
        <p:blipFill>
          <a:blip r:embed="rId4"/>
          <a:stretch>
            <a:fillRect/>
          </a:stretch>
        </p:blipFill>
        <p:spPr>
          <a:xfrm>
            <a:off x="813207" y="3099424"/>
            <a:ext cx="1427252" cy="1427252"/>
          </a:xfrm>
          <a:prstGeom prst="rect">
            <a:avLst/>
          </a:prstGeom>
          <a:ln w="12700">
            <a:miter lim="400000"/>
          </a:ln>
        </p:spPr>
      </p:pic>
      <p:sp>
        <p:nvSpPr>
          <p:cNvPr id="6" name="Subtitle 2">
            <a:extLst>
              <a:ext uri="{FF2B5EF4-FFF2-40B4-BE49-F238E27FC236}">
                <a16:creationId xmlns:a16="http://schemas.microsoft.com/office/drawing/2014/main" id="{4F8CABC3-2CE0-0E4F-D621-69731A138E79}"/>
              </a:ext>
            </a:extLst>
          </p:cNvPr>
          <p:cNvSpPr txBox="1">
            <a:spLocks/>
          </p:cNvSpPr>
          <p:nvPr/>
        </p:nvSpPr>
        <p:spPr>
          <a:xfrm>
            <a:off x="2600088" y="4532558"/>
            <a:ext cx="7583133" cy="99332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_tradnl" sz="1800" dirty="0">
                <a:solidFill>
                  <a:srgbClr val="FFFFFF"/>
                </a:solidFill>
              </a:rPr>
              <a:t>Dr. Ing. Facundo Adrián Lucianna</a:t>
            </a:r>
          </a:p>
          <a:p>
            <a:pPr algn="l"/>
            <a:r>
              <a:rPr lang="es-ES_tradnl" sz="1800" dirty="0">
                <a:solidFill>
                  <a:srgbClr val="FFFFFF"/>
                </a:solidFill>
              </a:rPr>
              <a:t>Dr. Ing. Álvaro Gabriel </a:t>
            </a:r>
            <a:r>
              <a:rPr lang="es-ES_tradnl" sz="1800" dirty="0" err="1">
                <a:solidFill>
                  <a:srgbClr val="FFFFFF"/>
                </a:solidFill>
              </a:rPr>
              <a:t>Pizá</a:t>
            </a:r>
            <a:endParaRPr lang="es-ES_tradnl" sz="1800" dirty="0">
              <a:solidFill>
                <a:srgbClr val="FFFFFF"/>
              </a:solidFill>
            </a:endParaRPr>
          </a:p>
        </p:txBody>
      </p:sp>
      <p:cxnSp>
        <p:nvCxnSpPr>
          <p:cNvPr id="8" name="Straight Connector 7">
            <a:extLst>
              <a:ext uri="{FF2B5EF4-FFF2-40B4-BE49-F238E27FC236}">
                <a16:creationId xmlns:a16="http://schemas.microsoft.com/office/drawing/2014/main" id="{EBE19E7C-B559-65EE-2DFD-89685D461AC0}"/>
              </a:ext>
            </a:extLst>
          </p:cNvPr>
          <p:cNvCxnSpPr/>
          <p:nvPr/>
        </p:nvCxnSpPr>
        <p:spPr>
          <a:xfrm>
            <a:off x="2713463" y="3904075"/>
            <a:ext cx="62744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36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Como hemos estados mencionados en clases anteriores, sistemas de ML son complejos. </a:t>
            </a:r>
          </a:p>
          <a:p>
            <a:pPr marL="0" indent="0">
              <a:buNone/>
            </a:pPr>
            <a:r>
              <a:rPr lang="es-ES_tradnl" sz="2000" dirty="0"/>
              <a:t>La infraestructura, cuando se configura correctamente, puede ayudar a </a:t>
            </a:r>
            <a:r>
              <a:rPr lang="es-ES_tradnl" sz="2000" b="1" dirty="0">
                <a:solidFill>
                  <a:srgbClr val="00B050"/>
                </a:solidFill>
              </a:rPr>
              <a:t>automatizar procesos</a:t>
            </a:r>
            <a:r>
              <a:rPr lang="es-ES_tradnl" sz="2000" dirty="0"/>
              <a:t>, reduciendo la necesidad de conocimientos especializados y tiempo de ingeniería. Esto, a su vez, puede </a:t>
            </a:r>
            <a:r>
              <a:rPr lang="es-ES_tradnl" sz="2000" b="1" dirty="0">
                <a:solidFill>
                  <a:srgbClr val="00B050"/>
                </a:solidFill>
              </a:rPr>
              <a:t>acelerar el desarrollo y la entrega de aplicaciones de aprendizaje automático</a:t>
            </a:r>
            <a:r>
              <a:rPr lang="es-ES_tradnl" sz="2000" dirty="0"/>
              <a:t>, reducir la cantidad de errores y permitir nuevos casos de uso. </a:t>
            </a:r>
          </a:p>
          <a:p>
            <a:pPr marL="0" indent="0">
              <a:buNone/>
            </a:pPr>
            <a:r>
              <a:rPr lang="es-ES_tradnl" sz="2000" dirty="0"/>
              <a:t>Cuando se configura </a:t>
            </a:r>
            <a:r>
              <a:rPr lang="es-ES_tradnl" sz="2000" b="1" dirty="0">
                <a:solidFill>
                  <a:srgbClr val="FF0000"/>
                </a:solidFill>
              </a:rPr>
              <a:t>mal</a:t>
            </a:r>
            <a:r>
              <a:rPr lang="es-ES_tradnl" sz="2000" dirty="0"/>
              <a:t>, la infraestructura es difícil de utilizar y costosa de reemplazar. </a:t>
            </a:r>
          </a:p>
        </p:txBody>
      </p:sp>
    </p:spTree>
    <p:extLst>
      <p:ext uri="{BB962C8B-B14F-4D97-AF65-F5344CB8AC3E}">
        <p14:creationId xmlns:p14="http://schemas.microsoft.com/office/powerpoint/2010/main" val="87373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infraestructura de cada empresa o negocio es diferente. Esta dependerá de la cantidad de aplicaciones que se desarrollen y cuanto especializadas son estas. </a:t>
            </a:r>
          </a:p>
        </p:txBody>
      </p:sp>
      <p:cxnSp>
        <p:nvCxnSpPr>
          <p:cNvPr id="7" name="Straight Arrow Connector 6">
            <a:extLst>
              <a:ext uri="{FF2B5EF4-FFF2-40B4-BE49-F238E27FC236}">
                <a16:creationId xmlns:a16="http://schemas.microsoft.com/office/drawing/2014/main" id="{152E069D-7A95-55A4-0AF5-5A07FD50717C}"/>
              </a:ext>
            </a:extLst>
          </p:cNvPr>
          <p:cNvCxnSpPr>
            <a:cxnSpLocks/>
          </p:cNvCxnSpPr>
          <p:nvPr/>
        </p:nvCxnSpPr>
        <p:spPr>
          <a:xfrm flipV="1">
            <a:off x="3671930" y="2941607"/>
            <a:ext cx="0" cy="283809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12EB-F395-4E63-E827-59D9D1ABC66F}"/>
              </a:ext>
            </a:extLst>
          </p:cNvPr>
          <p:cNvCxnSpPr>
            <a:cxnSpLocks/>
          </p:cNvCxnSpPr>
          <p:nvPr/>
        </p:nvCxnSpPr>
        <p:spPr>
          <a:xfrm>
            <a:off x="3679059" y="5761822"/>
            <a:ext cx="5057954"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58E687-77FD-A557-65F4-30CD117DDE45}"/>
              </a:ext>
            </a:extLst>
          </p:cNvPr>
          <p:cNvSpPr txBox="1"/>
          <p:nvPr/>
        </p:nvSpPr>
        <p:spPr>
          <a:xfrm rot="16200000">
            <a:off x="2419700" y="4037486"/>
            <a:ext cx="1703480" cy="646331"/>
          </a:xfrm>
          <a:prstGeom prst="rect">
            <a:avLst/>
          </a:prstGeom>
          <a:noFill/>
        </p:spPr>
        <p:txBody>
          <a:bodyPr wrap="none" rtlCol="0">
            <a:spAutoFit/>
          </a:bodyPr>
          <a:lstStyle/>
          <a:p>
            <a:pPr algn="ctr"/>
            <a:r>
              <a:rPr lang="es-ES_tradnl" dirty="0"/>
              <a:t>Inversión en </a:t>
            </a:r>
          </a:p>
          <a:p>
            <a:r>
              <a:rPr lang="es-ES_tradnl" dirty="0"/>
              <a:t>Infraestructura</a:t>
            </a:r>
          </a:p>
        </p:txBody>
      </p:sp>
      <p:sp>
        <p:nvSpPr>
          <p:cNvPr id="11" name="TextBox 10">
            <a:extLst>
              <a:ext uri="{FF2B5EF4-FFF2-40B4-BE49-F238E27FC236}">
                <a16:creationId xmlns:a16="http://schemas.microsoft.com/office/drawing/2014/main" id="{90F251CC-5309-C9E7-2BDB-9ED865659B3C}"/>
              </a:ext>
            </a:extLst>
          </p:cNvPr>
          <p:cNvSpPr txBox="1"/>
          <p:nvPr/>
        </p:nvSpPr>
        <p:spPr>
          <a:xfrm>
            <a:off x="8764484" y="5634612"/>
            <a:ext cx="1397178" cy="646331"/>
          </a:xfrm>
          <a:prstGeom prst="rect">
            <a:avLst/>
          </a:prstGeom>
          <a:noFill/>
        </p:spPr>
        <p:txBody>
          <a:bodyPr wrap="none" rtlCol="0">
            <a:spAutoFit/>
          </a:bodyPr>
          <a:lstStyle/>
          <a:p>
            <a:r>
              <a:rPr lang="es-ES_tradnl" dirty="0"/>
              <a:t>Escala de </a:t>
            </a:r>
          </a:p>
          <a:p>
            <a:r>
              <a:rPr lang="es-ES_tradnl" dirty="0"/>
              <a:t>producción</a:t>
            </a:r>
          </a:p>
        </p:txBody>
      </p:sp>
      <p:sp>
        <p:nvSpPr>
          <p:cNvPr id="12" name="TextBox 11">
            <a:extLst>
              <a:ext uri="{FF2B5EF4-FFF2-40B4-BE49-F238E27FC236}">
                <a16:creationId xmlns:a16="http://schemas.microsoft.com/office/drawing/2014/main" id="{5D25D178-53EE-8B0E-AF0A-45DC99406810}"/>
              </a:ext>
            </a:extLst>
          </p:cNvPr>
          <p:cNvSpPr txBox="1"/>
          <p:nvPr/>
        </p:nvSpPr>
        <p:spPr>
          <a:xfrm>
            <a:off x="4075418" y="5790439"/>
            <a:ext cx="986167" cy="646331"/>
          </a:xfrm>
          <a:prstGeom prst="rect">
            <a:avLst/>
          </a:prstGeom>
          <a:noFill/>
        </p:spPr>
        <p:txBody>
          <a:bodyPr wrap="none" rtlCol="0">
            <a:spAutoFit/>
          </a:bodyPr>
          <a:lstStyle/>
          <a:p>
            <a:r>
              <a:rPr lang="es-ES_tradnl" dirty="0"/>
              <a:t>Una ML</a:t>
            </a:r>
          </a:p>
          <a:p>
            <a:pPr algn="ctr"/>
            <a:r>
              <a:rPr lang="es-ES_tradnl" dirty="0"/>
              <a:t>app</a:t>
            </a:r>
          </a:p>
        </p:txBody>
      </p:sp>
      <p:sp>
        <p:nvSpPr>
          <p:cNvPr id="13" name="TextBox 12">
            <a:extLst>
              <a:ext uri="{FF2B5EF4-FFF2-40B4-BE49-F238E27FC236}">
                <a16:creationId xmlns:a16="http://schemas.microsoft.com/office/drawing/2014/main" id="{580DAAC1-C654-ABB6-3BCF-BF0656477441}"/>
              </a:ext>
            </a:extLst>
          </p:cNvPr>
          <p:cNvSpPr txBox="1"/>
          <p:nvPr/>
        </p:nvSpPr>
        <p:spPr>
          <a:xfrm>
            <a:off x="5465072" y="5784570"/>
            <a:ext cx="1380506" cy="646331"/>
          </a:xfrm>
          <a:prstGeom prst="rect">
            <a:avLst/>
          </a:prstGeom>
          <a:noFill/>
        </p:spPr>
        <p:txBody>
          <a:bodyPr wrap="none" rtlCol="0">
            <a:spAutoFit/>
          </a:bodyPr>
          <a:lstStyle/>
          <a:p>
            <a:r>
              <a:rPr lang="es-ES_tradnl" dirty="0"/>
              <a:t>Muchas ML</a:t>
            </a:r>
          </a:p>
          <a:p>
            <a:pPr algn="ctr"/>
            <a:r>
              <a:rPr lang="es-ES_tradnl" dirty="0"/>
              <a:t>app</a:t>
            </a:r>
          </a:p>
        </p:txBody>
      </p:sp>
      <p:sp>
        <p:nvSpPr>
          <p:cNvPr id="14" name="TextBox 13">
            <a:extLst>
              <a:ext uri="{FF2B5EF4-FFF2-40B4-BE49-F238E27FC236}">
                <a16:creationId xmlns:a16="http://schemas.microsoft.com/office/drawing/2014/main" id="{39B3BACC-15C9-69CB-83D3-8E3F965355CF}"/>
              </a:ext>
            </a:extLst>
          </p:cNvPr>
          <p:cNvSpPr txBox="1"/>
          <p:nvPr/>
        </p:nvSpPr>
        <p:spPr>
          <a:xfrm>
            <a:off x="7127249" y="5779698"/>
            <a:ext cx="1465466" cy="923330"/>
          </a:xfrm>
          <a:prstGeom prst="rect">
            <a:avLst/>
          </a:prstGeom>
          <a:noFill/>
        </p:spPr>
        <p:txBody>
          <a:bodyPr wrap="none" rtlCol="0">
            <a:spAutoFit/>
          </a:bodyPr>
          <a:lstStyle/>
          <a:p>
            <a:pPr algn="ctr"/>
            <a:r>
              <a:rPr lang="es-ES_tradnl" dirty="0"/>
              <a:t>Sirviendo </a:t>
            </a:r>
          </a:p>
          <a:p>
            <a:pPr algn="ctr"/>
            <a:r>
              <a:rPr lang="es-ES_tradnl" dirty="0"/>
              <a:t>millones de </a:t>
            </a:r>
          </a:p>
          <a:p>
            <a:r>
              <a:rPr lang="es-ES_tradnl" dirty="0" err="1"/>
              <a:t>requests</a:t>
            </a:r>
            <a:r>
              <a:rPr lang="es-ES_tradnl" dirty="0"/>
              <a:t>/</a:t>
            </a:r>
            <a:r>
              <a:rPr lang="es-ES_tradnl" dirty="0" err="1"/>
              <a:t>hr</a:t>
            </a:r>
            <a:endParaRPr lang="es-ES_tradnl" dirty="0"/>
          </a:p>
        </p:txBody>
      </p:sp>
      <p:sp>
        <p:nvSpPr>
          <p:cNvPr id="17" name="Rounded Rectangle 16">
            <a:extLst>
              <a:ext uri="{FF2B5EF4-FFF2-40B4-BE49-F238E27FC236}">
                <a16:creationId xmlns:a16="http://schemas.microsoft.com/office/drawing/2014/main" id="{C67A8002-1E40-5C1A-F114-F4A238B2E289}"/>
              </a:ext>
            </a:extLst>
          </p:cNvPr>
          <p:cNvSpPr/>
          <p:nvPr/>
        </p:nvSpPr>
        <p:spPr>
          <a:xfrm>
            <a:off x="5330158" y="3769878"/>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Infraestructura</a:t>
            </a:r>
          </a:p>
          <a:p>
            <a:pPr algn="ctr"/>
            <a:r>
              <a:rPr lang="es-ES_tradnl" sz="1600" dirty="0"/>
              <a:t>generalizada</a:t>
            </a:r>
          </a:p>
        </p:txBody>
      </p:sp>
      <p:sp>
        <p:nvSpPr>
          <p:cNvPr id="18" name="Rounded Rectangle 17">
            <a:extLst>
              <a:ext uri="{FF2B5EF4-FFF2-40B4-BE49-F238E27FC236}">
                <a16:creationId xmlns:a16="http://schemas.microsoft.com/office/drawing/2014/main" id="{0B745892-B499-106A-6C40-F90EFD0E330A}"/>
              </a:ext>
            </a:extLst>
          </p:cNvPr>
          <p:cNvSpPr/>
          <p:nvPr/>
        </p:nvSpPr>
        <p:spPr>
          <a:xfrm>
            <a:off x="3749256" y="4778147"/>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No necesita</a:t>
            </a:r>
          </a:p>
          <a:p>
            <a:pPr algn="ctr"/>
            <a:r>
              <a:rPr lang="es-ES_tradnl" sz="1600" dirty="0"/>
              <a:t>infraestructura</a:t>
            </a:r>
          </a:p>
        </p:txBody>
      </p:sp>
      <p:sp>
        <p:nvSpPr>
          <p:cNvPr id="19" name="Rounded Rectangle 18">
            <a:extLst>
              <a:ext uri="{FF2B5EF4-FFF2-40B4-BE49-F238E27FC236}">
                <a16:creationId xmlns:a16="http://schemas.microsoft.com/office/drawing/2014/main" id="{A81F0E23-22F7-C1B1-2C02-BAC932DC1F03}"/>
              </a:ext>
            </a:extLst>
          </p:cNvPr>
          <p:cNvSpPr/>
          <p:nvPr/>
        </p:nvSpPr>
        <p:spPr>
          <a:xfrm>
            <a:off x="7036452" y="2864113"/>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Infraestructura</a:t>
            </a:r>
          </a:p>
          <a:p>
            <a:pPr algn="ctr"/>
            <a:r>
              <a:rPr lang="es-ES_tradnl" sz="1600" dirty="0"/>
              <a:t>muy especializada</a:t>
            </a:r>
          </a:p>
        </p:txBody>
      </p:sp>
    </p:spTree>
    <p:extLst>
      <p:ext uri="{BB962C8B-B14F-4D97-AF65-F5344CB8AC3E}">
        <p14:creationId xmlns:p14="http://schemas.microsoft.com/office/powerpoint/2010/main" val="321777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Vengo diciendo Infraestructura esto, infraestructura lo otro... Pero ¿qué es infraestructura? </a:t>
            </a:r>
          </a:p>
        </p:txBody>
      </p:sp>
    </p:spTree>
    <p:extLst>
      <p:ext uri="{BB962C8B-B14F-4D97-AF65-F5344CB8AC3E}">
        <p14:creationId xmlns:p14="http://schemas.microsoft.com/office/powerpoint/2010/main" val="243902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fontScale="92500"/>
          </a:bodyPr>
          <a:lstStyle/>
          <a:p>
            <a:pPr marL="0" indent="0">
              <a:buNone/>
            </a:pPr>
            <a:r>
              <a:rPr lang="es-ES_tradnl" sz="2000" dirty="0"/>
              <a:t>Vengo diciendo Infraestructura esto, infraestructura lo otro... Pero ¿qué es infraestructura?</a:t>
            </a:r>
          </a:p>
          <a:p>
            <a:r>
              <a:rPr lang="es-ES_tradnl" sz="2000" b="1" dirty="0">
                <a:solidFill>
                  <a:schemeClr val="accent2">
                    <a:lumMod val="60000"/>
                    <a:lumOff val="40000"/>
                  </a:schemeClr>
                </a:solidFill>
              </a:rPr>
              <a:t>Almacenamiento y computo: </a:t>
            </a:r>
            <a:r>
              <a:rPr lang="es-ES_tradnl" sz="2000" dirty="0"/>
              <a:t>La capa de almacenamiento es donde los datos se colectan y guardan. La capa de cómputo es quien provee del poder de computación para tareas de ML.</a:t>
            </a:r>
          </a:p>
          <a:p>
            <a:r>
              <a:rPr lang="es-ES_tradnl" sz="2000" b="1" dirty="0">
                <a:solidFill>
                  <a:schemeClr val="accent3">
                    <a:lumMod val="60000"/>
                    <a:lumOff val="40000"/>
                  </a:schemeClr>
                </a:solidFill>
              </a:rPr>
              <a:t>Administración de recursos: </a:t>
            </a:r>
            <a:r>
              <a:rPr lang="es-ES_tradnl" sz="2000" dirty="0"/>
              <a:t>Son herramientas de orquestación, y de sincronismos para hacer que cargar el trabajo en la capa de cómputo para aprovechar al máximo los recursos informáticos. Ejemplo: </a:t>
            </a:r>
            <a:r>
              <a:rPr lang="es-ES_tradnl" sz="2000" dirty="0" err="1"/>
              <a:t>Airflow</a:t>
            </a:r>
            <a:r>
              <a:rPr lang="es-ES_tradnl" sz="2000" dirty="0"/>
              <a:t>, </a:t>
            </a:r>
            <a:r>
              <a:rPr lang="es-ES_tradnl" sz="2000" dirty="0" err="1"/>
              <a:t>Kubeflow</a:t>
            </a:r>
            <a:r>
              <a:rPr lang="es-ES_tradnl" sz="2000" dirty="0"/>
              <a:t> y </a:t>
            </a:r>
            <a:r>
              <a:rPr lang="es-ES_tradnl" sz="2000" dirty="0" err="1"/>
              <a:t>Metaflow</a:t>
            </a:r>
            <a:endParaRPr lang="es-ES_tradnl" sz="2000" dirty="0"/>
          </a:p>
          <a:p>
            <a:r>
              <a:rPr lang="es-ES_tradnl" sz="2000" b="1" dirty="0">
                <a:solidFill>
                  <a:schemeClr val="accent5">
                    <a:lumMod val="60000"/>
                    <a:lumOff val="40000"/>
                  </a:schemeClr>
                </a:solidFill>
              </a:rPr>
              <a:t>Plataformas de ML: </a:t>
            </a:r>
            <a:r>
              <a:rPr lang="es-ES_tradnl" sz="2000" dirty="0"/>
              <a:t>Son herramientas que ayudan al desarrollo de aplicaciones de ML, tales como registro de modelos, de </a:t>
            </a:r>
            <a:r>
              <a:rPr lang="es-ES_tradnl" sz="2000" dirty="0" err="1"/>
              <a:t>features</a:t>
            </a:r>
            <a:r>
              <a:rPr lang="es-ES_tradnl" sz="2000" dirty="0"/>
              <a:t> y herramientas de monitoreo. Ejemplos: AWS </a:t>
            </a:r>
            <a:r>
              <a:rPr lang="es-ES_tradnl" sz="2000" dirty="0" err="1"/>
              <a:t>SageMaker</a:t>
            </a:r>
            <a:r>
              <a:rPr lang="es-ES_tradnl" sz="2000" dirty="0"/>
              <a:t> y </a:t>
            </a:r>
            <a:r>
              <a:rPr lang="es-ES_tradnl" sz="2000" dirty="0" err="1"/>
              <a:t>Mlflow</a:t>
            </a:r>
            <a:r>
              <a:rPr lang="es-ES_tradnl" sz="2000" dirty="0"/>
              <a:t>.</a:t>
            </a:r>
          </a:p>
          <a:p>
            <a:r>
              <a:rPr lang="es-ES_tradnl" sz="2000" b="1" dirty="0">
                <a:solidFill>
                  <a:schemeClr val="accent6">
                    <a:lumMod val="60000"/>
                    <a:lumOff val="40000"/>
                  </a:schemeClr>
                </a:solidFill>
              </a:rPr>
              <a:t>Ambiente de desarrollo: </a:t>
            </a:r>
            <a:r>
              <a:rPr lang="es-ES_tradnl" sz="2000" dirty="0"/>
              <a:t>Es donde el código es escrito y donde corren experimentos. El código necesita ser versionado y testeado. Es necesario realizar seguimiento de experimentos.</a:t>
            </a:r>
          </a:p>
        </p:txBody>
      </p:sp>
    </p:spTree>
    <p:extLst>
      <p:ext uri="{BB962C8B-B14F-4D97-AF65-F5344CB8AC3E}">
        <p14:creationId xmlns:p14="http://schemas.microsoft.com/office/powerpoint/2010/main" val="58861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14</a:t>
            </a:fld>
            <a:endParaRPr lang="en-US" dirty="0"/>
          </a:p>
        </p:txBody>
      </p:sp>
      <p:sp>
        <p:nvSpPr>
          <p:cNvPr id="8" name="Rounded Rectangle 7">
            <a:extLst>
              <a:ext uri="{FF2B5EF4-FFF2-40B4-BE49-F238E27FC236}">
                <a16:creationId xmlns:a16="http://schemas.microsoft.com/office/drawing/2014/main" id="{87BF70E3-24CF-51E0-BA26-3E30F8613E2B}"/>
              </a:ext>
            </a:extLst>
          </p:cNvPr>
          <p:cNvSpPr/>
          <p:nvPr/>
        </p:nvSpPr>
        <p:spPr>
          <a:xfrm>
            <a:off x="3974206" y="1876809"/>
            <a:ext cx="4243579" cy="6347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Ambiente de desarrollo</a:t>
            </a:r>
          </a:p>
          <a:p>
            <a:pPr algn="ctr"/>
            <a:r>
              <a:rPr lang="es-ES_tradnl" sz="1600" dirty="0"/>
              <a:t>Ej. IDE, Git, CI/CD</a:t>
            </a:r>
          </a:p>
        </p:txBody>
      </p:sp>
      <p:sp>
        <p:nvSpPr>
          <p:cNvPr id="9" name="Rounded Rectangle 8">
            <a:extLst>
              <a:ext uri="{FF2B5EF4-FFF2-40B4-BE49-F238E27FC236}">
                <a16:creationId xmlns:a16="http://schemas.microsoft.com/office/drawing/2014/main" id="{01DDD64E-02E0-E701-362E-90ECF53C0B91}"/>
              </a:ext>
            </a:extLst>
          </p:cNvPr>
          <p:cNvSpPr/>
          <p:nvPr/>
        </p:nvSpPr>
        <p:spPr>
          <a:xfrm>
            <a:off x="3974207" y="2859506"/>
            <a:ext cx="4243579" cy="63477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sz="1600" dirty="0"/>
              <a:t>Plataformas de ML</a:t>
            </a:r>
          </a:p>
          <a:p>
            <a:pPr algn="ctr"/>
            <a:r>
              <a:rPr lang="es-ES_tradnl" sz="1600" dirty="0"/>
              <a:t>Ej. Registro de modelos, monitoreo</a:t>
            </a:r>
          </a:p>
        </p:txBody>
      </p:sp>
      <p:sp>
        <p:nvSpPr>
          <p:cNvPr id="10" name="Rounded Rectangle 9">
            <a:extLst>
              <a:ext uri="{FF2B5EF4-FFF2-40B4-BE49-F238E27FC236}">
                <a16:creationId xmlns:a16="http://schemas.microsoft.com/office/drawing/2014/main" id="{E6331EA6-D69D-0A3A-B82E-6B05DE6E3A97}"/>
              </a:ext>
            </a:extLst>
          </p:cNvPr>
          <p:cNvSpPr/>
          <p:nvPr/>
        </p:nvSpPr>
        <p:spPr>
          <a:xfrm>
            <a:off x="3974208" y="3843110"/>
            <a:ext cx="4243579" cy="634774"/>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1600" dirty="0"/>
              <a:t>Administración de recursos. </a:t>
            </a:r>
          </a:p>
          <a:p>
            <a:pPr algn="ctr"/>
            <a:r>
              <a:rPr lang="es-ES" sz="1600" dirty="0"/>
              <a:t>Ej. Orquestador de flujo de trabajo</a:t>
            </a:r>
            <a:endParaRPr lang="es-ES_tradnl" sz="1600" dirty="0"/>
          </a:p>
        </p:txBody>
      </p:sp>
      <p:sp>
        <p:nvSpPr>
          <p:cNvPr id="11" name="Rounded Rectangle 10">
            <a:extLst>
              <a:ext uri="{FF2B5EF4-FFF2-40B4-BE49-F238E27FC236}">
                <a16:creationId xmlns:a16="http://schemas.microsoft.com/office/drawing/2014/main" id="{8CE82E39-5FDD-093B-3E7A-64688667F8F7}"/>
              </a:ext>
            </a:extLst>
          </p:cNvPr>
          <p:cNvSpPr/>
          <p:nvPr/>
        </p:nvSpPr>
        <p:spPr>
          <a:xfrm>
            <a:off x="3974209" y="4826714"/>
            <a:ext cx="4243579" cy="63477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1600" dirty="0"/>
              <a:t>Capa de cómputo y almacenamiento</a:t>
            </a:r>
          </a:p>
          <a:p>
            <a:pPr algn="ctr"/>
            <a:r>
              <a:rPr lang="es-ES" sz="1600" dirty="0"/>
              <a:t>Ej. AWS EC2/S3, GCP, </a:t>
            </a:r>
            <a:r>
              <a:rPr lang="es-ES" sz="1600" dirty="0" err="1"/>
              <a:t>Snowflake</a:t>
            </a:r>
            <a:endParaRPr lang="es-ES_tradnl" sz="1600" dirty="0"/>
          </a:p>
        </p:txBody>
      </p:sp>
      <p:cxnSp>
        <p:nvCxnSpPr>
          <p:cNvPr id="13" name="Straight Arrow Connector 12">
            <a:extLst>
              <a:ext uri="{FF2B5EF4-FFF2-40B4-BE49-F238E27FC236}">
                <a16:creationId xmlns:a16="http://schemas.microsoft.com/office/drawing/2014/main" id="{2459187E-E7A3-337E-9B89-32775D2ED6EA}"/>
              </a:ext>
            </a:extLst>
          </p:cNvPr>
          <p:cNvCxnSpPr/>
          <p:nvPr/>
        </p:nvCxnSpPr>
        <p:spPr>
          <a:xfrm flipV="1">
            <a:off x="8596993" y="1876809"/>
            <a:ext cx="0" cy="3584679"/>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0FE8B90A-7999-ACEC-3D08-4931AB751D30}"/>
              </a:ext>
            </a:extLst>
          </p:cNvPr>
          <p:cNvCxnSpPr>
            <a:cxnSpLocks/>
          </p:cNvCxnSpPr>
          <p:nvPr/>
        </p:nvCxnSpPr>
        <p:spPr>
          <a:xfrm>
            <a:off x="3695700" y="1876809"/>
            <a:ext cx="0" cy="3584679"/>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sp>
        <p:nvSpPr>
          <p:cNvPr id="15" name="TextBox 14">
            <a:extLst>
              <a:ext uri="{FF2B5EF4-FFF2-40B4-BE49-F238E27FC236}">
                <a16:creationId xmlns:a16="http://schemas.microsoft.com/office/drawing/2014/main" id="{F6464D83-5E00-EE9A-99CB-A601E15EB809}"/>
              </a:ext>
            </a:extLst>
          </p:cNvPr>
          <p:cNvSpPr txBox="1"/>
          <p:nvPr/>
        </p:nvSpPr>
        <p:spPr>
          <a:xfrm rot="16200000">
            <a:off x="2617473" y="3309992"/>
            <a:ext cx="1696298" cy="369332"/>
          </a:xfrm>
          <a:prstGeom prst="rect">
            <a:avLst/>
          </a:prstGeom>
          <a:noFill/>
        </p:spPr>
        <p:txBody>
          <a:bodyPr wrap="none" rtlCol="0">
            <a:spAutoFit/>
          </a:bodyPr>
          <a:lstStyle/>
          <a:p>
            <a:pPr algn="ctr"/>
            <a:r>
              <a:rPr lang="es-ES_tradnl" dirty="0"/>
              <a:t>Más vendibles</a:t>
            </a:r>
          </a:p>
        </p:txBody>
      </p:sp>
      <p:sp>
        <p:nvSpPr>
          <p:cNvPr id="16" name="TextBox 15">
            <a:extLst>
              <a:ext uri="{FF2B5EF4-FFF2-40B4-BE49-F238E27FC236}">
                <a16:creationId xmlns:a16="http://schemas.microsoft.com/office/drawing/2014/main" id="{7DA0F5EA-B698-1977-75EC-A061DB1C0B79}"/>
              </a:ext>
            </a:extLst>
          </p:cNvPr>
          <p:cNvSpPr txBox="1"/>
          <p:nvPr/>
        </p:nvSpPr>
        <p:spPr>
          <a:xfrm rot="16200000">
            <a:off x="7663851" y="3171114"/>
            <a:ext cx="2530628" cy="646331"/>
          </a:xfrm>
          <a:prstGeom prst="rect">
            <a:avLst/>
          </a:prstGeom>
          <a:noFill/>
        </p:spPr>
        <p:txBody>
          <a:bodyPr wrap="none" rtlCol="0">
            <a:spAutoFit/>
          </a:bodyPr>
          <a:lstStyle/>
          <a:p>
            <a:pPr algn="ctr"/>
            <a:r>
              <a:rPr lang="es-ES_tradnl" dirty="0"/>
              <a:t>Más importantes para </a:t>
            </a:r>
          </a:p>
          <a:p>
            <a:pPr algn="ctr"/>
            <a:r>
              <a:rPr lang="es-ES_tradnl" dirty="0"/>
              <a:t>Data </a:t>
            </a:r>
            <a:r>
              <a:rPr lang="es-ES_tradnl" dirty="0" err="1"/>
              <a:t>Scientist</a:t>
            </a:r>
            <a:endParaRPr lang="es-ES_tradnl" dirty="0"/>
          </a:p>
        </p:txBody>
      </p:sp>
    </p:spTree>
    <p:extLst>
      <p:ext uri="{BB962C8B-B14F-4D97-AF65-F5344CB8AC3E}">
        <p14:creationId xmlns:p14="http://schemas.microsoft.com/office/powerpoint/2010/main" val="340185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Capa de Almacenamiento</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15</a:t>
            </a:fld>
            <a:endParaRPr lang="en-US" sz="1400" dirty="0">
              <a:solidFill>
                <a:srgbClr val="FFFFFF">
                  <a:alpha val="60000"/>
                </a:srgbClr>
              </a:solidFill>
            </a:endParaRPr>
          </a:p>
        </p:txBody>
      </p:sp>
    </p:spTree>
    <p:extLst>
      <p:ext uri="{BB962C8B-B14F-4D97-AF65-F5344CB8AC3E}">
        <p14:creationId xmlns:p14="http://schemas.microsoft.com/office/powerpoint/2010/main" val="112159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6">
                    <a:lumMod val="60000"/>
                    <a:lumOff val="40000"/>
                  </a:schemeClr>
                </a:solidFill>
              </a:rPr>
              <a:t>Datos de entrada de usuario: </a:t>
            </a:r>
            <a:r>
              <a:rPr lang="es-ES_tradnl" sz="2000" dirty="0"/>
              <a:t>Data explícitamente ingresada por los usuarios. Estos pueden imágenes, texto, videos y archivos enviados. Si hay una posibilidad remota que el usuario cargue datos con error, con total seguridad va a ocurrir. Entonces, toda data de carga de usuario requiere más tareas pesadas de control de chequeo y procesamiento. Pero además los usuarios tienen muy poca paciencia, por lo que además se necesita procesamiento rápido.</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104722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2">
                    <a:lumMod val="60000"/>
                    <a:lumOff val="40000"/>
                  </a:schemeClr>
                </a:solidFill>
              </a:rPr>
              <a:t>Datos generados por sistemas: </a:t>
            </a:r>
            <a:r>
              <a:rPr lang="es-ES_tradnl" sz="2000" dirty="0"/>
              <a:t>Esto es datos generados por diferentes partes de los sistemas, lo cual incluye logs y salida como las predicciones de los modelos. El principal propósito es visibilidad para </a:t>
            </a:r>
            <a:r>
              <a:rPr lang="es-ES_tradnl" sz="2000" dirty="0" err="1"/>
              <a:t>debbugear</a:t>
            </a:r>
            <a:r>
              <a:rPr lang="es-ES_tradnl" sz="2000" dirty="0"/>
              <a:t> y mejorar la aplicación. En general no se usa esto, pero es vital cuando algo se está prendiendo </a:t>
            </a:r>
            <a:r>
              <a:rPr lang="es-ES_tradnl" sz="2000" b="1" dirty="0">
                <a:solidFill>
                  <a:srgbClr val="FF0000"/>
                </a:solidFill>
              </a:rPr>
              <a:t>fuego</a:t>
            </a:r>
            <a:r>
              <a:rPr lang="es-ES_tradnl" sz="2000" dirty="0"/>
              <a:t>. Los requerimientos de estos datos son muchos más bajos, se procesan diariamente/mensualmente y no tiene tanto procesamiento para corregir ya que se genera automáticamente.</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18815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4">
                    <a:lumMod val="60000"/>
                    <a:lumOff val="40000"/>
                  </a:schemeClr>
                </a:solidFill>
              </a:rPr>
              <a:t>Datos del comportamiento de usuarios: </a:t>
            </a:r>
            <a:r>
              <a:rPr lang="es-ES_tradnl" sz="2000" dirty="0"/>
              <a:t>El sistema también genera datos para registrar los comportamientos de los usuarios, como hacer clic, elegir una sugerencia, desplazarse, hacer zoom, ignorar una ventana emergente o pasar una cantidad inusual de tiempo en determinadas páginas. Aunque se trata de datos generados por el sistema, todavía se consideran parte de los datos del usuario y pueden estar sujetos a regulaciones de privacidad.</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336579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19</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5">
                    <a:lumMod val="60000"/>
                    <a:lumOff val="40000"/>
                  </a:schemeClr>
                </a:solidFill>
              </a:rPr>
              <a:t>Bases de datos internas: </a:t>
            </a:r>
            <a:r>
              <a:rPr lang="es-ES_tradnl" sz="2000" dirty="0"/>
              <a:t>Es donde se guardan los activos del servicio, como el inventariado, usuarios, etc. </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130257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n-US" sz="5200" dirty="0" err="1">
                <a:solidFill>
                  <a:srgbClr val="FFFFFF"/>
                </a:solidFill>
              </a:rPr>
              <a:t>Repaso</a:t>
            </a:r>
            <a:r>
              <a:rPr lang="en-US" sz="5200" dirty="0">
                <a:solidFill>
                  <a:srgbClr val="FFFFFF"/>
                </a:solidFill>
              </a:rPr>
              <a:t> de la </a:t>
            </a:r>
            <a:r>
              <a:rPr lang="en-US" sz="5200" dirty="0" err="1">
                <a:solidFill>
                  <a:srgbClr val="FFFFFF"/>
                </a:solidFill>
              </a:rPr>
              <a:t>clase</a:t>
            </a:r>
            <a:r>
              <a:rPr lang="en-US" sz="5200" dirty="0">
                <a:solidFill>
                  <a:srgbClr val="FFFFFF"/>
                </a:solidFill>
              </a:rPr>
              <a:t> anterior</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2</a:t>
            </a:fld>
            <a:endParaRPr lang="en-US" sz="1400" dirty="0">
              <a:solidFill>
                <a:srgbClr val="FFFFFF">
                  <a:alpha val="60000"/>
                </a:srgbClr>
              </a:solidFill>
            </a:endParaRPr>
          </a:p>
        </p:txBody>
      </p:sp>
    </p:spTree>
    <p:extLst>
      <p:ext uri="{BB962C8B-B14F-4D97-AF65-F5344CB8AC3E}">
        <p14:creationId xmlns:p14="http://schemas.microsoft.com/office/powerpoint/2010/main" val="26166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77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err="1">
                <a:solidFill>
                  <a:schemeClr val="accent5">
                    <a:lumMod val="60000"/>
                    <a:lumOff val="40000"/>
                  </a:schemeClr>
                </a:solidFill>
              </a:rPr>
              <a:t>Third</a:t>
            </a:r>
            <a:r>
              <a:rPr lang="es-ES_tradnl" sz="2000" b="1" dirty="0">
                <a:solidFill>
                  <a:schemeClr val="accent5">
                    <a:lumMod val="60000"/>
                    <a:lumOff val="40000"/>
                  </a:schemeClr>
                </a:solidFill>
              </a:rPr>
              <a:t> </a:t>
            </a:r>
            <a:r>
              <a:rPr lang="es-ES_tradnl" sz="2000" b="1" dirty="0" err="1">
                <a:solidFill>
                  <a:schemeClr val="accent5">
                    <a:lumMod val="60000"/>
                    <a:lumOff val="40000"/>
                  </a:schemeClr>
                </a:solidFill>
              </a:rPr>
              <a:t>party</a:t>
            </a:r>
            <a:r>
              <a:rPr lang="es-ES_tradnl" sz="2000" b="1" dirty="0">
                <a:solidFill>
                  <a:schemeClr val="accent5">
                    <a:lumMod val="60000"/>
                    <a:lumOff val="40000"/>
                  </a:schemeClr>
                </a:solidFill>
              </a:rPr>
              <a:t> data: </a:t>
            </a:r>
            <a:r>
              <a:rPr lang="es-ES_tradnl" sz="2000" dirty="0" err="1"/>
              <a:t>First-party</a:t>
            </a:r>
            <a:r>
              <a:rPr lang="es-ES_tradnl" sz="2000" dirty="0"/>
              <a:t> data son los datos de uno. </a:t>
            </a:r>
            <a:r>
              <a:rPr lang="es-ES_tradnl" sz="2000" dirty="0" err="1"/>
              <a:t>Second-party</a:t>
            </a:r>
            <a:r>
              <a:rPr lang="es-ES_tradnl" sz="2000" dirty="0"/>
              <a:t> data son los datos recopilados por otra empresa sobre sus propios clientes y que ponen a disposición, aunque probablemente hay que pagar por ellos. </a:t>
            </a:r>
            <a:r>
              <a:rPr lang="es-ES_tradnl" sz="2000" dirty="0" err="1"/>
              <a:t>Third</a:t>
            </a:r>
            <a:r>
              <a:rPr lang="es-ES_tradnl" sz="2000" dirty="0"/>
              <a:t> </a:t>
            </a:r>
            <a:r>
              <a:rPr lang="es-ES_tradnl" sz="2000" dirty="0" err="1"/>
              <a:t>party</a:t>
            </a:r>
            <a:r>
              <a:rPr lang="es-ES_tradnl" sz="2000" dirty="0"/>
              <a:t> data son datos sobre el público que no son clientes directos.</a:t>
            </a:r>
          </a:p>
          <a:p>
            <a:pPr marL="0" indent="0" algn="just">
              <a:buNone/>
            </a:pPr>
            <a:r>
              <a:rPr lang="es-ES_tradnl" sz="2000" dirty="0"/>
              <a:t>Datos de todo tipo se puede comprar, tales como actividades de las actividades en las redes sociales, el historial de compras, los hábitos de navegación web, el alquiler de automóviles y la inclinación política de diferentes grupos demográficos se vuelven tan granulares como por ejemplo hombres, de 25 a 34 años, que trabajan en tecnología y viven en el Bogotá.</a:t>
            </a:r>
          </a:p>
          <a:p>
            <a:pPr marL="0" indent="0" algn="just">
              <a:buNone/>
            </a:pPr>
            <a:r>
              <a:rPr lang="es-ES_tradnl" sz="2000" dirty="0"/>
              <a:t>A veces los datos se pueden </a:t>
            </a:r>
            <a:r>
              <a:rPr lang="es-ES_tradnl" sz="2000" b="1" i="1" dirty="0" err="1">
                <a:solidFill>
                  <a:schemeClr val="accent5">
                    <a:lumMod val="60000"/>
                    <a:lumOff val="40000"/>
                  </a:schemeClr>
                </a:solidFill>
              </a:rPr>
              <a:t>scrappear</a:t>
            </a:r>
            <a:r>
              <a:rPr lang="es-ES_tradnl" sz="2000" dirty="0"/>
              <a:t>.</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279398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Dado que los datos provienen de múltiples fuentes con diferentes patrones de acceso, almacenarlos no siempre es sencillo y, en algunos casos, puede resultar costoso. </a:t>
            </a:r>
          </a:p>
          <a:p>
            <a:pPr marL="0" indent="0">
              <a:buNone/>
            </a:pPr>
            <a:r>
              <a:rPr lang="es-ES_tradnl" sz="2000" dirty="0"/>
              <a:t>Es importante pensar en cómo se utilizarán los datos en el futuro para que el formato que utilice tenga sentido. Estas son algunas de las preguntas que son importante considerar:</a:t>
            </a:r>
          </a:p>
          <a:p>
            <a:r>
              <a:rPr lang="es-ES_tradnl" sz="2000" dirty="0"/>
              <a:t>¿Cómo almaceno datos multimodales, por ejemplo, una muestra que puede contener imágenes y textos?</a:t>
            </a:r>
          </a:p>
          <a:p>
            <a:r>
              <a:rPr lang="es-ES_tradnl" sz="2000" dirty="0"/>
              <a:t>¿Dónde almaceno mis datos para que sean económicos y de fácil acceso?</a:t>
            </a:r>
          </a:p>
          <a:p>
            <a:r>
              <a:rPr lang="es-ES_tradnl" sz="2000" dirty="0"/>
              <a:t>¿Cómo almaceno modelos complejos para que puedan cargarse y ejecutarse correctamente en hardware diferente?</a:t>
            </a:r>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Tree>
    <p:extLst>
      <p:ext uri="{BB962C8B-B14F-4D97-AF65-F5344CB8AC3E}">
        <p14:creationId xmlns:p14="http://schemas.microsoft.com/office/powerpoint/2010/main" val="333438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1600" dirty="0"/>
              <a:t>El proceso de convertir una estructura de datos o el estado de un objeto a un formato que pueda almacenarse o transmitirse y reconstruirse posteriormente es lo que se conoce como la </a:t>
            </a:r>
            <a:r>
              <a:rPr lang="es-ES_tradnl" sz="1600" b="1" dirty="0">
                <a:solidFill>
                  <a:schemeClr val="accent5">
                    <a:lumMod val="60000"/>
                    <a:lumOff val="40000"/>
                  </a:schemeClr>
                </a:solidFill>
              </a:rPr>
              <a:t>serialización de datos</a:t>
            </a:r>
            <a:r>
              <a:rPr lang="es-ES_tradnl" sz="1600" dirty="0"/>
              <a:t>. </a:t>
            </a:r>
          </a:p>
          <a:p>
            <a:pPr marL="0" indent="0">
              <a:buNone/>
            </a:pPr>
            <a:r>
              <a:rPr lang="es-ES_tradnl" sz="1600" dirty="0"/>
              <a:t>Al considerar un formato con el que trabajar, hay que considerar diferentes características, como la legibilidad humana, los patrones de acceso y si está basado en texto o binario, lo que influye en el tamaño de los archivos.</a:t>
            </a:r>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graphicFrame>
        <p:nvGraphicFramePr>
          <p:cNvPr id="4" name="Table 3">
            <a:extLst>
              <a:ext uri="{FF2B5EF4-FFF2-40B4-BE49-F238E27FC236}">
                <a16:creationId xmlns:a16="http://schemas.microsoft.com/office/drawing/2014/main" id="{0F13B5F0-042F-524C-7DD6-3E576015C70A}"/>
              </a:ext>
            </a:extLst>
          </p:cNvPr>
          <p:cNvGraphicFramePr>
            <a:graphicFrameLocks noGrp="1"/>
          </p:cNvGraphicFramePr>
          <p:nvPr>
            <p:extLst>
              <p:ext uri="{D42A27DB-BD31-4B8C-83A1-F6EECF244321}">
                <p14:modId xmlns:p14="http://schemas.microsoft.com/office/powerpoint/2010/main" val="2290839067"/>
              </p:ext>
            </p:extLst>
          </p:nvPr>
        </p:nvGraphicFramePr>
        <p:xfrm>
          <a:off x="1769060" y="3429000"/>
          <a:ext cx="9005207" cy="2595880"/>
        </p:xfrm>
        <a:graphic>
          <a:graphicData uri="http://schemas.openxmlformats.org/drawingml/2006/table">
            <a:tbl>
              <a:tblPr firstRow="1" bandRow="1">
                <a:tableStyleId>{5C22544A-7EE6-4342-B048-85BDC9FD1C3A}</a:tableStyleId>
              </a:tblPr>
              <a:tblGrid>
                <a:gridCol w="1273629">
                  <a:extLst>
                    <a:ext uri="{9D8B030D-6E8A-4147-A177-3AD203B41FA5}">
                      <a16:colId xmlns:a16="http://schemas.microsoft.com/office/drawing/2014/main" val="1576464253"/>
                    </a:ext>
                  </a:extLst>
                </a:gridCol>
                <a:gridCol w="1836964">
                  <a:extLst>
                    <a:ext uri="{9D8B030D-6E8A-4147-A177-3AD203B41FA5}">
                      <a16:colId xmlns:a16="http://schemas.microsoft.com/office/drawing/2014/main" val="4095263626"/>
                    </a:ext>
                  </a:extLst>
                </a:gridCol>
                <a:gridCol w="2533518">
                  <a:extLst>
                    <a:ext uri="{9D8B030D-6E8A-4147-A177-3AD203B41FA5}">
                      <a16:colId xmlns:a16="http://schemas.microsoft.com/office/drawing/2014/main" val="3467793781"/>
                    </a:ext>
                  </a:extLst>
                </a:gridCol>
                <a:gridCol w="3361096">
                  <a:extLst>
                    <a:ext uri="{9D8B030D-6E8A-4147-A177-3AD203B41FA5}">
                      <a16:colId xmlns:a16="http://schemas.microsoft.com/office/drawing/2014/main" val="2220039733"/>
                    </a:ext>
                  </a:extLst>
                </a:gridCol>
              </a:tblGrid>
              <a:tr h="370840">
                <a:tc>
                  <a:txBody>
                    <a:bodyPr/>
                    <a:lstStyle/>
                    <a:p>
                      <a:r>
                        <a:rPr lang="es-ES_tradnl" dirty="0"/>
                        <a:t>Formato</a:t>
                      </a:r>
                    </a:p>
                  </a:txBody>
                  <a:tcPr/>
                </a:tc>
                <a:tc>
                  <a:txBody>
                    <a:bodyPr/>
                    <a:lstStyle/>
                    <a:p>
                      <a:r>
                        <a:rPr lang="es-ES_tradnl" dirty="0"/>
                        <a:t>Binario/Texto</a:t>
                      </a:r>
                    </a:p>
                  </a:txBody>
                  <a:tcPr/>
                </a:tc>
                <a:tc>
                  <a:txBody>
                    <a:bodyPr/>
                    <a:lstStyle/>
                    <a:p>
                      <a:r>
                        <a:rPr lang="es-ES_tradnl" dirty="0"/>
                        <a:t>Legibilidad humana</a:t>
                      </a:r>
                    </a:p>
                  </a:txBody>
                  <a:tcPr/>
                </a:tc>
                <a:tc>
                  <a:txBody>
                    <a:bodyPr/>
                    <a:lstStyle/>
                    <a:p>
                      <a:r>
                        <a:rPr lang="es-ES_tradnl" dirty="0"/>
                        <a:t>Ejemplo</a:t>
                      </a:r>
                    </a:p>
                  </a:txBody>
                  <a:tcPr/>
                </a:tc>
                <a:extLst>
                  <a:ext uri="{0D108BD9-81ED-4DB2-BD59-A6C34878D82A}">
                    <a16:rowId xmlns:a16="http://schemas.microsoft.com/office/drawing/2014/main" val="2420020846"/>
                  </a:ext>
                </a:extLst>
              </a:tr>
              <a:tr h="370840">
                <a:tc>
                  <a:txBody>
                    <a:bodyPr/>
                    <a:lstStyle/>
                    <a:p>
                      <a:r>
                        <a:rPr lang="es-ES_tradnl" dirty="0"/>
                        <a:t>JSON</a:t>
                      </a:r>
                    </a:p>
                  </a:txBody>
                  <a:tcPr/>
                </a:tc>
                <a:tc>
                  <a:txBody>
                    <a:bodyPr/>
                    <a:lstStyle/>
                    <a:p>
                      <a:r>
                        <a:rPr lang="es-ES_tradnl" dirty="0"/>
                        <a:t>Texto</a:t>
                      </a:r>
                    </a:p>
                  </a:txBody>
                  <a:tcPr/>
                </a:tc>
                <a:tc>
                  <a:txBody>
                    <a:bodyPr/>
                    <a:lstStyle/>
                    <a:p>
                      <a:r>
                        <a:rPr lang="es-ES_tradnl" dirty="0"/>
                        <a:t>Si</a:t>
                      </a:r>
                    </a:p>
                  </a:txBody>
                  <a:tcPr/>
                </a:tc>
                <a:tc>
                  <a:txBody>
                    <a:bodyPr/>
                    <a:lstStyle/>
                    <a:p>
                      <a:r>
                        <a:rPr lang="es-ES_tradnl" dirty="0"/>
                        <a:t>En todos lados</a:t>
                      </a:r>
                    </a:p>
                  </a:txBody>
                  <a:tcPr/>
                </a:tc>
                <a:extLst>
                  <a:ext uri="{0D108BD9-81ED-4DB2-BD59-A6C34878D82A}">
                    <a16:rowId xmlns:a16="http://schemas.microsoft.com/office/drawing/2014/main" val="4048945531"/>
                  </a:ext>
                </a:extLst>
              </a:tr>
              <a:tr h="370840">
                <a:tc>
                  <a:txBody>
                    <a:bodyPr/>
                    <a:lstStyle/>
                    <a:p>
                      <a:r>
                        <a:rPr lang="es-ES_tradnl" dirty="0"/>
                        <a:t>CSV</a:t>
                      </a:r>
                    </a:p>
                  </a:txBody>
                  <a:tcPr/>
                </a:tc>
                <a:tc>
                  <a:txBody>
                    <a:bodyPr/>
                    <a:lstStyle/>
                    <a:p>
                      <a:r>
                        <a:rPr lang="es-ES_tradnl" dirty="0"/>
                        <a:t>Texto</a:t>
                      </a:r>
                    </a:p>
                  </a:txBody>
                  <a:tcPr/>
                </a:tc>
                <a:tc>
                  <a:txBody>
                    <a:bodyPr/>
                    <a:lstStyle/>
                    <a:p>
                      <a:r>
                        <a:rPr lang="es-ES_tradnl" dirty="0"/>
                        <a:t>Si</a:t>
                      </a:r>
                    </a:p>
                  </a:txBody>
                  <a:tcPr/>
                </a:tc>
                <a:tc>
                  <a:txBody>
                    <a:bodyPr/>
                    <a:lstStyle/>
                    <a:p>
                      <a:r>
                        <a:rPr lang="es-ES_tradnl" dirty="0"/>
                        <a:t>En todos lados</a:t>
                      </a:r>
                    </a:p>
                  </a:txBody>
                  <a:tcPr/>
                </a:tc>
                <a:extLst>
                  <a:ext uri="{0D108BD9-81ED-4DB2-BD59-A6C34878D82A}">
                    <a16:rowId xmlns:a16="http://schemas.microsoft.com/office/drawing/2014/main" val="4203136523"/>
                  </a:ext>
                </a:extLst>
              </a:tr>
              <a:tr h="370840">
                <a:tc>
                  <a:txBody>
                    <a:bodyPr/>
                    <a:lstStyle/>
                    <a:p>
                      <a:r>
                        <a:rPr lang="es-ES_tradnl" dirty="0" err="1"/>
                        <a:t>Parquet</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Hadoop, Amazon </a:t>
                      </a:r>
                      <a:r>
                        <a:rPr lang="es-ES_tradnl" dirty="0" err="1"/>
                        <a:t>Redshift</a:t>
                      </a:r>
                      <a:endParaRPr lang="es-ES_tradnl" dirty="0"/>
                    </a:p>
                  </a:txBody>
                  <a:tcPr/>
                </a:tc>
                <a:extLst>
                  <a:ext uri="{0D108BD9-81ED-4DB2-BD59-A6C34878D82A}">
                    <a16:rowId xmlns:a16="http://schemas.microsoft.com/office/drawing/2014/main" val="3096776282"/>
                  </a:ext>
                </a:extLst>
              </a:tr>
              <a:tr h="370840">
                <a:tc>
                  <a:txBody>
                    <a:bodyPr/>
                    <a:lstStyle/>
                    <a:p>
                      <a:r>
                        <a:rPr lang="es-ES_tradnl" dirty="0" err="1"/>
                        <a:t>Avro</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Hadoop</a:t>
                      </a:r>
                    </a:p>
                  </a:txBody>
                  <a:tcPr/>
                </a:tc>
                <a:extLst>
                  <a:ext uri="{0D108BD9-81ED-4DB2-BD59-A6C34878D82A}">
                    <a16:rowId xmlns:a16="http://schemas.microsoft.com/office/drawing/2014/main" val="2763664096"/>
                  </a:ext>
                </a:extLst>
              </a:tr>
              <a:tr h="370840">
                <a:tc>
                  <a:txBody>
                    <a:bodyPr/>
                    <a:lstStyle/>
                    <a:p>
                      <a:r>
                        <a:rPr lang="es-ES_tradnl" dirty="0" err="1"/>
                        <a:t>Protobuf</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err="1"/>
                        <a:t>TensorFlow</a:t>
                      </a:r>
                      <a:endParaRPr lang="es-ES_tradnl" dirty="0"/>
                    </a:p>
                  </a:txBody>
                  <a:tcPr/>
                </a:tc>
                <a:extLst>
                  <a:ext uri="{0D108BD9-81ED-4DB2-BD59-A6C34878D82A}">
                    <a16:rowId xmlns:a16="http://schemas.microsoft.com/office/drawing/2014/main" val="3392641137"/>
                  </a:ext>
                </a:extLst>
              </a:tr>
              <a:tr h="370840">
                <a:tc>
                  <a:txBody>
                    <a:bodyPr/>
                    <a:lstStyle/>
                    <a:p>
                      <a:r>
                        <a:rPr lang="es-ES_tradnl" dirty="0" err="1"/>
                        <a:t>Pickle</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Python, </a:t>
                      </a:r>
                      <a:r>
                        <a:rPr lang="es-ES_tradnl" dirty="0" err="1"/>
                        <a:t>Pytorch</a:t>
                      </a:r>
                      <a:endParaRPr lang="es-ES_tradnl" dirty="0"/>
                    </a:p>
                  </a:txBody>
                  <a:tcPr/>
                </a:tc>
                <a:extLst>
                  <a:ext uri="{0D108BD9-81ED-4DB2-BD59-A6C34878D82A}">
                    <a16:rowId xmlns:a16="http://schemas.microsoft.com/office/drawing/2014/main" val="822556594"/>
                  </a:ext>
                </a:extLst>
              </a:tr>
            </a:tbl>
          </a:graphicData>
        </a:graphic>
      </p:graphicFrame>
    </p:spTree>
    <p:extLst>
      <p:ext uri="{BB962C8B-B14F-4D97-AF65-F5344CB8AC3E}">
        <p14:creationId xmlns:p14="http://schemas.microsoft.com/office/powerpoint/2010/main" val="2069579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6248401" y="2109315"/>
            <a:ext cx="5637306" cy="4195763"/>
          </a:xfrm>
        </p:spPr>
        <p:txBody>
          <a:bodyPr>
            <a:normAutofit/>
          </a:bodyPr>
          <a:lstStyle/>
          <a:p>
            <a:pPr marL="0" indent="0">
              <a:buNone/>
            </a:pPr>
            <a:r>
              <a:rPr lang="es-ES_tradnl" sz="2000" b="1" dirty="0">
                <a:solidFill>
                  <a:schemeClr val="accent2">
                    <a:lumMod val="60000"/>
                    <a:lumOff val="40000"/>
                  </a:schemeClr>
                </a:solidFill>
              </a:rPr>
              <a:t>CSV</a:t>
            </a:r>
            <a:r>
              <a:rPr lang="es-ES_tradnl" sz="2000" dirty="0"/>
              <a:t> </a:t>
            </a:r>
          </a:p>
          <a:p>
            <a:pPr marL="0" indent="0">
              <a:buNone/>
            </a:pPr>
            <a:r>
              <a:rPr lang="es-ES_tradnl" sz="2000" dirty="0"/>
              <a:t>Los archivos CSV son un tipo de documento en formato abierto sencillo para representar datos en forma de tabla, en las que las columnas se separan por comas y las filas por saltos de línea. </a:t>
            </a:r>
          </a:p>
          <a:p>
            <a:pPr marL="0" indent="0">
              <a:buNone/>
            </a:pPr>
            <a:r>
              <a:rPr lang="es-ES_tradnl" sz="2000" dirty="0"/>
              <a:t>Los datos son almacenados y recuperados de fila a fila. </a:t>
            </a:r>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
        <p:nvSpPr>
          <p:cNvPr id="4" name="Content Placeholder 2">
            <a:extLst>
              <a:ext uri="{FF2B5EF4-FFF2-40B4-BE49-F238E27FC236}">
                <a16:creationId xmlns:a16="http://schemas.microsoft.com/office/drawing/2014/main" id="{415C86AB-FF59-429A-9355-3144B9DE2870}"/>
              </a:ext>
            </a:extLst>
          </p:cNvPr>
          <p:cNvSpPr txBox="1">
            <a:spLocks/>
          </p:cNvSpPr>
          <p:nvPr/>
        </p:nvSpPr>
        <p:spPr>
          <a:xfrm>
            <a:off x="611095" y="2101850"/>
            <a:ext cx="5484905"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_tradnl" sz="2000" b="1" dirty="0">
                <a:solidFill>
                  <a:schemeClr val="accent5">
                    <a:lumMod val="60000"/>
                    <a:lumOff val="40000"/>
                  </a:schemeClr>
                </a:solidFill>
              </a:rPr>
              <a:t>JSON</a:t>
            </a:r>
            <a:r>
              <a:rPr lang="es-ES_tradnl" sz="2000" dirty="0"/>
              <a:t> </a:t>
            </a:r>
          </a:p>
          <a:p>
            <a:pPr marL="0" indent="0">
              <a:buFont typeface="Arial" panose="020B0604020202020204" pitchFamily="34" charset="0"/>
              <a:buNone/>
            </a:pPr>
            <a:r>
              <a:rPr lang="es-ES_tradnl" sz="2000" dirty="0"/>
              <a:t>La mayoría de los lenguajes de programación modernos pueden generar y analizar JSON. Es legible por humanos. Su paradigma de par clave-valor es simple pero poderoso, capaz de manejar datos de diferentes niveles de estructuración.</a:t>
            </a:r>
          </a:p>
          <a:p>
            <a:pPr marL="0" indent="0">
              <a:buFont typeface="Arial" panose="020B0604020202020204" pitchFamily="34" charset="0"/>
              <a:buNone/>
            </a:pPr>
            <a:r>
              <a:rPr lang="es-ES_tradnl" sz="2000" dirty="0"/>
              <a:t>Su principal desventaja que es una vez que se define una estructura, es muy difícil cambiarla.</a:t>
            </a:r>
          </a:p>
        </p:txBody>
      </p:sp>
      <p:cxnSp>
        <p:nvCxnSpPr>
          <p:cNvPr id="9" name="Straight Connector 8">
            <a:extLst>
              <a:ext uri="{FF2B5EF4-FFF2-40B4-BE49-F238E27FC236}">
                <a16:creationId xmlns:a16="http://schemas.microsoft.com/office/drawing/2014/main" id="{F40F7DCC-DC6C-1C28-338A-30BFE18582A7}"/>
              </a:ext>
            </a:extLst>
          </p:cNvPr>
          <p:cNvCxnSpPr/>
          <p:nvPr/>
        </p:nvCxnSpPr>
        <p:spPr>
          <a:xfrm>
            <a:off x="6188529" y="2212521"/>
            <a:ext cx="0" cy="395151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66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6248401" y="2109315"/>
            <a:ext cx="5637306" cy="4195763"/>
          </a:xfrm>
        </p:spPr>
        <p:txBody>
          <a:bodyPr>
            <a:normAutofit/>
          </a:bodyPr>
          <a:lstStyle/>
          <a:p>
            <a:pPr marL="0" indent="0">
              <a:buNone/>
            </a:pPr>
            <a:r>
              <a:rPr lang="es-ES_tradnl" sz="2000" b="1" dirty="0">
                <a:solidFill>
                  <a:schemeClr val="accent2">
                    <a:lumMod val="60000"/>
                    <a:lumOff val="40000"/>
                  </a:schemeClr>
                </a:solidFill>
              </a:rPr>
              <a:t>CSV</a:t>
            </a:r>
            <a:r>
              <a:rPr lang="es-ES_tradnl" sz="2000" dirty="0"/>
              <a:t> </a:t>
            </a:r>
          </a:p>
          <a:p>
            <a:pPr marL="0" indent="0">
              <a:buNone/>
            </a:pPr>
            <a:r>
              <a:rPr lang="es-ES_tradnl" sz="1800" dirty="0" err="1">
                <a:solidFill>
                  <a:schemeClr val="accent4"/>
                </a:solidFill>
                <a:latin typeface="Monaco" pitchFamily="2" charset="77"/>
              </a:rPr>
              <a:t>firstName,lastName,age,streetAddress</a:t>
            </a:r>
            <a:endParaRPr lang="es-ES_tradnl" sz="1800" dirty="0">
              <a:solidFill>
                <a:schemeClr val="accent4"/>
              </a:solidFill>
              <a:latin typeface="Monaco" pitchFamily="2" charset="77"/>
            </a:endParaRPr>
          </a:p>
          <a:p>
            <a:pPr marL="0" indent="0">
              <a:buNone/>
            </a:pPr>
            <a:r>
              <a:rPr lang="es-ES_tradnl" sz="1800" dirty="0">
                <a:solidFill>
                  <a:schemeClr val="accent1">
                    <a:lumMod val="75000"/>
                  </a:schemeClr>
                </a:solidFill>
                <a:latin typeface="Monaco" pitchFamily="2" charset="77"/>
              </a:rPr>
              <a:t>Carlos,Pérez,20,Rivadavia</a:t>
            </a:r>
          </a:p>
          <a:p>
            <a:pPr marL="0" indent="0">
              <a:buNone/>
            </a:pPr>
            <a:r>
              <a:rPr lang="es-ES_tradnl" sz="1800" dirty="0">
                <a:solidFill>
                  <a:schemeClr val="accent1">
                    <a:lumMod val="75000"/>
                  </a:schemeClr>
                </a:solidFill>
                <a:latin typeface="Monaco" pitchFamily="2" charset="77"/>
              </a:rPr>
              <a:t>Viviana,Llamas,29,Calle 13</a:t>
            </a:r>
            <a:endParaRPr lang="es-ES_tradnl" sz="1800"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
        <p:nvSpPr>
          <p:cNvPr id="4" name="Content Placeholder 2">
            <a:extLst>
              <a:ext uri="{FF2B5EF4-FFF2-40B4-BE49-F238E27FC236}">
                <a16:creationId xmlns:a16="http://schemas.microsoft.com/office/drawing/2014/main" id="{415C86AB-FF59-429A-9355-3144B9DE2870}"/>
              </a:ext>
            </a:extLst>
          </p:cNvPr>
          <p:cNvSpPr txBox="1">
            <a:spLocks/>
          </p:cNvSpPr>
          <p:nvPr/>
        </p:nvSpPr>
        <p:spPr>
          <a:xfrm>
            <a:off x="611095" y="2101850"/>
            <a:ext cx="5484905" cy="41957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_tradnl" sz="2000" b="1" dirty="0">
                <a:solidFill>
                  <a:schemeClr val="accent5">
                    <a:lumMod val="60000"/>
                    <a:lumOff val="40000"/>
                  </a:schemeClr>
                </a:solidFill>
              </a:rPr>
              <a:t>JSON</a:t>
            </a:r>
          </a:p>
          <a:p>
            <a:pPr marL="0" indent="0">
              <a:buFont typeface="Arial" panose="020B0604020202020204" pitchFamily="34" charset="0"/>
              <a:buNone/>
            </a:pP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firstName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“Carlos”</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lastName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“Pérez”</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age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20</a:t>
            </a:r>
            <a:r>
              <a:rPr lang="es-ES_tradnl" sz="2000" dirty="0">
                <a:latin typeface="Monaco" pitchFamily="2" charset="77"/>
              </a:rPr>
              <a:t>,</a:t>
            </a:r>
          </a:p>
          <a:p>
            <a:pPr marL="0" indent="0">
              <a:buFont typeface="Arial" panose="020B0604020202020204" pitchFamily="34" charset="0"/>
              <a:buNone/>
            </a:pPr>
            <a:r>
              <a:rPr lang="es-ES_tradnl" sz="2000" dirty="0">
                <a:solidFill>
                  <a:schemeClr val="accent4"/>
                </a:solidFill>
                <a:latin typeface="Monaco" pitchFamily="2" charset="77"/>
              </a:rPr>
              <a:t>    “</a:t>
            </a:r>
            <a:r>
              <a:rPr lang="es-ES_tradnl" sz="2000" dirty="0" err="1">
                <a:solidFill>
                  <a:schemeClr val="accent4"/>
                </a:solidFill>
                <a:latin typeface="Monaco" pitchFamily="2" charset="77"/>
              </a:rPr>
              <a:t>address</a:t>
            </a:r>
            <a:r>
              <a:rPr lang="es-ES_tradnl" sz="2000" dirty="0">
                <a:solidFill>
                  <a:schemeClr val="accent4"/>
                </a:solidFill>
                <a:latin typeface="Monaco" pitchFamily="2" charset="77"/>
              </a:rPr>
              <a:t>”:</a:t>
            </a:r>
            <a:r>
              <a:rPr lang="es-ES_tradnl" sz="2000" dirty="0">
                <a:latin typeface="Monaco" pitchFamily="2" charset="77"/>
              </a:rPr>
              <a:t> {</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streetAddress</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“Rivadavia”</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city</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“Rosario”</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“country”:</a:t>
            </a:r>
            <a:r>
              <a:rPr lang="es-ES_tradnl" sz="2000" dirty="0">
                <a:latin typeface="Monaco" pitchFamily="2" charset="77"/>
              </a:rPr>
              <a:t> </a:t>
            </a:r>
            <a:r>
              <a:rPr lang="es-ES_tradnl" sz="2000" dirty="0">
                <a:solidFill>
                  <a:schemeClr val="accent1">
                    <a:lumMod val="75000"/>
                  </a:schemeClr>
                </a:solidFill>
                <a:latin typeface="Monaco" pitchFamily="2" charset="77"/>
              </a:rPr>
              <a:t>“Argentina”</a:t>
            </a:r>
          </a:p>
          <a:p>
            <a:pPr marL="0" indent="0">
              <a:buFont typeface="Arial" panose="020B0604020202020204" pitchFamily="34" charset="0"/>
              <a:buNone/>
            </a:pPr>
            <a:r>
              <a:rPr lang="es-ES_tradnl" sz="2000" dirty="0">
                <a:latin typeface="Monaco" pitchFamily="2" charset="77"/>
              </a:rPr>
              <a:t>     }</a:t>
            </a:r>
          </a:p>
          <a:p>
            <a:pPr marL="0" indent="0">
              <a:buFont typeface="Arial" panose="020B0604020202020204" pitchFamily="34" charset="0"/>
              <a:buNone/>
            </a:pPr>
            <a:r>
              <a:rPr lang="es-ES_tradnl" sz="2000" dirty="0">
                <a:latin typeface="Monaco" pitchFamily="2" charset="77"/>
              </a:rPr>
              <a:t>} </a:t>
            </a:r>
          </a:p>
        </p:txBody>
      </p:sp>
      <p:cxnSp>
        <p:nvCxnSpPr>
          <p:cNvPr id="8" name="Straight Connector 7">
            <a:extLst>
              <a:ext uri="{FF2B5EF4-FFF2-40B4-BE49-F238E27FC236}">
                <a16:creationId xmlns:a16="http://schemas.microsoft.com/office/drawing/2014/main" id="{40674B0D-3B8D-5EEB-800A-759F7F013753}"/>
              </a:ext>
            </a:extLst>
          </p:cNvPr>
          <p:cNvCxnSpPr/>
          <p:nvPr/>
        </p:nvCxnSpPr>
        <p:spPr>
          <a:xfrm>
            <a:off x="6188529" y="2212521"/>
            <a:ext cx="0" cy="395151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68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25</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Los dos formatos que son comunes y representan dos paradigmas distintos son CSV y </a:t>
            </a:r>
            <a:r>
              <a:rPr lang="es-ES" sz="1800" dirty="0" err="1"/>
              <a:t>Parquet</a:t>
            </a:r>
            <a:r>
              <a:rPr lang="es-ES" sz="1800" dirty="0"/>
              <a:t>. </a:t>
            </a:r>
          </a:p>
          <a:p>
            <a:r>
              <a:rPr lang="es-ES" sz="1800" dirty="0"/>
              <a:t>CSV (valores separados por comas) es de fila principal, lo que significa que los elementos consecutivos de una fila se almacenan uno al lado del otro en la memoria. </a:t>
            </a:r>
          </a:p>
          <a:p>
            <a:r>
              <a:rPr lang="es-ES" sz="1800" dirty="0" err="1"/>
              <a:t>Parquet</a:t>
            </a:r>
            <a:r>
              <a:rPr lang="es-ES" sz="1800" dirty="0"/>
              <a:t> es una columna principal, lo que significa que los elementos consecutivos de una columna se almacenan uno al lado del otro.</a:t>
            </a:r>
          </a:p>
          <a:p>
            <a:pPr marL="0" indent="0">
              <a:buNone/>
            </a:pPr>
            <a:r>
              <a:rPr lang="es-ES" sz="1800" dirty="0"/>
              <a:t>Dado la forma que una computadora accede a los datos tiende a ser más eficiente accediendo de forma secuencial, si se usa un formato de fila principal, será más rápido acceder a filas que a columnas.</a:t>
            </a:r>
          </a:p>
        </p:txBody>
      </p:sp>
    </p:spTree>
    <p:extLst>
      <p:ext uri="{BB962C8B-B14F-4D97-AF65-F5344CB8AC3E}">
        <p14:creationId xmlns:p14="http://schemas.microsoft.com/office/powerpoint/2010/main" val="625211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26</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graphicFrame>
        <p:nvGraphicFramePr>
          <p:cNvPr id="8" name="Table 7">
            <a:extLst>
              <a:ext uri="{FF2B5EF4-FFF2-40B4-BE49-F238E27FC236}">
                <a16:creationId xmlns:a16="http://schemas.microsoft.com/office/drawing/2014/main" id="{1E6C139E-1E50-BA0E-BCD8-9F1724C970C0}"/>
              </a:ext>
            </a:extLst>
          </p:cNvPr>
          <p:cNvGraphicFramePr>
            <a:graphicFrameLocks noGrp="1"/>
          </p:cNvGraphicFramePr>
          <p:nvPr>
            <p:extLst>
              <p:ext uri="{D42A27DB-BD31-4B8C-83A1-F6EECF244321}">
                <p14:modId xmlns:p14="http://schemas.microsoft.com/office/powerpoint/2010/main" val="2960723610"/>
              </p:ext>
            </p:extLst>
          </p:nvPr>
        </p:nvGraphicFramePr>
        <p:xfrm>
          <a:off x="2919506" y="3511852"/>
          <a:ext cx="8128000" cy="1483360"/>
        </p:xfrm>
        <a:graphic>
          <a:graphicData uri="http://schemas.openxmlformats.org/drawingml/2006/table">
            <a:tbl>
              <a:tblPr firstRow="1" bandRow="1">
                <a:tableStyleId>{16D9F66E-5EB9-4882-86FB-DCBF35E3C3E4}</a:tableStyleId>
              </a:tblPr>
              <a:tblGrid>
                <a:gridCol w="2032000">
                  <a:extLst>
                    <a:ext uri="{9D8B030D-6E8A-4147-A177-3AD203B41FA5}">
                      <a16:colId xmlns:a16="http://schemas.microsoft.com/office/drawing/2014/main" val="3470381007"/>
                    </a:ext>
                  </a:extLst>
                </a:gridCol>
                <a:gridCol w="2032000">
                  <a:extLst>
                    <a:ext uri="{9D8B030D-6E8A-4147-A177-3AD203B41FA5}">
                      <a16:colId xmlns:a16="http://schemas.microsoft.com/office/drawing/2014/main" val="2965738812"/>
                    </a:ext>
                  </a:extLst>
                </a:gridCol>
                <a:gridCol w="2032000">
                  <a:extLst>
                    <a:ext uri="{9D8B030D-6E8A-4147-A177-3AD203B41FA5}">
                      <a16:colId xmlns:a16="http://schemas.microsoft.com/office/drawing/2014/main" val="2777891323"/>
                    </a:ext>
                  </a:extLst>
                </a:gridCol>
                <a:gridCol w="2032000">
                  <a:extLst>
                    <a:ext uri="{9D8B030D-6E8A-4147-A177-3AD203B41FA5}">
                      <a16:colId xmlns:a16="http://schemas.microsoft.com/office/drawing/2014/main" val="1091804299"/>
                    </a:ext>
                  </a:extLst>
                </a:gridCol>
              </a:tblGrid>
              <a:tr h="370840">
                <a:tc>
                  <a:txBody>
                    <a:bodyPr/>
                    <a:lstStyle/>
                    <a:p>
                      <a:pPr algn="ctr"/>
                      <a:endParaRPr lang="es-ES_tradnl" dirty="0"/>
                    </a:p>
                  </a:txBody>
                  <a:tcPr/>
                </a:tc>
                <a:tc>
                  <a:txBody>
                    <a:bodyPr/>
                    <a:lstStyle/>
                    <a:p>
                      <a:pPr algn="ctr"/>
                      <a:r>
                        <a:rPr lang="es-ES_tradnl" dirty="0"/>
                        <a:t>Columna 1</a:t>
                      </a:r>
                    </a:p>
                  </a:txBody>
                  <a:tcPr/>
                </a:tc>
                <a:tc>
                  <a:txBody>
                    <a:bodyPr/>
                    <a:lstStyle/>
                    <a:p>
                      <a:pPr algn="ctr"/>
                      <a:r>
                        <a:rPr lang="es-ES_tradnl" dirty="0"/>
                        <a:t>Columna 2</a:t>
                      </a:r>
                    </a:p>
                  </a:txBody>
                  <a:tcPr/>
                </a:tc>
                <a:tc>
                  <a:txBody>
                    <a:bodyPr/>
                    <a:lstStyle/>
                    <a:p>
                      <a:pPr algn="ctr"/>
                      <a:r>
                        <a:rPr lang="es-ES_tradnl" dirty="0"/>
                        <a:t>Columna 3</a:t>
                      </a:r>
                    </a:p>
                  </a:txBody>
                  <a:tcPr/>
                </a:tc>
                <a:extLst>
                  <a:ext uri="{0D108BD9-81ED-4DB2-BD59-A6C34878D82A}">
                    <a16:rowId xmlns:a16="http://schemas.microsoft.com/office/drawing/2014/main" val="629100996"/>
                  </a:ext>
                </a:extLst>
              </a:tr>
              <a:tr h="370840">
                <a:tc>
                  <a:txBody>
                    <a:bodyPr/>
                    <a:lstStyle/>
                    <a:p>
                      <a:pPr algn="ctr"/>
                      <a:r>
                        <a:rPr lang="es-ES_tradnl" b="1" dirty="0"/>
                        <a:t>Observación 1</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203037447"/>
                  </a:ext>
                </a:extLst>
              </a:tr>
              <a:tr h="370840">
                <a:tc>
                  <a:txBody>
                    <a:bodyPr/>
                    <a:lstStyle/>
                    <a:p>
                      <a:pPr algn="ctr"/>
                      <a:r>
                        <a:rPr lang="es-ES_tradnl" b="1" dirty="0"/>
                        <a:t>Observación 2</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277496000"/>
                  </a:ext>
                </a:extLst>
              </a:tr>
              <a:tr h="370840">
                <a:tc>
                  <a:txBody>
                    <a:bodyPr/>
                    <a:lstStyle/>
                    <a:p>
                      <a:pPr algn="ctr"/>
                      <a:r>
                        <a:rPr lang="es-ES_tradnl" b="1" dirty="0"/>
                        <a:t>Observación 3</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756668067"/>
                  </a:ext>
                </a:extLst>
              </a:tr>
            </a:tbl>
          </a:graphicData>
        </a:graphic>
      </p:graphicFrame>
      <p:sp>
        <p:nvSpPr>
          <p:cNvPr id="12" name="Rounded Rectangle 11">
            <a:extLst>
              <a:ext uri="{FF2B5EF4-FFF2-40B4-BE49-F238E27FC236}">
                <a16:creationId xmlns:a16="http://schemas.microsoft.com/office/drawing/2014/main" id="{D5902600-04CC-6F78-0B5B-0B0BF46270D9}"/>
              </a:ext>
            </a:extLst>
          </p:cNvPr>
          <p:cNvSpPr/>
          <p:nvPr/>
        </p:nvSpPr>
        <p:spPr>
          <a:xfrm>
            <a:off x="2833006" y="3829051"/>
            <a:ext cx="8311243" cy="465365"/>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ounded Rectangle 12">
            <a:extLst>
              <a:ext uri="{FF2B5EF4-FFF2-40B4-BE49-F238E27FC236}">
                <a16:creationId xmlns:a16="http://schemas.microsoft.com/office/drawing/2014/main" id="{122C0890-2802-6D00-A205-00FD733B2CDF}"/>
              </a:ext>
            </a:extLst>
          </p:cNvPr>
          <p:cNvSpPr/>
          <p:nvPr/>
        </p:nvSpPr>
        <p:spPr>
          <a:xfrm>
            <a:off x="5140776" y="3327011"/>
            <a:ext cx="1594758" cy="1775667"/>
          </a:xfrm>
          <a:prstGeom prst="round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TextBox 13">
            <a:extLst>
              <a:ext uri="{FF2B5EF4-FFF2-40B4-BE49-F238E27FC236}">
                <a16:creationId xmlns:a16="http://schemas.microsoft.com/office/drawing/2014/main" id="{01BDA70D-FD77-0594-C0DC-C14457AA3CD7}"/>
              </a:ext>
            </a:extLst>
          </p:cNvPr>
          <p:cNvSpPr txBox="1"/>
          <p:nvPr/>
        </p:nvSpPr>
        <p:spPr>
          <a:xfrm>
            <a:off x="4134010" y="2371025"/>
            <a:ext cx="6740371" cy="923330"/>
          </a:xfrm>
          <a:prstGeom prst="rect">
            <a:avLst/>
          </a:prstGeom>
          <a:noFill/>
        </p:spPr>
        <p:txBody>
          <a:bodyPr wrap="none" rtlCol="0">
            <a:spAutoFit/>
          </a:bodyPr>
          <a:lstStyle/>
          <a:p>
            <a:r>
              <a:rPr lang="es-ES_tradnl" dirty="0"/>
              <a:t>Columna principal:</a:t>
            </a:r>
          </a:p>
          <a:p>
            <a:pPr marL="285750" indent="-285750">
              <a:buFont typeface="Arial" panose="020B0604020202020204" pitchFamily="34" charset="0"/>
              <a:buChar char="•"/>
            </a:pPr>
            <a:r>
              <a:rPr lang="es-ES_tradnl" dirty="0"/>
              <a:t>Datos son guardados y recuperados de columna a columna</a:t>
            </a:r>
          </a:p>
          <a:p>
            <a:pPr marL="285750" indent="-285750">
              <a:buFont typeface="Arial" panose="020B0604020202020204" pitchFamily="34" charset="0"/>
              <a:buChar char="•"/>
            </a:pPr>
            <a:r>
              <a:rPr lang="es-ES_tradnl" dirty="0"/>
              <a:t>Bueno para acceder a </a:t>
            </a:r>
            <a:r>
              <a:rPr lang="es-ES_tradnl" dirty="0" err="1"/>
              <a:t>features</a:t>
            </a:r>
            <a:endParaRPr lang="es-ES_tradnl" dirty="0"/>
          </a:p>
        </p:txBody>
      </p:sp>
      <p:sp>
        <p:nvSpPr>
          <p:cNvPr id="15" name="TextBox 14">
            <a:extLst>
              <a:ext uri="{FF2B5EF4-FFF2-40B4-BE49-F238E27FC236}">
                <a16:creationId xmlns:a16="http://schemas.microsoft.com/office/drawing/2014/main" id="{EB713A86-B4FD-627F-DBC6-661B263E38E2}"/>
              </a:ext>
            </a:extLst>
          </p:cNvPr>
          <p:cNvSpPr txBox="1"/>
          <p:nvPr/>
        </p:nvSpPr>
        <p:spPr>
          <a:xfrm rot="16200000">
            <a:off x="247923" y="3090387"/>
            <a:ext cx="3121899" cy="1477328"/>
          </a:xfrm>
          <a:prstGeom prst="rect">
            <a:avLst/>
          </a:prstGeom>
          <a:noFill/>
        </p:spPr>
        <p:txBody>
          <a:bodyPr wrap="square" rtlCol="0">
            <a:spAutoFit/>
          </a:bodyPr>
          <a:lstStyle/>
          <a:p>
            <a:r>
              <a:rPr lang="es-ES_tradnl" dirty="0"/>
              <a:t>Fila principal:</a:t>
            </a:r>
          </a:p>
          <a:p>
            <a:pPr marL="285750" indent="-285750">
              <a:buFont typeface="Arial" panose="020B0604020202020204" pitchFamily="34" charset="0"/>
              <a:buChar char="•"/>
            </a:pPr>
            <a:r>
              <a:rPr lang="es-ES_tradnl" dirty="0"/>
              <a:t>Datos son guardados y recuperados de fila a fila</a:t>
            </a:r>
          </a:p>
          <a:p>
            <a:pPr marL="285750" indent="-285750">
              <a:buFont typeface="Arial" panose="020B0604020202020204" pitchFamily="34" charset="0"/>
              <a:buChar char="•"/>
            </a:pPr>
            <a:r>
              <a:rPr lang="es-ES_tradnl" dirty="0"/>
              <a:t>Bueno para acceder a observaciones</a:t>
            </a:r>
          </a:p>
        </p:txBody>
      </p:sp>
    </p:spTree>
    <p:extLst>
      <p:ext uri="{BB962C8B-B14F-4D97-AF65-F5344CB8AC3E}">
        <p14:creationId xmlns:p14="http://schemas.microsoft.com/office/powerpoint/2010/main" val="309647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27</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fontScale="92500" lnSpcReduction="10000"/>
          </a:bodyPr>
          <a:lstStyle/>
          <a:p>
            <a:pPr marL="0" indent="0">
              <a:buNone/>
            </a:pPr>
            <a:r>
              <a:rPr lang="es-ES" sz="1800" dirty="0"/>
              <a:t>Los formatos de columnas principales permiten lecturas flexibles basadas en columnas, especialmente si sus datos son grandes y tienen miles, sino millones, de </a:t>
            </a:r>
            <a:r>
              <a:rPr lang="es-ES" sz="1800" dirty="0" err="1"/>
              <a:t>features</a:t>
            </a:r>
            <a:r>
              <a:rPr lang="es-ES" sz="1800" dirty="0"/>
              <a:t>.</a:t>
            </a:r>
          </a:p>
          <a:p>
            <a:pPr marL="0" indent="0">
              <a:buNone/>
            </a:pPr>
            <a:r>
              <a:rPr lang="es-ES" sz="1800" dirty="0"/>
              <a:t>Por ejemplo, si se tienen datos de transacciones de viajes que tienen 1000 </a:t>
            </a:r>
            <a:r>
              <a:rPr lang="es-ES" sz="1800" dirty="0" err="1"/>
              <a:t>features</a:t>
            </a:r>
            <a:r>
              <a:rPr lang="es-ES" sz="1800" dirty="0"/>
              <a:t>, y solo queremos acceder a hora, ubicación, distancia y precio. Con el formato de columna principal, es relativamente sencillo recuperar estos cuatros </a:t>
            </a:r>
            <a:r>
              <a:rPr lang="es-ES" sz="1800" dirty="0" err="1"/>
              <a:t>features</a:t>
            </a:r>
            <a:r>
              <a:rPr lang="es-ES" sz="1800" dirty="0"/>
              <a:t>. </a:t>
            </a:r>
          </a:p>
          <a:p>
            <a:pPr marL="0" indent="0">
              <a:buNone/>
            </a:pPr>
            <a:r>
              <a:rPr lang="es-ES" sz="1800" dirty="0"/>
              <a:t>En cambio, en formato de fila principal, si no se conocen los tamaños de las filas, se tendrá que leer todas las columnas y luego filtrar hasta estas cuatro columnas.</a:t>
            </a:r>
          </a:p>
          <a:p>
            <a:pPr marL="0" indent="0">
              <a:buNone/>
            </a:pPr>
            <a:r>
              <a:rPr lang="es-ES" sz="1800" dirty="0"/>
              <a:t>Los formatos de fila principal permiten escrituras de datos más rápidas. Por ejemplo, la situación en la que tiene que seguir agregando nuevos ejemplos individuales a sus datos. Para cada observación individual, sería mucho más rápido escribirlo en un archivo donde sus datos ya estén en formato de fila principal.</a:t>
            </a:r>
          </a:p>
          <a:p>
            <a:pPr marL="0" indent="0">
              <a:buNone/>
            </a:pPr>
            <a:r>
              <a:rPr lang="es-ES" sz="1800" dirty="0"/>
              <a:t>En general, los formatos de filas principales son mejores cuando hay que realizar muchas escrituras, mientras que los formatos de columnas principales son mejores cuando hay que realizar muchas lecturas basadas en columnas.</a:t>
            </a:r>
          </a:p>
        </p:txBody>
      </p:sp>
    </p:spTree>
    <p:extLst>
      <p:ext uri="{BB962C8B-B14F-4D97-AF65-F5344CB8AC3E}">
        <p14:creationId xmlns:p14="http://schemas.microsoft.com/office/powerpoint/2010/main" val="439536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28</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Numpy</a:t>
            </a:r>
            <a:r>
              <a:rPr lang="es-ES_tradnl" sz="2400" b="1" dirty="0">
                <a:solidFill>
                  <a:schemeClr val="accent3">
                    <a:lumMod val="75000"/>
                  </a:schemeClr>
                </a:solidFill>
              </a:rPr>
              <a:t> vs Pandas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 punto importante que a veces pasamos por alto es que Pandas está construido para ser columna principal, mientas que </a:t>
            </a:r>
            <a:r>
              <a:rPr lang="es-ES" sz="1800" dirty="0" err="1"/>
              <a:t>Numpy</a:t>
            </a:r>
            <a:r>
              <a:rPr lang="es-ES" sz="1800" dirty="0"/>
              <a:t> uno puede especificar. </a:t>
            </a:r>
          </a:p>
          <a:p>
            <a:pPr marL="0" indent="0">
              <a:buNone/>
            </a:pPr>
            <a:endParaRPr lang="es-ES" sz="1800" i="1" dirty="0"/>
          </a:p>
          <a:p>
            <a:pPr marL="0" indent="0">
              <a:buNone/>
            </a:pPr>
            <a:r>
              <a:rPr lang="es-ES" sz="1800" i="1" dirty="0"/>
              <a:t>Veamos un pequeño ejemplo…</a:t>
            </a:r>
          </a:p>
        </p:txBody>
      </p:sp>
    </p:spTree>
    <p:extLst>
      <p:ext uri="{BB962C8B-B14F-4D97-AF65-F5344CB8AC3E}">
        <p14:creationId xmlns:p14="http://schemas.microsoft.com/office/powerpoint/2010/main" val="1054218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29</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Archivo de texto versus binario</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CSV y JSON son archivos de textos, mientras que </a:t>
            </a:r>
            <a:r>
              <a:rPr lang="es-ES" sz="1800" dirty="0" err="1"/>
              <a:t>Parquet</a:t>
            </a:r>
            <a:r>
              <a:rPr lang="es-ES" sz="1800" dirty="0"/>
              <a:t> son binarios. Los archivos de textos en general son archivos legibles por humanos.  El termino archivo binario es un término paragua para todo archivo que no tiene caracteres y están destinados a ser utilizados por programas que saben cómo entender estos bytes.</a:t>
            </a:r>
          </a:p>
          <a:p>
            <a:pPr marL="0" indent="0">
              <a:buNone/>
            </a:pPr>
            <a:r>
              <a:rPr lang="es-ES" sz="1800" dirty="0"/>
              <a:t>El solo hecho de usar números binarios en vez de caracteres, va a hacer más compacto. En la notebook de recién también tenemos un ejemplo de diferencia de tamaño entre un CSV y un </a:t>
            </a:r>
            <a:r>
              <a:rPr lang="es-ES" sz="1800" dirty="0" err="1"/>
              <a:t>parquet</a:t>
            </a:r>
            <a:r>
              <a:rPr lang="es-ES" sz="1800" dirty="0"/>
              <a:t>.</a:t>
            </a:r>
          </a:p>
          <a:p>
            <a:pPr marL="0" indent="0">
              <a:buNone/>
            </a:pPr>
            <a:r>
              <a:rPr lang="es-ES" sz="1800" i="1" dirty="0"/>
              <a:t>AWS recomienda utilizar el formato </a:t>
            </a:r>
            <a:r>
              <a:rPr lang="es-ES" sz="1800" i="1" dirty="0" err="1"/>
              <a:t>Parquet</a:t>
            </a:r>
            <a:r>
              <a:rPr lang="es-ES" sz="1800" i="1" dirty="0"/>
              <a:t> porque "el formato </a:t>
            </a:r>
            <a:r>
              <a:rPr lang="es-ES" sz="1800" i="1" dirty="0" err="1"/>
              <a:t>Parquet</a:t>
            </a:r>
            <a:r>
              <a:rPr lang="es-ES" sz="1800" i="1" dirty="0"/>
              <a:t> se carga hasta 2 veces más rápido y consume hasta 6 veces menos almacenamiento en Amazon S3, en comparación con los formatos de texto".</a:t>
            </a:r>
          </a:p>
        </p:txBody>
      </p:sp>
    </p:spTree>
    <p:extLst>
      <p:ext uri="{BB962C8B-B14F-4D97-AF65-F5344CB8AC3E}">
        <p14:creationId xmlns:p14="http://schemas.microsoft.com/office/powerpoint/2010/main" val="391202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Seleccionar el tipo de modelo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Ocho consejos a la hora de seleccionar un modelo:</a:t>
            </a:r>
          </a:p>
          <a:p>
            <a:r>
              <a:rPr lang="es-ES_tradnl" sz="2000" b="1" dirty="0">
                <a:solidFill>
                  <a:schemeClr val="accent2">
                    <a:lumMod val="60000"/>
                    <a:lumOff val="40000"/>
                  </a:schemeClr>
                </a:solidFill>
              </a:rPr>
              <a:t>Evitar la trampa del estado del arte</a:t>
            </a:r>
          </a:p>
          <a:p>
            <a:r>
              <a:rPr lang="es-ES_tradnl" sz="2000" b="1" dirty="0">
                <a:solidFill>
                  <a:schemeClr val="accent2">
                    <a:lumMod val="60000"/>
                    <a:lumOff val="40000"/>
                  </a:schemeClr>
                </a:solidFill>
              </a:rPr>
              <a:t>Comienza con el modelo más simple</a:t>
            </a:r>
          </a:p>
          <a:p>
            <a:r>
              <a:rPr lang="es-ES_tradnl" sz="2000" b="1" dirty="0" err="1">
                <a:solidFill>
                  <a:schemeClr val="accent2">
                    <a:lumMod val="60000"/>
                    <a:lumOff val="40000"/>
                  </a:schemeClr>
                </a:solidFill>
              </a:rPr>
              <a:t>Explicabilidad</a:t>
            </a:r>
            <a:endParaRPr lang="es-ES_tradnl" sz="2000" b="1" dirty="0">
              <a:solidFill>
                <a:schemeClr val="accent2">
                  <a:lumMod val="60000"/>
                  <a:lumOff val="40000"/>
                </a:schemeClr>
              </a:solidFill>
            </a:endParaRPr>
          </a:p>
          <a:p>
            <a:r>
              <a:rPr lang="es-ES_tradnl" sz="2000" b="1" dirty="0">
                <a:solidFill>
                  <a:schemeClr val="accent2">
                    <a:lumMod val="60000"/>
                    <a:lumOff val="40000"/>
                  </a:schemeClr>
                </a:solidFill>
              </a:rPr>
              <a:t>Velocidades de entrenamiento y predicción</a:t>
            </a:r>
          </a:p>
          <a:p>
            <a:r>
              <a:rPr lang="es-ES_tradnl" sz="2000" b="1" dirty="0">
                <a:solidFill>
                  <a:schemeClr val="accent2">
                    <a:lumMod val="60000"/>
                    <a:lumOff val="40000"/>
                  </a:schemeClr>
                </a:solidFill>
              </a:rPr>
              <a:t>Evita sesgos humanos en la selección</a:t>
            </a:r>
          </a:p>
          <a:p>
            <a:r>
              <a:rPr lang="es-ES_tradnl" sz="2000" b="1" dirty="0">
                <a:solidFill>
                  <a:schemeClr val="accent2">
                    <a:lumMod val="60000"/>
                    <a:lumOff val="40000"/>
                  </a:schemeClr>
                </a:solidFill>
              </a:rPr>
              <a:t>Evalúa rendimiento de hoy versus rendimiento posterior</a:t>
            </a:r>
          </a:p>
          <a:p>
            <a:r>
              <a:rPr lang="es-ES_tradnl" sz="2000" b="1" dirty="0">
                <a:solidFill>
                  <a:schemeClr val="accent2">
                    <a:lumMod val="60000"/>
                    <a:lumOff val="40000"/>
                  </a:schemeClr>
                </a:solidFill>
              </a:rPr>
              <a:t>Evalúa </a:t>
            </a:r>
            <a:r>
              <a:rPr lang="es-ES_tradnl" sz="2000" b="1" dirty="0" err="1">
                <a:solidFill>
                  <a:schemeClr val="accent2">
                    <a:lumMod val="60000"/>
                    <a:lumOff val="40000"/>
                  </a:schemeClr>
                </a:solidFill>
              </a:rPr>
              <a:t>trade-offs</a:t>
            </a:r>
            <a:endParaRPr lang="es-ES_tradnl" sz="2000" b="1" dirty="0">
              <a:solidFill>
                <a:schemeClr val="accent2">
                  <a:lumMod val="60000"/>
                  <a:lumOff val="40000"/>
                </a:schemeClr>
              </a:solidFill>
            </a:endParaRPr>
          </a:p>
          <a:p>
            <a:r>
              <a:rPr lang="es-ES_tradnl" sz="2000" b="1" dirty="0">
                <a:solidFill>
                  <a:schemeClr val="accent2">
                    <a:lumMod val="60000"/>
                    <a:lumOff val="40000"/>
                  </a:schemeClr>
                </a:solidFill>
              </a:rPr>
              <a:t>Entiende las suposiciones del modelo</a:t>
            </a:r>
          </a:p>
          <a:p>
            <a:pPr marL="0" indent="0">
              <a:buNone/>
            </a:pPr>
            <a:endParaRPr lang="es-ES_tradnl" sz="2000" dirty="0"/>
          </a:p>
        </p:txBody>
      </p:sp>
    </p:spTree>
    <p:extLst>
      <p:ext uri="{BB962C8B-B14F-4D97-AF65-F5344CB8AC3E}">
        <p14:creationId xmlns:p14="http://schemas.microsoft.com/office/powerpoint/2010/main" val="256036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30</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Los modelos de datos describen como los datos son representados. La forma en que elija representar los datos no solo afecta la forma en que se construyen sus sistemas, sino también los problemas que sus sistemas pueden resolver.</a:t>
            </a:r>
          </a:p>
          <a:p>
            <a:pPr marL="0" indent="0">
              <a:buNone/>
            </a:pPr>
            <a:endParaRPr lang="es-ES" sz="1800" i="1" dirty="0"/>
          </a:p>
        </p:txBody>
      </p:sp>
    </p:spTree>
    <p:extLst>
      <p:ext uri="{BB962C8B-B14F-4D97-AF65-F5344CB8AC3E}">
        <p14:creationId xmlns:p14="http://schemas.microsoft.com/office/powerpoint/2010/main" val="17279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31</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 – Modelo relacionales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En este modelo, los datos se organizan en relaciones; cada relación es un conjunto de tuplas. Una tabla es una representación visual aceptada de una relación, y cada fila de una tabla forma una tupla. </a:t>
            </a:r>
          </a:p>
          <a:p>
            <a:pPr marL="0" indent="0">
              <a:buNone/>
            </a:pPr>
            <a:r>
              <a:rPr lang="es-ES" sz="1800" dirty="0"/>
              <a:t>Las relaciones están desordenadas. Puedes cambiar el orden de las filas o el orden de las columnas en una relación y seguirá siendo la misma relación. Los datos que siguen el modelo relacional suelen almacenarse en formatos de archivo como </a:t>
            </a:r>
            <a:r>
              <a:rPr lang="es-ES" sz="1800" i="1" dirty="0"/>
              <a:t>CSV</a:t>
            </a:r>
            <a:r>
              <a:rPr lang="es-ES" sz="1800" dirty="0"/>
              <a:t> o </a:t>
            </a:r>
            <a:r>
              <a:rPr lang="es-ES" sz="1800" i="1" dirty="0" err="1"/>
              <a:t>Parquet</a:t>
            </a:r>
            <a:r>
              <a:rPr lang="es-ES" sz="1800" i="1" dirty="0"/>
              <a:t>.</a:t>
            </a:r>
          </a:p>
        </p:txBody>
      </p:sp>
      <p:graphicFrame>
        <p:nvGraphicFramePr>
          <p:cNvPr id="3" name="Table 2">
            <a:extLst>
              <a:ext uri="{FF2B5EF4-FFF2-40B4-BE49-F238E27FC236}">
                <a16:creationId xmlns:a16="http://schemas.microsoft.com/office/drawing/2014/main" id="{EAC98BEA-052E-8B1B-5E7A-E4AB7503884F}"/>
              </a:ext>
            </a:extLst>
          </p:cNvPr>
          <p:cNvGraphicFramePr>
            <a:graphicFrameLocks noGrp="1"/>
          </p:cNvGraphicFramePr>
          <p:nvPr>
            <p:extLst>
              <p:ext uri="{D42A27DB-BD31-4B8C-83A1-F6EECF244321}">
                <p14:modId xmlns:p14="http://schemas.microsoft.com/office/powerpoint/2010/main" val="2240276421"/>
              </p:ext>
            </p:extLst>
          </p:nvPr>
        </p:nvGraphicFramePr>
        <p:xfrm>
          <a:off x="2860363" y="4409984"/>
          <a:ext cx="8128000" cy="1483360"/>
        </p:xfrm>
        <a:graphic>
          <a:graphicData uri="http://schemas.openxmlformats.org/drawingml/2006/table">
            <a:tbl>
              <a:tblPr firstRow="1" bandRow="1">
                <a:tableStyleId>{16D9F66E-5EB9-4882-86FB-DCBF35E3C3E4}</a:tableStyleId>
              </a:tblPr>
              <a:tblGrid>
                <a:gridCol w="2032000">
                  <a:extLst>
                    <a:ext uri="{9D8B030D-6E8A-4147-A177-3AD203B41FA5}">
                      <a16:colId xmlns:a16="http://schemas.microsoft.com/office/drawing/2014/main" val="3470381007"/>
                    </a:ext>
                  </a:extLst>
                </a:gridCol>
                <a:gridCol w="2032000">
                  <a:extLst>
                    <a:ext uri="{9D8B030D-6E8A-4147-A177-3AD203B41FA5}">
                      <a16:colId xmlns:a16="http://schemas.microsoft.com/office/drawing/2014/main" val="2965738812"/>
                    </a:ext>
                  </a:extLst>
                </a:gridCol>
                <a:gridCol w="2032000">
                  <a:extLst>
                    <a:ext uri="{9D8B030D-6E8A-4147-A177-3AD203B41FA5}">
                      <a16:colId xmlns:a16="http://schemas.microsoft.com/office/drawing/2014/main" val="2777891323"/>
                    </a:ext>
                  </a:extLst>
                </a:gridCol>
                <a:gridCol w="2032000">
                  <a:extLst>
                    <a:ext uri="{9D8B030D-6E8A-4147-A177-3AD203B41FA5}">
                      <a16:colId xmlns:a16="http://schemas.microsoft.com/office/drawing/2014/main" val="1091804299"/>
                    </a:ext>
                  </a:extLst>
                </a:gridCol>
              </a:tblGrid>
              <a:tr h="370840">
                <a:tc>
                  <a:txBody>
                    <a:bodyPr/>
                    <a:lstStyle/>
                    <a:p>
                      <a:pPr algn="ctr"/>
                      <a:endParaRPr lang="es-ES_tradnl" dirty="0"/>
                    </a:p>
                  </a:txBody>
                  <a:tcPr/>
                </a:tc>
                <a:tc>
                  <a:txBody>
                    <a:bodyPr/>
                    <a:lstStyle/>
                    <a:p>
                      <a:pPr algn="ctr"/>
                      <a:r>
                        <a:rPr lang="es-ES_tradnl" dirty="0"/>
                        <a:t>Columna 1</a:t>
                      </a:r>
                    </a:p>
                  </a:txBody>
                  <a:tcPr/>
                </a:tc>
                <a:tc>
                  <a:txBody>
                    <a:bodyPr/>
                    <a:lstStyle/>
                    <a:p>
                      <a:pPr algn="ctr"/>
                      <a:r>
                        <a:rPr lang="es-ES_tradnl" dirty="0"/>
                        <a:t>Columna 2</a:t>
                      </a:r>
                    </a:p>
                  </a:txBody>
                  <a:tcPr/>
                </a:tc>
                <a:tc>
                  <a:txBody>
                    <a:bodyPr/>
                    <a:lstStyle/>
                    <a:p>
                      <a:pPr algn="ctr"/>
                      <a:r>
                        <a:rPr lang="es-ES_tradnl" dirty="0"/>
                        <a:t>Columna 3</a:t>
                      </a:r>
                    </a:p>
                  </a:txBody>
                  <a:tcPr/>
                </a:tc>
                <a:extLst>
                  <a:ext uri="{0D108BD9-81ED-4DB2-BD59-A6C34878D82A}">
                    <a16:rowId xmlns:a16="http://schemas.microsoft.com/office/drawing/2014/main" val="629100996"/>
                  </a:ext>
                </a:extLst>
              </a:tr>
              <a:tr h="370840">
                <a:tc>
                  <a:txBody>
                    <a:bodyPr/>
                    <a:lstStyle/>
                    <a:p>
                      <a:pPr algn="ctr"/>
                      <a:r>
                        <a:rPr lang="es-ES_tradnl" b="1" dirty="0"/>
                        <a:t>Observación 1</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203037447"/>
                  </a:ext>
                </a:extLst>
              </a:tr>
              <a:tr h="370840">
                <a:tc>
                  <a:txBody>
                    <a:bodyPr/>
                    <a:lstStyle/>
                    <a:p>
                      <a:pPr algn="ctr"/>
                      <a:r>
                        <a:rPr lang="es-ES_tradnl" b="1" dirty="0"/>
                        <a:t>Observación 2</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277496000"/>
                  </a:ext>
                </a:extLst>
              </a:tr>
              <a:tr h="370840">
                <a:tc>
                  <a:txBody>
                    <a:bodyPr/>
                    <a:lstStyle/>
                    <a:p>
                      <a:pPr algn="ctr"/>
                      <a:r>
                        <a:rPr lang="es-ES_tradnl" b="1" dirty="0"/>
                        <a:t>Observación 3</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756668067"/>
                  </a:ext>
                </a:extLst>
              </a:tr>
            </a:tbl>
          </a:graphicData>
        </a:graphic>
      </p:graphicFrame>
      <p:sp>
        <p:nvSpPr>
          <p:cNvPr id="4" name="Rounded Rectangle 3">
            <a:extLst>
              <a:ext uri="{FF2B5EF4-FFF2-40B4-BE49-F238E27FC236}">
                <a16:creationId xmlns:a16="http://schemas.microsoft.com/office/drawing/2014/main" id="{5220BDD7-C3C0-C31E-E50F-31E8495F9C84}"/>
              </a:ext>
            </a:extLst>
          </p:cNvPr>
          <p:cNvSpPr/>
          <p:nvPr/>
        </p:nvSpPr>
        <p:spPr>
          <a:xfrm>
            <a:off x="2773863" y="4727183"/>
            <a:ext cx="8311243" cy="465365"/>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ounded Rectangle 7">
            <a:extLst>
              <a:ext uri="{FF2B5EF4-FFF2-40B4-BE49-F238E27FC236}">
                <a16:creationId xmlns:a16="http://schemas.microsoft.com/office/drawing/2014/main" id="{311336A9-63B7-964D-853E-FFCC3C92B26A}"/>
              </a:ext>
            </a:extLst>
          </p:cNvPr>
          <p:cNvSpPr/>
          <p:nvPr/>
        </p:nvSpPr>
        <p:spPr>
          <a:xfrm>
            <a:off x="5081633" y="4225143"/>
            <a:ext cx="1594758" cy="1775667"/>
          </a:xfrm>
          <a:prstGeom prst="round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TextBox 8">
            <a:extLst>
              <a:ext uri="{FF2B5EF4-FFF2-40B4-BE49-F238E27FC236}">
                <a16:creationId xmlns:a16="http://schemas.microsoft.com/office/drawing/2014/main" id="{15C7C302-520F-44AA-F7A6-2A88EB0744AA}"/>
              </a:ext>
            </a:extLst>
          </p:cNvPr>
          <p:cNvSpPr txBox="1"/>
          <p:nvPr/>
        </p:nvSpPr>
        <p:spPr>
          <a:xfrm>
            <a:off x="4573494" y="3808049"/>
            <a:ext cx="2611036" cy="369332"/>
          </a:xfrm>
          <a:prstGeom prst="rect">
            <a:avLst/>
          </a:prstGeom>
          <a:noFill/>
        </p:spPr>
        <p:txBody>
          <a:bodyPr wrap="none" rtlCol="0">
            <a:spAutoFit/>
          </a:bodyPr>
          <a:lstStyle/>
          <a:p>
            <a:pPr algn="ctr"/>
            <a:r>
              <a:rPr lang="es-ES_tradnl" dirty="0">
                <a:solidFill>
                  <a:schemeClr val="accent2">
                    <a:lumMod val="75000"/>
                  </a:schemeClr>
                </a:solidFill>
              </a:rPr>
              <a:t>Columna desordenada</a:t>
            </a:r>
          </a:p>
        </p:txBody>
      </p:sp>
      <p:sp>
        <p:nvSpPr>
          <p:cNvPr id="12" name="TextBox 11">
            <a:extLst>
              <a:ext uri="{FF2B5EF4-FFF2-40B4-BE49-F238E27FC236}">
                <a16:creationId xmlns:a16="http://schemas.microsoft.com/office/drawing/2014/main" id="{5E41E83F-907A-B88E-0FB4-A9F8BEC5A768}"/>
              </a:ext>
            </a:extLst>
          </p:cNvPr>
          <p:cNvSpPr txBox="1"/>
          <p:nvPr/>
        </p:nvSpPr>
        <p:spPr>
          <a:xfrm>
            <a:off x="766972" y="4743644"/>
            <a:ext cx="2016578" cy="369332"/>
          </a:xfrm>
          <a:prstGeom prst="rect">
            <a:avLst/>
          </a:prstGeom>
          <a:noFill/>
        </p:spPr>
        <p:txBody>
          <a:bodyPr wrap="none" rtlCol="0">
            <a:spAutoFit/>
          </a:bodyPr>
          <a:lstStyle/>
          <a:p>
            <a:r>
              <a:rPr lang="es-ES_tradnl" dirty="0">
                <a:solidFill>
                  <a:schemeClr val="accent1">
                    <a:lumMod val="75000"/>
                  </a:schemeClr>
                </a:solidFill>
              </a:rPr>
              <a:t>Fila desordenada</a:t>
            </a:r>
          </a:p>
        </p:txBody>
      </p:sp>
    </p:spTree>
    <p:extLst>
      <p:ext uri="{BB962C8B-B14F-4D97-AF65-F5344CB8AC3E}">
        <p14:creationId xmlns:p14="http://schemas.microsoft.com/office/powerpoint/2010/main" val="4267340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32</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 – NoSQL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El modelo de datos relacionales se ha podido generalizar a muchos casos de uso, desde comercio electrónico hasta finanzas y redes sociales. Sin embargo, para determinados casos de uso, este modelo puede resultar restrictivo. Por ejemplo, exige que sus datos sigan un esquema estricto y la gestión del esquema es complicada. Veamos dos tipos:</a:t>
            </a:r>
          </a:p>
          <a:p>
            <a:r>
              <a:rPr lang="es-ES" sz="1800" b="1" dirty="0">
                <a:solidFill>
                  <a:schemeClr val="accent1">
                    <a:lumMod val="60000"/>
                    <a:lumOff val="40000"/>
                  </a:schemeClr>
                </a:solidFill>
              </a:rPr>
              <a:t>Modelo de documento: </a:t>
            </a:r>
            <a:r>
              <a:rPr lang="es-ES" sz="1800" dirty="0"/>
              <a:t>Un documento suele ser un </a:t>
            </a:r>
            <a:r>
              <a:rPr lang="es-ES" sz="1800" dirty="0" err="1"/>
              <a:t>string</a:t>
            </a:r>
            <a:r>
              <a:rPr lang="es-ES" sz="1800" dirty="0"/>
              <a:t>, codificada como JSON, XML o un formato binario. Se supone que todos los documentos de una base de datos de documentos están codificados en el mismo formato. Cada documento tiene una clave única que representa ese documento, que puede usarse para recuperarlo.</a:t>
            </a:r>
          </a:p>
          <a:p>
            <a:r>
              <a:rPr lang="es-ES" sz="1800" b="1" dirty="0">
                <a:solidFill>
                  <a:schemeClr val="accent3">
                    <a:lumMod val="60000"/>
                    <a:lumOff val="40000"/>
                  </a:schemeClr>
                </a:solidFill>
              </a:rPr>
              <a:t>Modelo de grafo: </a:t>
            </a:r>
            <a:r>
              <a:rPr lang="es-ES" sz="1800" dirty="0"/>
              <a:t>Un grafo consiste en nodos y conexiones, donde cada conexión representa una relación entre nodos. En este tipo de modelo, la relación entre nodos es la prioridad. Este tipo de modelos son muy útiles para redes sociales.</a:t>
            </a:r>
          </a:p>
        </p:txBody>
      </p:sp>
    </p:spTree>
    <p:extLst>
      <p:ext uri="{BB962C8B-B14F-4D97-AF65-F5344CB8AC3E}">
        <p14:creationId xmlns:p14="http://schemas.microsoft.com/office/powerpoint/2010/main" val="1063747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33</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Procesos ETL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Cuando los datos se extraen de diferentes fuentes, primero se transforman al formato deseado antes de cargarlos en el destino de destino, como una base de datos o un almacén de datos. Este proceso se llama </a:t>
            </a:r>
            <a:r>
              <a:rPr lang="es-ES" sz="1800" b="1" dirty="0">
                <a:solidFill>
                  <a:schemeClr val="accent5">
                    <a:lumMod val="60000"/>
                    <a:lumOff val="40000"/>
                  </a:schemeClr>
                </a:solidFill>
              </a:rPr>
              <a:t>E</a:t>
            </a:r>
            <a:r>
              <a:rPr lang="es-ES" sz="1800" b="1" dirty="0">
                <a:solidFill>
                  <a:schemeClr val="accent1">
                    <a:lumMod val="60000"/>
                    <a:lumOff val="40000"/>
                  </a:schemeClr>
                </a:solidFill>
              </a:rPr>
              <a:t>T</a:t>
            </a:r>
            <a:r>
              <a:rPr lang="es-ES" sz="1800" b="1" dirty="0">
                <a:solidFill>
                  <a:schemeClr val="accent6">
                    <a:lumMod val="75000"/>
                  </a:schemeClr>
                </a:solidFill>
              </a:rPr>
              <a:t>L</a:t>
            </a:r>
            <a:r>
              <a:rPr lang="es-ES" sz="1800" dirty="0"/>
              <a:t>, que significa </a:t>
            </a:r>
            <a:r>
              <a:rPr lang="es-ES" sz="1800" b="1" dirty="0" err="1">
                <a:solidFill>
                  <a:schemeClr val="accent5">
                    <a:lumMod val="60000"/>
                    <a:lumOff val="40000"/>
                  </a:schemeClr>
                </a:solidFill>
              </a:rPr>
              <a:t>E</a:t>
            </a:r>
            <a:r>
              <a:rPr lang="es-ES" sz="1800" dirty="0" err="1">
                <a:solidFill>
                  <a:schemeClr val="accent5">
                    <a:lumMod val="60000"/>
                    <a:lumOff val="40000"/>
                  </a:schemeClr>
                </a:solidFill>
              </a:rPr>
              <a:t>xtract</a:t>
            </a:r>
            <a:r>
              <a:rPr lang="es-ES" sz="1800" dirty="0"/>
              <a:t>, </a:t>
            </a:r>
            <a:r>
              <a:rPr lang="es-ES" sz="1800" b="1" dirty="0" err="1">
                <a:solidFill>
                  <a:schemeClr val="accent1">
                    <a:lumMod val="60000"/>
                    <a:lumOff val="40000"/>
                  </a:schemeClr>
                </a:solidFill>
              </a:rPr>
              <a:t>T</a:t>
            </a:r>
            <a:r>
              <a:rPr lang="es-ES" sz="1800" dirty="0" err="1">
                <a:solidFill>
                  <a:schemeClr val="accent1">
                    <a:lumMod val="60000"/>
                    <a:lumOff val="40000"/>
                  </a:schemeClr>
                </a:solidFill>
              </a:rPr>
              <a:t>ransform</a:t>
            </a:r>
            <a:r>
              <a:rPr lang="es-ES" sz="1800" dirty="0"/>
              <a:t> y </a:t>
            </a:r>
            <a:r>
              <a:rPr lang="es-ES" sz="1800" b="1" dirty="0">
                <a:solidFill>
                  <a:schemeClr val="accent6">
                    <a:lumMod val="75000"/>
                  </a:schemeClr>
                </a:solidFill>
              </a:rPr>
              <a:t>L</a:t>
            </a:r>
            <a:r>
              <a:rPr lang="es-ES" sz="1800" dirty="0">
                <a:solidFill>
                  <a:schemeClr val="accent6">
                    <a:lumMod val="75000"/>
                  </a:schemeClr>
                </a:solidFill>
              </a:rPr>
              <a:t>oad</a:t>
            </a:r>
            <a:r>
              <a:rPr lang="es-ES" sz="1800" dirty="0"/>
              <a:t>. Este tipo de procesos es sumamente relevante en ML.</a:t>
            </a:r>
          </a:p>
        </p:txBody>
      </p:sp>
      <p:sp>
        <p:nvSpPr>
          <p:cNvPr id="3" name="V">
            <a:extLst>
              <a:ext uri="{FF2B5EF4-FFF2-40B4-BE49-F238E27FC236}">
                <a16:creationId xmlns:a16="http://schemas.microsoft.com/office/drawing/2014/main" id="{7AB671AA-B619-DD33-339F-85FF0B28085F}"/>
              </a:ext>
            </a:extLst>
          </p:cNvPr>
          <p:cNvSpPr/>
          <p:nvPr/>
        </p:nvSpPr>
        <p:spPr>
          <a:xfrm>
            <a:off x="1034717" y="3134521"/>
            <a:ext cx="574015" cy="462940"/>
          </a:xfrm>
          <a:custGeom>
            <a:avLst/>
            <a:gdLst/>
            <a:ahLst/>
            <a:cxnLst>
              <a:cxn ang="0">
                <a:pos x="wd2" y="hd2"/>
              </a:cxn>
              <a:cxn ang="5400000">
                <a:pos x="wd2" y="hd2"/>
              </a:cxn>
              <a:cxn ang="10800000">
                <a:pos x="wd2" y="hd2"/>
              </a:cxn>
              <a:cxn ang="16200000">
                <a:pos x="wd2" y="hd2"/>
              </a:cxn>
            </a:cxnLst>
            <a:rect l="0" t="0" r="r" b="b"/>
            <a:pathLst>
              <a:path w="21600" h="21600" extrusionOk="0">
                <a:moveTo>
                  <a:pt x="557" y="0"/>
                </a:moveTo>
                <a:cubicBezTo>
                  <a:pt x="249" y="0"/>
                  <a:pt x="0" y="296"/>
                  <a:pt x="0" y="663"/>
                </a:cubicBezTo>
                <a:lnTo>
                  <a:pt x="0" y="20939"/>
                </a:lnTo>
                <a:cubicBezTo>
                  <a:pt x="0" y="21306"/>
                  <a:pt x="249" y="21600"/>
                  <a:pt x="557" y="21600"/>
                </a:cubicBezTo>
                <a:lnTo>
                  <a:pt x="21045" y="21600"/>
                </a:lnTo>
                <a:cubicBezTo>
                  <a:pt x="21353" y="21600"/>
                  <a:pt x="21600" y="21306"/>
                  <a:pt x="21600" y="20939"/>
                </a:cubicBezTo>
                <a:lnTo>
                  <a:pt x="21600" y="657"/>
                </a:lnTo>
                <a:cubicBezTo>
                  <a:pt x="21600" y="297"/>
                  <a:pt x="21353" y="0"/>
                  <a:pt x="21045" y="0"/>
                </a:cubicBezTo>
                <a:lnTo>
                  <a:pt x="557" y="0"/>
                </a:lnTo>
                <a:close/>
                <a:moveTo>
                  <a:pt x="1733" y="1317"/>
                </a:moveTo>
                <a:lnTo>
                  <a:pt x="3352" y="1317"/>
                </a:lnTo>
                <a:lnTo>
                  <a:pt x="3352" y="3246"/>
                </a:lnTo>
                <a:lnTo>
                  <a:pt x="1733" y="3246"/>
                </a:lnTo>
                <a:lnTo>
                  <a:pt x="1733" y="1317"/>
                </a:lnTo>
                <a:close/>
                <a:moveTo>
                  <a:pt x="5863" y="1317"/>
                </a:moveTo>
                <a:lnTo>
                  <a:pt x="7482" y="1317"/>
                </a:lnTo>
                <a:lnTo>
                  <a:pt x="7482" y="3246"/>
                </a:lnTo>
                <a:lnTo>
                  <a:pt x="5863" y="3246"/>
                </a:lnTo>
                <a:lnTo>
                  <a:pt x="5863" y="1317"/>
                </a:lnTo>
                <a:close/>
                <a:moveTo>
                  <a:pt x="9993" y="1317"/>
                </a:moveTo>
                <a:lnTo>
                  <a:pt x="11612" y="1317"/>
                </a:lnTo>
                <a:lnTo>
                  <a:pt x="11612" y="3246"/>
                </a:lnTo>
                <a:lnTo>
                  <a:pt x="9993" y="3246"/>
                </a:lnTo>
                <a:lnTo>
                  <a:pt x="9993" y="1317"/>
                </a:lnTo>
                <a:close/>
                <a:moveTo>
                  <a:pt x="14123" y="1317"/>
                </a:moveTo>
                <a:lnTo>
                  <a:pt x="15742" y="1317"/>
                </a:lnTo>
                <a:lnTo>
                  <a:pt x="15742" y="3246"/>
                </a:lnTo>
                <a:lnTo>
                  <a:pt x="14123" y="3246"/>
                </a:lnTo>
                <a:lnTo>
                  <a:pt x="14123" y="1317"/>
                </a:lnTo>
                <a:close/>
                <a:moveTo>
                  <a:pt x="18253" y="1317"/>
                </a:moveTo>
                <a:lnTo>
                  <a:pt x="19872" y="1317"/>
                </a:lnTo>
                <a:lnTo>
                  <a:pt x="19872" y="3246"/>
                </a:lnTo>
                <a:lnTo>
                  <a:pt x="18253" y="3246"/>
                </a:lnTo>
                <a:lnTo>
                  <a:pt x="18253" y="1317"/>
                </a:lnTo>
                <a:close/>
                <a:moveTo>
                  <a:pt x="1733" y="4563"/>
                </a:moveTo>
                <a:lnTo>
                  <a:pt x="19872" y="4563"/>
                </a:lnTo>
                <a:lnTo>
                  <a:pt x="19872" y="17031"/>
                </a:lnTo>
                <a:lnTo>
                  <a:pt x="1733" y="17031"/>
                </a:lnTo>
                <a:lnTo>
                  <a:pt x="1733" y="4563"/>
                </a:lnTo>
                <a:close/>
                <a:moveTo>
                  <a:pt x="1733" y="18348"/>
                </a:moveTo>
                <a:lnTo>
                  <a:pt x="3352" y="18348"/>
                </a:lnTo>
                <a:lnTo>
                  <a:pt x="3352" y="20276"/>
                </a:lnTo>
                <a:lnTo>
                  <a:pt x="1733" y="20276"/>
                </a:lnTo>
                <a:lnTo>
                  <a:pt x="1733" y="18348"/>
                </a:lnTo>
                <a:close/>
                <a:moveTo>
                  <a:pt x="5863" y="18348"/>
                </a:moveTo>
                <a:lnTo>
                  <a:pt x="7482" y="18348"/>
                </a:lnTo>
                <a:lnTo>
                  <a:pt x="7482" y="20276"/>
                </a:lnTo>
                <a:lnTo>
                  <a:pt x="5863" y="20276"/>
                </a:lnTo>
                <a:lnTo>
                  <a:pt x="5863" y="18348"/>
                </a:lnTo>
                <a:close/>
                <a:moveTo>
                  <a:pt x="9993" y="18348"/>
                </a:moveTo>
                <a:lnTo>
                  <a:pt x="11612" y="18348"/>
                </a:lnTo>
                <a:lnTo>
                  <a:pt x="11612" y="20276"/>
                </a:lnTo>
                <a:lnTo>
                  <a:pt x="9993" y="20276"/>
                </a:lnTo>
                <a:lnTo>
                  <a:pt x="9993" y="18348"/>
                </a:lnTo>
                <a:close/>
                <a:moveTo>
                  <a:pt x="14123" y="18348"/>
                </a:moveTo>
                <a:lnTo>
                  <a:pt x="15742" y="18348"/>
                </a:lnTo>
                <a:lnTo>
                  <a:pt x="15742" y="20276"/>
                </a:lnTo>
                <a:lnTo>
                  <a:pt x="14123" y="20276"/>
                </a:lnTo>
                <a:lnTo>
                  <a:pt x="14123" y="18348"/>
                </a:lnTo>
                <a:close/>
                <a:moveTo>
                  <a:pt x="18253" y="18348"/>
                </a:moveTo>
                <a:lnTo>
                  <a:pt x="19872" y="18348"/>
                </a:lnTo>
                <a:lnTo>
                  <a:pt x="19872" y="20276"/>
                </a:lnTo>
                <a:lnTo>
                  <a:pt x="18253" y="20276"/>
                </a:lnTo>
                <a:lnTo>
                  <a:pt x="18253" y="18348"/>
                </a:lnTo>
                <a:close/>
              </a:path>
            </a:pathLst>
          </a:custGeom>
          <a:solidFill>
            <a:schemeClr val="accent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2"/>
          </a:lnRef>
          <a:fillRef idx="1">
            <a:schemeClr val="lt1"/>
          </a:fillRef>
          <a:effectRef idx="0">
            <a:schemeClr val="accent2"/>
          </a:effectRef>
          <a:fontRef idx="minor">
            <a:schemeClr val="dk1"/>
          </a:fontRef>
        </p:style>
        <p:txBody>
          <a:bodyPr lIns="50800" tIns="50800" rIns="50800" bIns="50800" anchor="ctr"/>
          <a:lstStyle>
            <a:lvl1pPr>
              <a:lnSpc>
                <a:spcPct val="100000"/>
              </a:lnSpc>
              <a:spcBef>
                <a:spcPts val="0"/>
              </a:spcBef>
              <a:tabLst/>
              <a:defRPr sz="2200" spc="-44">
                <a:solidFill>
                  <a:srgbClr val="FFFFFF"/>
                </a:solidFill>
                <a:latin typeface="Graphik-SemiboldItalic"/>
                <a:ea typeface="Graphik-SemiboldItalic"/>
                <a:cs typeface="Graphik-SemiboldItalic"/>
                <a:sym typeface="Graphik Semibold"/>
              </a:defRPr>
            </a:lvl1pPr>
          </a:lstStyle>
          <a:p>
            <a:endParaRPr dirty="0"/>
          </a:p>
        </p:txBody>
      </p:sp>
      <p:sp>
        <p:nvSpPr>
          <p:cNvPr id="4" name="Volume">
            <a:extLst>
              <a:ext uri="{FF2B5EF4-FFF2-40B4-BE49-F238E27FC236}">
                <a16:creationId xmlns:a16="http://schemas.microsoft.com/office/drawing/2014/main" id="{72AFA83C-8553-F756-0005-7D884011F59D}"/>
              </a:ext>
            </a:extLst>
          </p:cNvPr>
          <p:cNvSpPr/>
          <p:nvPr/>
        </p:nvSpPr>
        <p:spPr>
          <a:xfrm>
            <a:off x="1771056" y="3205251"/>
            <a:ext cx="413699" cy="348359"/>
          </a:xfrm>
          <a:custGeom>
            <a:avLst/>
            <a:gdLst/>
            <a:ahLst/>
            <a:cxnLst>
              <a:cxn ang="0">
                <a:pos x="wd2" y="hd2"/>
              </a:cxn>
              <a:cxn ang="5400000">
                <a:pos x="wd2" y="hd2"/>
              </a:cxn>
              <a:cxn ang="10800000">
                <a:pos x="wd2" y="hd2"/>
              </a:cxn>
              <a:cxn ang="16200000">
                <a:pos x="wd2" y="hd2"/>
              </a:cxn>
            </a:cxnLst>
            <a:rect l="0" t="0" r="r" b="b"/>
            <a:pathLst>
              <a:path w="21600" h="21443" extrusionOk="0">
                <a:moveTo>
                  <a:pt x="9522" y="5"/>
                </a:moveTo>
                <a:cubicBezTo>
                  <a:pt x="9458" y="16"/>
                  <a:pt x="9393" y="50"/>
                  <a:pt x="9338" y="109"/>
                </a:cubicBezTo>
                <a:lnTo>
                  <a:pt x="4461" y="5364"/>
                </a:lnTo>
                <a:cubicBezTo>
                  <a:pt x="4398" y="5432"/>
                  <a:pt x="4313" y="5470"/>
                  <a:pt x="4226" y="5470"/>
                </a:cubicBezTo>
                <a:lnTo>
                  <a:pt x="808" y="5470"/>
                </a:lnTo>
                <a:cubicBezTo>
                  <a:pt x="363" y="5470"/>
                  <a:pt x="0" y="5880"/>
                  <a:pt x="0" y="6387"/>
                </a:cubicBezTo>
                <a:lnTo>
                  <a:pt x="0" y="15058"/>
                </a:lnTo>
                <a:cubicBezTo>
                  <a:pt x="0" y="15565"/>
                  <a:pt x="362" y="15975"/>
                  <a:pt x="808" y="15975"/>
                </a:cubicBezTo>
                <a:lnTo>
                  <a:pt x="4226" y="15975"/>
                </a:lnTo>
                <a:cubicBezTo>
                  <a:pt x="4313" y="15975"/>
                  <a:pt x="4398" y="16013"/>
                  <a:pt x="4461" y="16081"/>
                </a:cubicBezTo>
                <a:lnTo>
                  <a:pt x="9338" y="21336"/>
                </a:lnTo>
                <a:cubicBezTo>
                  <a:pt x="9557" y="21571"/>
                  <a:pt x="9917" y="21395"/>
                  <a:pt x="9917" y="21053"/>
                </a:cubicBezTo>
                <a:lnTo>
                  <a:pt x="9917" y="392"/>
                </a:lnTo>
                <a:cubicBezTo>
                  <a:pt x="9917" y="135"/>
                  <a:pt x="9715" y="-29"/>
                  <a:pt x="9522" y="5"/>
                </a:cubicBezTo>
                <a:close/>
                <a:moveTo>
                  <a:pt x="18098" y="7"/>
                </a:moveTo>
                <a:lnTo>
                  <a:pt x="16830" y="1320"/>
                </a:lnTo>
                <a:cubicBezTo>
                  <a:pt x="18734" y="3848"/>
                  <a:pt x="19886" y="7132"/>
                  <a:pt x="19886" y="10723"/>
                </a:cubicBezTo>
                <a:cubicBezTo>
                  <a:pt x="19886" y="14313"/>
                  <a:pt x="18734" y="17597"/>
                  <a:pt x="16830" y="20125"/>
                </a:cubicBezTo>
                <a:lnTo>
                  <a:pt x="18098" y="21436"/>
                </a:lnTo>
                <a:cubicBezTo>
                  <a:pt x="20280" y="18562"/>
                  <a:pt x="21600" y="14817"/>
                  <a:pt x="21600" y="10723"/>
                </a:cubicBezTo>
                <a:cubicBezTo>
                  <a:pt x="21600" y="6628"/>
                  <a:pt x="20280" y="2881"/>
                  <a:pt x="18098" y="7"/>
                </a:cubicBezTo>
                <a:close/>
                <a:moveTo>
                  <a:pt x="15546" y="2646"/>
                </a:moveTo>
                <a:lnTo>
                  <a:pt x="14272" y="3965"/>
                </a:lnTo>
                <a:cubicBezTo>
                  <a:pt x="15619" y="5794"/>
                  <a:pt x="16430" y="8151"/>
                  <a:pt x="16430" y="10723"/>
                </a:cubicBezTo>
                <a:cubicBezTo>
                  <a:pt x="16430" y="13294"/>
                  <a:pt x="15618" y="15651"/>
                  <a:pt x="14272" y="17480"/>
                </a:cubicBezTo>
                <a:lnTo>
                  <a:pt x="15546" y="18797"/>
                </a:lnTo>
                <a:cubicBezTo>
                  <a:pt x="17171" y="16619"/>
                  <a:pt x="18151" y="13802"/>
                  <a:pt x="18151" y="10723"/>
                </a:cubicBezTo>
                <a:cubicBezTo>
                  <a:pt x="18151" y="7643"/>
                  <a:pt x="17171" y="4824"/>
                  <a:pt x="15546" y="2646"/>
                </a:cubicBezTo>
                <a:close/>
                <a:moveTo>
                  <a:pt x="13064" y="5215"/>
                </a:moveTo>
                <a:lnTo>
                  <a:pt x="11908" y="6414"/>
                </a:lnTo>
                <a:cubicBezTo>
                  <a:pt x="12740" y="7595"/>
                  <a:pt x="13236" y="9092"/>
                  <a:pt x="13236" y="10723"/>
                </a:cubicBezTo>
                <a:cubicBezTo>
                  <a:pt x="13236" y="12353"/>
                  <a:pt x="12740" y="13851"/>
                  <a:pt x="11908" y="15031"/>
                </a:cubicBezTo>
                <a:lnTo>
                  <a:pt x="13064" y="16228"/>
                </a:lnTo>
                <a:cubicBezTo>
                  <a:pt x="14148" y="14731"/>
                  <a:pt x="14799" y="12813"/>
                  <a:pt x="14799" y="10723"/>
                </a:cubicBezTo>
                <a:cubicBezTo>
                  <a:pt x="14799" y="8632"/>
                  <a:pt x="14147" y="6712"/>
                  <a:pt x="13064" y="5215"/>
                </a:cubicBezTo>
                <a:close/>
              </a:path>
            </a:pathLst>
          </a:custGeom>
          <a:solidFill>
            <a:schemeClr val="accent1"/>
          </a:solidFill>
          <a:ln>
            <a:noFill/>
          </a:ln>
        </p:spPr>
        <p:style>
          <a:lnRef idx="2">
            <a:schemeClr val="accent2"/>
          </a:lnRef>
          <a:fillRef idx="1">
            <a:schemeClr val="lt1"/>
          </a:fillRef>
          <a:effectRef idx="0">
            <a:schemeClr val="accent2"/>
          </a:effectRef>
          <a:fontRef idx="minor">
            <a:schemeClr val="dk1"/>
          </a:fontRef>
        </p:style>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9" name="Coins">
            <a:extLst>
              <a:ext uri="{FF2B5EF4-FFF2-40B4-BE49-F238E27FC236}">
                <a16:creationId xmlns:a16="http://schemas.microsoft.com/office/drawing/2014/main" id="{E113704D-11B1-DB89-73F2-D28A59E2BD23}"/>
              </a:ext>
            </a:extLst>
          </p:cNvPr>
          <p:cNvSpPr/>
          <p:nvPr/>
        </p:nvSpPr>
        <p:spPr>
          <a:xfrm>
            <a:off x="1557513" y="5410833"/>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4" name="Graphic 13" descr="Paper outline">
            <a:extLst>
              <a:ext uri="{FF2B5EF4-FFF2-40B4-BE49-F238E27FC236}">
                <a16:creationId xmlns:a16="http://schemas.microsoft.com/office/drawing/2014/main" id="{210D1245-16D7-C46E-5AAC-EA5B1CD031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0544" y="3689561"/>
            <a:ext cx="733938" cy="733938"/>
          </a:xfrm>
          <a:prstGeom prst="rect">
            <a:avLst/>
          </a:prstGeom>
        </p:spPr>
      </p:pic>
      <p:pic>
        <p:nvPicPr>
          <p:cNvPr id="15" name="hyros9jIibo1h6p8zcwyZsKgo3UvX5FZ7MrRqcBvudp1YqE0WfLO6qcCg0A468BywZYVwf7cCLyuTysNQH7lFSpiNMcxvP5ODQWLB5pUu2H9N1qbntVUMPFyZBE7Rt29N-nEeo7fcZtmb3ab0uaLZ8XT5A=s2048.jpg" descr="hyros9jIibo1h6p8zcwyZsKgo3UvX5FZ7MrRqcBvudp1YqE0WfLO6qcCg0A468BywZYVwf7cCLyuTysNQH7lFSpiNMcxvP5ODQWLB5pUu2H9N1qbntVUMPFyZBE7Rt29N-nEeo7fcZtmb3ab0uaLZ8XT5A=s2048.jpg">
            <a:extLst>
              <a:ext uri="{FF2B5EF4-FFF2-40B4-BE49-F238E27FC236}">
                <a16:creationId xmlns:a16="http://schemas.microsoft.com/office/drawing/2014/main" id="{23FFACD7-6616-159A-5E46-47278EF2B5A8}"/>
              </a:ext>
            </a:extLst>
          </p:cNvPr>
          <p:cNvPicPr>
            <a:picLocks noChangeAspect="1"/>
          </p:cNvPicPr>
          <p:nvPr/>
        </p:nvPicPr>
        <p:blipFill>
          <a:blip r:embed="rId5"/>
          <a:stretch>
            <a:fillRect/>
          </a:stretch>
        </p:blipFill>
        <p:spPr>
          <a:xfrm>
            <a:off x="897794" y="4456193"/>
            <a:ext cx="1319439" cy="733938"/>
          </a:xfrm>
          <a:prstGeom prst="rect">
            <a:avLst/>
          </a:prstGeom>
          <a:ln w="12700">
            <a:miter lim="400000"/>
          </a:ln>
        </p:spPr>
      </p:pic>
      <p:sp>
        <p:nvSpPr>
          <p:cNvPr id="16" name="Coins">
            <a:extLst>
              <a:ext uri="{FF2B5EF4-FFF2-40B4-BE49-F238E27FC236}">
                <a16:creationId xmlns:a16="http://schemas.microsoft.com/office/drawing/2014/main" id="{1F92E3BE-C064-0DC3-E422-0D7AA0C0339B}"/>
              </a:ext>
            </a:extLst>
          </p:cNvPr>
          <p:cNvSpPr/>
          <p:nvPr/>
        </p:nvSpPr>
        <p:spPr>
          <a:xfrm>
            <a:off x="988192" y="5687711"/>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18" name="Triangle 17">
            <a:extLst>
              <a:ext uri="{FF2B5EF4-FFF2-40B4-BE49-F238E27FC236}">
                <a16:creationId xmlns:a16="http://schemas.microsoft.com/office/drawing/2014/main" id="{B59E022B-9D2B-CF5C-B1D2-0DEC6F47C2B2}"/>
              </a:ext>
            </a:extLst>
          </p:cNvPr>
          <p:cNvSpPr/>
          <p:nvPr/>
        </p:nvSpPr>
        <p:spPr>
          <a:xfrm rot="16200000">
            <a:off x="3797075" y="3969769"/>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19" name="Triangle 18">
            <a:extLst>
              <a:ext uri="{FF2B5EF4-FFF2-40B4-BE49-F238E27FC236}">
                <a16:creationId xmlns:a16="http://schemas.microsoft.com/office/drawing/2014/main" id="{01E1FC55-EBF8-77E8-4294-8FDDF7E3AC46}"/>
              </a:ext>
            </a:extLst>
          </p:cNvPr>
          <p:cNvSpPr/>
          <p:nvPr/>
        </p:nvSpPr>
        <p:spPr>
          <a:xfrm rot="5400000">
            <a:off x="6990737" y="3980343"/>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20" name="Rounded Rectangle 19">
            <a:extLst>
              <a:ext uri="{FF2B5EF4-FFF2-40B4-BE49-F238E27FC236}">
                <a16:creationId xmlns:a16="http://schemas.microsoft.com/office/drawing/2014/main" id="{F15B7FC6-2FD9-7A51-BFFF-27A3C5820BD9}"/>
              </a:ext>
            </a:extLst>
          </p:cNvPr>
          <p:cNvSpPr/>
          <p:nvPr/>
        </p:nvSpPr>
        <p:spPr>
          <a:xfrm>
            <a:off x="5052713" y="4056530"/>
            <a:ext cx="1616529" cy="76663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
        <p:nvSpPr>
          <p:cNvPr id="21" name="TextBox 20">
            <a:extLst>
              <a:ext uri="{FF2B5EF4-FFF2-40B4-BE49-F238E27FC236}">
                <a16:creationId xmlns:a16="http://schemas.microsoft.com/office/drawing/2014/main" id="{D3BD6D96-B756-2FAC-FBA8-9E82C83FD419}"/>
              </a:ext>
            </a:extLst>
          </p:cNvPr>
          <p:cNvSpPr txBox="1"/>
          <p:nvPr/>
        </p:nvSpPr>
        <p:spPr>
          <a:xfrm>
            <a:off x="3771225" y="4949897"/>
            <a:ext cx="899990" cy="369332"/>
          </a:xfrm>
          <a:prstGeom prst="rect">
            <a:avLst/>
          </a:prstGeom>
          <a:noFill/>
        </p:spPr>
        <p:txBody>
          <a:bodyPr wrap="none" rtlCol="0">
            <a:spAutoFit/>
          </a:bodyPr>
          <a:lstStyle/>
          <a:p>
            <a:pPr algn="ctr"/>
            <a:r>
              <a:rPr lang="es-ES_tradnl" dirty="0" err="1"/>
              <a:t>Extract</a:t>
            </a:r>
            <a:endParaRPr lang="es-ES_tradnl" dirty="0"/>
          </a:p>
        </p:txBody>
      </p:sp>
      <p:sp>
        <p:nvSpPr>
          <p:cNvPr id="22" name="TextBox 21">
            <a:extLst>
              <a:ext uri="{FF2B5EF4-FFF2-40B4-BE49-F238E27FC236}">
                <a16:creationId xmlns:a16="http://schemas.microsoft.com/office/drawing/2014/main" id="{9C16BB10-C2F6-14AE-582E-4034CA8D2827}"/>
              </a:ext>
            </a:extLst>
          </p:cNvPr>
          <p:cNvSpPr txBox="1"/>
          <p:nvPr/>
        </p:nvSpPr>
        <p:spPr>
          <a:xfrm>
            <a:off x="5245007" y="4940563"/>
            <a:ext cx="1231940" cy="369332"/>
          </a:xfrm>
          <a:prstGeom prst="rect">
            <a:avLst/>
          </a:prstGeom>
          <a:noFill/>
        </p:spPr>
        <p:txBody>
          <a:bodyPr wrap="none" rtlCol="0">
            <a:spAutoFit/>
          </a:bodyPr>
          <a:lstStyle/>
          <a:p>
            <a:pPr algn="ctr"/>
            <a:r>
              <a:rPr lang="es-ES_tradnl" dirty="0" err="1"/>
              <a:t>Transform</a:t>
            </a:r>
            <a:endParaRPr lang="es-ES_tradnl" dirty="0"/>
          </a:p>
        </p:txBody>
      </p:sp>
      <p:sp>
        <p:nvSpPr>
          <p:cNvPr id="23" name="TextBox 22">
            <a:extLst>
              <a:ext uri="{FF2B5EF4-FFF2-40B4-BE49-F238E27FC236}">
                <a16:creationId xmlns:a16="http://schemas.microsoft.com/office/drawing/2014/main" id="{F481FE39-F962-06A4-91C7-1FCD11BECD10}"/>
              </a:ext>
            </a:extLst>
          </p:cNvPr>
          <p:cNvSpPr txBox="1"/>
          <p:nvPr/>
        </p:nvSpPr>
        <p:spPr>
          <a:xfrm>
            <a:off x="7034281" y="4940563"/>
            <a:ext cx="709490" cy="369332"/>
          </a:xfrm>
          <a:prstGeom prst="rect">
            <a:avLst/>
          </a:prstGeom>
          <a:noFill/>
        </p:spPr>
        <p:txBody>
          <a:bodyPr wrap="none" rtlCol="0">
            <a:spAutoFit/>
          </a:bodyPr>
          <a:lstStyle/>
          <a:p>
            <a:r>
              <a:rPr lang="es-ES_tradnl" dirty="0"/>
              <a:t>Load</a:t>
            </a:r>
          </a:p>
        </p:txBody>
      </p:sp>
      <p:cxnSp>
        <p:nvCxnSpPr>
          <p:cNvPr id="25" name="Straight Arrow Connector 24">
            <a:extLst>
              <a:ext uri="{FF2B5EF4-FFF2-40B4-BE49-F238E27FC236}">
                <a16:creationId xmlns:a16="http://schemas.microsoft.com/office/drawing/2014/main" id="{EB5A7684-7D13-9952-D4C8-ED1D937E78B2}"/>
              </a:ext>
            </a:extLst>
          </p:cNvPr>
          <p:cNvCxnSpPr/>
          <p:nvPr/>
        </p:nvCxnSpPr>
        <p:spPr>
          <a:xfrm>
            <a:off x="2392136" y="3429000"/>
            <a:ext cx="1502228" cy="7592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E1BEE5-DB4D-24E6-4AC5-C803F885AD7C}"/>
              </a:ext>
            </a:extLst>
          </p:cNvPr>
          <p:cNvCxnSpPr>
            <a:cxnSpLocks/>
          </p:cNvCxnSpPr>
          <p:nvPr/>
        </p:nvCxnSpPr>
        <p:spPr>
          <a:xfrm>
            <a:off x="1990230" y="4006700"/>
            <a:ext cx="1774685" cy="3424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18A855E-36E0-C1E3-BDEC-8837B2FAA7E8}"/>
              </a:ext>
            </a:extLst>
          </p:cNvPr>
          <p:cNvCxnSpPr>
            <a:cxnSpLocks/>
          </p:cNvCxnSpPr>
          <p:nvPr/>
        </p:nvCxnSpPr>
        <p:spPr>
          <a:xfrm flipV="1">
            <a:off x="2392136" y="4528007"/>
            <a:ext cx="1327377" cy="2951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28232D-907F-1EEF-F9BD-1AA5F1CED1FB}"/>
              </a:ext>
            </a:extLst>
          </p:cNvPr>
          <p:cNvCxnSpPr>
            <a:cxnSpLocks/>
          </p:cNvCxnSpPr>
          <p:nvPr/>
        </p:nvCxnSpPr>
        <p:spPr>
          <a:xfrm flipV="1">
            <a:off x="2213883" y="4685958"/>
            <a:ext cx="1680481" cy="9132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Coins">
            <a:extLst>
              <a:ext uri="{FF2B5EF4-FFF2-40B4-BE49-F238E27FC236}">
                <a16:creationId xmlns:a16="http://schemas.microsoft.com/office/drawing/2014/main" id="{AE3A0E95-730B-B3D8-C0E6-1931D289A0A3}"/>
              </a:ext>
            </a:extLst>
          </p:cNvPr>
          <p:cNvSpPr/>
          <p:nvPr/>
        </p:nvSpPr>
        <p:spPr>
          <a:xfrm>
            <a:off x="9005948" y="4893340"/>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35" name="Coins">
            <a:extLst>
              <a:ext uri="{FF2B5EF4-FFF2-40B4-BE49-F238E27FC236}">
                <a16:creationId xmlns:a16="http://schemas.microsoft.com/office/drawing/2014/main" id="{B7E77967-5775-19F5-6CF8-45699EB1C663}"/>
              </a:ext>
            </a:extLst>
          </p:cNvPr>
          <p:cNvSpPr/>
          <p:nvPr/>
        </p:nvSpPr>
        <p:spPr>
          <a:xfrm>
            <a:off x="9005949" y="3518391"/>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36" name="TextBox 35">
            <a:extLst>
              <a:ext uri="{FF2B5EF4-FFF2-40B4-BE49-F238E27FC236}">
                <a16:creationId xmlns:a16="http://schemas.microsoft.com/office/drawing/2014/main" id="{508E9C24-A98E-B6C3-012E-CCC4BB7835D8}"/>
              </a:ext>
            </a:extLst>
          </p:cNvPr>
          <p:cNvSpPr txBox="1"/>
          <p:nvPr/>
        </p:nvSpPr>
        <p:spPr>
          <a:xfrm>
            <a:off x="8650975" y="4349104"/>
            <a:ext cx="1885453" cy="369332"/>
          </a:xfrm>
          <a:prstGeom prst="rect">
            <a:avLst/>
          </a:prstGeom>
          <a:noFill/>
        </p:spPr>
        <p:txBody>
          <a:bodyPr wrap="none" rtlCol="0">
            <a:spAutoFit/>
          </a:bodyPr>
          <a:lstStyle/>
          <a:p>
            <a:pPr algn="ctr"/>
            <a:r>
              <a:rPr lang="es-ES_tradnl" dirty="0"/>
              <a:t>Data </a:t>
            </a:r>
            <a:r>
              <a:rPr lang="es-ES_tradnl" dirty="0" err="1"/>
              <a:t>warehouse</a:t>
            </a:r>
            <a:endParaRPr lang="es-ES_tradnl" dirty="0"/>
          </a:p>
        </p:txBody>
      </p:sp>
      <p:sp>
        <p:nvSpPr>
          <p:cNvPr id="37" name="TextBox 36">
            <a:extLst>
              <a:ext uri="{FF2B5EF4-FFF2-40B4-BE49-F238E27FC236}">
                <a16:creationId xmlns:a16="http://schemas.microsoft.com/office/drawing/2014/main" id="{38746058-B96B-79CB-CBFB-A5CD6BA13919}"/>
              </a:ext>
            </a:extLst>
          </p:cNvPr>
          <p:cNvSpPr txBox="1"/>
          <p:nvPr/>
        </p:nvSpPr>
        <p:spPr>
          <a:xfrm>
            <a:off x="9005948" y="5730549"/>
            <a:ext cx="1182696" cy="369332"/>
          </a:xfrm>
          <a:prstGeom prst="rect">
            <a:avLst/>
          </a:prstGeom>
          <a:noFill/>
        </p:spPr>
        <p:txBody>
          <a:bodyPr wrap="none" rtlCol="0">
            <a:spAutoFit/>
          </a:bodyPr>
          <a:lstStyle/>
          <a:p>
            <a:pPr algn="ctr"/>
            <a:r>
              <a:rPr lang="es-ES_tradnl" dirty="0" err="1"/>
              <a:t>Database</a:t>
            </a:r>
            <a:endParaRPr lang="es-ES_tradnl" dirty="0"/>
          </a:p>
        </p:txBody>
      </p:sp>
      <p:cxnSp>
        <p:nvCxnSpPr>
          <p:cNvPr id="38" name="Straight Arrow Connector 37">
            <a:extLst>
              <a:ext uri="{FF2B5EF4-FFF2-40B4-BE49-F238E27FC236}">
                <a16:creationId xmlns:a16="http://schemas.microsoft.com/office/drawing/2014/main" id="{157D87F0-090C-384B-EFEC-1D9BED0F166D}"/>
              </a:ext>
            </a:extLst>
          </p:cNvPr>
          <p:cNvCxnSpPr>
            <a:cxnSpLocks/>
          </p:cNvCxnSpPr>
          <p:nvPr/>
        </p:nvCxnSpPr>
        <p:spPr>
          <a:xfrm>
            <a:off x="7734907" y="4642543"/>
            <a:ext cx="1176295" cy="5726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E740888-A0D2-9023-48A2-90845B827787}"/>
              </a:ext>
            </a:extLst>
          </p:cNvPr>
          <p:cNvCxnSpPr>
            <a:cxnSpLocks/>
          </p:cNvCxnSpPr>
          <p:nvPr/>
        </p:nvCxnSpPr>
        <p:spPr>
          <a:xfrm flipV="1">
            <a:off x="7743771" y="3916680"/>
            <a:ext cx="1132729" cy="3982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68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34</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Procesos ELT</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A medida que la cantidad de datos empezó a crecer y el almacenamiento a hacerse más barato, es muy común encontrar </a:t>
            </a:r>
            <a:r>
              <a:rPr lang="es-ES" sz="1800" b="1" i="1" dirty="0">
                <a:solidFill>
                  <a:schemeClr val="accent2">
                    <a:lumMod val="60000"/>
                    <a:lumOff val="40000"/>
                  </a:schemeClr>
                </a:solidFill>
              </a:rPr>
              <a:t>data </a:t>
            </a:r>
            <a:r>
              <a:rPr lang="es-ES" sz="1800" b="1" i="1" dirty="0" err="1">
                <a:solidFill>
                  <a:schemeClr val="accent2">
                    <a:lumMod val="60000"/>
                    <a:lumOff val="40000"/>
                  </a:schemeClr>
                </a:solidFill>
              </a:rPr>
              <a:t>lakes</a:t>
            </a:r>
            <a:r>
              <a:rPr lang="es-ES" sz="1800" dirty="0"/>
              <a:t>, en donde se guardan los datos tal como se encuentran. Este proceso se llama </a:t>
            </a:r>
            <a:r>
              <a:rPr lang="es-ES" sz="1800" b="1" dirty="0"/>
              <a:t>ELT</a:t>
            </a:r>
            <a:r>
              <a:rPr lang="es-ES" sz="1800" dirty="0"/>
              <a:t> (</a:t>
            </a:r>
            <a:r>
              <a:rPr lang="es-ES" sz="1800" dirty="0" err="1"/>
              <a:t>extract</a:t>
            </a:r>
            <a:r>
              <a:rPr lang="es-ES" sz="1800" dirty="0"/>
              <a:t>, load, </a:t>
            </a:r>
            <a:r>
              <a:rPr lang="es-ES" sz="1800" dirty="0" err="1"/>
              <a:t>transform</a:t>
            </a:r>
            <a:r>
              <a:rPr lang="es-ES" sz="1800" dirty="0"/>
              <a:t>). Este paradigma permite el arribo rápido de datos dado que casi no hay procesamiento.</a:t>
            </a:r>
          </a:p>
        </p:txBody>
      </p:sp>
      <p:sp>
        <p:nvSpPr>
          <p:cNvPr id="3" name="V">
            <a:extLst>
              <a:ext uri="{FF2B5EF4-FFF2-40B4-BE49-F238E27FC236}">
                <a16:creationId xmlns:a16="http://schemas.microsoft.com/office/drawing/2014/main" id="{7AB671AA-B619-DD33-339F-85FF0B28085F}"/>
              </a:ext>
            </a:extLst>
          </p:cNvPr>
          <p:cNvSpPr/>
          <p:nvPr/>
        </p:nvSpPr>
        <p:spPr>
          <a:xfrm>
            <a:off x="1826653" y="3313424"/>
            <a:ext cx="574015" cy="462940"/>
          </a:xfrm>
          <a:custGeom>
            <a:avLst/>
            <a:gdLst/>
            <a:ahLst/>
            <a:cxnLst>
              <a:cxn ang="0">
                <a:pos x="wd2" y="hd2"/>
              </a:cxn>
              <a:cxn ang="5400000">
                <a:pos x="wd2" y="hd2"/>
              </a:cxn>
              <a:cxn ang="10800000">
                <a:pos x="wd2" y="hd2"/>
              </a:cxn>
              <a:cxn ang="16200000">
                <a:pos x="wd2" y="hd2"/>
              </a:cxn>
            </a:cxnLst>
            <a:rect l="0" t="0" r="r" b="b"/>
            <a:pathLst>
              <a:path w="21600" h="21600" extrusionOk="0">
                <a:moveTo>
                  <a:pt x="557" y="0"/>
                </a:moveTo>
                <a:cubicBezTo>
                  <a:pt x="249" y="0"/>
                  <a:pt x="0" y="296"/>
                  <a:pt x="0" y="663"/>
                </a:cubicBezTo>
                <a:lnTo>
                  <a:pt x="0" y="20939"/>
                </a:lnTo>
                <a:cubicBezTo>
                  <a:pt x="0" y="21306"/>
                  <a:pt x="249" y="21600"/>
                  <a:pt x="557" y="21600"/>
                </a:cubicBezTo>
                <a:lnTo>
                  <a:pt x="21045" y="21600"/>
                </a:lnTo>
                <a:cubicBezTo>
                  <a:pt x="21353" y="21600"/>
                  <a:pt x="21600" y="21306"/>
                  <a:pt x="21600" y="20939"/>
                </a:cubicBezTo>
                <a:lnTo>
                  <a:pt x="21600" y="657"/>
                </a:lnTo>
                <a:cubicBezTo>
                  <a:pt x="21600" y="297"/>
                  <a:pt x="21353" y="0"/>
                  <a:pt x="21045" y="0"/>
                </a:cubicBezTo>
                <a:lnTo>
                  <a:pt x="557" y="0"/>
                </a:lnTo>
                <a:close/>
                <a:moveTo>
                  <a:pt x="1733" y="1317"/>
                </a:moveTo>
                <a:lnTo>
                  <a:pt x="3352" y="1317"/>
                </a:lnTo>
                <a:lnTo>
                  <a:pt x="3352" y="3246"/>
                </a:lnTo>
                <a:lnTo>
                  <a:pt x="1733" y="3246"/>
                </a:lnTo>
                <a:lnTo>
                  <a:pt x="1733" y="1317"/>
                </a:lnTo>
                <a:close/>
                <a:moveTo>
                  <a:pt x="5863" y="1317"/>
                </a:moveTo>
                <a:lnTo>
                  <a:pt x="7482" y="1317"/>
                </a:lnTo>
                <a:lnTo>
                  <a:pt x="7482" y="3246"/>
                </a:lnTo>
                <a:lnTo>
                  <a:pt x="5863" y="3246"/>
                </a:lnTo>
                <a:lnTo>
                  <a:pt x="5863" y="1317"/>
                </a:lnTo>
                <a:close/>
                <a:moveTo>
                  <a:pt x="9993" y="1317"/>
                </a:moveTo>
                <a:lnTo>
                  <a:pt x="11612" y="1317"/>
                </a:lnTo>
                <a:lnTo>
                  <a:pt x="11612" y="3246"/>
                </a:lnTo>
                <a:lnTo>
                  <a:pt x="9993" y="3246"/>
                </a:lnTo>
                <a:lnTo>
                  <a:pt x="9993" y="1317"/>
                </a:lnTo>
                <a:close/>
                <a:moveTo>
                  <a:pt x="14123" y="1317"/>
                </a:moveTo>
                <a:lnTo>
                  <a:pt x="15742" y="1317"/>
                </a:lnTo>
                <a:lnTo>
                  <a:pt x="15742" y="3246"/>
                </a:lnTo>
                <a:lnTo>
                  <a:pt x="14123" y="3246"/>
                </a:lnTo>
                <a:lnTo>
                  <a:pt x="14123" y="1317"/>
                </a:lnTo>
                <a:close/>
                <a:moveTo>
                  <a:pt x="18253" y="1317"/>
                </a:moveTo>
                <a:lnTo>
                  <a:pt x="19872" y="1317"/>
                </a:lnTo>
                <a:lnTo>
                  <a:pt x="19872" y="3246"/>
                </a:lnTo>
                <a:lnTo>
                  <a:pt x="18253" y="3246"/>
                </a:lnTo>
                <a:lnTo>
                  <a:pt x="18253" y="1317"/>
                </a:lnTo>
                <a:close/>
                <a:moveTo>
                  <a:pt x="1733" y="4563"/>
                </a:moveTo>
                <a:lnTo>
                  <a:pt x="19872" y="4563"/>
                </a:lnTo>
                <a:lnTo>
                  <a:pt x="19872" y="17031"/>
                </a:lnTo>
                <a:lnTo>
                  <a:pt x="1733" y="17031"/>
                </a:lnTo>
                <a:lnTo>
                  <a:pt x="1733" y="4563"/>
                </a:lnTo>
                <a:close/>
                <a:moveTo>
                  <a:pt x="1733" y="18348"/>
                </a:moveTo>
                <a:lnTo>
                  <a:pt x="3352" y="18348"/>
                </a:lnTo>
                <a:lnTo>
                  <a:pt x="3352" y="20276"/>
                </a:lnTo>
                <a:lnTo>
                  <a:pt x="1733" y="20276"/>
                </a:lnTo>
                <a:lnTo>
                  <a:pt x="1733" y="18348"/>
                </a:lnTo>
                <a:close/>
                <a:moveTo>
                  <a:pt x="5863" y="18348"/>
                </a:moveTo>
                <a:lnTo>
                  <a:pt x="7482" y="18348"/>
                </a:lnTo>
                <a:lnTo>
                  <a:pt x="7482" y="20276"/>
                </a:lnTo>
                <a:lnTo>
                  <a:pt x="5863" y="20276"/>
                </a:lnTo>
                <a:lnTo>
                  <a:pt x="5863" y="18348"/>
                </a:lnTo>
                <a:close/>
                <a:moveTo>
                  <a:pt x="9993" y="18348"/>
                </a:moveTo>
                <a:lnTo>
                  <a:pt x="11612" y="18348"/>
                </a:lnTo>
                <a:lnTo>
                  <a:pt x="11612" y="20276"/>
                </a:lnTo>
                <a:lnTo>
                  <a:pt x="9993" y="20276"/>
                </a:lnTo>
                <a:lnTo>
                  <a:pt x="9993" y="18348"/>
                </a:lnTo>
                <a:close/>
                <a:moveTo>
                  <a:pt x="14123" y="18348"/>
                </a:moveTo>
                <a:lnTo>
                  <a:pt x="15742" y="18348"/>
                </a:lnTo>
                <a:lnTo>
                  <a:pt x="15742" y="20276"/>
                </a:lnTo>
                <a:lnTo>
                  <a:pt x="14123" y="20276"/>
                </a:lnTo>
                <a:lnTo>
                  <a:pt x="14123" y="18348"/>
                </a:lnTo>
                <a:close/>
                <a:moveTo>
                  <a:pt x="18253" y="18348"/>
                </a:moveTo>
                <a:lnTo>
                  <a:pt x="19872" y="18348"/>
                </a:lnTo>
                <a:lnTo>
                  <a:pt x="19872" y="20276"/>
                </a:lnTo>
                <a:lnTo>
                  <a:pt x="18253" y="20276"/>
                </a:lnTo>
                <a:lnTo>
                  <a:pt x="18253" y="18348"/>
                </a:lnTo>
                <a:close/>
              </a:path>
            </a:pathLst>
          </a:custGeom>
          <a:solidFill>
            <a:schemeClr val="accent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2"/>
          </a:lnRef>
          <a:fillRef idx="1">
            <a:schemeClr val="lt1"/>
          </a:fillRef>
          <a:effectRef idx="0">
            <a:schemeClr val="accent2"/>
          </a:effectRef>
          <a:fontRef idx="minor">
            <a:schemeClr val="dk1"/>
          </a:fontRef>
        </p:style>
        <p:txBody>
          <a:bodyPr lIns="50800" tIns="50800" rIns="50800" bIns="50800" anchor="ctr"/>
          <a:lstStyle>
            <a:lvl1pPr>
              <a:lnSpc>
                <a:spcPct val="100000"/>
              </a:lnSpc>
              <a:spcBef>
                <a:spcPts val="0"/>
              </a:spcBef>
              <a:tabLst/>
              <a:defRPr sz="2200" spc="-44">
                <a:solidFill>
                  <a:srgbClr val="FFFFFF"/>
                </a:solidFill>
                <a:latin typeface="Graphik-SemiboldItalic"/>
                <a:ea typeface="Graphik-SemiboldItalic"/>
                <a:cs typeface="Graphik-SemiboldItalic"/>
                <a:sym typeface="Graphik Semibold"/>
              </a:defRPr>
            </a:lvl1pPr>
          </a:lstStyle>
          <a:p>
            <a:endParaRPr dirty="0"/>
          </a:p>
        </p:txBody>
      </p:sp>
      <p:sp>
        <p:nvSpPr>
          <p:cNvPr id="4" name="Volume">
            <a:extLst>
              <a:ext uri="{FF2B5EF4-FFF2-40B4-BE49-F238E27FC236}">
                <a16:creationId xmlns:a16="http://schemas.microsoft.com/office/drawing/2014/main" id="{72AFA83C-8553-F756-0005-7D884011F59D}"/>
              </a:ext>
            </a:extLst>
          </p:cNvPr>
          <p:cNvSpPr/>
          <p:nvPr/>
        </p:nvSpPr>
        <p:spPr>
          <a:xfrm>
            <a:off x="2562992" y="3384154"/>
            <a:ext cx="413699" cy="348359"/>
          </a:xfrm>
          <a:custGeom>
            <a:avLst/>
            <a:gdLst/>
            <a:ahLst/>
            <a:cxnLst>
              <a:cxn ang="0">
                <a:pos x="wd2" y="hd2"/>
              </a:cxn>
              <a:cxn ang="5400000">
                <a:pos x="wd2" y="hd2"/>
              </a:cxn>
              <a:cxn ang="10800000">
                <a:pos x="wd2" y="hd2"/>
              </a:cxn>
              <a:cxn ang="16200000">
                <a:pos x="wd2" y="hd2"/>
              </a:cxn>
            </a:cxnLst>
            <a:rect l="0" t="0" r="r" b="b"/>
            <a:pathLst>
              <a:path w="21600" h="21443" extrusionOk="0">
                <a:moveTo>
                  <a:pt x="9522" y="5"/>
                </a:moveTo>
                <a:cubicBezTo>
                  <a:pt x="9458" y="16"/>
                  <a:pt x="9393" y="50"/>
                  <a:pt x="9338" y="109"/>
                </a:cubicBezTo>
                <a:lnTo>
                  <a:pt x="4461" y="5364"/>
                </a:lnTo>
                <a:cubicBezTo>
                  <a:pt x="4398" y="5432"/>
                  <a:pt x="4313" y="5470"/>
                  <a:pt x="4226" y="5470"/>
                </a:cubicBezTo>
                <a:lnTo>
                  <a:pt x="808" y="5470"/>
                </a:lnTo>
                <a:cubicBezTo>
                  <a:pt x="363" y="5470"/>
                  <a:pt x="0" y="5880"/>
                  <a:pt x="0" y="6387"/>
                </a:cubicBezTo>
                <a:lnTo>
                  <a:pt x="0" y="15058"/>
                </a:lnTo>
                <a:cubicBezTo>
                  <a:pt x="0" y="15565"/>
                  <a:pt x="362" y="15975"/>
                  <a:pt x="808" y="15975"/>
                </a:cubicBezTo>
                <a:lnTo>
                  <a:pt x="4226" y="15975"/>
                </a:lnTo>
                <a:cubicBezTo>
                  <a:pt x="4313" y="15975"/>
                  <a:pt x="4398" y="16013"/>
                  <a:pt x="4461" y="16081"/>
                </a:cubicBezTo>
                <a:lnTo>
                  <a:pt x="9338" y="21336"/>
                </a:lnTo>
                <a:cubicBezTo>
                  <a:pt x="9557" y="21571"/>
                  <a:pt x="9917" y="21395"/>
                  <a:pt x="9917" y="21053"/>
                </a:cubicBezTo>
                <a:lnTo>
                  <a:pt x="9917" y="392"/>
                </a:lnTo>
                <a:cubicBezTo>
                  <a:pt x="9917" y="135"/>
                  <a:pt x="9715" y="-29"/>
                  <a:pt x="9522" y="5"/>
                </a:cubicBezTo>
                <a:close/>
                <a:moveTo>
                  <a:pt x="18098" y="7"/>
                </a:moveTo>
                <a:lnTo>
                  <a:pt x="16830" y="1320"/>
                </a:lnTo>
                <a:cubicBezTo>
                  <a:pt x="18734" y="3848"/>
                  <a:pt x="19886" y="7132"/>
                  <a:pt x="19886" y="10723"/>
                </a:cubicBezTo>
                <a:cubicBezTo>
                  <a:pt x="19886" y="14313"/>
                  <a:pt x="18734" y="17597"/>
                  <a:pt x="16830" y="20125"/>
                </a:cubicBezTo>
                <a:lnTo>
                  <a:pt x="18098" y="21436"/>
                </a:lnTo>
                <a:cubicBezTo>
                  <a:pt x="20280" y="18562"/>
                  <a:pt x="21600" y="14817"/>
                  <a:pt x="21600" y="10723"/>
                </a:cubicBezTo>
                <a:cubicBezTo>
                  <a:pt x="21600" y="6628"/>
                  <a:pt x="20280" y="2881"/>
                  <a:pt x="18098" y="7"/>
                </a:cubicBezTo>
                <a:close/>
                <a:moveTo>
                  <a:pt x="15546" y="2646"/>
                </a:moveTo>
                <a:lnTo>
                  <a:pt x="14272" y="3965"/>
                </a:lnTo>
                <a:cubicBezTo>
                  <a:pt x="15619" y="5794"/>
                  <a:pt x="16430" y="8151"/>
                  <a:pt x="16430" y="10723"/>
                </a:cubicBezTo>
                <a:cubicBezTo>
                  <a:pt x="16430" y="13294"/>
                  <a:pt x="15618" y="15651"/>
                  <a:pt x="14272" y="17480"/>
                </a:cubicBezTo>
                <a:lnTo>
                  <a:pt x="15546" y="18797"/>
                </a:lnTo>
                <a:cubicBezTo>
                  <a:pt x="17171" y="16619"/>
                  <a:pt x="18151" y="13802"/>
                  <a:pt x="18151" y="10723"/>
                </a:cubicBezTo>
                <a:cubicBezTo>
                  <a:pt x="18151" y="7643"/>
                  <a:pt x="17171" y="4824"/>
                  <a:pt x="15546" y="2646"/>
                </a:cubicBezTo>
                <a:close/>
                <a:moveTo>
                  <a:pt x="13064" y="5215"/>
                </a:moveTo>
                <a:lnTo>
                  <a:pt x="11908" y="6414"/>
                </a:lnTo>
                <a:cubicBezTo>
                  <a:pt x="12740" y="7595"/>
                  <a:pt x="13236" y="9092"/>
                  <a:pt x="13236" y="10723"/>
                </a:cubicBezTo>
                <a:cubicBezTo>
                  <a:pt x="13236" y="12353"/>
                  <a:pt x="12740" y="13851"/>
                  <a:pt x="11908" y="15031"/>
                </a:cubicBezTo>
                <a:lnTo>
                  <a:pt x="13064" y="16228"/>
                </a:lnTo>
                <a:cubicBezTo>
                  <a:pt x="14148" y="14731"/>
                  <a:pt x="14799" y="12813"/>
                  <a:pt x="14799" y="10723"/>
                </a:cubicBezTo>
                <a:cubicBezTo>
                  <a:pt x="14799" y="8632"/>
                  <a:pt x="14147" y="6712"/>
                  <a:pt x="13064" y="5215"/>
                </a:cubicBezTo>
                <a:close/>
              </a:path>
            </a:pathLst>
          </a:custGeom>
          <a:solidFill>
            <a:schemeClr val="accent1"/>
          </a:solidFill>
          <a:ln>
            <a:noFill/>
          </a:ln>
        </p:spPr>
        <p:style>
          <a:lnRef idx="2">
            <a:schemeClr val="accent2"/>
          </a:lnRef>
          <a:fillRef idx="1">
            <a:schemeClr val="lt1"/>
          </a:fillRef>
          <a:effectRef idx="0">
            <a:schemeClr val="accent2"/>
          </a:effectRef>
          <a:fontRef idx="minor">
            <a:schemeClr val="dk1"/>
          </a:fontRef>
        </p:style>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9" name="Coins">
            <a:extLst>
              <a:ext uri="{FF2B5EF4-FFF2-40B4-BE49-F238E27FC236}">
                <a16:creationId xmlns:a16="http://schemas.microsoft.com/office/drawing/2014/main" id="{E113704D-11B1-DB89-73F2-D28A59E2BD23}"/>
              </a:ext>
            </a:extLst>
          </p:cNvPr>
          <p:cNvSpPr/>
          <p:nvPr/>
        </p:nvSpPr>
        <p:spPr>
          <a:xfrm>
            <a:off x="2349449" y="5589736"/>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4" name="Graphic 13" descr="Paper outline">
            <a:extLst>
              <a:ext uri="{FF2B5EF4-FFF2-40B4-BE49-F238E27FC236}">
                <a16:creationId xmlns:a16="http://schemas.microsoft.com/office/drawing/2014/main" id="{210D1245-16D7-C46E-5AAC-EA5B1CD031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82480" y="3868464"/>
            <a:ext cx="733938" cy="733938"/>
          </a:xfrm>
          <a:prstGeom prst="rect">
            <a:avLst/>
          </a:prstGeom>
        </p:spPr>
      </p:pic>
      <p:pic>
        <p:nvPicPr>
          <p:cNvPr id="15" name="hyros9jIibo1h6p8zcwyZsKgo3UvX5FZ7MrRqcBvudp1YqE0WfLO6qcCg0A468BywZYVwf7cCLyuTysNQH7lFSpiNMcxvP5ODQWLB5pUu2H9N1qbntVUMPFyZBE7Rt29N-nEeo7fcZtmb3ab0uaLZ8XT5A=s2048.jpg" descr="hyros9jIibo1h6p8zcwyZsKgo3UvX5FZ7MrRqcBvudp1YqE0WfLO6qcCg0A468BywZYVwf7cCLyuTysNQH7lFSpiNMcxvP5ODQWLB5pUu2H9N1qbntVUMPFyZBE7Rt29N-nEeo7fcZtmb3ab0uaLZ8XT5A=s2048.jpg">
            <a:extLst>
              <a:ext uri="{FF2B5EF4-FFF2-40B4-BE49-F238E27FC236}">
                <a16:creationId xmlns:a16="http://schemas.microsoft.com/office/drawing/2014/main" id="{23FFACD7-6616-159A-5E46-47278EF2B5A8}"/>
              </a:ext>
            </a:extLst>
          </p:cNvPr>
          <p:cNvPicPr>
            <a:picLocks noChangeAspect="1"/>
          </p:cNvPicPr>
          <p:nvPr/>
        </p:nvPicPr>
        <p:blipFill>
          <a:blip r:embed="rId5"/>
          <a:stretch>
            <a:fillRect/>
          </a:stretch>
        </p:blipFill>
        <p:spPr>
          <a:xfrm>
            <a:off x="1689730" y="4635096"/>
            <a:ext cx="1319439" cy="733938"/>
          </a:xfrm>
          <a:prstGeom prst="rect">
            <a:avLst/>
          </a:prstGeom>
          <a:ln w="12700">
            <a:miter lim="400000"/>
          </a:ln>
        </p:spPr>
      </p:pic>
      <p:sp>
        <p:nvSpPr>
          <p:cNvPr id="16" name="Coins">
            <a:extLst>
              <a:ext uri="{FF2B5EF4-FFF2-40B4-BE49-F238E27FC236}">
                <a16:creationId xmlns:a16="http://schemas.microsoft.com/office/drawing/2014/main" id="{1F92E3BE-C064-0DC3-E422-0D7AA0C0339B}"/>
              </a:ext>
            </a:extLst>
          </p:cNvPr>
          <p:cNvSpPr/>
          <p:nvPr/>
        </p:nvSpPr>
        <p:spPr>
          <a:xfrm>
            <a:off x="1780128" y="5866614"/>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18" name="Triangle 17">
            <a:extLst>
              <a:ext uri="{FF2B5EF4-FFF2-40B4-BE49-F238E27FC236}">
                <a16:creationId xmlns:a16="http://schemas.microsoft.com/office/drawing/2014/main" id="{B59E022B-9D2B-CF5C-B1D2-0DEC6F47C2B2}"/>
              </a:ext>
            </a:extLst>
          </p:cNvPr>
          <p:cNvSpPr/>
          <p:nvPr/>
        </p:nvSpPr>
        <p:spPr>
          <a:xfrm rot="16200000">
            <a:off x="4589011" y="4148672"/>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19" name="Triangle 18">
            <a:extLst>
              <a:ext uri="{FF2B5EF4-FFF2-40B4-BE49-F238E27FC236}">
                <a16:creationId xmlns:a16="http://schemas.microsoft.com/office/drawing/2014/main" id="{01E1FC55-EBF8-77E8-4294-8FDDF7E3AC46}"/>
              </a:ext>
            </a:extLst>
          </p:cNvPr>
          <p:cNvSpPr/>
          <p:nvPr/>
        </p:nvSpPr>
        <p:spPr>
          <a:xfrm rot="5400000">
            <a:off x="5864666" y="4159247"/>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20" name="Rounded Rectangle 19">
            <a:extLst>
              <a:ext uri="{FF2B5EF4-FFF2-40B4-BE49-F238E27FC236}">
                <a16:creationId xmlns:a16="http://schemas.microsoft.com/office/drawing/2014/main" id="{F15B7FC6-2FD9-7A51-BFFF-27A3C5820BD9}"/>
              </a:ext>
            </a:extLst>
          </p:cNvPr>
          <p:cNvSpPr/>
          <p:nvPr/>
        </p:nvSpPr>
        <p:spPr>
          <a:xfrm>
            <a:off x="8681556" y="4351665"/>
            <a:ext cx="1616529" cy="76663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
        <p:nvSpPr>
          <p:cNvPr id="21" name="TextBox 20">
            <a:extLst>
              <a:ext uri="{FF2B5EF4-FFF2-40B4-BE49-F238E27FC236}">
                <a16:creationId xmlns:a16="http://schemas.microsoft.com/office/drawing/2014/main" id="{D3BD6D96-B756-2FAC-FBA8-9E82C83FD419}"/>
              </a:ext>
            </a:extLst>
          </p:cNvPr>
          <p:cNvSpPr txBox="1"/>
          <p:nvPr/>
        </p:nvSpPr>
        <p:spPr>
          <a:xfrm>
            <a:off x="4563161" y="5128800"/>
            <a:ext cx="899990" cy="369332"/>
          </a:xfrm>
          <a:prstGeom prst="rect">
            <a:avLst/>
          </a:prstGeom>
          <a:noFill/>
        </p:spPr>
        <p:txBody>
          <a:bodyPr wrap="none" rtlCol="0">
            <a:spAutoFit/>
          </a:bodyPr>
          <a:lstStyle/>
          <a:p>
            <a:pPr algn="ctr"/>
            <a:r>
              <a:rPr lang="es-ES_tradnl" dirty="0" err="1"/>
              <a:t>Extract</a:t>
            </a:r>
            <a:endParaRPr lang="es-ES_tradnl" dirty="0"/>
          </a:p>
        </p:txBody>
      </p:sp>
      <p:sp>
        <p:nvSpPr>
          <p:cNvPr id="22" name="TextBox 21">
            <a:extLst>
              <a:ext uri="{FF2B5EF4-FFF2-40B4-BE49-F238E27FC236}">
                <a16:creationId xmlns:a16="http://schemas.microsoft.com/office/drawing/2014/main" id="{9C16BB10-C2F6-14AE-582E-4034CA8D2827}"/>
              </a:ext>
            </a:extLst>
          </p:cNvPr>
          <p:cNvSpPr txBox="1"/>
          <p:nvPr/>
        </p:nvSpPr>
        <p:spPr>
          <a:xfrm>
            <a:off x="8931501" y="5147255"/>
            <a:ext cx="1231940" cy="369332"/>
          </a:xfrm>
          <a:prstGeom prst="rect">
            <a:avLst/>
          </a:prstGeom>
          <a:noFill/>
        </p:spPr>
        <p:txBody>
          <a:bodyPr wrap="none" rtlCol="0">
            <a:spAutoFit/>
          </a:bodyPr>
          <a:lstStyle/>
          <a:p>
            <a:pPr algn="ctr"/>
            <a:r>
              <a:rPr lang="es-ES_tradnl" dirty="0" err="1"/>
              <a:t>Transform</a:t>
            </a:r>
            <a:endParaRPr lang="es-ES_tradnl" dirty="0"/>
          </a:p>
        </p:txBody>
      </p:sp>
      <p:sp>
        <p:nvSpPr>
          <p:cNvPr id="23" name="TextBox 22">
            <a:extLst>
              <a:ext uri="{FF2B5EF4-FFF2-40B4-BE49-F238E27FC236}">
                <a16:creationId xmlns:a16="http://schemas.microsoft.com/office/drawing/2014/main" id="{F481FE39-F962-06A4-91C7-1FCD11BECD10}"/>
              </a:ext>
            </a:extLst>
          </p:cNvPr>
          <p:cNvSpPr txBox="1"/>
          <p:nvPr/>
        </p:nvSpPr>
        <p:spPr>
          <a:xfrm>
            <a:off x="5863401" y="5136807"/>
            <a:ext cx="709490" cy="369332"/>
          </a:xfrm>
          <a:prstGeom prst="rect">
            <a:avLst/>
          </a:prstGeom>
          <a:noFill/>
        </p:spPr>
        <p:txBody>
          <a:bodyPr wrap="none" rtlCol="0">
            <a:spAutoFit/>
          </a:bodyPr>
          <a:lstStyle/>
          <a:p>
            <a:r>
              <a:rPr lang="es-ES_tradnl" dirty="0"/>
              <a:t>Load</a:t>
            </a:r>
          </a:p>
        </p:txBody>
      </p:sp>
      <p:cxnSp>
        <p:nvCxnSpPr>
          <p:cNvPr id="25" name="Straight Arrow Connector 24">
            <a:extLst>
              <a:ext uri="{FF2B5EF4-FFF2-40B4-BE49-F238E27FC236}">
                <a16:creationId xmlns:a16="http://schemas.microsoft.com/office/drawing/2014/main" id="{EB5A7684-7D13-9952-D4C8-ED1D937E78B2}"/>
              </a:ext>
            </a:extLst>
          </p:cNvPr>
          <p:cNvCxnSpPr/>
          <p:nvPr/>
        </p:nvCxnSpPr>
        <p:spPr>
          <a:xfrm>
            <a:off x="3184072" y="3607903"/>
            <a:ext cx="1502228" cy="7592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E1BEE5-DB4D-24E6-4AC5-C803F885AD7C}"/>
              </a:ext>
            </a:extLst>
          </p:cNvPr>
          <p:cNvCxnSpPr>
            <a:cxnSpLocks/>
          </p:cNvCxnSpPr>
          <p:nvPr/>
        </p:nvCxnSpPr>
        <p:spPr>
          <a:xfrm>
            <a:off x="2782166" y="4185603"/>
            <a:ext cx="1774685" cy="3424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18A855E-36E0-C1E3-BDEC-8837B2FAA7E8}"/>
              </a:ext>
            </a:extLst>
          </p:cNvPr>
          <p:cNvCxnSpPr>
            <a:cxnSpLocks/>
          </p:cNvCxnSpPr>
          <p:nvPr/>
        </p:nvCxnSpPr>
        <p:spPr>
          <a:xfrm flipV="1">
            <a:off x="3184072" y="4706910"/>
            <a:ext cx="1327377" cy="2951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28232D-907F-1EEF-F9BD-1AA5F1CED1FB}"/>
              </a:ext>
            </a:extLst>
          </p:cNvPr>
          <p:cNvCxnSpPr>
            <a:cxnSpLocks/>
          </p:cNvCxnSpPr>
          <p:nvPr/>
        </p:nvCxnSpPr>
        <p:spPr>
          <a:xfrm flipV="1">
            <a:off x="3005819" y="4864861"/>
            <a:ext cx="1680481" cy="9132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Coins">
            <a:extLst>
              <a:ext uri="{FF2B5EF4-FFF2-40B4-BE49-F238E27FC236}">
                <a16:creationId xmlns:a16="http://schemas.microsoft.com/office/drawing/2014/main" id="{B7E77967-5775-19F5-6CF8-45699EB1C663}"/>
              </a:ext>
            </a:extLst>
          </p:cNvPr>
          <p:cNvSpPr/>
          <p:nvPr/>
        </p:nvSpPr>
        <p:spPr>
          <a:xfrm>
            <a:off x="7067119" y="4720008"/>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1" name="Graphic 10" descr="Wave outline">
            <a:extLst>
              <a:ext uri="{FF2B5EF4-FFF2-40B4-BE49-F238E27FC236}">
                <a16:creationId xmlns:a16="http://schemas.microsoft.com/office/drawing/2014/main" id="{6AB3BEB3-759D-C39E-AECB-8F497E6AA6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03361" y="3534090"/>
            <a:ext cx="1303026" cy="1303026"/>
          </a:xfrm>
          <a:prstGeom prst="rect">
            <a:avLst/>
          </a:prstGeom>
        </p:spPr>
      </p:pic>
      <p:sp>
        <p:nvSpPr>
          <p:cNvPr id="12" name="TextBox 11">
            <a:extLst>
              <a:ext uri="{FF2B5EF4-FFF2-40B4-BE49-F238E27FC236}">
                <a16:creationId xmlns:a16="http://schemas.microsoft.com/office/drawing/2014/main" id="{51C69367-84FE-6B0C-54ED-03E072CD16EE}"/>
              </a:ext>
            </a:extLst>
          </p:cNvPr>
          <p:cNvSpPr txBox="1"/>
          <p:nvPr/>
        </p:nvSpPr>
        <p:spPr>
          <a:xfrm>
            <a:off x="7085866" y="5536989"/>
            <a:ext cx="1160895" cy="369332"/>
          </a:xfrm>
          <a:prstGeom prst="rect">
            <a:avLst/>
          </a:prstGeom>
          <a:noFill/>
        </p:spPr>
        <p:txBody>
          <a:bodyPr wrap="none" rtlCol="0">
            <a:spAutoFit/>
          </a:bodyPr>
          <a:lstStyle/>
          <a:p>
            <a:pPr algn="ctr"/>
            <a:r>
              <a:rPr lang="es-ES_tradnl" dirty="0"/>
              <a:t>Data </a:t>
            </a:r>
            <a:r>
              <a:rPr lang="es-ES_tradnl" dirty="0" err="1"/>
              <a:t>lake</a:t>
            </a:r>
            <a:endParaRPr lang="es-ES_tradnl" dirty="0"/>
          </a:p>
        </p:txBody>
      </p:sp>
      <p:cxnSp>
        <p:nvCxnSpPr>
          <p:cNvPr id="13" name="Straight Arrow Connector 12">
            <a:extLst>
              <a:ext uri="{FF2B5EF4-FFF2-40B4-BE49-F238E27FC236}">
                <a16:creationId xmlns:a16="http://schemas.microsoft.com/office/drawing/2014/main" id="{B0B1680A-9CE9-B044-C7C7-EA39F1F7D48A}"/>
              </a:ext>
            </a:extLst>
          </p:cNvPr>
          <p:cNvCxnSpPr>
            <a:cxnSpLocks/>
          </p:cNvCxnSpPr>
          <p:nvPr/>
        </p:nvCxnSpPr>
        <p:spPr>
          <a:xfrm>
            <a:off x="10418856" y="4736032"/>
            <a:ext cx="87268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048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35</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2">
                    <a:lumMod val="60000"/>
                    <a:lumOff val="40000"/>
                  </a:schemeClr>
                </a:solidFill>
              </a:rPr>
              <a:t>Datos que pasan a través de bases de datos</a:t>
            </a:r>
            <a:r>
              <a:rPr lang="es-ES" sz="1800" dirty="0"/>
              <a:t>: Esta es la forma más fácil de pasar información. Un proceso A escribe en una base de datos lo que quiere enviar, y el proceso B lee la base de datos.</a:t>
            </a:r>
          </a:p>
          <a:p>
            <a:pPr marL="0" indent="0">
              <a:buNone/>
            </a:pPr>
            <a:r>
              <a:rPr lang="es-ES" sz="1800" dirty="0"/>
              <a:t>Este modo tiene dos problemas:</a:t>
            </a:r>
          </a:p>
          <a:p>
            <a:r>
              <a:rPr lang="es-ES" sz="1800" dirty="0"/>
              <a:t>Requiere que ambos servicios accedan a la misma base de datos. Esto no es posible si dos servicios son de empresas diferentes.</a:t>
            </a:r>
          </a:p>
          <a:p>
            <a:r>
              <a:rPr lang="es-ES" sz="1800" dirty="0"/>
              <a:t>Leer y escribir en una base de datos puede agregar demasiada latencia para ciertos procesos.</a:t>
            </a:r>
          </a:p>
          <a:p>
            <a:pPr marL="0" indent="0">
              <a:buNone/>
            </a:pPr>
            <a:endParaRPr lang="es-ES" sz="1800" dirty="0"/>
          </a:p>
        </p:txBody>
      </p:sp>
    </p:spTree>
    <p:extLst>
      <p:ext uri="{BB962C8B-B14F-4D97-AF65-F5344CB8AC3E}">
        <p14:creationId xmlns:p14="http://schemas.microsoft.com/office/powerpoint/2010/main" val="3587551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36</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4">
                    <a:lumMod val="60000"/>
                    <a:lumOff val="40000"/>
                  </a:schemeClr>
                </a:solidFill>
              </a:rPr>
              <a:t>Datos que pasan a través de servicios</a:t>
            </a:r>
            <a:r>
              <a:rPr lang="es-ES" sz="1800" dirty="0"/>
              <a:t>: Esta forma es pasar información a través de la red. Un proceso A envía un </a:t>
            </a:r>
            <a:r>
              <a:rPr lang="es-ES" sz="1800" dirty="0" err="1"/>
              <a:t>request</a:t>
            </a:r>
            <a:r>
              <a:rPr lang="es-ES" sz="1800" dirty="0"/>
              <a:t> al proceso B que especifica los datos que necesita, y B se lo retorna. Este método funciona bien con comunicaciones de servicios de empresas diferentes o en una estructura de microservicios, a comunicarse entre ellos. </a:t>
            </a:r>
          </a:p>
          <a:p>
            <a:pPr marL="0" indent="0">
              <a:buNone/>
            </a:pPr>
            <a:r>
              <a:rPr lang="es-ES" sz="1800" dirty="0"/>
              <a:t>Los estilos de solicitudes más populares utilizados para pasar datos a través de redes son REST (transferencia de estado representacional) y RPC (llamada a procedimiento remoto).</a:t>
            </a:r>
          </a:p>
        </p:txBody>
      </p:sp>
    </p:spTree>
    <p:extLst>
      <p:ext uri="{BB962C8B-B14F-4D97-AF65-F5344CB8AC3E}">
        <p14:creationId xmlns:p14="http://schemas.microsoft.com/office/powerpoint/2010/main" val="3886250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37</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1">
                    <a:lumMod val="60000"/>
                    <a:lumOff val="40000"/>
                  </a:schemeClr>
                </a:solidFill>
              </a:rPr>
              <a:t>Datos que pasan a través de transporte en tiempo real</a:t>
            </a:r>
            <a:r>
              <a:rPr lang="es-ES" sz="1800" dirty="0"/>
              <a:t>: Cuando el número de servicios empieza a incrementar, una comunicación mediante API comienza a ser inmanejable y empieza a ver un exceso de envíos de mensajes. El paso de datos basado en solicitudes es sincrónico: el servicio de destino tiene que escuchar la solicitud para que se realice.</a:t>
            </a:r>
          </a:p>
          <a:p>
            <a:pPr marL="0" indent="0">
              <a:buNone/>
            </a:pPr>
            <a:r>
              <a:rPr lang="es-ES" sz="1800" dirty="0"/>
              <a:t>Una forma de evitar esto, es usar un bróker que se encargue de coordinar el pasaje de información.</a:t>
            </a:r>
          </a:p>
        </p:txBody>
      </p:sp>
    </p:spTree>
    <p:extLst>
      <p:ext uri="{BB962C8B-B14F-4D97-AF65-F5344CB8AC3E}">
        <p14:creationId xmlns:p14="http://schemas.microsoft.com/office/powerpoint/2010/main" val="174455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38</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8" name="Rounded Rectangle 7">
            <a:extLst>
              <a:ext uri="{FF2B5EF4-FFF2-40B4-BE49-F238E27FC236}">
                <a16:creationId xmlns:a16="http://schemas.microsoft.com/office/drawing/2014/main" id="{9EDA393B-1C6D-40F7-EB31-11AA597B83C3}"/>
              </a:ext>
            </a:extLst>
          </p:cNvPr>
          <p:cNvSpPr/>
          <p:nvPr/>
        </p:nvSpPr>
        <p:spPr>
          <a:xfrm>
            <a:off x="5446939" y="2914651"/>
            <a:ext cx="1298121" cy="142058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err="1"/>
              <a:t>Broker</a:t>
            </a:r>
            <a:endParaRPr lang="es-ES_tradnl" dirty="0"/>
          </a:p>
        </p:txBody>
      </p:sp>
      <p:sp>
        <p:nvSpPr>
          <p:cNvPr id="9" name="Rounded Rectangle 8">
            <a:extLst>
              <a:ext uri="{FF2B5EF4-FFF2-40B4-BE49-F238E27FC236}">
                <a16:creationId xmlns:a16="http://schemas.microsoft.com/office/drawing/2014/main" id="{E5F394A0-5BBB-A746-49EB-61DB720EC216}"/>
              </a:ext>
            </a:extLst>
          </p:cNvPr>
          <p:cNvSpPr/>
          <p:nvPr/>
        </p:nvSpPr>
        <p:spPr>
          <a:xfrm>
            <a:off x="2317296" y="3348401"/>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A</a:t>
            </a:r>
          </a:p>
        </p:txBody>
      </p:sp>
      <p:sp>
        <p:nvSpPr>
          <p:cNvPr id="11" name="Rounded Rectangle 10">
            <a:extLst>
              <a:ext uri="{FF2B5EF4-FFF2-40B4-BE49-F238E27FC236}">
                <a16:creationId xmlns:a16="http://schemas.microsoft.com/office/drawing/2014/main" id="{3FDA376B-906D-58F0-9FFC-C6F6DD8CDB15}"/>
              </a:ext>
            </a:extLst>
          </p:cNvPr>
          <p:cNvSpPr/>
          <p:nvPr/>
        </p:nvSpPr>
        <p:spPr>
          <a:xfrm>
            <a:off x="8494939" y="3348401"/>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B</a:t>
            </a:r>
          </a:p>
        </p:txBody>
      </p:sp>
      <p:sp>
        <p:nvSpPr>
          <p:cNvPr id="12" name="Rounded Rectangle 11">
            <a:extLst>
              <a:ext uri="{FF2B5EF4-FFF2-40B4-BE49-F238E27FC236}">
                <a16:creationId xmlns:a16="http://schemas.microsoft.com/office/drawing/2014/main" id="{59F512BC-EE62-85D6-F5F2-59348F398A9C}"/>
              </a:ext>
            </a:extLst>
          </p:cNvPr>
          <p:cNvSpPr/>
          <p:nvPr/>
        </p:nvSpPr>
        <p:spPr>
          <a:xfrm>
            <a:off x="5299300" y="5341068"/>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C</a:t>
            </a:r>
          </a:p>
        </p:txBody>
      </p:sp>
      <p:cxnSp>
        <p:nvCxnSpPr>
          <p:cNvPr id="14" name="Straight Arrow Connector 13">
            <a:extLst>
              <a:ext uri="{FF2B5EF4-FFF2-40B4-BE49-F238E27FC236}">
                <a16:creationId xmlns:a16="http://schemas.microsoft.com/office/drawing/2014/main" id="{B1EC17C5-C719-781C-19D2-C5DB38AB5852}"/>
              </a:ext>
            </a:extLst>
          </p:cNvPr>
          <p:cNvCxnSpPr>
            <a:stCxn id="9" idx="3"/>
            <a:endCxn id="8" idx="1"/>
          </p:cNvCxnSpPr>
          <p:nvPr/>
        </p:nvCxnSpPr>
        <p:spPr>
          <a:xfrm>
            <a:off x="3910693" y="3624944"/>
            <a:ext cx="1536246"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A692DD8B-DAE2-4407-4895-CFE486BF2257}"/>
              </a:ext>
            </a:extLst>
          </p:cNvPr>
          <p:cNvCxnSpPr>
            <a:cxnSpLocks/>
            <a:stCxn id="12" idx="0"/>
            <a:endCxn id="8" idx="2"/>
          </p:cNvCxnSpPr>
          <p:nvPr/>
        </p:nvCxnSpPr>
        <p:spPr>
          <a:xfrm flipV="1">
            <a:off x="6095999" y="4335237"/>
            <a:ext cx="1" cy="100583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672F22A9-875C-1CF1-02D7-0F6FE64B1B20}"/>
              </a:ext>
            </a:extLst>
          </p:cNvPr>
          <p:cNvCxnSpPr>
            <a:cxnSpLocks/>
            <a:stCxn id="11" idx="1"/>
            <a:endCxn id="8" idx="3"/>
          </p:cNvCxnSpPr>
          <p:nvPr/>
        </p:nvCxnSpPr>
        <p:spPr>
          <a:xfrm flipH="1">
            <a:off x="6745060" y="3624944"/>
            <a:ext cx="1749879"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42311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Capa de Cómputo</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39</a:t>
            </a:fld>
            <a:endParaRPr lang="en-US" sz="1400" dirty="0">
              <a:solidFill>
                <a:srgbClr val="FFFFFF">
                  <a:alpha val="60000"/>
                </a:srgbClr>
              </a:solidFill>
            </a:endParaRPr>
          </a:p>
        </p:txBody>
      </p:sp>
    </p:spTree>
    <p:extLst>
      <p:ext uri="{BB962C8B-B14F-4D97-AF65-F5344CB8AC3E}">
        <p14:creationId xmlns:p14="http://schemas.microsoft.com/office/powerpoint/2010/main" val="39994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Las 4 fases del desarrollo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estrategia que uno debe llevar a la hora de adoptar ML para un problema específico dependerá de en qué fase nos encontremos. </a:t>
            </a:r>
          </a:p>
          <a:p>
            <a:r>
              <a:rPr lang="es-ES_tradnl" sz="2000" b="1" dirty="0">
                <a:solidFill>
                  <a:schemeClr val="accent3">
                    <a:lumMod val="60000"/>
                    <a:lumOff val="40000"/>
                  </a:schemeClr>
                </a:solidFill>
              </a:rPr>
              <a:t>Fase 1: Antes de Machine </a:t>
            </a:r>
            <a:r>
              <a:rPr lang="es-ES_tradnl" sz="2000" b="1" dirty="0" err="1">
                <a:solidFill>
                  <a:schemeClr val="accent3">
                    <a:lumMod val="60000"/>
                    <a:lumOff val="40000"/>
                  </a:schemeClr>
                </a:solidFill>
              </a:rPr>
              <a:t>Learning</a:t>
            </a:r>
            <a:endParaRPr lang="es-ES_tradnl" sz="2000" b="1" dirty="0">
              <a:solidFill>
                <a:schemeClr val="accent3">
                  <a:lumMod val="60000"/>
                  <a:lumOff val="40000"/>
                </a:schemeClr>
              </a:solidFill>
            </a:endParaRPr>
          </a:p>
          <a:p>
            <a:r>
              <a:rPr lang="es-ES_tradnl" sz="2000" b="1" dirty="0">
                <a:solidFill>
                  <a:schemeClr val="accent3">
                    <a:lumMod val="60000"/>
                    <a:lumOff val="40000"/>
                  </a:schemeClr>
                </a:solidFill>
              </a:rPr>
              <a:t>Fase 2: Modelo de Machine </a:t>
            </a:r>
            <a:r>
              <a:rPr lang="es-ES_tradnl" sz="2000" b="1" dirty="0" err="1">
                <a:solidFill>
                  <a:schemeClr val="accent3">
                    <a:lumMod val="60000"/>
                    <a:lumOff val="40000"/>
                  </a:schemeClr>
                </a:solidFill>
              </a:rPr>
              <a:t>Learning</a:t>
            </a:r>
            <a:r>
              <a:rPr lang="es-ES_tradnl" sz="2000" b="1" dirty="0">
                <a:solidFill>
                  <a:schemeClr val="accent3">
                    <a:lumMod val="60000"/>
                    <a:lumOff val="40000"/>
                  </a:schemeClr>
                </a:solidFill>
              </a:rPr>
              <a:t> más sencillo posible</a:t>
            </a:r>
          </a:p>
          <a:p>
            <a:r>
              <a:rPr lang="es-ES_tradnl" sz="2000" b="1" dirty="0">
                <a:solidFill>
                  <a:schemeClr val="accent3">
                    <a:lumMod val="60000"/>
                    <a:lumOff val="40000"/>
                  </a:schemeClr>
                </a:solidFill>
              </a:rPr>
              <a:t>Fase 3: Optimizar el modelo sencillo</a:t>
            </a:r>
          </a:p>
          <a:p>
            <a:r>
              <a:rPr lang="es-ES_tradnl" sz="2000" b="1" dirty="0">
                <a:solidFill>
                  <a:schemeClr val="accent3">
                    <a:lumMod val="60000"/>
                    <a:lumOff val="40000"/>
                  </a:schemeClr>
                </a:solidFill>
              </a:rPr>
              <a:t>Fase 4: Modelos complejos</a:t>
            </a:r>
          </a:p>
          <a:p>
            <a:endParaRPr lang="es-ES_tradnl" sz="2000" b="1" dirty="0">
              <a:solidFill>
                <a:schemeClr val="accent3">
                  <a:lumMod val="60000"/>
                  <a:lumOff val="40000"/>
                </a:schemeClr>
              </a:solidFill>
            </a:endParaRPr>
          </a:p>
          <a:p>
            <a:endParaRPr lang="es-ES_tradnl" sz="2000" b="1" dirty="0">
              <a:solidFill>
                <a:schemeClr val="accent3">
                  <a:lumMod val="60000"/>
                  <a:lumOff val="40000"/>
                </a:schemeClr>
              </a:solidFill>
            </a:endParaRPr>
          </a:p>
        </p:txBody>
      </p:sp>
    </p:spTree>
    <p:extLst>
      <p:ext uri="{BB962C8B-B14F-4D97-AF65-F5344CB8AC3E}">
        <p14:creationId xmlns:p14="http://schemas.microsoft.com/office/powerpoint/2010/main" val="2580049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40</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capa de cómputo se refiere a todos los recursos informáticos a los que se tiene acceso y al mecanismo para determinar cómo se pueden utilizar estos recursos. </a:t>
            </a:r>
          </a:p>
          <a:p>
            <a:pPr marL="0" indent="0">
              <a:buNone/>
            </a:pPr>
            <a:r>
              <a:rPr lang="es-ES" sz="1800" dirty="0"/>
              <a:t>La cantidad de recursos informáticos disponibles determina la escalabilidad de las cargas de trabajo. Se puede pensar en la capa de cómputo como el motor para ejecutar los trabajos. En su forma más simple, la capa de cómputo puede ser simplemente un único núcleo de CPU o un núcleo de GPU que realiza todos los cálculos. Su forma más común es la computación en la nube administrada por un proveedor de la nube como AWS EC2 o GCP.</a:t>
            </a:r>
          </a:p>
        </p:txBody>
      </p:sp>
    </p:spTree>
    <p:extLst>
      <p:ext uri="{BB962C8B-B14F-4D97-AF65-F5344CB8AC3E}">
        <p14:creationId xmlns:p14="http://schemas.microsoft.com/office/powerpoint/2010/main" val="1864805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41</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Una ventaja de trabajar en la nube, aunque es posible realizarlo </a:t>
            </a:r>
            <a:r>
              <a:rPr lang="es-ES" sz="1800" dirty="0" err="1"/>
              <a:t>on</a:t>
            </a:r>
            <a:r>
              <a:rPr lang="es-ES" sz="1800" dirty="0"/>
              <a:t>-premise, es el escalamiento, en donde tenemos:</a:t>
            </a:r>
          </a:p>
          <a:p>
            <a:r>
              <a:rPr lang="es-ES" sz="1800" b="1" dirty="0">
                <a:solidFill>
                  <a:schemeClr val="accent2">
                    <a:lumMod val="60000"/>
                    <a:lumOff val="40000"/>
                  </a:schemeClr>
                </a:solidFill>
              </a:rPr>
              <a:t>Escalamiento vertical</a:t>
            </a:r>
          </a:p>
          <a:p>
            <a:pPr lvl="1"/>
            <a:r>
              <a:rPr lang="es-ES" sz="1400" dirty="0"/>
              <a:t>Escalamiento dentro de un mismo  servidor.</a:t>
            </a:r>
          </a:p>
          <a:p>
            <a:pPr lvl="1"/>
            <a:r>
              <a:rPr lang="es-ES" sz="1400" dirty="0"/>
              <a:t>Implica incrementar la capacidad de un Servidor agregando más recursos de CPU, memoria y de almacenamiento. </a:t>
            </a:r>
          </a:p>
          <a:p>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Escalamiento</a:t>
            </a:r>
          </a:p>
        </p:txBody>
      </p:sp>
      <p:pic>
        <p:nvPicPr>
          <p:cNvPr id="7" name="Graphic 6" descr="Server with solid fill">
            <a:extLst>
              <a:ext uri="{FF2B5EF4-FFF2-40B4-BE49-F238E27FC236}">
                <a16:creationId xmlns:a16="http://schemas.microsoft.com/office/drawing/2014/main" id="{CD986A81-266E-89B7-5953-A160DF5F95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5932" y="4620984"/>
            <a:ext cx="718458" cy="718458"/>
          </a:xfrm>
          <a:prstGeom prst="rect">
            <a:avLst/>
          </a:prstGeom>
        </p:spPr>
      </p:pic>
      <p:pic>
        <p:nvPicPr>
          <p:cNvPr id="8" name="Graphic 7" descr="Server with solid fill">
            <a:extLst>
              <a:ext uri="{FF2B5EF4-FFF2-40B4-BE49-F238E27FC236}">
                <a16:creationId xmlns:a16="http://schemas.microsoft.com/office/drawing/2014/main" id="{23CA80E7-482C-231A-E05B-513A25E581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4384" y="4440010"/>
            <a:ext cx="1080407" cy="1080407"/>
          </a:xfrm>
          <a:prstGeom prst="rect">
            <a:avLst/>
          </a:prstGeom>
        </p:spPr>
      </p:pic>
      <p:pic>
        <p:nvPicPr>
          <p:cNvPr id="9" name="Graphic 8" descr="Server with solid fill">
            <a:extLst>
              <a:ext uri="{FF2B5EF4-FFF2-40B4-BE49-F238E27FC236}">
                <a16:creationId xmlns:a16="http://schemas.microsoft.com/office/drawing/2014/main" id="{4DE3F88D-141F-5098-787F-BF34AA2C2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34785" y="4166328"/>
            <a:ext cx="1627772" cy="1627772"/>
          </a:xfrm>
          <a:prstGeom prst="rect">
            <a:avLst/>
          </a:prstGeom>
        </p:spPr>
      </p:pic>
      <p:cxnSp>
        <p:nvCxnSpPr>
          <p:cNvPr id="12" name="Straight Arrow Connector 11">
            <a:extLst>
              <a:ext uri="{FF2B5EF4-FFF2-40B4-BE49-F238E27FC236}">
                <a16:creationId xmlns:a16="http://schemas.microsoft.com/office/drawing/2014/main" id="{8ED3F7AF-3F30-9228-0BC2-F19317219DC5}"/>
              </a:ext>
            </a:extLst>
          </p:cNvPr>
          <p:cNvCxnSpPr/>
          <p:nvPr/>
        </p:nvCxnSpPr>
        <p:spPr>
          <a:xfrm>
            <a:off x="4154390" y="498021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DA5A3F-6B93-692D-1A16-3DE73A13BB9C}"/>
              </a:ext>
            </a:extLst>
          </p:cNvPr>
          <p:cNvCxnSpPr/>
          <p:nvPr/>
        </p:nvCxnSpPr>
        <p:spPr>
          <a:xfrm>
            <a:off x="6234791" y="498021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109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42</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Una ventaja de trabajar en la nube, aunque es posible realizarlo </a:t>
            </a:r>
            <a:r>
              <a:rPr lang="es-ES" sz="1800" dirty="0" err="1"/>
              <a:t>on</a:t>
            </a:r>
            <a:r>
              <a:rPr lang="es-ES" sz="1800" dirty="0"/>
              <a:t>-premise, es el escalamiento, en donde tenemos:</a:t>
            </a:r>
          </a:p>
          <a:p>
            <a:r>
              <a:rPr lang="es-ES" sz="1800" b="1" dirty="0">
                <a:solidFill>
                  <a:schemeClr val="accent2">
                    <a:lumMod val="60000"/>
                    <a:lumOff val="40000"/>
                  </a:schemeClr>
                </a:solidFill>
              </a:rPr>
              <a:t>Escalamiento horizontal</a:t>
            </a:r>
          </a:p>
          <a:p>
            <a:pPr lvl="1"/>
            <a:r>
              <a:rPr lang="es-ES" sz="1400" dirty="0"/>
              <a:t>Escalamiento en varios servidores</a:t>
            </a:r>
          </a:p>
          <a:p>
            <a:pPr lvl="1"/>
            <a:r>
              <a:rPr lang="es-ES" sz="1400" dirty="0" err="1"/>
              <a:t>Cluster</a:t>
            </a:r>
            <a:r>
              <a:rPr lang="es-ES" sz="1400" dirty="0"/>
              <a:t> de servidores</a:t>
            </a:r>
          </a:p>
          <a:p>
            <a:pPr lvl="1"/>
            <a:r>
              <a:rPr lang="es-ES" sz="1400" dirty="0"/>
              <a:t>Replicación de datos</a:t>
            </a:r>
          </a:p>
          <a:p>
            <a:pPr lvl="1"/>
            <a:r>
              <a:rPr lang="es-ES" sz="1400" dirty="0"/>
              <a:t>Particionamiento de datos</a:t>
            </a:r>
          </a:p>
          <a:p>
            <a:pPr lvl="1"/>
            <a:r>
              <a:rPr lang="es-ES" sz="1400" dirty="0"/>
              <a:t>Procesamiento paralelo </a:t>
            </a:r>
          </a:p>
          <a:p>
            <a:pPr marL="0" indent="0">
              <a:buNone/>
            </a:pPr>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Escalamiento</a:t>
            </a:r>
          </a:p>
        </p:txBody>
      </p:sp>
      <p:pic>
        <p:nvPicPr>
          <p:cNvPr id="7" name="Graphic 6" descr="Server with solid fill">
            <a:extLst>
              <a:ext uri="{FF2B5EF4-FFF2-40B4-BE49-F238E27FC236}">
                <a16:creationId xmlns:a16="http://schemas.microsoft.com/office/drawing/2014/main" id="{CD986A81-266E-89B7-5953-A160DF5F95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31387" y="3747404"/>
            <a:ext cx="718458" cy="718458"/>
          </a:xfrm>
          <a:prstGeom prst="rect">
            <a:avLst/>
          </a:prstGeom>
        </p:spPr>
      </p:pic>
      <p:cxnSp>
        <p:nvCxnSpPr>
          <p:cNvPr id="12" name="Straight Arrow Connector 11">
            <a:extLst>
              <a:ext uri="{FF2B5EF4-FFF2-40B4-BE49-F238E27FC236}">
                <a16:creationId xmlns:a16="http://schemas.microsoft.com/office/drawing/2014/main" id="{8ED3F7AF-3F30-9228-0BC2-F19317219DC5}"/>
              </a:ext>
            </a:extLst>
          </p:cNvPr>
          <p:cNvCxnSpPr/>
          <p:nvPr/>
        </p:nvCxnSpPr>
        <p:spPr>
          <a:xfrm>
            <a:off x="5917876" y="410663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DA5A3F-6B93-692D-1A16-3DE73A13BB9C}"/>
              </a:ext>
            </a:extLst>
          </p:cNvPr>
          <p:cNvCxnSpPr/>
          <p:nvPr/>
        </p:nvCxnSpPr>
        <p:spPr>
          <a:xfrm>
            <a:off x="8192713" y="4082141"/>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 name="Graphic 3" descr="Server with solid fill">
            <a:extLst>
              <a:ext uri="{FF2B5EF4-FFF2-40B4-BE49-F238E27FC236}">
                <a16:creationId xmlns:a16="http://schemas.microsoft.com/office/drawing/2014/main" id="{49264C7B-45E4-1512-4558-89FD183BEF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6995" y="3544659"/>
            <a:ext cx="718458" cy="718458"/>
          </a:xfrm>
          <a:prstGeom prst="rect">
            <a:avLst/>
          </a:prstGeom>
        </p:spPr>
      </p:pic>
      <p:pic>
        <p:nvPicPr>
          <p:cNvPr id="11" name="Graphic 10" descr="Server with solid fill">
            <a:extLst>
              <a:ext uri="{FF2B5EF4-FFF2-40B4-BE49-F238E27FC236}">
                <a16:creationId xmlns:a16="http://schemas.microsoft.com/office/drawing/2014/main" id="{7B563A29-1BDB-B60A-1B18-C01E6A655C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74255" y="4162990"/>
            <a:ext cx="718458" cy="718458"/>
          </a:xfrm>
          <a:prstGeom prst="rect">
            <a:avLst/>
          </a:prstGeom>
        </p:spPr>
      </p:pic>
      <p:pic>
        <p:nvPicPr>
          <p:cNvPr id="14" name="Graphic 13" descr="Server with solid fill">
            <a:extLst>
              <a:ext uri="{FF2B5EF4-FFF2-40B4-BE49-F238E27FC236}">
                <a16:creationId xmlns:a16="http://schemas.microsoft.com/office/drawing/2014/main" id="{DF145F42-93C7-F857-4194-CC83D7F449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6266" y="3108437"/>
            <a:ext cx="718458" cy="718458"/>
          </a:xfrm>
          <a:prstGeom prst="rect">
            <a:avLst/>
          </a:prstGeom>
        </p:spPr>
      </p:pic>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75849" y="3739128"/>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54656" y="4369819"/>
            <a:ext cx="718458" cy="718458"/>
          </a:xfrm>
          <a:prstGeom prst="rect">
            <a:avLst/>
          </a:prstGeom>
        </p:spPr>
      </p:pic>
      <p:pic>
        <p:nvPicPr>
          <p:cNvPr id="17" name="Graphic 16" descr="Server with solid fill">
            <a:extLst>
              <a:ext uri="{FF2B5EF4-FFF2-40B4-BE49-F238E27FC236}">
                <a16:creationId xmlns:a16="http://schemas.microsoft.com/office/drawing/2014/main" id="{0C45FF52-63C4-2D6A-9D10-178BEE4CC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984" y="3260837"/>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0567" y="389152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9374" y="4522219"/>
            <a:ext cx="718458" cy="718458"/>
          </a:xfrm>
          <a:prstGeom prst="rect">
            <a:avLst/>
          </a:prstGeom>
        </p:spPr>
      </p:pic>
    </p:spTree>
    <p:extLst>
      <p:ext uri="{BB962C8B-B14F-4D97-AF65-F5344CB8AC3E}">
        <p14:creationId xmlns:p14="http://schemas.microsoft.com/office/powerpoint/2010/main" val="2969731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43</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Grupo de servidores independientes interconectados a través de una red dedicada que trabajan como un único recurso de procesamiento:</a:t>
            </a:r>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Cluster</a:t>
            </a:r>
            <a:endParaRPr lang="es-ES_tradnl" sz="2400" b="1" dirty="0">
              <a:solidFill>
                <a:schemeClr val="accent3">
                  <a:lumMod val="75000"/>
                </a:schemeClr>
              </a:solidFill>
            </a:endParaRP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339198"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8771"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3563"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7035"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5299"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8771"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3563"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7035"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5299"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279218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4838700"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6877050"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8941120"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411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44</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Bien configurados, poseen alta disponibilidad y tolerancia a fallos.</a:t>
            </a:r>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Cluster</a:t>
            </a:r>
            <a:endParaRPr lang="es-ES_tradnl" sz="2400" b="1" dirty="0">
              <a:solidFill>
                <a:schemeClr val="accent3">
                  <a:lumMod val="75000"/>
                </a:schemeClr>
              </a:solidFill>
            </a:endParaRP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Graphic 12" descr="Gravestone with solid fill">
            <a:extLst>
              <a:ext uri="{FF2B5EF4-FFF2-40B4-BE49-F238E27FC236}">
                <a16:creationId xmlns:a16="http://schemas.microsoft.com/office/drawing/2014/main" id="{BF13907B-EE5C-69E8-B210-F0CE3377D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35778" y="3096006"/>
            <a:ext cx="574900" cy="574900"/>
          </a:xfrm>
          <a:prstGeom prst="rect">
            <a:avLst/>
          </a:prstGeom>
        </p:spPr>
      </p:pic>
      <p:pic>
        <p:nvPicPr>
          <p:cNvPr id="14" name="Graphic 13" descr="Gravestone with solid fill">
            <a:extLst>
              <a:ext uri="{FF2B5EF4-FFF2-40B4-BE49-F238E27FC236}">
                <a16:creationId xmlns:a16="http://schemas.microsoft.com/office/drawing/2014/main" id="{4316DB23-587A-B24A-F398-2FA26CBE52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19250" y="4970193"/>
            <a:ext cx="574900" cy="574900"/>
          </a:xfrm>
          <a:prstGeom prst="rect">
            <a:avLst/>
          </a:prstGeom>
        </p:spPr>
      </p:pic>
      <p:pic>
        <p:nvPicPr>
          <p:cNvPr id="17" name="Graphic 16" descr="Gravestone with solid fill">
            <a:extLst>
              <a:ext uri="{FF2B5EF4-FFF2-40B4-BE49-F238E27FC236}">
                <a16:creationId xmlns:a16="http://schemas.microsoft.com/office/drawing/2014/main" id="{215A9F93-1FCA-0DD1-870F-469467EADD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74106" y="4941774"/>
            <a:ext cx="574900" cy="574900"/>
          </a:xfrm>
          <a:prstGeom prst="rect">
            <a:avLst/>
          </a:prstGeom>
        </p:spPr>
      </p:pic>
    </p:spTree>
    <p:extLst>
      <p:ext uri="{BB962C8B-B14F-4D97-AF65-F5344CB8AC3E}">
        <p14:creationId xmlns:p14="http://schemas.microsoft.com/office/powerpoint/2010/main" val="3956838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45</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 solo servidor no soporta almacenar la totalidad de los datos. Se deben particionar los datos en múltiples servidores del </a:t>
            </a:r>
            <a:r>
              <a:rPr lang="es-ES" sz="1800" dirty="0" err="1"/>
              <a:t>cluster</a:t>
            </a:r>
            <a:r>
              <a:rPr lang="es-ES" sz="1800" dirty="0"/>
              <a:t>. Además, los datos se encuentran replicados.</a:t>
            </a:r>
          </a:p>
          <a:p>
            <a:pPr marL="0" indent="0">
              <a:buNone/>
            </a:pPr>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Particionado de datos</a:t>
            </a: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000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46</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Varios servidores procesan un mismo programa de forma simultánea para resolver un determinado problema.</a:t>
            </a:r>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Particionado de datos</a:t>
            </a: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aaaa.png" descr="aaaa.png">
            <a:extLst>
              <a:ext uri="{FF2B5EF4-FFF2-40B4-BE49-F238E27FC236}">
                <a16:creationId xmlns:a16="http://schemas.microsoft.com/office/drawing/2014/main" id="{3A5BB8C1-33C0-079B-2F69-8B97ABA268BF}"/>
              </a:ext>
            </a:extLst>
          </p:cNvPr>
          <p:cNvPicPr>
            <a:picLocks noChangeAspect="1"/>
          </p:cNvPicPr>
          <p:nvPr/>
        </p:nvPicPr>
        <p:blipFill>
          <a:blip r:embed="rId6"/>
          <a:stretch>
            <a:fillRect/>
          </a:stretch>
        </p:blipFill>
        <p:spPr>
          <a:xfrm>
            <a:off x="2749390" y="3205929"/>
            <a:ext cx="526464" cy="394051"/>
          </a:xfrm>
          <a:prstGeom prst="rect">
            <a:avLst/>
          </a:prstGeom>
          <a:ln w="12700">
            <a:miter lim="400000"/>
          </a:ln>
        </p:spPr>
      </p:pic>
      <p:pic>
        <p:nvPicPr>
          <p:cNvPr id="7" name="aaaa.png" descr="aaaa.png">
            <a:extLst>
              <a:ext uri="{FF2B5EF4-FFF2-40B4-BE49-F238E27FC236}">
                <a16:creationId xmlns:a16="http://schemas.microsoft.com/office/drawing/2014/main" id="{3E6D79A9-F66A-33CE-D2CC-D70E68292B10}"/>
              </a:ext>
            </a:extLst>
          </p:cNvPr>
          <p:cNvPicPr>
            <a:picLocks noChangeAspect="1"/>
          </p:cNvPicPr>
          <p:nvPr/>
        </p:nvPicPr>
        <p:blipFill>
          <a:blip r:embed="rId6"/>
          <a:stretch>
            <a:fillRect/>
          </a:stretch>
        </p:blipFill>
        <p:spPr>
          <a:xfrm>
            <a:off x="4795904" y="3193150"/>
            <a:ext cx="526464" cy="394051"/>
          </a:xfrm>
          <a:prstGeom prst="rect">
            <a:avLst/>
          </a:prstGeom>
          <a:ln w="12700">
            <a:miter lim="400000"/>
          </a:ln>
        </p:spPr>
      </p:pic>
      <p:pic>
        <p:nvPicPr>
          <p:cNvPr id="11" name="aaaa.png" descr="aaaa.png">
            <a:extLst>
              <a:ext uri="{FF2B5EF4-FFF2-40B4-BE49-F238E27FC236}">
                <a16:creationId xmlns:a16="http://schemas.microsoft.com/office/drawing/2014/main" id="{ABEAC105-9F45-6FD1-891B-4A5BD2E9C58C}"/>
              </a:ext>
            </a:extLst>
          </p:cNvPr>
          <p:cNvPicPr>
            <a:picLocks noChangeAspect="1"/>
          </p:cNvPicPr>
          <p:nvPr/>
        </p:nvPicPr>
        <p:blipFill>
          <a:blip r:embed="rId6"/>
          <a:stretch>
            <a:fillRect/>
          </a:stretch>
        </p:blipFill>
        <p:spPr>
          <a:xfrm>
            <a:off x="6841079" y="3201790"/>
            <a:ext cx="526464" cy="394051"/>
          </a:xfrm>
          <a:prstGeom prst="rect">
            <a:avLst/>
          </a:prstGeom>
          <a:ln w="12700">
            <a:miter lim="400000"/>
          </a:ln>
        </p:spPr>
      </p:pic>
      <p:pic>
        <p:nvPicPr>
          <p:cNvPr id="13" name="aaaa.png" descr="aaaa.png">
            <a:extLst>
              <a:ext uri="{FF2B5EF4-FFF2-40B4-BE49-F238E27FC236}">
                <a16:creationId xmlns:a16="http://schemas.microsoft.com/office/drawing/2014/main" id="{CB50E5AB-BCF3-639F-9773-0AAE511C60E2}"/>
              </a:ext>
            </a:extLst>
          </p:cNvPr>
          <p:cNvPicPr>
            <a:picLocks noChangeAspect="1"/>
          </p:cNvPicPr>
          <p:nvPr/>
        </p:nvPicPr>
        <p:blipFill>
          <a:blip r:embed="rId6"/>
          <a:stretch>
            <a:fillRect/>
          </a:stretch>
        </p:blipFill>
        <p:spPr>
          <a:xfrm>
            <a:off x="8887593" y="3189011"/>
            <a:ext cx="526464" cy="394051"/>
          </a:xfrm>
          <a:prstGeom prst="rect">
            <a:avLst/>
          </a:prstGeom>
          <a:ln w="12700">
            <a:miter lim="400000"/>
          </a:ln>
        </p:spPr>
      </p:pic>
      <p:pic>
        <p:nvPicPr>
          <p:cNvPr id="14" name="aaaa.png" descr="aaaa.png">
            <a:extLst>
              <a:ext uri="{FF2B5EF4-FFF2-40B4-BE49-F238E27FC236}">
                <a16:creationId xmlns:a16="http://schemas.microsoft.com/office/drawing/2014/main" id="{A911A8A2-7120-0741-1A73-CFEF3D5FD7D9}"/>
              </a:ext>
            </a:extLst>
          </p:cNvPr>
          <p:cNvPicPr>
            <a:picLocks noChangeAspect="1"/>
          </p:cNvPicPr>
          <p:nvPr/>
        </p:nvPicPr>
        <p:blipFill>
          <a:blip r:embed="rId6"/>
          <a:stretch>
            <a:fillRect/>
          </a:stretch>
        </p:blipFill>
        <p:spPr>
          <a:xfrm>
            <a:off x="2749390" y="5005946"/>
            <a:ext cx="526464" cy="394051"/>
          </a:xfrm>
          <a:prstGeom prst="rect">
            <a:avLst/>
          </a:prstGeom>
          <a:ln w="12700">
            <a:miter lim="400000"/>
          </a:ln>
        </p:spPr>
      </p:pic>
      <p:pic>
        <p:nvPicPr>
          <p:cNvPr id="17" name="aaaa.png" descr="aaaa.png">
            <a:extLst>
              <a:ext uri="{FF2B5EF4-FFF2-40B4-BE49-F238E27FC236}">
                <a16:creationId xmlns:a16="http://schemas.microsoft.com/office/drawing/2014/main" id="{84C2D20B-DE00-758F-8B0E-16A83A512DDC}"/>
              </a:ext>
            </a:extLst>
          </p:cNvPr>
          <p:cNvPicPr>
            <a:picLocks noChangeAspect="1"/>
          </p:cNvPicPr>
          <p:nvPr/>
        </p:nvPicPr>
        <p:blipFill>
          <a:blip r:embed="rId6"/>
          <a:stretch>
            <a:fillRect/>
          </a:stretch>
        </p:blipFill>
        <p:spPr>
          <a:xfrm>
            <a:off x="4795904" y="4993167"/>
            <a:ext cx="526464" cy="394051"/>
          </a:xfrm>
          <a:prstGeom prst="rect">
            <a:avLst/>
          </a:prstGeom>
          <a:ln w="12700">
            <a:miter lim="400000"/>
          </a:ln>
        </p:spPr>
      </p:pic>
      <p:pic>
        <p:nvPicPr>
          <p:cNvPr id="22" name="aaaa.png" descr="aaaa.png">
            <a:extLst>
              <a:ext uri="{FF2B5EF4-FFF2-40B4-BE49-F238E27FC236}">
                <a16:creationId xmlns:a16="http://schemas.microsoft.com/office/drawing/2014/main" id="{58B06290-E2AE-F7BB-4A12-3175A6227F45}"/>
              </a:ext>
            </a:extLst>
          </p:cNvPr>
          <p:cNvPicPr>
            <a:picLocks noChangeAspect="1"/>
          </p:cNvPicPr>
          <p:nvPr/>
        </p:nvPicPr>
        <p:blipFill>
          <a:blip r:embed="rId6"/>
          <a:stretch>
            <a:fillRect/>
          </a:stretch>
        </p:blipFill>
        <p:spPr>
          <a:xfrm>
            <a:off x="6841079" y="5001807"/>
            <a:ext cx="526464" cy="394051"/>
          </a:xfrm>
          <a:prstGeom prst="rect">
            <a:avLst/>
          </a:prstGeom>
          <a:ln w="12700">
            <a:miter lim="400000"/>
          </a:ln>
        </p:spPr>
      </p:pic>
      <p:pic>
        <p:nvPicPr>
          <p:cNvPr id="24" name="aaaa.png" descr="aaaa.png">
            <a:extLst>
              <a:ext uri="{FF2B5EF4-FFF2-40B4-BE49-F238E27FC236}">
                <a16:creationId xmlns:a16="http://schemas.microsoft.com/office/drawing/2014/main" id="{6A551BF9-9572-2F9E-0AB7-46DDDC34EB3C}"/>
              </a:ext>
            </a:extLst>
          </p:cNvPr>
          <p:cNvPicPr>
            <a:picLocks noChangeAspect="1"/>
          </p:cNvPicPr>
          <p:nvPr/>
        </p:nvPicPr>
        <p:blipFill>
          <a:blip r:embed="rId6"/>
          <a:stretch>
            <a:fillRect/>
          </a:stretch>
        </p:blipFill>
        <p:spPr>
          <a:xfrm>
            <a:off x="8887593" y="4989028"/>
            <a:ext cx="526464" cy="394051"/>
          </a:xfrm>
          <a:prstGeom prst="rect">
            <a:avLst/>
          </a:prstGeom>
          <a:ln w="12700">
            <a:miter lim="400000"/>
          </a:ln>
        </p:spPr>
      </p:pic>
    </p:spTree>
    <p:extLst>
      <p:ext uri="{BB962C8B-B14F-4D97-AF65-F5344CB8AC3E}">
        <p14:creationId xmlns:p14="http://schemas.microsoft.com/office/powerpoint/2010/main" val="2088033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47</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capa de cómputo puede ser maquinas que funcionan todo el tiempo, como también recursos que pueden ser creados por un pequeño tiempo (AWS Lambda) que se eliminan luego de que el proceso termina.</a:t>
            </a:r>
          </a:p>
          <a:p>
            <a:pPr marL="0" indent="0">
              <a:buNone/>
            </a:pPr>
            <a:endParaRPr lang="es-ES" sz="1400" dirty="0"/>
          </a:p>
          <a:p>
            <a:endParaRPr lang="es-ES" sz="1800" dirty="0"/>
          </a:p>
          <a:p>
            <a:endParaRPr lang="es-ES" sz="1800" dirty="0"/>
          </a:p>
        </p:txBody>
      </p:sp>
    </p:spTree>
    <p:extLst>
      <p:ext uri="{BB962C8B-B14F-4D97-AF65-F5344CB8AC3E}">
        <p14:creationId xmlns:p14="http://schemas.microsoft.com/office/powerpoint/2010/main" val="3841538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Plataforma de ML</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48</a:t>
            </a:fld>
            <a:endParaRPr lang="en-US" sz="1400" dirty="0">
              <a:solidFill>
                <a:srgbClr val="FFFFFF">
                  <a:alpha val="60000"/>
                </a:srgbClr>
              </a:solidFill>
            </a:endParaRPr>
          </a:p>
        </p:txBody>
      </p:sp>
    </p:spTree>
    <p:extLst>
      <p:ext uri="{BB962C8B-B14F-4D97-AF65-F5344CB8AC3E}">
        <p14:creationId xmlns:p14="http://schemas.microsoft.com/office/powerpoint/2010/main" val="359238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Plataforma de ML</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49</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lnSpcReduction="10000"/>
          </a:bodyPr>
          <a:lstStyle/>
          <a:p>
            <a:pPr marL="0" indent="0">
              <a:buNone/>
            </a:pPr>
            <a:r>
              <a:rPr lang="es-ES" sz="1800" dirty="0"/>
              <a:t>Dado que todavía este es muy novedoso, que representa exactamente una plataforma de ML no es claro. Podemos enfocarnos en algunas partes que es común a muchas plataformas:</a:t>
            </a:r>
          </a:p>
          <a:p>
            <a:r>
              <a:rPr lang="es-ES" sz="1800" b="1" dirty="0" err="1">
                <a:solidFill>
                  <a:schemeClr val="accent6">
                    <a:lumMod val="60000"/>
                    <a:lumOff val="40000"/>
                  </a:schemeClr>
                </a:solidFill>
              </a:rPr>
              <a:t>Deployado</a:t>
            </a:r>
            <a:r>
              <a:rPr lang="es-ES" sz="1800" b="1" dirty="0">
                <a:solidFill>
                  <a:schemeClr val="accent6">
                    <a:lumMod val="60000"/>
                    <a:lumOff val="40000"/>
                  </a:schemeClr>
                </a:solidFill>
              </a:rPr>
              <a:t> de modelos: </a:t>
            </a:r>
            <a:r>
              <a:rPr lang="es-ES" sz="1800" dirty="0"/>
              <a:t>Un servicio que ayude en la implementación puede ayudar tanto a impulsar los modelos y sus dependencias a producción como a exponer los modelos a </a:t>
            </a:r>
            <a:r>
              <a:rPr lang="es-ES" sz="1800" dirty="0" err="1"/>
              <a:t>endpoints</a:t>
            </a:r>
            <a:r>
              <a:rPr lang="es-ES" sz="1800" dirty="0"/>
              <a:t>. </a:t>
            </a:r>
          </a:p>
          <a:p>
            <a:r>
              <a:rPr lang="es-ES" sz="1800" b="1" dirty="0">
                <a:solidFill>
                  <a:schemeClr val="accent2">
                    <a:lumMod val="60000"/>
                    <a:lumOff val="40000"/>
                  </a:schemeClr>
                </a:solidFill>
              </a:rPr>
              <a:t>Registro de modelos: </a:t>
            </a:r>
            <a:r>
              <a:rPr lang="es-ES" sz="1800" dirty="0"/>
              <a:t>Es un registro en el que se puede almacenar los artefactos de inferencia. Es importante registrar tanta información como es posible. Veamos algunos artefactos que son útiles guardar:</a:t>
            </a:r>
          </a:p>
          <a:p>
            <a:pPr lvl="1"/>
            <a:r>
              <a:rPr lang="es-ES" sz="1400" dirty="0"/>
              <a:t>Definición del modelo. Que modelo es, que función de costo se utilizó, etc.</a:t>
            </a:r>
          </a:p>
          <a:p>
            <a:pPr lvl="1"/>
            <a:r>
              <a:rPr lang="es-ES" sz="1400" dirty="0"/>
              <a:t>Parámetros del modelo: Estos son los valores reales de los parámetros de su modelo.</a:t>
            </a:r>
          </a:p>
          <a:p>
            <a:pPr lvl="1"/>
            <a:r>
              <a:rPr lang="es-ES" sz="1400" dirty="0"/>
              <a:t>Dependencias: Las dependencias tales como versión de Python usada, librerías, etc.</a:t>
            </a:r>
          </a:p>
          <a:p>
            <a:pPr lvl="1"/>
            <a:r>
              <a:rPr lang="es-ES" sz="1400" dirty="0"/>
              <a:t>Data: Los datos usados para entrenar el modelo. Generalmente se usa punteros a donde los datos están ubicados. </a:t>
            </a:r>
          </a:p>
          <a:p>
            <a:pPr lvl="1"/>
            <a:r>
              <a:rPr lang="es-ES" sz="1400" dirty="0" err="1"/>
              <a:t>Codigo</a:t>
            </a:r>
            <a:r>
              <a:rPr lang="es-ES" sz="1400" dirty="0"/>
              <a:t> de generación del modelo: El código que especifica como se creó el modelo.</a:t>
            </a:r>
          </a:p>
          <a:p>
            <a:pPr lvl="1"/>
            <a:r>
              <a:rPr lang="es-ES" sz="1400" dirty="0"/>
              <a:t>Artefactos de experimentos: Son los artefactos que se generan en la etapa de desarrollo tales como graficas.</a:t>
            </a:r>
          </a:p>
        </p:txBody>
      </p:sp>
    </p:spTree>
    <p:extLst>
      <p:ext uri="{BB962C8B-B14F-4D97-AF65-F5344CB8AC3E}">
        <p14:creationId xmlns:p14="http://schemas.microsoft.com/office/powerpoint/2010/main" val="26156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Las 4 fases del desarrollo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estrategia que uno debe llevar a la hora de adoptar ML para un problema específico dependerá de en qué fase nos encontremos. </a:t>
            </a:r>
          </a:p>
          <a:p>
            <a:r>
              <a:rPr lang="es-ES_tradnl" sz="2000" b="1" dirty="0">
                <a:solidFill>
                  <a:schemeClr val="accent3">
                    <a:lumMod val="60000"/>
                    <a:lumOff val="40000"/>
                  </a:schemeClr>
                </a:solidFill>
              </a:rPr>
              <a:t>Fase 1: Antes de Machine </a:t>
            </a:r>
            <a:r>
              <a:rPr lang="es-ES_tradnl" sz="2000" b="1" dirty="0" err="1">
                <a:solidFill>
                  <a:schemeClr val="accent3">
                    <a:lumMod val="60000"/>
                    <a:lumOff val="40000"/>
                  </a:schemeClr>
                </a:solidFill>
              </a:rPr>
              <a:t>Learning</a:t>
            </a:r>
            <a:endParaRPr lang="es-ES_tradnl" sz="2000" b="1" dirty="0">
              <a:solidFill>
                <a:schemeClr val="accent3">
                  <a:lumMod val="60000"/>
                  <a:lumOff val="40000"/>
                </a:schemeClr>
              </a:solidFill>
            </a:endParaRPr>
          </a:p>
          <a:p>
            <a:r>
              <a:rPr lang="es-ES_tradnl" sz="2000" b="1" dirty="0">
                <a:solidFill>
                  <a:schemeClr val="accent3">
                    <a:lumMod val="60000"/>
                    <a:lumOff val="40000"/>
                  </a:schemeClr>
                </a:solidFill>
              </a:rPr>
              <a:t>Fase 2: Modelo de Machine </a:t>
            </a:r>
            <a:r>
              <a:rPr lang="es-ES_tradnl" sz="2000" b="1" dirty="0" err="1">
                <a:solidFill>
                  <a:schemeClr val="accent3">
                    <a:lumMod val="60000"/>
                    <a:lumOff val="40000"/>
                  </a:schemeClr>
                </a:solidFill>
              </a:rPr>
              <a:t>Learning</a:t>
            </a:r>
            <a:r>
              <a:rPr lang="es-ES_tradnl" sz="2000" b="1" dirty="0">
                <a:solidFill>
                  <a:schemeClr val="accent3">
                    <a:lumMod val="60000"/>
                    <a:lumOff val="40000"/>
                  </a:schemeClr>
                </a:solidFill>
              </a:rPr>
              <a:t> más sencillo posible</a:t>
            </a:r>
          </a:p>
          <a:p>
            <a:r>
              <a:rPr lang="es-ES_tradnl" sz="2000" b="1" dirty="0">
                <a:solidFill>
                  <a:schemeClr val="accent3">
                    <a:lumMod val="60000"/>
                    <a:lumOff val="40000"/>
                  </a:schemeClr>
                </a:solidFill>
              </a:rPr>
              <a:t>Fase 3: Optimizar el modelo sencillo</a:t>
            </a:r>
          </a:p>
          <a:p>
            <a:r>
              <a:rPr lang="es-ES_tradnl" sz="2000" b="1" dirty="0">
                <a:solidFill>
                  <a:schemeClr val="accent3">
                    <a:lumMod val="60000"/>
                    <a:lumOff val="40000"/>
                  </a:schemeClr>
                </a:solidFill>
              </a:rPr>
              <a:t>Fase 4: Modelos complejos</a:t>
            </a:r>
          </a:p>
          <a:p>
            <a:endParaRPr lang="es-ES_tradnl" sz="2000" b="1" dirty="0">
              <a:solidFill>
                <a:schemeClr val="accent3">
                  <a:lumMod val="60000"/>
                  <a:lumOff val="40000"/>
                </a:schemeClr>
              </a:solidFill>
            </a:endParaRPr>
          </a:p>
          <a:p>
            <a:endParaRPr lang="es-ES_tradnl" sz="2000" b="1" dirty="0">
              <a:solidFill>
                <a:schemeClr val="accent3">
                  <a:lumMod val="60000"/>
                  <a:lumOff val="40000"/>
                </a:schemeClr>
              </a:solidFill>
            </a:endParaRPr>
          </a:p>
        </p:txBody>
      </p:sp>
      <p:pic>
        <p:nvPicPr>
          <p:cNvPr id="4" name="Picture 3" descr="A screenshot of a facebook page&#10;&#10;Description automatically generated">
            <a:extLst>
              <a:ext uri="{FF2B5EF4-FFF2-40B4-BE49-F238E27FC236}">
                <a16:creationId xmlns:a16="http://schemas.microsoft.com/office/drawing/2014/main" id="{6D81C902-74C9-904C-F386-C71AE972ABF3}"/>
              </a:ext>
            </a:extLst>
          </p:cNvPr>
          <p:cNvPicPr>
            <a:picLocks noChangeAspect="1"/>
          </p:cNvPicPr>
          <p:nvPr/>
        </p:nvPicPr>
        <p:blipFill>
          <a:blip r:embed="rId3"/>
          <a:stretch>
            <a:fillRect/>
          </a:stretch>
        </p:blipFill>
        <p:spPr>
          <a:xfrm>
            <a:off x="2650341" y="1832360"/>
            <a:ext cx="6891318" cy="3859138"/>
          </a:xfrm>
          <a:prstGeom prst="rect">
            <a:avLst/>
          </a:prstGeom>
        </p:spPr>
      </p:pic>
    </p:spTree>
    <p:extLst>
      <p:ext uri="{BB962C8B-B14F-4D97-AF65-F5344CB8AC3E}">
        <p14:creationId xmlns:p14="http://schemas.microsoft.com/office/powerpoint/2010/main" val="3771317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Plataforma de ML</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50</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lnSpcReduction="10000"/>
          </a:bodyPr>
          <a:lstStyle/>
          <a:p>
            <a:pPr marL="0" indent="0">
              <a:buNone/>
            </a:pPr>
            <a:r>
              <a:rPr lang="es-ES" sz="1800" dirty="0"/>
              <a:t>Dado que todavía este es muy novedoso, que representa exactamente una plataforma de ML no es claro. Podemos enfocarnos en algunas partes que es común a muchas plataformas:</a:t>
            </a:r>
          </a:p>
          <a:p>
            <a:r>
              <a:rPr lang="es-ES" sz="1800" b="1" dirty="0">
                <a:solidFill>
                  <a:schemeClr val="accent3">
                    <a:lumMod val="60000"/>
                    <a:lumOff val="40000"/>
                  </a:schemeClr>
                </a:solidFill>
              </a:rPr>
              <a:t>Registro de </a:t>
            </a:r>
            <a:r>
              <a:rPr lang="es-ES" sz="1800" b="1" dirty="0" err="1">
                <a:solidFill>
                  <a:schemeClr val="accent3">
                    <a:lumMod val="60000"/>
                    <a:lumOff val="40000"/>
                  </a:schemeClr>
                </a:solidFill>
              </a:rPr>
              <a:t>features</a:t>
            </a:r>
            <a:r>
              <a:rPr lang="es-ES" sz="1800" b="1" dirty="0">
                <a:solidFill>
                  <a:schemeClr val="accent3">
                    <a:lumMod val="60000"/>
                    <a:lumOff val="40000"/>
                  </a:schemeClr>
                </a:solidFill>
              </a:rPr>
              <a:t>: </a:t>
            </a:r>
            <a:r>
              <a:rPr lang="es-ES" sz="1800" dirty="0"/>
              <a:t>Este registro se encarga de:</a:t>
            </a:r>
          </a:p>
          <a:p>
            <a:pPr lvl="1"/>
            <a:r>
              <a:rPr lang="es-ES" sz="1600" b="1" dirty="0">
                <a:solidFill>
                  <a:schemeClr val="accent1">
                    <a:lumMod val="60000"/>
                    <a:lumOff val="40000"/>
                  </a:schemeClr>
                </a:solidFill>
              </a:rPr>
              <a:t>Gestión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Si se tienen </a:t>
            </a:r>
            <a:r>
              <a:rPr lang="es-ES" sz="1600" dirty="0" err="1"/>
              <a:t>multiples</a:t>
            </a:r>
            <a:r>
              <a:rPr lang="es-ES" sz="1600" dirty="0"/>
              <a:t> modelos que usan muchísimas </a:t>
            </a:r>
            <a:r>
              <a:rPr lang="es-ES" sz="1600" dirty="0" err="1"/>
              <a:t>features</a:t>
            </a:r>
            <a:r>
              <a:rPr lang="es-ES" sz="1600" dirty="0"/>
              <a:t>, las </a:t>
            </a:r>
            <a:r>
              <a:rPr lang="es-ES" sz="1600" dirty="0" err="1"/>
              <a:t>features</a:t>
            </a:r>
            <a:r>
              <a:rPr lang="es-ES" sz="1600" dirty="0"/>
              <a:t> de un modelo pueden ser útil en otro. Un registro de </a:t>
            </a:r>
            <a:r>
              <a:rPr lang="es-ES" sz="1600" dirty="0" err="1"/>
              <a:t>feature</a:t>
            </a:r>
            <a:r>
              <a:rPr lang="es-ES" sz="1600" dirty="0"/>
              <a:t> ayuda a los equipos a compartir y descubrir nuevos </a:t>
            </a:r>
            <a:r>
              <a:rPr lang="es-ES" sz="1600" dirty="0" err="1"/>
              <a:t>features</a:t>
            </a:r>
            <a:r>
              <a:rPr lang="es-ES" sz="1600" dirty="0"/>
              <a:t>, además de manejar accesos a estos </a:t>
            </a:r>
            <a:r>
              <a:rPr lang="es-ES" sz="1600" dirty="0" err="1"/>
              <a:t>features</a:t>
            </a:r>
            <a:r>
              <a:rPr lang="es-ES" sz="1600" dirty="0"/>
              <a:t>.</a:t>
            </a:r>
          </a:p>
          <a:p>
            <a:pPr lvl="1"/>
            <a:r>
              <a:rPr lang="es-ES" sz="1600" b="1" dirty="0">
                <a:solidFill>
                  <a:schemeClr val="accent1">
                    <a:lumMod val="60000"/>
                    <a:lumOff val="40000"/>
                  </a:schemeClr>
                </a:solidFill>
              </a:rPr>
              <a:t>Transformación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La lógica de ingeniería de </a:t>
            </a:r>
            <a:r>
              <a:rPr lang="es-ES" sz="1600" dirty="0" err="1"/>
              <a:t>features</a:t>
            </a:r>
            <a:r>
              <a:rPr lang="es-ES" sz="1600" dirty="0"/>
              <a:t>, una vez definida, debe calcularse. Si el cálculo de este </a:t>
            </a:r>
            <a:r>
              <a:rPr lang="es-ES" sz="1600" dirty="0" err="1"/>
              <a:t>feature</a:t>
            </a:r>
            <a:r>
              <a:rPr lang="es-ES" sz="1600" dirty="0"/>
              <a:t> no es demasiado costoso, podría ser aceptable calcular el </a:t>
            </a:r>
            <a:r>
              <a:rPr lang="es-ES" sz="1600" dirty="0" err="1"/>
              <a:t>feature</a:t>
            </a:r>
            <a:r>
              <a:rPr lang="es-ES" sz="1600" dirty="0"/>
              <a:t> cada vez que un modelo la requiera. Sin embargo, si el cálculo es costoso, es posible que se deba ejecutar solo cuando sea necesario y almacenarlo.</a:t>
            </a:r>
          </a:p>
          <a:p>
            <a:pPr lvl="1"/>
            <a:r>
              <a:rPr lang="es-ES" sz="1600" b="1" dirty="0">
                <a:solidFill>
                  <a:schemeClr val="accent1">
                    <a:lumMod val="60000"/>
                    <a:lumOff val="40000"/>
                  </a:schemeClr>
                </a:solidFill>
              </a:rPr>
              <a:t>Consistencia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La idea es que independientemente de cómo se calcula los </a:t>
            </a:r>
            <a:r>
              <a:rPr lang="es-ES" sz="1600" dirty="0" err="1"/>
              <a:t>features</a:t>
            </a:r>
            <a:r>
              <a:rPr lang="es-ES" sz="1600" dirty="0"/>
              <a:t>, dado que a veces en producción se utilizan tecnologías muy diferentes a la de desarrollo (producción se trabaja en Java cuando en desarrollo se usó Python). Esto implica duplicar esfuerzo. El registro de </a:t>
            </a:r>
            <a:r>
              <a:rPr lang="es-ES" sz="1600" dirty="0" err="1"/>
              <a:t>features</a:t>
            </a:r>
            <a:r>
              <a:rPr lang="es-ES" sz="1600" dirty="0"/>
              <a:t> ayuda en unificar la lógica del cálculo de </a:t>
            </a:r>
            <a:r>
              <a:rPr lang="es-ES" sz="1600" dirty="0" err="1"/>
              <a:t>features</a:t>
            </a:r>
            <a:r>
              <a:rPr lang="es-ES" sz="1600" dirty="0"/>
              <a:t> y mantener la consistencia entre datos de entrenamiento y producción.</a:t>
            </a:r>
            <a:endParaRPr lang="es-ES" sz="1050" dirty="0"/>
          </a:p>
        </p:txBody>
      </p:sp>
    </p:spTree>
    <p:extLst>
      <p:ext uri="{BB962C8B-B14F-4D97-AF65-F5344CB8AC3E}">
        <p14:creationId xmlns:p14="http://schemas.microsoft.com/office/powerpoint/2010/main" val="1644201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err="1">
                <a:solidFill>
                  <a:srgbClr val="FFFFFF"/>
                </a:solidFill>
              </a:rPr>
              <a:t>MLFlow</a:t>
            </a:r>
            <a:endParaRPr lang="es-ES_tradnl" sz="5200" dirty="0">
              <a:solidFill>
                <a:srgbClr val="FFFFFF"/>
              </a:solidFill>
            </a:endParaRP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51</a:t>
            </a:fld>
            <a:endParaRPr lang="en-US" sz="1400" dirty="0">
              <a:solidFill>
                <a:srgbClr val="FFFFFF">
                  <a:alpha val="60000"/>
                </a:srgbClr>
              </a:solidFill>
            </a:endParaRPr>
          </a:p>
        </p:txBody>
      </p:sp>
    </p:spTree>
    <p:extLst>
      <p:ext uri="{BB962C8B-B14F-4D97-AF65-F5344CB8AC3E}">
        <p14:creationId xmlns:p14="http://schemas.microsoft.com/office/powerpoint/2010/main" val="343718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err="1"/>
              <a:t>MLflow</a:t>
            </a:r>
            <a:r>
              <a:rPr lang="es-ES_tradnl" sz="2000" dirty="0"/>
              <a:t> es un producto de código abierto diseñado para administrar el ciclo de vida de desarrollo de aprendizaje automático.</a:t>
            </a:r>
          </a:p>
          <a:p>
            <a:pPr marL="0" indent="0">
              <a:buNone/>
            </a:pPr>
            <a:r>
              <a:rPr lang="es-ES_tradnl" sz="2000" dirty="0"/>
              <a:t>Es una de las herramientas más utilizadas actualmente en la industria para versionar modelos de Machine </a:t>
            </a:r>
            <a:r>
              <a:rPr lang="es-ES_tradnl" sz="2000" dirty="0" err="1"/>
              <a:t>Learning</a:t>
            </a:r>
            <a:r>
              <a:rPr lang="es-ES_tradnl" sz="2000" dirty="0"/>
              <a:t> ☹️ y posee integración directa con múltiples plataformas de la nube.</a:t>
            </a:r>
          </a:p>
          <a:p>
            <a:pPr marL="0" indent="0">
              <a:buNone/>
            </a:pPr>
            <a:endParaRPr lang="es-ES_tradnl" sz="2000" dirty="0"/>
          </a:p>
          <a:p>
            <a:pPr marL="0" indent="0">
              <a:buNone/>
            </a:pPr>
            <a:endParaRPr lang="es-ES_tradnl" sz="2000" dirty="0"/>
          </a:p>
          <a:p>
            <a:pPr marL="0" indent="0">
              <a:buNone/>
            </a:pPr>
            <a:endParaRPr lang="es-ES_tradnl" sz="2000" dirty="0"/>
          </a:p>
        </p:txBody>
      </p:sp>
      <p:pic>
        <p:nvPicPr>
          <p:cNvPr id="8" name="Picture 4" descr="Jobs at neptune.ai">
            <a:extLst>
              <a:ext uri="{FF2B5EF4-FFF2-40B4-BE49-F238E27FC236}">
                <a16:creationId xmlns:a16="http://schemas.microsoft.com/office/drawing/2014/main" id="{DD871C9A-5DE2-E917-E67F-067D4904D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23" y="4029190"/>
            <a:ext cx="3589239" cy="13431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Brand Identity">
            <a:extLst>
              <a:ext uri="{FF2B5EF4-FFF2-40B4-BE49-F238E27FC236}">
                <a16:creationId xmlns:a16="http://schemas.microsoft.com/office/drawing/2014/main" id="{511A1376-FD77-5BE0-0A19-1B753B18E6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858" y="4274055"/>
            <a:ext cx="3636924" cy="8534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ow to improve your experimentation workflows with MLflow Tracking and  ZenML | ZenML Blog">
            <a:extLst>
              <a:ext uri="{FF2B5EF4-FFF2-40B4-BE49-F238E27FC236}">
                <a16:creationId xmlns:a16="http://schemas.microsoft.com/office/drawing/2014/main" id="{3EF98C45-DA6B-BFCD-C83D-BF17E56E98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700" t="23778" r="7607" b="19470"/>
          <a:stretch/>
        </p:blipFill>
        <p:spPr bwMode="auto">
          <a:xfrm>
            <a:off x="4658626" y="4139794"/>
            <a:ext cx="2757568" cy="112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666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53</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3388179" y="2408464"/>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Models</a:t>
            </a:r>
            <a:endParaRPr lang="es-ES_tradnl" sz="2800" dirty="0"/>
          </a:p>
        </p:txBody>
      </p:sp>
      <p:sp>
        <p:nvSpPr>
          <p:cNvPr id="13" name="Rounded Rectangle 12">
            <a:extLst>
              <a:ext uri="{FF2B5EF4-FFF2-40B4-BE49-F238E27FC236}">
                <a16:creationId xmlns:a16="http://schemas.microsoft.com/office/drawing/2014/main" id="{01B70534-48D6-964E-40A4-962873467282}"/>
              </a:ext>
            </a:extLst>
          </p:cNvPr>
          <p:cNvSpPr/>
          <p:nvPr/>
        </p:nvSpPr>
        <p:spPr>
          <a:xfrm>
            <a:off x="6545036" y="2408464"/>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Projects</a:t>
            </a:r>
            <a:endParaRPr lang="es-ES_tradnl" sz="2800" dirty="0"/>
          </a:p>
        </p:txBody>
      </p:sp>
      <p:sp>
        <p:nvSpPr>
          <p:cNvPr id="14" name="Rounded Rectangle 13">
            <a:extLst>
              <a:ext uri="{FF2B5EF4-FFF2-40B4-BE49-F238E27FC236}">
                <a16:creationId xmlns:a16="http://schemas.microsoft.com/office/drawing/2014/main" id="{96F5EB34-132B-2258-2335-A09B763C4DD4}"/>
              </a:ext>
            </a:extLst>
          </p:cNvPr>
          <p:cNvSpPr/>
          <p:nvPr/>
        </p:nvSpPr>
        <p:spPr>
          <a:xfrm>
            <a:off x="3420836" y="3994340"/>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a:t>Tracking</a:t>
            </a:r>
          </a:p>
        </p:txBody>
      </p:sp>
      <p:sp>
        <p:nvSpPr>
          <p:cNvPr id="15" name="Rounded Rectangle 14">
            <a:extLst>
              <a:ext uri="{FF2B5EF4-FFF2-40B4-BE49-F238E27FC236}">
                <a16:creationId xmlns:a16="http://schemas.microsoft.com/office/drawing/2014/main" id="{612F2D99-E74A-4CA5-8B52-94837D54E831}"/>
              </a:ext>
            </a:extLst>
          </p:cNvPr>
          <p:cNvSpPr/>
          <p:nvPr/>
        </p:nvSpPr>
        <p:spPr>
          <a:xfrm>
            <a:off x="6577693" y="3994340"/>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Registry</a:t>
            </a:r>
            <a:endParaRPr lang="es-ES_tradnl" sz="2800" dirty="0"/>
          </a:p>
        </p:txBody>
      </p:sp>
    </p:spTree>
    <p:extLst>
      <p:ext uri="{BB962C8B-B14F-4D97-AF65-F5344CB8AC3E}">
        <p14:creationId xmlns:p14="http://schemas.microsoft.com/office/powerpoint/2010/main" val="10168835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54</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840922" y="2653393"/>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Models</a:t>
            </a:r>
            <a:endParaRPr lang="es-ES_tradnl" sz="2800" dirty="0"/>
          </a:p>
        </p:txBody>
      </p:sp>
      <p:sp>
        <p:nvSpPr>
          <p:cNvPr id="13" name="Rounded Rectangle 12">
            <a:extLst>
              <a:ext uri="{FF2B5EF4-FFF2-40B4-BE49-F238E27FC236}">
                <a16:creationId xmlns:a16="http://schemas.microsoft.com/office/drawing/2014/main" id="{01B70534-48D6-964E-40A4-962873467282}"/>
              </a:ext>
            </a:extLst>
          </p:cNvPr>
          <p:cNvSpPr/>
          <p:nvPr/>
        </p:nvSpPr>
        <p:spPr>
          <a:xfrm>
            <a:off x="840921" y="4239269"/>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Projects</a:t>
            </a:r>
            <a:endParaRPr lang="es-ES_tradnl" sz="2800" dirty="0"/>
          </a:p>
        </p:txBody>
      </p:sp>
      <p:sp>
        <p:nvSpPr>
          <p:cNvPr id="3" name="TextBox 2">
            <a:extLst>
              <a:ext uri="{FF2B5EF4-FFF2-40B4-BE49-F238E27FC236}">
                <a16:creationId xmlns:a16="http://schemas.microsoft.com/office/drawing/2014/main" id="{2ECC281B-7882-EA91-C05A-F90E49A6B00C}"/>
              </a:ext>
            </a:extLst>
          </p:cNvPr>
          <p:cNvSpPr txBox="1"/>
          <p:nvPr/>
        </p:nvSpPr>
        <p:spPr>
          <a:xfrm>
            <a:off x="3804556" y="2788013"/>
            <a:ext cx="8066315" cy="1200329"/>
          </a:xfrm>
          <a:prstGeom prst="rect">
            <a:avLst/>
          </a:prstGeom>
          <a:noFill/>
        </p:spPr>
        <p:txBody>
          <a:bodyPr wrap="square" rtlCol="0">
            <a:spAutoFit/>
          </a:bodyPr>
          <a:lstStyle/>
          <a:p>
            <a:r>
              <a:rPr lang="es-ES" dirty="0">
                <a:solidFill>
                  <a:prstClr val="black">
                    <a:hueOff val="0"/>
                    <a:satOff val="0"/>
                    <a:lumOff val="0"/>
                    <a:alphaOff val="0"/>
                  </a:prstClr>
                </a:solidFill>
                <a:latin typeface="Avenir Next LT Pro"/>
              </a:rPr>
              <a:t>Permite </a:t>
            </a:r>
            <a:r>
              <a:rPr lang="es-AR" dirty="0">
                <a:solidFill>
                  <a:prstClr val="black">
                    <a:hueOff val="0"/>
                    <a:satOff val="0"/>
                    <a:lumOff val="0"/>
                    <a:alphaOff val="0"/>
                  </a:prstClr>
                </a:solidFill>
                <a:latin typeface="Avenir Next LT Pro"/>
              </a:rPr>
              <a:t>empaquetar modelos en un mismo formato para facilitar la distribución.  Esta funcionalidad permite que </a:t>
            </a:r>
            <a:r>
              <a:rPr lang="es-AR" b="1" dirty="0" err="1">
                <a:solidFill>
                  <a:schemeClr val="accent5">
                    <a:lumMod val="75000"/>
                  </a:schemeClr>
                </a:solidFill>
                <a:latin typeface="Avenir Next LT Pro"/>
              </a:rPr>
              <a:t>Mlflow</a:t>
            </a:r>
            <a:r>
              <a:rPr lang="es-AR" dirty="0">
                <a:solidFill>
                  <a:prstClr val="black">
                    <a:hueOff val="0"/>
                    <a:satOff val="0"/>
                    <a:lumOff val="0"/>
                    <a:alphaOff val="0"/>
                  </a:prstClr>
                </a:solidFill>
                <a:latin typeface="Avenir Next LT Pro"/>
              </a:rPr>
              <a:t> funciones con múltiples bibliotecas como </a:t>
            </a:r>
            <a:r>
              <a:rPr lang="es-AR" dirty="0" err="1">
                <a:solidFill>
                  <a:prstClr val="black">
                    <a:hueOff val="0"/>
                    <a:satOff val="0"/>
                    <a:lumOff val="0"/>
                    <a:alphaOff val="0"/>
                  </a:prstClr>
                </a:solidFill>
                <a:latin typeface="Avenir Next LT Pro"/>
              </a:rPr>
              <a:t>Scikit-Learn</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Keras</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MLlib</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pyTorch</a:t>
            </a:r>
            <a:r>
              <a:rPr lang="es-AR" dirty="0">
                <a:solidFill>
                  <a:prstClr val="black">
                    <a:hueOff val="0"/>
                    <a:satOff val="0"/>
                    <a:lumOff val="0"/>
                    <a:alphaOff val="0"/>
                  </a:prstClr>
                </a:solidFill>
                <a:latin typeface="Avenir Next LT Pro"/>
              </a:rPr>
              <a:t>, etc.</a:t>
            </a:r>
          </a:p>
          <a:p>
            <a:endParaRPr lang="es-ES_tradnl" dirty="0"/>
          </a:p>
        </p:txBody>
      </p:sp>
      <p:sp>
        <p:nvSpPr>
          <p:cNvPr id="7" name="TextBox 6">
            <a:extLst>
              <a:ext uri="{FF2B5EF4-FFF2-40B4-BE49-F238E27FC236}">
                <a16:creationId xmlns:a16="http://schemas.microsoft.com/office/drawing/2014/main" id="{E24A142B-BA0B-E337-BA89-26FD42D1D03A}"/>
              </a:ext>
            </a:extLst>
          </p:cNvPr>
          <p:cNvSpPr txBox="1"/>
          <p:nvPr/>
        </p:nvSpPr>
        <p:spPr>
          <a:xfrm>
            <a:off x="3804555" y="4370670"/>
            <a:ext cx="8066315" cy="1200329"/>
          </a:xfrm>
          <a:prstGeom prst="rect">
            <a:avLst/>
          </a:prstGeom>
          <a:noFill/>
        </p:spPr>
        <p:txBody>
          <a:bodyPr wrap="square" rtlCol="0">
            <a:spAutoFit/>
          </a:bodyPr>
          <a:lstStyle/>
          <a:p>
            <a:r>
              <a:rPr lang="es-AR" dirty="0">
                <a:solidFill>
                  <a:prstClr val="black">
                    <a:hueOff val="0"/>
                    <a:satOff val="0"/>
                    <a:lumOff val="0"/>
                    <a:alphaOff val="0"/>
                  </a:prstClr>
                </a:solidFill>
                <a:latin typeface="Avenir Next LT Pro"/>
              </a:rPr>
              <a:t>Nos brinda una manera de empaquetar código para lograr coherencia y reproducibilidad en los resultados obtenidos. </a:t>
            </a:r>
            <a:r>
              <a:rPr lang="es-AR" dirty="0" err="1">
                <a:solidFill>
                  <a:prstClr val="black">
                    <a:hueOff val="0"/>
                    <a:satOff val="0"/>
                    <a:lumOff val="0"/>
                    <a:alphaOff val="0"/>
                  </a:prstClr>
                </a:solidFill>
                <a:latin typeface="Avenir Next LT Pro"/>
              </a:rPr>
              <a:t>Mlflow</a:t>
            </a:r>
            <a:r>
              <a:rPr lang="es-AR" dirty="0">
                <a:solidFill>
                  <a:prstClr val="black">
                    <a:hueOff val="0"/>
                    <a:satOff val="0"/>
                    <a:lumOff val="0"/>
                    <a:alphaOff val="0"/>
                  </a:prstClr>
                </a:solidFill>
                <a:latin typeface="Avenir Next LT Pro"/>
              </a:rPr>
              <a:t> admite varios entornos para los proyectos como </a:t>
            </a:r>
            <a:r>
              <a:rPr lang="es-AR" dirty="0" err="1">
                <a:solidFill>
                  <a:prstClr val="black">
                    <a:hueOff val="0"/>
                    <a:satOff val="0"/>
                    <a:lumOff val="0"/>
                    <a:alphaOff val="0"/>
                  </a:prstClr>
                </a:solidFill>
                <a:latin typeface="Avenir Next LT Pro"/>
              </a:rPr>
              <a:t>Conda</a:t>
            </a:r>
            <a:r>
              <a:rPr lang="es-AR" dirty="0">
                <a:solidFill>
                  <a:prstClr val="black">
                    <a:hueOff val="0"/>
                    <a:satOff val="0"/>
                    <a:lumOff val="0"/>
                    <a:alphaOff val="0"/>
                  </a:prstClr>
                </a:solidFill>
                <a:latin typeface="Avenir Next LT Pro"/>
              </a:rPr>
              <a:t>, Docker, otros.</a:t>
            </a:r>
          </a:p>
          <a:p>
            <a:endParaRPr lang="es-ES_tradnl" dirty="0"/>
          </a:p>
        </p:txBody>
      </p:sp>
    </p:spTree>
    <p:extLst>
      <p:ext uri="{BB962C8B-B14F-4D97-AF65-F5344CB8AC3E}">
        <p14:creationId xmlns:p14="http://schemas.microsoft.com/office/powerpoint/2010/main" val="624553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55</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840922" y="2653393"/>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a:t>Tracking</a:t>
            </a:r>
          </a:p>
        </p:txBody>
      </p:sp>
      <p:sp>
        <p:nvSpPr>
          <p:cNvPr id="13" name="Rounded Rectangle 12">
            <a:extLst>
              <a:ext uri="{FF2B5EF4-FFF2-40B4-BE49-F238E27FC236}">
                <a16:creationId xmlns:a16="http://schemas.microsoft.com/office/drawing/2014/main" id="{01B70534-48D6-964E-40A4-962873467282}"/>
              </a:ext>
            </a:extLst>
          </p:cNvPr>
          <p:cNvSpPr/>
          <p:nvPr/>
        </p:nvSpPr>
        <p:spPr>
          <a:xfrm>
            <a:off x="840921" y="4239269"/>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Registry</a:t>
            </a:r>
            <a:endParaRPr lang="es-ES_tradnl" sz="2800" dirty="0"/>
          </a:p>
        </p:txBody>
      </p:sp>
      <p:sp>
        <p:nvSpPr>
          <p:cNvPr id="3" name="TextBox 2">
            <a:extLst>
              <a:ext uri="{FF2B5EF4-FFF2-40B4-BE49-F238E27FC236}">
                <a16:creationId xmlns:a16="http://schemas.microsoft.com/office/drawing/2014/main" id="{2ECC281B-7882-EA91-C05A-F90E49A6B00C}"/>
              </a:ext>
            </a:extLst>
          </p:cNvPr>
          <p:cNvSpPr txBox="1"/>
          <p:nvPr/>
        </p:nvSpPr>
        <p:spPr>
          <a:xfrm>
            <a:off x="3804555" y="2730775"/>
            <a:ext cx="8066315" cy="1200329"/>
          </a:xfrm>
          <a:prstGeom prst="rect">
            <a:avLst/>
          </a:prstGeom>
          <a:noFill/>
        </p:spPr>
        <p:txBody>
          <a:bodyPr wrap="square" rtlCol="0">
            <a:spAutoFit/>
          </a:bodyPr>
          <a:lstStyle/>
          <a:p>
            <a:r>
              <a:rPr lang="es-ES" dirty="0">
                <a:solidFill>
                  <a:prstClr val="black">
                    <a:hueOff val="0"/>
                    <a:satOff val="0"/>
                    <a:lumOff val="0"/>
                    <a:alphaOff val="0"/>
                  </a:prstClr>
                </a:solidFill>
                <a:latin typeface="Avenir Next LT Pro"/>
              </a:rPr>
              <a:t>Este componente permite a los desarrolladores utilizar experimentos para registrar parámetros del modelo, versiones de código, métricas y las salidas de cada ejecución (</a:t>
            </a:r>
            <a:r>
              <a:rPr lang="es-ES" i="1" dirty="0">
                <a:solidFill>
                  <a:prstClr val="black">
                    <a:hueOff val="0"/>
                    <a:satOff val="0"/>
                    <a:lumOff val="0"/>
                    <a:alphaOff val="0"/>
                  </a:prstClr>
                </a:solidFill>
                <a:latin typeface="Avenir Next LT Pro"/>
              </a:rPr>
              <a:t>run</a:t>
            </a:r>
            <a:r>
              <a:rPr lang="es-ES" dirty="0">
                <a:solidFill>
                  <a:prstClr val="black">
                    <a:hueOff val="0"/>
                    <a:satOff val="0"/>
                    <a:lumOff val="0"/>
                    <a:alphaOff val="0"/>
                  </a:prstClr>
                </a:solidFill>
                <a:latin typeface="Avenir Next LT Pro"/>
              </a:rPr>
              <a:t>). Un experimento es un conjunto de ejecuciones en las cuales entrenamos los modelos de ML.</a:t>
            </a:r>
          </a:p>
        </p:txBody>
      </p:sp>
      <p:sp>
        <p:nvSpPr>
          <p:cNvPr id="7" name="TextBox 6">
            <a:extLst>
              <a:ext uri="{FF2B5EF4-FFF2-40B4-BE49-F238E27FC236}">
                <a16:creationId xmlns:a16="http://schemas.microsoft.com/office/drawing/2014/main" id="{E24A142B-BA0B-E337-BA89-26FD42D1D03A}"/>
              </a:ext>
            </a:extLst>
          </p:cNvPr>
          <p:cNvSpPr txBox="1"/>
          <p:nvPr/>
        </p:nvSpPr>
        <p:spPr>
          <a:xfrm>
            <a:off x="3804555" y="4320733"/>
            <a:ext cx="8066315" cy="1200329"/>
          </a:xfrm>
          <a:prstGeom prst="rect">
            <a:avLst/>
          </a:prstGeom>
          <a:noFill/>
        </p:spPr>
        <p:txBody>
          <a:bodyPr wrap="square" rtlCol="0">
            <a:spAutoFit/>
          </a:bodyPr>
          <a:lstStyle/>
          <a:p>
            <a:pPr algn="l" rtl="0" fontAlgn="base"/>
            <a:r>
              <a:rPr lang="es-AR" dirty="0">
                <a:solidFill>
                  <a:prstClr val="black">
                    <a:hueOff val="0"/>
                    <a:satOff val="0"/>
                    <a:lumOff val="0"/>
                    <a:alphaOff val="0"/>
                  </a:prstClr>
                </a:solidFill>
                <a:latin typeface="Avenir Next LT Pro"/>
              </a:rPr>
              <a:t>Este componente es un almacenamiento centralizado de modelos, define </a:t>
            </a:r>
            <a:r>
              <a:rPr lang="es-AR" dirty="0" err="1">
                <a:solidFill>
                  <a:prstClr val="black">
                    <a:hueOff val="0"/>
                    <a:satOff val="0"/>
                    <a:lumOff val="0"/>
                    <a:alphaOff val="0"/>
                  </a:prstClr>
                </a:solidFill>
                <a:latin typeface="Avenir Next LT Pro"/>
              </a:rPr>
              <a:t>APIs</a:t>
            </a:r>
            <a:r>
              <a:rPr lang="es-AR" dirty="0">
                <a:solidFill>
                  <a:prstClr val="black">
                    <a:hueOff val="0"/>
                    <a:satOff val="0"/>
                    <a:lumOff val="0"/>
                    <a:alphaOff val="0"/>
                  </a:prstClr>
                </a:solidFill>
                <a:latin typeface="Avenir Next LT Pro"/>
              </a:rPr>
              <a:t> y provee una UI para administrar de manera colaborativa el ciclo completo de un modelo de </a:t>
            </a:r>
            <a:r>
              <a:rPr lang="es-AR" b="1" dirty="0" err="1">
                <a:solidFill>
                  <a:schemeClr val="accent5">
                    <a:lumMod val="75000"/>
                  </a:schemeClr>
                </a:solidFill>
                <a:latin typeface="Avenir Next LT Pro"/>
              </a:rPr>
              <a:t>Mlflow</a:t>
            </a:r>
            <a:r>
              <a:rPr lang="es-AR" dirty="0">
                <a:solidFill>
                  <a:prstClr val="black">
                    <a:hueOff val="0"/>
                    <a:satOff val="0"/>
                    <a:lumOff val="0"/>
                    <a:alphaOff val="0"/>
                  </a:prstClr>
                </a:solidFill>
                <a:latin typeface="Avenir Next LT Pro"/>
              </a:rPr>
              <a:t>. Nos permite acceder al linaje del modelo, la versión, estado y </a:t>
            </a:r>
            <a:r>
              <a:rPr lang="es-AR" dirty="0" err="1">
                <a:solidFill>
                  <a:prstClr val="black">
                    <a:hueOff val="0"/>
                    <a:satOff val="0"/>
                    <a:lumOff val="0"/>
                    <a:alphaOff val="0"/>
                  </a:prstClr>
                </a:solidFill>
                <a:latin typeface="Avenir Next LT Pro"/>
              </a:rPr>
              <a:t>metadata</a:t>
            </a:r>
            <a:r>
              <a:rPr lang="es-AR" dirty="0">
                <a:solidFill>
                  <a:prstClr val="black">
                    <a:hueOff val="0"/>
                    <a:satOff val="0"/>
                    <a:lumOff val="0"/>
                    <a:alphaOff val="0"/>
                  </a:prstClr>
                </a:solidFill>
                <a:latin typeface="Avenir Next LT Pro"/>
              </a:rPr>
              <a:t>.</a:t>
            </a:r>
          </a:p>
        </p:txBody>
      </p:sp>
    </p:spTree>
    <p:extLst>
      <p:ext uri="{BB962C8B-B14F-4D97-AF65-F5344CB8AC3E}">
        <p14:creationId xmlns:p14="http://schemas.microsoft.com/office/powerpoint/2010/main" val="2979988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i="1" dirty="0"/>
              <a:t>Realicemos un </a:t>
            </a:r>
            <a:r>
              <a:rPr lang="es-ES_tradnl" sz="2000" i="1" dirty="0" err="1"/>
              <a:t>Hands-on</a:t>
            </a:r>
            <a:r>
              <a:rPr lang="es-ES_tradnl" sz="2000" i="1" dirty="0"/>
              <a:t> de </a:t>
            </a:r>
            <a:r>
              <a:rPr lang="es-ES_tradnl" sz="2000" i="1" dirty="0" err="1"/>
              <a:t>MLFlow</a:t>
            </a:r>
            <a:r>
              <a:rPr lang="es-ES_tradnl" sz="2000" i="1" dirty="0"/>
              <a:t>…</a:t>
            </a:r>
          </a:p>
          <a:p>
            <a:pPr marL="0" indent="0">
              <a:buNone/>
            </a:pPr>
            <a:endParaRPr lang="es-ES_tradnl" sz="2000" dirty="0"/>
          </a:p>
          <a:p>
            <a:pPr marL="0" indent="0">
              <a:buNone/>
            </a:pPr>
            <a:endParaRPr lang="es-ES_tradnl" sz="2000" dirty="0"/>
          </a:p>
          <a:p>
            <a:pPr marL="0" indent="0">
              <a:buNone/>
            </a:pPr>
            <a:endParaRPr lang="es-ES_tradnl" sz="2000" dirty="0"/>
          </a:p>
          <a:p>
            <a:pPr marL="0" indent="0">
              <a:buNone/>
            </a:pPr>
            <a:endParaRPr lang="es-ES_tradnl" sz="2000" dirty="0"/>
          </a:p>
        </p:txBody>
      </p:sp>
    </p:spTree>
    <p:extLst>
      <p:ext uri="{BB962C8B-B14F-4D97-AF65-F5344CB8AC3E}">
        <p14:creationId xmlns:p14="http://schemas.microsoft.com/office/powerpoint/2010/main" val="259208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Ensambles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Un método que ha demostrado una mejora constante en el rendimiento es utilizar </a:t>
            </a:r>
            <a:r>
              <a:rPr lang="es-ES_tradnl" sz="2000" b="1" dirty="0">
                <a:solidFill>
                  <a:schemeClr val="accent1">
                    <a:lumMod val="60000"/>
                    <a:lumOff val="40000"/>
                  </a:schemeClr>
                </a:solidFill>
              </a:rPr>
              <a:t>un conjunto de múltiples modelos </a:t>
            </a:r>
            <a:r>
              <a:rPr lang="es-ES_tradnl" sz="2000" dirty="0"/>
              <a:t>en lugar de solo un modelo individual para hacer predicciones. Cada modelo del conjunto se denomina base </a:t>
            </a:r>
            <a:r>
              <a:rPr lang="es-ES_tradnl" sz="2000" dirty="0" err="1"/>
              <a:t>learner</a:t>
            </a:r>
            <a:r>
              <a:rPr lang="es-ES_tradnl" sz="2000" dirty="0"/>
              <a:t>. La predicción final es a través de un voto de </a:t>
            </a:r>
            <a:r>
              <a:rPr lang="es-ES_tradnl" sz="2000" dirty="0" err="1"/>
              <a:t>mayoria</a:t>
            </a:r>
            <a:r>
              <a:rPr lang="es-ES_tradnl" sz="2000" dirty="0"/>
              <a:t>.</a:t>
            </a:r>
          </a:p>
          <a:p>
            <a:pPr marL="0" indent="0">
              <a:buNone/>
            </a:pPr>
            <a:r>
              <a:rPr lang="es-ES_tradnl" sz="2000" dirty="0"/>
              <a:t>En general no son elegidos para llevar a producción porque son más difíciles de desplegar y de mantener. Sin embargo, para aquellos casos que una </a:t>
            </a:r>
            <a:r>
              <a:rPr lang="es-ES_tradnl" sz="2000" b="1" dirty="0">
                <a:solidFill>
                  <a:schemeClr val="accent3">
                    <a:lumMod val="60000"/>
                    <a:lumOff val="40000"/>
                  </a:schemeClr>
                </a:solidFill>
              </a:rPr>
              <a:t>mejora en rendimiento pequeña puede llevar a una gran ganancia financiera</a:t>
            </a:r>
            <a:r>
              <a:rPr lang="es-ES_tradnl" sz="2000" dirty="0"/>
              <a:t>, es importante considerarlos. Un ejemplo sería un modelo de predicción de la tasa de </a:t>
            </a:r>
            <a:r>
              <a:rPr lang="es-ES_tradnl" sz="2000" dirty="0" err="1"/>
              <a:t>clicks</a:t>
            </a:r>
            <a:r>
              <a:rPr lang="es-ES_tradnl" sz="2000" dirty="0"/>
              <a:t> para </a:t>
            </a:r>
            <a:r>
              <a:rPr lang="es-ES_tradnl" sz="2000" dirty="0" err="1"/>
              <a:t>Ads</a:t>
            </a:r>
            <a:r>
              <a:rPr lang="es-ES_tradnl" sz="2000" dirty="0"/>
              <a:t>. </a:t>
            </a:r>
          </a:p>
        </p:txBody>
      </p:sp>
    </p:spTree>
    <p:extLst>
      <p:ext uri="{BB962C8B-B14F-4D97-AF65-F5344CB8AC3E}">
        <p14:creationId xmlns:p14="http://schemas.microsoft.com/office/powerpoint/2010/main" val="147817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Depurando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fontScale="92500" lnSpcReduction="20000"/>
          </a:bodyPr>
          <a:lstStyle/>
          <a:p>
            <a:pPr marL="0" indent="0">
              <a:buNone/>
            </a:pPr>
            <a:r>
              <a:rPr lang="es-ES_tradnl" sz="2000" dirty="0"/>
              <a:t>Veamos algunas causas típicas de fallas:</a:t>
            </a:r>
          </a:p>
          <a:p>
            <a:r>
              <a:rPr lang="es-ES_tradnl" sz="2000" b="1" dirty="0">
                <a:solidFill>
                  <a:schemeClr val="accent3">
                    <a:lumMod val="60000"/>
                    <a:lumOff val="40000"/>
                  </a:schemeClr>
                </a:solidFill>
              </a:rPr>
              <a:t>Restricciones teóricas</a:t>
            </a:r>
            <a:r>
              <a:rPr lang="es-ES_tradnl" sz="2000" dirty="0"/>
              <a:t>: Cada modelo viene con sus propias suposiciones y los datos no cumplieron estas suposiciones.</a:t>
            </a:r>
          </a:p>
          <a:p>
            <a:r>
              <a:rPr lang="es-ES_tradnl" sz="2000" b="1" dirty="0">
                <a:solidFill>
                  <a:schemeClr val="accent3">
                    <a:lumMod val="60000"/>
                    <a:lumOff val="40000"/>
                  </a:schemeClr>
                </a:solidFill>
              </a:rPr>
              <a:t>Mala implementación del modelo</a:t>
            </a:r>
            <a:r>
              <a:rPr lang="es-ES_tradnl" sz="2000" dirty="0"/>
              <a:t>: El modelo podría ajustarse bien a los datos, pero los errores están en la implementación del modelo.</a:t>
            </a:r>
          </a:p>
          <a:p>
            <a:r>
              <a:rPr lang="es-ES_tradnl" sz="2000" b="1" dirty="0">
                <a:solidFill>
                  <a:schemeClr val="accent3">
                    <a:lumMod val="60000"/>
                    <a:lumOff val="40000"/>
                  </a:schemeClr>
                </a:solidFill>
              </a:rPr>
              <a:t>Elección pobre de </a:t>
            </a:r>
            <a:r>
              <a:rPr lang="es-ES_tradnl" sz="2000" b="1" dirty="0" err="1">
                <a:solidFill>
                  <a:schemeClr val="accent3">
                    <a:lumMod val="60000"/>
                    <a:lumOff val="40000"/>
                  </a:schemeClr>
                </a:solidFill>
              </a:rPr>
              <a:t>hiperparámetros</a:t>
            </a:r>
            <a:r>
              <a:rPr lang="es-ES_tradnl" sz="2000" dirty="0"/>
              <a:t>:  El modelo se adapta perfectamente a los datos y la implementación es correcta, pero un conjunto deficiente de </a:t>
            </a:r>
            <a:r>
              <a:rPr lang="es-ES_tradnl" sz="2000" dirty="0" err="1"/>
              <a:t>hiperparámetros</a:t>
            </a:r>
            <a:r>
              <a:rPr lang="es-ES_tradnl" sz="2000" dirty="0"/>
              <a:t> puede hacer que el modelo sea inútil.</a:t>
            </a:r>
          </a:p>
          <a:p>
            <a:r>
              <a:rPr lang="es-ES_tradnl" sz="2000" b="1" dirty="0">
                <a:solidFill>
                  <a:schemeClr val="accent3">
                    <a:lumMod val="60000"/>
                    <a:lumOff val="40000"/>
                  </a:schemeClr>
                </a:solidFill>
              </a:rPr>
              <a:t>Problemas de data</a:t>
            </a:r>
            <a:r>
              <a:rPr lang="es-ES_tradnl" sz="2000" dirty="0"/>
              <a:t>: Hay muchas cosas que podrían salir mal en la recopilación y el preprocesamiento de datos y que podrían causar que el modelo tenga un rendimiento deficiente.</a:t>
            </a:r>
          </a:p>
          <a:p>
            <a:r>
              <a:rPr lang="es-ES_tradnl" sz="2000" b="1" dirty="0">
                <a:solidFill>
                  <a:schemeClr val="accent3">
                    <a:lumMod val="60000"/>
                    <a:lumOff val="40000"/>
                  </a:schemeClr>
                </a:solidFill>
              </a:rPr>
              <a:t>Mala elección de </a:t>
            </a:r>
            <a:r>
              <a:rPr lang="es-ES_tradnl" sz="2000" b="1" dirty="0" err="1">
                <a:solidFill>
                  <a:schemeClr val="accent3">
                    <a:lumMod val="60000"/>
                    <a:lumOff val="40000"/>
                  </a:schemeClr>
                </a:solidFill>
              </a:rPr>
              <a:t>features</a:t>
            </a:r>
            <a:r>
              <a:rPr lang="es-ES_tradnl" sz="2000" dirty="0"/>
              <a:t>: Hay muchísimas opciones de </a:t>
            </a:r>
            <a:r>
              <a:rPr lang="es-ES_tradnl" sz="2000" dirty="0" err="1"/>
              <a:t>features</a:t>
            </a:r>
            <a:r>
              <a:rPr lang="es-ES_tradnl" sz="2000" dirty="0"/>
              <a:t>, muchas </a:t>
            </a:r>
            <a:r>
              <a:rPr lang="es-ES_tradnl" sz="2000" dirty="0" err="1"/>
              <a:t>features</a:t>
            </a:r>
            <a:r>
              <a:rPr lang="es-ES_tradnl" sz="2000" dirty="0"/>
              <a:t> pueden ocasionar </a:t>
            </a:r>
            <a:r>
              <a:rPr lang="es-ES_tradnl" sz="2000" dirty="0" err="1"/>
              <a:t>overfitting</a:t>
            </a:r>
            <a:r>
              <a:rPr lang="es-ES_tradnl" sz="2000" dirty="0"/>
              <a:t> o causar </a:t>
            </a:r>
            <a:r>
              <a:rPr lang="es-ES_tradnl" sz="2000" b="1" dirty="0">
                <a:solidFill>
                  <a:schemeClr val="accent3">
                    <a:lumMod val="60000"/>
                    <a:lumOff val="40000"/>
                  </a:schemeClr>
                </a:solidFill>
              </a:rPr>
              <a:t>data </a:t>
            </a:r>
            <a:r>
              <a:rPr lang="es-ES_tradnl" sz="2000" b="1" dirty="0" err="1">
                <a:solidFill>
                  <a:schemeClr val="accent3">
                    <a:lumMod val="60000"/>
                    <a:lumOff val="40000"/>
                  </a:schemeClr>
                </a:solidFill>
              </a:rPr>
              <a:t>leakage</a:t>
            </a:r>
            <a:r>
              <a:rPr lang="es-ES_tradnl" sz="2000" dirty="0"/>
              <a:t>.</a:t>
            </a:r>
          </a:p>
        </p:txBody>
      </p:sp>
    </p:spTree>
    <p:extLst>
      <p:ext uri="{BB962C8B-B14F-4D97-AF65-F5344CB8AC3E}">
        <p14:creationId xmlns:p14="http://schemas.microsoft.com/office/powerpoint/2010/main" val="159276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Métodos de evaluación</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Los métodos de evaluación que vimos que son </a:t>
            </a:r>
            <a:r>
              <a:rPr lang="es-ES_tradnl" sz="2000" dirty="0" err="1"/>
              <a:t>imporantes</a:t>
            </a:r>
            <a:r>
              <a:rPr lang="es-ES_tradnl" sz="2000" dirty="0"/>
              <a:t> cuando llevamos modelos a producción:</a:t>
            </a:r>
          </a:p>
          <a:p>
            <a:r>
              <a:rPr lang="es-ES_tradnl" sz="2000" b="1" dirty="0">
                <a:solidFill>
                  <a:schemeClr val="accent3">
                    <a:lumMod val="75000"/>
                  </a:schemeClr>
                </a:solidFill>
              </a:rPr>
              <a:t>Test de perturbación</a:t>
            </a:r>
          </a:p>
          <a:p>
            <a:r>
              <a:rPr lang="es-ES_tradnl" sz="2000" b="1" dirty="0">
                <a:solidFill>
                  <a:schemeClr val="accent3">
                    <a:lumMod val="75000"/>
                  </a:schemeClr>
                </a:solidFill>
              </a:rPr>
              <a:t>Test de invarianza</a:t>
            </a:r>
          </a:p>
          <a:p>
            <a:r>
              <a:rPr lang="es-ES_tradnl" sz="2000" b="1" dirty="0">
                <a:solidFill>
                  <a:schemeClr val="accent3">
                    <a:lumMod val="75000"/>
                  </a:schemeClr>
                </a:solidFill>
              </a:rPr>
              <a:t>Test de expectativa direccional</a:t>
            </a:r>
          </a:p>
          <a:p>
            <a:r>
              <a:rPr lang="es-ES_tradnl" sz="2000" b="1" dirty="0">
                <a:solidFill>
                  <a:schemeClr val="accent3">
                    <a:lumMod val="75000"/>
                  </a:schemeClr>
                </a:solidFill>
              </a:rPr>
              <a:t>Calibración del modelo</a:t>
            </a:r>
          </a:p>
          <a:p>
            <a:r>
              <a:rPr lang="es-ES_tradnl" sz="2000" b="1" dirty="0">
                <a:solidFill>
                  <a:schemeClr val="accent3">
                    <a:lumMod val="75000"/>
                  </a:schemeClr>
                </a:solidFill>
              </a:rPr>
              <a:t>Medición de confianza</a:t>
            </a:r>
          </a:p>
          <a:p>
            <a:r>
              <a:rPr lang="es-ES_tradnl" sz="2000" b="1" dirty="0">
                <a:solidFill>
                  <a:schemeClr val="accent3">
                    <a:lumMod val="75000"/>
                  </a:schemeClr>
                </a:solidFill>
              </a:rPr>
              <a:t>Medición basada en rangos</a:t>
            </a: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dirty="0"/>
          </a:p>
          <a:p>
            <a:pPr marL="0" indent="0">
              <a:buNone/>
            </a:pPr>
            <a:endParaRPr lang="es-ES_tradnl" sz="2000" dirty="0"/>
          </a:p>
        </p:txBody>
      </p:sp>
    </p:spTree>
    <p:extLst>
      <p:ext uri="{BB962C8B-B14F-4D97-AF65-F5344CB8AC3E}">
        <p14:creationId xmlns:p14="http://schemas.microsoft.com/office/powerpoint/2010/main" val="30212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Infraestructura</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9</a:t>
            </a:fld>
            <a:endParaRPr lang="en-US" sz="1400" dirty="0">
              <a:solidFill>
                <a:srgbClr val="FFFFFF">
                  <a:alpha val="60000"/>
                </a:srgbClr>
              </a:solidFill>
            </a:endParaRPr>
          </a:p>
        </p:txBody>
      </p:sp>
    </p:spTree>
    <p:extLst>
      <p:ext uri="{BB962C8B-B14F-4D97-AF65-F5344CB8AC3E}">
        <p14:creationId xmlns:p14="http://schemas.microsoft.com/office/powerpoint/2010/main" val="42972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pple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4588</TotalTime>
  <Words>6273</Words>
  <Application>Microsoft Macintosh PowerPoint</Application>
  <PresentationFormat>Widescreen</PresentationFormat>
  <Paragraphs>596</Paragraphs>
  <Slides>56</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Avenir Next LT Pro</vt:lpstr>
      <vt:lpstr>AvenirNext LT Pro Medium</vt:lpstr>
      <vt:lpstr>Calibri</vt:lpstr>
      <vt:lpstr>MinionPro</vt:lpstr>
      <vt:lpstr>Monaco</vt:lpstr>
      <vt:lpstr>Sabon Next LT</vt:lpstr>
      <vt:lpstr>DappledVTI</vt:lpstr>
      <vt:lpstr>Infraestructura y herramientas de MLOps </vt:lpstr>
      <vt:lpstr>Repaso de la clase anterior</vt:lpstr>
      <vt:lpstr>Seleccionar el tipo de modelo</vt:lpstr>
      <vt:lpstr>Las 4 fases del desarrollo de modelos</vt:lpstr>
      <vt:lpstr>Las 4 fases del desarrollo de modelos</vt:lpstr>
      <vt:lpstr>Ensambles</vt:lpstr>
      <vt:lpstr>Depurando modelos</vt:lpstr>
      <vt:lpstr>Métodos de evaluación</vt:lpstr>
      <vt:lpstr>Infraestructura</vt:lpstr>
      <vt:lpstr>Infraestructura</vt:lpstr>
      <vt:lpstr>Infraestructura</vt:lpstr>
      <vt:lpstr>Infraestructura</vt:lpstr>
      <vt:lpstr>Infraestructura</vt:lpstr>
      <vt:lpstr>Infraestructura</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Cómputo</vt:lpstr>
      <vt:lpstr>Capa de Cómputo</vt:lpstr>
      <vt:lpstr>Capa de Cómputo</vt:lpstr>
      <vt:lpstr>Capa de Cómputo</vt:lpstr>
      <vt:lpstr>Capa de Cómputo</vt:lpstr>
      <vt:lpstr>Capa de Cómputo</vt:lpstr>
      <vt:lpstr>Capa de Cómputo</vt:lpstr>
      <vt:lpstr>Capa de Cómputo</vt:lpstr>
      <vt:lpstr>Capa de Cómputo</vt:lpstr>
      <vt:lpstr>Plataforma de ML</vt:lpstr>
      <vt:lpstr>Plataforma de ML</vt:lpstr>
      <vt:lpstr>Plataforma de ML</vt:lpstr>
      <vt:lpstr>MLFlow</vt:lpstr>
      <vt:lpstr>MLFlow</vt:lpstr>
      <vt:lpstr>MLFlow</vt:lpstr>
      <vt:lpstr>MLFlow</vt:lpstr>
      <vt:lpstr>MLFlow</vt:lpstr>
      <vt:lpstr>MLFlow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102</cp:revision>
  <dcterms:created xsi:type="dcterms:W3CDTF">2024-02-08T17:40:43Z</dcterms:created>
  <dcterms:modified xsi:type="dcterms:W3CDTF">2024-04-13T02:37:44Z</dcterms:modified>
</cp:coreProperties>
</file>