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48B"/>
    <a:srgbClr val="29498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C57FF-C895-472A-8A3A-43B56FD3E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486742-46C5-4732-80E0-C640197D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EB3787-059E-4134-B3FD-FEA8EFBA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009DF-9779-4ED1-AFDF-4270A188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43C79C-870C-462E-841B-0D728AE3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E3BF8A-9383-423B-9755-CA89407D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3D2336-7168-4ECE-B854-1B8B474E9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A2FA7-4680-4A28-AA1B-B97DF8F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09E268-43E0-47F9-97D4-5DDF7E53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7CF90-C051-42DC-8A5C-94CA91E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5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EE20B-FC46-4A15-866A-A054E605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996A9E-609B-4661-A5F2-F8494612C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40A159-11E6-4200-AEB4-232F2AB2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515ED-F2C6-4ACC-B2DC-E8F13FF0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032ED8-AE51-4163-9010-84B45B54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5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22A32-D757-4E72-A7C7-F1E1702C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DDCC-648B-4458-AF98-08042869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A507CB-8D9A-4183-9314-7E642F8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40355-F883-4CEE-A82A-4B03047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EC4630-196D-4C2F-A672-D6AA6388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43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9ED31-4327-41AF-9042-E11D5E52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651393-77A0-4842-AE23-3BB26BB0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1F27BB-BEBA-4745-A558-8681F1F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7562F-B516-4CFC-AC54-DE628B3D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B818F2-574A-4DF6-8A2A-20283CE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63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DAA8B-7ED9-4762-8D4C-00B9AE38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4411-689B-4757-B00D-1F811615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4B8318-EEEB-4AA5-BEEB-BAE210D5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4B0D4-3B50-4D2B-9EEC-68CB2A6D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3D106A-A5DA-4B6E-A20C-6A515C5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8C43FD-3D2C-4661-8FD8-2DF72A28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4EEC1-D18B-4F7D-BCF7-037487E3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018FB1-7287-4DCA-8605-74E16D5E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EB4A4A-72BC-4D59-BCB5-EFF8156D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BFF84-9296-4079-B607-3489AABF6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D7696A-1676-4DB4-8062-33722D44F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57CE1-D6E7-4380-A40B-36A5C125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136BC0-7B5B-47DA-8228-539B67E9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27502B-EBF5-4BAB-BE0F-C0F09852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1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57AF6-465E-44C7-8910-C2F07F63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258616-12A2-4B34-B412-846714B1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3E7E2-9600-4CD2-9FA9-30CFC3F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80DA5A-B5E7-481D-94EE-35203A66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5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BA8A4C-4E56-481B-951E-3FA27DC8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5A450-1F8A-4DF9-84AC-D8877974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8B9F35-B214-401A-A740-5BD41355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2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66AB0-CEFE-436B-9E9B-A81142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983036-0E57-4D3A-A629-F80C1999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00B007-D9D3-4132-A2BB-7D17287B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7F195D-BFC7-4E08-915E-E6FC0D65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5E7DDD-CF79-47B2-B80E-E630F61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765ACC-0B0B-4D81-A3A5-37DE3A5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636C4-C96A-4030-8780-A172AB9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D264FAA-CBA0-41F8-8A16-6D2ED3A8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C68290-720B-41AE-88E4-E696ED0A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07046-6743-41A9-BE38-AA1140D4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48AB0-8A78-4ED9-B073-19301F60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9B67F-B0D2-4C2B-8DA6-B1AE9AC5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100000"/>
              </a:schemeClr>
            </a:gs>
            <a:gs pos="100000">
              <a:srgbClr val="21448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4A3BBF-E134-40C3-B732-82160A77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CFA93B-8213-41F0-92DB-F20A77A2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BB048-97EB-4E1A-A491-54D164CB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9114-CDA5-4BD8-B01E-B17A1237C47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17CA99-95AB-426C-93F2-B1D1DFDB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20804F-F165-4A65-801E-D855DF255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C0F-357E-41DA-A13B-5DE2BEC85A3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09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uro.prencipe@unito.i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nference.scipy.org/" TargetMode="External"/><Relationship Id="rId13" Type="http://schemas.openxmlformats.org/officeDocument/2006/relationships/hyperlink" Target="https://www.youtube.com/watch?v=ZB7BZMhfPgk" TargetMode="External"/><Relationship Id="rId3" Type="http://schemas.openxmlformats.org/officeDocument/2006/relationships/hyperlink" Target="https://anaconda.org/" TargetMode="External"/><Relationship Id="rId7" Type="http://schemas.openxmlformats.org/officeDocument/2006/relationships/hyperlink" Target="https://www.sympy.org/" TargetMode="External"/><Relationship Id="rId12" Type="http://schemas.openxmlformats.org/officeDocument/2006/relationships/hyperlink" Target="https://www.youtube.com/watch?v=5rNu16O3YNE" TargetMode="External"/><Relationship Id="rId2" Type="http://schemas.openxmlformats.org/officeDocument/2006/relationships/hyperlink" Target="https://www.python.org/" TargetMode="Externa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" TargetMode="External"/><Relationship Id="rId11" Type="http://schemas.openxmlformats.org/officeDocument/2006/relationships/hyperlink" Target="https://www.youtube.com/playlist?list=PLYx7XA2nY5GfuhCvStxgbynFNrxr3VFog" TargetMode="External"/><Relationship Id="rId5" Type="http://schemas.openxmlformats.org/officeDocument/2006/relationships/hyperlink" Target="https://scipy.org/" TargetMode="External"/><Relationship Id="rId15" Type="http://schemas.openxmlformats.org/officeDocument/2006/relationships/hyperlink" Target="https://www.youtube.com/watch?v=7EmboKQH8lM&amp;list=PLmmYSbUCWJ4x1GO839azG_BBw8rkh-zOj" TargetMode="External"/><Relationship Id="rId10" Type="http://schemas.openxmlformats.org/officeDocument/2006/relationships/hyperlink" Target="https://www.youtube.com/playlist?list=PLYx7XA2nY5Gd-tNhm79CNMe_qvi35PgUR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hyperlink" Target="https://www.youtube.com/playlist?list=PLYx7XA2nY5Gf37zYZMw6OqGFRPjB1jCy6" TargetMode="External"/><Relationship Id="rId14" Type="http://schemas.openxmlformats.org/officeDocument/2006/relationships/hyperlink" Target="https://www.youtube.com/watch?v=-1CuAiKdBQs&amp;list=LL&amp;index=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06C5D5-4B4D-4511-99AE-6D18E81EC6D6}"/>
              </a:ext>
            </a:extLst>
          </p:cNvPr>
          <p:cNvSpPr txBox="1"/>
          <p:nvPr/>
        </p:nvSpPr>
        <p:spPr>
          <a:xfrm>
            <a:off x="923158" y="523079"/>
            <a:ext cx="10767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PhD Course on Python Language and Programming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D6AA65-76A6-433D-96A2-E05DB482104D}"/>
              </a:ext>
            </a:extLst>
          </p:cNvPr>
          <p:cNvSpPr txBox="1"/>
          <p:nvPr/>
        </p:nvSpPr>
        <p:spPr>
          <a:xfrm>
            <a:off x="1493240" y="5754451"/>
            <a:ext cx="418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Mauro Prencipe: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mauro.prencipe@unito.it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9702D7-A09A-4489-98E8-DB7185A5166A}"/>
              </a:ext>
            </a:extLst>
          </p:cNvPr>
          <p:cNvSpPr txBox="1"/>
          <p:nvPr/>
        </p:nvSpPr>
        <p:spPr>
          <a:xfrm>
            <a:off x="1493240" y="538511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Torino</a:t>
            </a:r>
            <a:r>
              <a:rPr lang="it-IT" dirty="0">
                <a:solidFill>
                  <a:schemeClr val="bg1"/>
                </a:solidFill>
              </a:rPr>
              <a:t>, 2024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E30B2F-E758-4CE1-B9D3-5298D83E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72" y="2256446"/>
            <a:ext cx="3719055" cy="105159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D35D70-0DEE-4B61-950E-6077C054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1" y="4579363"/>
            <a:ext cx="2694936" cy="17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A6BEDC-7A48-4DE2-9B96-37DF8AAEAA8E}"/>
              </a:ext>
            </a:extLst>
          </p:cNvPr>
          <p:cNvSpPr txBox="1"/>
          <p:nvPr/>
        </p:nvSpPr>
        <p:spPr>
          <a:xfrm>
            <a:off x="660673" y="371271"/>
            <a:ext cx="5231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 err="1">
                <a:solidFill>
                  <a:schemeClr val="bg1"/>
                </a:solidFill>
              </a:rPr>
              <a:t>Topics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specifically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covered</a:t>
            </a:r>
            <a:r>
              <a:rPr lang="it-IT" sz="2400" b="1" i="1" dirty="0">
                <a:solidFill>
                  <a:schemeClr val="bg1"/>
                </a:solidFill>
              </a:rPr>
              <a:t> in </a:t>
            </a:r>
            <a:r>
              <a:rPr lang="it-IT" sz="2400" b="1" i="1" dirty="0" err="1">
                <a:solidFill>
                  <a:schemeClr val="bg1"/>
                </a:solidFill>
              </a:rPr>
              <a:t>this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course</a:t>
            </a:r>
            <a:endParaRPr lang="it-IT" sz="2400" b="1" i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5010F2-CB07-421B-BE7C-7D3D86289E36}"/>
              </a:ext>
            </a:extLst>
          </p:cNvPr>
          <p:cNvSpPr txBox="1"/>
          <p:nvPr/>
        </p:nvSpPr>
        <p:spPr>
          <a:xfrm>
            <a:off x="4605702" y="1412092"/>
            <a:ext cx="3387659" cy="465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-apple-system"/>
              </a:rPr>
              <a:t>V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ariables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types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conditional and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cycles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functions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files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variable scoping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classes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least squares and general fits 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-apple-system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atplotlib</a:t>
            </a: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C854D2DF-EBE4-460D-BA04-641F12A82365}"/>
              </a:ext>
            </a:extLst>
          </p:cNvPr>
          <p:cNvSpPr/>
          <p:nvPr/>
        </p:nvSpPr>
        <p:spPr>
          <a:xfrm>
            <a:off x="7873523" y="1708234"/>
            <a:ext cx="310393" cy="247897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12922C-702D-4404-9F0C-CC76F25C7398}"/>
              </a:ext>
            </a:extLst>
          </p:cNvPr>
          <p:cNvSpPr txBox="1"/>
          <p:nvPr/>
        </p:nvSpPr>
        <p:spPr>
          <a:xfrm>
            <a:off x="8425822" y="2019971"/>
            <a:ext cx="253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Basic </a:t>
            </a:r>
            <a:r>
              <a:rPr lang="it-IT" sz="2000" b="1" i="1" dirty="0" err="1">
                <a:solidFill>
                  <a:schemeClr val="bg1"/>
                </a:solidFill>
              </a:rPr>
              <a:t>elements</a:t>
            </a:r>
            <a:r>
              <a:rPr lang="it-IT" sz="2000" b="1" i="1" dirty="0">
                <a:solidFill>
                  <a:schemeClr val="bg1"/>
                </a:solidFill>
              </a:rPr>
              <a:t> of the</a:t>
            </a:r>
          </a:p>
          <a:p>
            <a:r>
              <a:rPr lang="it-IT" sz="2000" b="1" i="1" dirty="0" err="1">
                <a:solidFill>
                  <a:schemeClr val="bg1"/>
                </a:solidFill>
              </a:rPr>
              <a:t>language</a:t>
            </a:r>
            <a:endParaRPr lang="it-IT" sz="2000" b="1" i="1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0C37C4-2970-4E63-A684-8E276B2A8FA5}"/>
              </a:ext>
            </a:extLst>
          </p:cNvPr>
          <p:cNvSpPr txBox="1"/>
          <p:nvPr/>
        </p:nvSpPr>
        <p:spPr>
          <a:xfrm>
            <a:off x="368843" y="4187207"/>
            <a:ext cx="345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Object </a:t>
            </a:r>
            <a:r>
              <a:rPr lang="it-IT" sz="2000" b="1" i="1" dirty="0" err="1">
                <a:solidFill>
                  <a:schemeClr val="bg1"/>
                </a:solidFill>
              </a:rPr>
              <a:t>Oriented</a:t>
            </a:r>
            <a:r>
              <a:rPr lang="it-IT" sz="2000" b="1" i="1" dirty="0">
                <a:solidFill>
                  <a:schemeClr val="bg1"/>
                </a:solidFill>
              </a:rPr>
              <a:t> Programming</a:t>
            </a:r>
          </a:p>
          <a:p>
            <a:r>
              <a:rPr lang="it-IT" sz="2000" b="1" i="1" dirty="0" err="1">
                <a:solidFill>
                  <a:schemeClr val="bg1"/>
                </a:solidFill>
              </a:rPr>
              <a:t>Structuring</a:t>
            </a:r>
            <a:r>
              <a:rPr lang="it-IT" sz="2000" b="1" i="1" dirty="0">
                <a:solidFill>
                  <a:schemeClr val="bg1"/>
                </a:solidFill>
              </a:rPr>
              <a:t> the code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2426DE13-0A93-40C8-B4C5-164241F577A6}"/>
              </a:ext>
            </a:extLst>
          </p:cNvPr>
          <p:cNvSpPr/>
          <p:nvPr/>
        </p:nvSpPr>
        <p:spPr>
          <a:xfrm>
            <a:off x="7873523" y="4815191"/>
            <a:ext cx="310393" cy="12486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8D4714-F075-45A8-8B98-02B94F849630}"/>
              </a:ext>
            </a:extLst>
          </p:cNvPr>
          <p:cNvSpPr txBox="1"/>
          <p:nvPr/>
        </p:nvSpPr>
        <p:spPr>
          <a:xfrm>
            <a:off x="8371119" y="4937890"/>
            <a:ext cx="2830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Some </a:t>
            </a:r>
            <a:r>
              <a:rPr lang="it-IT" sz="2000" b="1" i="1" dirty="0" err="1">
                <a:solidFill>
                  <a:schemeClr val="bg1"/>
                </a:solidFill>
              </a:rPr>
              <a:t>specialized</a:t>
            </a:r>
            <a:r>
              <a:rPr lang="it-IT" sz="2000" b="1" i="1" dirty="0">
                <a:solidFill>
                  <a:schemeClr val="bg1"/>
                </a:solidFill>
              </a:rPr>
              <a:t> </a:t>
            </a:r>
            <a:r>
              <a:rPr lang="it-IT" sz="2000" b="1" i="1" dirty="0" err="1">
                <a:solidFill>
                  <a:schemeClr val="bg1"/>
                </a:solidFill>
              </a:rPr>
              <a:t>aspects</a:t>
            </a:r>
            <a:endParaRPr lang="it-IT" sz="2000" b="1" i="1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8C67AC-5693-442B-8687-5E033A13D1C0}"/>
              </a:ext>
            </a:extLst>
          </p:cNvPr>
          <p:cNvSpPr txBox="1"/>
          <p:nvPr/>
        </p:nvSpPr>
        <p:spPr>
          <a:xfrm>
            <a:off x="8425822" y="3030067"/>
            <a:ext cx="3119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Python, </a:t>
            </a:r>
            <a:r>
              <a:rPr lang="it-IT" sz="2000" b="1" i="1" dirty="0" err="1">
                <a:solidFill>
                  <a:schemeClr val="bg1"/>
                </a:solidFill>
              </a:rPr>
              <a:t>Numpy</a:t>
            </a:r>
            <a:r>
              <a:rPr lang="it-IT" sz="2000" b="1" i="1" dirty="0">
                <a:solidFill>
                  <a:schemeClr val="bg1"/>
                </a:solidFill>
              </a:rPr>
              <a:t>, </a:t>
            </a:r>
            <a:r>
              <a:rPr lang="it-IT" sz="2000" b="1" i="1" dirty="0" err="1">
                <a:solidFill>
                  <a:schemeClr val="bg1"/>
                </a:solidFill>
              </a:rPr>
              <a:t>Matplotlib</a:t>
            </a:r>
            <a:r>
              <a:rPr lang="it-IT" sz="2000" b="1" i="1" dirty="0">
                <a:solidFill>
                  <a:schemeClr val="bg1"/>
                </a:solidFill>
              </a:rPr>
              <a:t> </a:t>
            </a:r>
          </a:p>
          <a:p>
            <a:r>
              <a:rPr lang="it-IT" sz="2000" b="1" i="1" dirty="0">
                <a:solidFill>
                  <a:schemeClr val="bg1"/>
                </a:solidFill>
              </a:rPr>
              <a:t>(</a:t>
            </a:r>
            <a:r>
              <a:rPr lang="it-IT" sz="2000" b="1" i="1" dirty="0" err="1">
                <a:solidFill>
                  <a:schemeClr val="bg1"/>
                </a:solidFill>
              </a:rPr>
              <a:t>Pandas</a:t>
            </a:r>
            <a:r>
              <a:rPr lang="it-IT" sz="20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BA95E5-552A-4E90-8266-25D3235A0EEF}"/>
              </a:ext>
            </a:extLst>
          </p:cNvPr>
          <p:cNvSpPr txBox="1"/>
          <p:nvPr/>
        </p:nvSpPr>
        <p:spPr>
          <a:xfrm>
            <a:off x="8371119" y="5439503"/>
            <a:ext cx="87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solidFill>
                  <a:schemeClr val="bg1"/>
                </a:solidFill>
              </a:rPr>
              <a:t>(</a:t>
            </a:r>
            <a:r>
              <a:rPr lang="it-IT" sz="2000" b="1" i="1" dirty="0" err="1">
                <a:solidFill>
                  <a:schemeClr val="bg1"/>
                </a:solidFill>
              </a:rPr>
              <a:t>Scipy</a:t>
            </a:r>
            <a:r>
              <a:rPr lang="it-IT" sz="2000" b="1" i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48DFC93E-98C3-41B1-BC19-77FCEDB3869B}"/>
              </a:ext>
            </a:extLst>
          </p:cNvPr>
          <p:cNvCxnSpPr/>
          <p:nvPr/>
        </p:nvCxnSpPr>
        <p:spPr>
          <a:xfrm>
            <a:off x="3827034" y="4536490"/>
            <a:ext cx="68282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8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3A23C1-3572-43FB-B468-AB86E31295BF}"/>
              </a:ext>
            </a:extLst>
          </p:cNvPr>
          <p:cNvSpPr txBox="1"/>
          <p:nvPr/>
        </p:nvSpPr>
        <p:spPr>
          <a:xfrm>
            <a:off x="1015069" y="746620"/>
            <a:ext cx="834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>
                <a:solidFill>
                  <a:schemeClr val="bg1"/>
                </a:solidFill>
              </a:rPr>
              <a:t>Some of </a:t>
            </a:r>
            <a:r>
              <a:rPr lang="it-IT" sz="2800" b="1" i="1" dirty="0" err="1">
                <a:solidFill>
                  <a:schemeClr val="bg1"/>
                </a:solidFill>
              </a:rPr>
              <a:t>your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possible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motivations</a:t>
            </a:r>
            <a:r>
              <a:rPr lang="it-IT" sz="2800" b="1" i="1" dirty="0">
                <a:solidFill>
                  <a:schemeClr val="bg1"/>
                </a:solidFill>
              </a:rPr>
              <a:t> to take </a:t>
            </a:r>
            <a:r>
              <a:rPr lang="it-IT" sz="2800" b="1" i="1" dirty="0" err="1">
                <a:solidFill>
                  <a:schemeClr val="bg1"/>
                </a:solidFill>
              </a:rPr>
              <a:t>this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course</a:t>
            </a:r>
            <a:r>
              <a:rPr lang="it-IT" sz="2800" b="1" i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949F64-DBE1-4923-9156-4590728F5BB1}"/>
              </a:ext>
            </a:extLst>
          </p:cNvPr>
          <p:cNvSpPr txBox="1"/>
          <p:nvPr/>
        </p:nvSpPr>
        <p:spPr>
          <a:xfrm>
            <a:off x="929344" y="2291139"/>
            <a:ext cx="9609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</a:rPr>
              <a:t>Because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it’s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fun</a:t>
            </a:r>
            <a:r>
              <a:rPr lang="it-IT" sz="2400" b="1" dirty="0">
                <a:solidFill>
                  <a:schemeClr val="bg1"/>
                </a:solidFill>
              </a:rPr>
              <a:t>;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 err="1">
                <a:solidFill>
                  <a:schemeClr val="bg1"/>
                </a:solidFill>
              </a:rPr>
              <a:t>because</a:t>
            </a:r>
            <a:r>
              <a:rPr lang="it-IT" sz="2400" b="1" dirty="0">
                <a:solidFill>
                  <a:schemeClr val="bg1"/>
                </a:solidFill>
              </a:rPr>
              <a:t> it </a:t>
            </a:r>
            <a:r>
              <a:rPr lang="it-IT" sz="2400" b="1" dirty="0" err="1">
                <a:solidFill>
                  <a:schemeClr val="bg1"/>
                </a:solidFill>
              </a:rPr>
              <a:t>will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eventually</a:t>
            </a:r>
            <a:r>
              <a:rPr lang="it-IT" sz="2400" b="1" dirty="0">
                <a:solidFill>
                  <a:schemeClr val="bg1"/>
                </a:solidFill>
              </a:rPr>
              <a:t> free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by the </a:t>
            </a:r>
            <a:r>
              <a:rPr lang="it-IT" sz="2400" b="1" i="1" dirty="0" err="1">
                <a:solidFill>
                  <a:schemeClr val="bg1"/>
                </a:solidFill>
              </a:rPr>
              <a:t>slavery</a:t>
            </a:r>
            <a:r>
              <a:rPr lang="it-IT" sz="2400" b="1" dirty="0">
                <a:solidFill>
                  <a:schemeClr val="bg1"/>
                </a:solidFill>
              </a:rPr>
              <a:t> and </a:t>
            </a:r>
            <a:r>
              <a:rPr lang="it-IT" sz="2400" b="1" dirty="0" err="1">
                <a:solidFill>
                  <a:schemeClr val="bg1"/>
                </a:solidFill>
              </a:rPr>
              <a:t>dependence</a:t>
            </a:r>
            <a:r>
              <a:rPr lang="it-IT" sz="2400" b="1" dirty="0">
                <a:solidFill>
                  <a:schemeClr val="bg1"/>
                </a:solidFill>
              </a:rPr>
              <a:t> from </a:t>
            </a:r>
            <a:r>
              <a:rPr lang="it-IT" sz="2400" b="1" dirty="0" err="1">
                <a:solidFill>
                  <a:schemeClr val="bg1"/>
                </a:solidFill>
              </a:rPr>
              <a:t>programs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written</a:t>
            </a:r>
            <a:r>
              <a:rPr lang="it-IT" sz="2400" b="1" dirty="0">
                <a:solidFill>
                  <a:schemeClr val="bg1"/>
                </a:solidFill>
              </a:rPr>
              <a:t> by </a:t>
            </a:r>
            <a:r>
              <a:rPr lang="it-IT" sz="2400" b="1" dirty="0" err="1">
                <a:solidFill>
                  <a:schemeClr val="bg1"/>
                </a:solidFill>
              </a:rPr>
              <a:t>others</a:t>
            </a:r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 err="1">
                <a:solidFill>
                  <a:schemeClr val="bg1"/>
                </a:solidFill>
              </a:rPr>
              <a:t>because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would</a:t>
            </a:r>
            <a:r>
              <a:rPr lang="it-IT" sz="2400" b="1" dirty="0">
                <a:solidFill>
                  <a:schemeClr val="bg1"/>
                </a:solidFill>
              </a:rPr>
              <a:t> like 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what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programs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really</a:t>
            </a:r>
            <a:r>
              <a:rPr lang="it-IT" sz="2400" b="1" dirty="0">
                <a:solidFill>
                  <a:schemeClr val="bg1"/>
                </a:solidFill>
              </a:rPr>
              <a:t> do under the </a:t>
            </a:r>
            <a:r>
              <a:rPr lang="it-IT" sz="2400" b="1" dirty="0" err="1">
                <a:solidFill>
                  <a:schemeClr val="bg1"/>
                </a:solidFill>
              </a:rPr>
              <a:t>hood</a:t>
            </a:r>
            <a:r>
              <a:rPr lang="it-IT" sz="2400" b="1" dirty="0">
                <a:solidFill>
                  <a:schemeClr val="bg1"/>
                </a:solidFill>
              </a:rPr>
              <a:t>…    </a:t>
            </a:r>
          </a:p>
        </p:txBody>
      </p:sp>
    </p:spTree>
    <p:extLst>
      <p:ext uri="{BB962C8B-B14F-4D97-AF65-F5344CB8AC3E}">
        <p14:creationId xmlns:p14="http://schemas.microsoft.com/office/powerpoint/2010/main" val="228303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02EBF6-481F-4CAE-BD63-1C372DF653D5}"/>
              </a:ext>
            </a:extLst>
          </p:cNvPr>
          <p:cNvSpPr txBox="1"/>
          <p:nvPr/>
        </p:nvSpPr>
        <p:spPr>
          <a:xfrm>
            <a:off x="1216403" y="746620"/>
            <a:ext cx="4996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Some </a:t>
            </a:r>
            <a:r>
              <a:rPr lang="it-IT" sz="2800" b="1" i="1" dirty="0" err="1">
                <a:solidFill>
                  <a:schemeClr val="bg1"/>
                </a:solidFill>
              </a:rPr>
              <a:t>less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obvious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motivations</a:t>
            </a:r>
            <a:r>
              <a:rPr lang="it-IT" sz="28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5F621B-0F1A-46E6-9425-8FCE3D317BDF}"/>
              </a:ext>
            </a:extLst>
          </p:cNvPr>
          <p:cNvSpPr txBox="1"/>
          <p:nvPr/>
        </p:nvSpPr>
        <p:spPr>
          <a:xfrm>
            <a:off x="1216403" y="1870745"/>
            <a:ext cx="85021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Writing code to solve </a:t>
            </a:r>
            <a:r>
              <a:rPr lang="it-IT" sz="2400" i="1" dirty="0" err="1">
                <a:solidFill>
                  <a:schemeClr val="bg1"/>
                </a:solidFill>
              </a:rPr>
              <a:t>any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problem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means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to be </a:t>
            </a:r>
            <a:r>
              <a:rPr lang="it-IT" sz="2400" b="1" i="1" dirty="0" err="1">
                <a:solidFill>
                  <a:schemeClr val="bg1"/>
                </a:solidFill>
              </a:rPr>
              <a:t>forced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deeply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dirty="0" err="1">
                <a:solidFill>
                  <a:schemeClr val="bg1"/>
                </a:solidFill>
              </a:rPr>
              <a:t>problem</a:t>
            </a:r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to be </a:t>
            </a:r>
            <a:r>
              <a:rPr lang="it-IT" sz="2400" b="1" i="1" dirty="0" err="1">
                <a:solidFill>
                  <a:schemeClr val="bg1"/>
                </a:solidFill>
              </a:rPr>
              <a:t>forced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dirty="0" err="1">
                <a:solidFill>
                  <a:schemeClr val="bg1"/>
                </a:solidFill>
              </a:rPr>
              <a:t>required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algorithms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very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precisely</a:t>
            </a:r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to strengthen your logic and skills in the analysis of problems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to </a:t>
            </a:r>
            <a:r>
              <a:rPr lang="it-IT" sz="2400" b="1" i="1" dirty="0" err="1">
                <a:solidFill>
                  <a:schemeClr val="bg1"/>
                </a:solidFill>
              </a:rPr>
              <a:t>learn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think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algorithmically</a:t>
            </a:r>
            <a:r>
              <a:rPr lang="it-IT" sz="2400" b="1" dirty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5159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B6E2D7-90B0-46DB-ADEE-4C3D157B4CA2}"/>
              </a:ext>
            </a:extLst>
          </p:cNvPr>
          <p:cNvSpPr txBox="1"/>
          <p:nvPr/>
        </p:nvSpPr>
        <p:spPr>
          <a:xfrm>
            <a:off x="1366345" y="4134001"/>
            <a:ext cx="8001838" cy="163121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ix,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set_list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exec(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'=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data_class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ix)')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=list(eval(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set_list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sets=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l_set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  <a:endParaRPr lang="it-IT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A6B7D7-3080-4268-81BD-C4C47F9E95AD}"/>
              </a:ext>
            </a:extLst>
          </p:cNvPr>
          <p:cNvSpPr txBox="1"/>
          <p:nvPr/>
        </p:nvSpPr>
        <p:spPr>
          <a:xfrm>
            <a:off x="874207" y="622998"/>
            <a:ext cx="6322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i="1" dirty="0" err="1">
                <a:solidFill>
                  <a:schemeClr val="bg1"/>
                </a:solidFill>
              </a:rPr>
              <a:t>What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you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will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get</a:t>
            </a:r>
            <a:r>
              <a:rPr lang="it-IT" sz="3200" b="1" i="1" dirty="0">
                <a:solidFill>
                  <a:schemeClr val="bg1"/>
                </a:solidFill>
              </a:rPr>
              <a:t> from </a:t>
            </a:r>
            <a:r>
              <a:rPr lang="it-IT" sz="3200" b="1" i="1" dirty="0" err="1">
                <a:solidFill>
                  <a:schemeClr val="bg1"/>
                </a:solidFill>
              </a:rPr>
              <a:t>this</a:t>
            </a:r>
            <a:r>
              <a:rPr lang="it-IT" sz="3200" b="1" i="1" dirty="0">
                <a:solidFill>
                  <a:schemeClr val="bg1"/>
                </a:solidFill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</a:rPr>
              <a:t>course</a:t>
            </a:r>
            <a:r>
              <a:rPr lang="it-IT" sz="32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DC7E38-5733-470B-A6F4-6D361B5A6CC3}"/>
              </a:ext>
            </a:extLst>
          </p:cNvPr>
          <p:cNvSpPr txBox="1"/>
          <p:nvPr/>
        </p:nvSpPr>
        <p:spPr>
          <a:xfrm>
            <a:off x="1366345" y="3349609"/>
            <a:ext cx="791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</a:rPr>
              <a:t>Essentially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understand</a:t>
            </a:r>
            <a:r>
              <a:rPr lang="it-IT" sz="2400" b="1" dirty="0">
                <a:solidFill>
                  <a:schemeClr val="bg1"/>
                </a:solidFill>
              </a:rPr>
              <a:t> and </a:t>
            </a:r>
            <a:r>
              <a:rPr lang="it-IT" sz="2400" b="1" dirty="0" err="1">
                <a:solidFill>
                  <a:schemeClr val="bg1"/>
                </a:solidFill>
              </a:rPr>
              <a:t>write</a:t>
            </a:r>
            <a:r>
              <a:rPr lang="it-IT" sz="2400" b="1" dirty="0">
                <a:solidFill>
                  <a:schemeClr val="bg1"/>
                </a:solidFill>
              </a:rPr>
              <a:t> (</a:t>
            </a:r>
            <a:r>
              <a:rPr lang="it-IT" sz="2400" b="1" i="1" dirty="0" err="1">
                <a:solidFill>
                  <a:schemeClr val="bg1"/>
                </a:solidFill>
              </a:rPr>
              <a:t>esoteric</a:t>
            </a:r>
            <a:r>
              <a:rPr lang="it-IT" sz="2400" b="1" dirty="0">
                <a:solidFill>
                  <a:schemeClr val="bg1"/>
                </a:solidFill>
              </a:rPr>
              <a:t>) code like </a:t>
            </a:r>
            <a:r>
              <a:rPr lang="it-IT" sz="2400" b="1" dirty="0" err="1">
                <a:solidFill>
                  <a:schemeClr val="bg1"/>
                </a:solidFill>
              </a:rPr>
              <a:t>that</a:t>
            </a:r>
            <a:r>
              <a:rPr lang="it-IT" sz="24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8E4300-57E4-4CBF-B99E-6906C56C6562}"/>
              </a:ext>
            </a:extLst>
          </p:cNvPr>
          <p:cNvSpPr txBox="1"/>
          <p:nvPr/>
        </p:nvSpPr>
        <p:spPr>
          <a:xfrm>
            <a:off x="10812026" y="589838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 err="1">
                <a:solidFill>
                  <a:schemeClr val="bg1"/>
                </a:solidFill>
              </a:rPr>
              <a:t>but</a:t>
            </a:r>
            <a:r>
              <a:rPr lang="it-IT" sz="2400" b="1" i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D5B224-2E59-4CF4-8095-D2B74072E76A}"/>
              </a:ext>
            </a:extLst>
          </p:cNvPr>
          <p:cNvSpPr txBox="1"/>
          <p:nvPr/>
        </p:nvSpPr>
        <p:spPr>
          <a:xfrm>
            <a:off x="1366345" y="1749321"/>
            <a:ext cx="903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You </a:t>
            </a:r>
            <a:r>
              <a:rPr lang="it-IT" sz="2400" b="1" dirty="0" err="1">
                <a:solidFill>
                  <a:schemeClr val="bg1"/>
                </a:solidFill>
              </a:rPr>
              <a:t>will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get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dirty="0" err="1">
                <a:solidFill>
                  <a:schemeClr val="bg1"/>
                </a:solidFill>
              </a:rPr>
              <a:t>basic</a:t>
            </a:r>
            <a:r>
              <a:rPr lang="it-IT" sz="2400" b="1" dirty="0">
                <a:solidFill>
                  <a:schemeClr val="bg1"/>
                </a:solidFill>
              </a:rPr>
              <a:t> tools to </a:t>
            </a:r>
            <a:r>
              <a:rPr lang="it-IT" sz="2400" b="1" dirty="0" err="1">
                <a:solidFill>
                  <a:schemeClr val="bg1"/>
                </a:solidFill>
              </a:rPr>
              <a:t>learn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write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codes</a:t>
            </a:r>
            <a:r>
              <a:rPr lang="it-IT" sz="2400" b="1" dirty="0">
                <a:solidFill>
                  <a:schemeClr val="bg1"/>
                </a:solidFill>
              </a:rPr>
              <a:t> to </a:t>
            </a:r>
            <a:r>
              <a:rPr lang="it-IT" sz="2400" b="1" dirty="0" err="1">
                <a:solidFill>
                  <a:schemeClr val="bg1"/>
                </a:solidFill>
              </a:rPr>
              <a:t>manipulate</a:t>
            </a:r>
            <a:r>
              <a:rPr lang="it-IT" sz="2400" b="1" dirty="0">
                <a:solidFill>
                  <a:schemeClr val="bg1"/>
                </a:solidFill>
              </a:rPr>
              <a:t> and to elaborate data </a:t>
            </a:r>
          </a:p>
        </p:txBody>
      </p:sp>
    </p:spTree>
    <p:extLst>
      <p:ext uri="{BB962C8B-B14F-4D97-AF65-F5344CB8AC3E}">
        <p14:creationId xmlns:p14="http://schemas.microsoft.com/office/powerpoint/2010/main" val="229621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0A83CE-0E39-4681-97F0-F13EA8DC3E8A}"/>
              </a:ext>
            </a:extLst>
          </p:cNvPr>
          <p:cNvSpPr txBox="1"/>
          <p:nvPr/>
        </p:nvSpPr>
        <p:spPr>
          <a:xfrm>
            <a:off x="538579" y="949909"/>
            <a:ext cx="11114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 … </a:t>
            </a:r>
            <a:r>
              <a:rPr lang="it-IT" sz="2400" b="1" i="1" dirty="0" err="1">
                <a:solidFill>
                  <a:schemeClr val="bg1"/>
                </a:solidFill>
              </a:rPr>
              <a:t>but</a:t>
            </a:r>
            <a:r>
              <a:rPr lang="it-IT" sz="2400" b="1" i="1" dirty="0">
                <a:solidFill>
                  <a:schemeClr val="bg1"/>
                </a:solidFill>
              </a:rPr>
              <a:t>, </a:t>
            </a:r>
            <a:r>
              <a:rPr lang="it-IT" sz="2400" b="1" i="1" dirty="0" err="1">
                <a:solidFill>
                  <a:schemeClr val="bg1"/>
                </a:solidFill>
              </a:rPr>
              <a:t>if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you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really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want</a:t>
            </a:r>
            <a:r>
              <a:rPr lang="it-IT" sz="2400" b="1" i="1" dirty="0">
                <a:solidFill>
                  <a:schemeClr val="bg1"/>
                </a:solidFill>
              </a:rPr>
              <a:t> to </a:t>
            </a:r>
            <a:r>
              <a:rPr lang="it-IT" sz="2400" b="1" i="1" dirty="0" err="1">
                <a:solidFill>
                  <a:schemeClr val="bg1"/>
                </a:solidFill>
              </a:rPr>
              <a:t>learn</a:t>
            </a:r>
            <a:r>
              <a:rPr lang="it-IT" sz="2400" b="1" i="1" dirty="0">
                <a:solidFill>
                  <a:schemeClr val="bg1"/>
                </a:solidFill>
              </a:rPr>
              <a:t>, </a:t>
            </a:r>
            <a:r>
              <a:rPr lang="it-IT" sz="2400" b="1" i="1" dirty="0" err="1">
                <a:solidFill>
                  <a:schemeClr val="bg1"/>
                </a:solidFill>
              </a:rPr>
              <a:t>you</a:t>
            </a:r>
            <a:r>
              <a:rPr lang="it-IT" sz="2400" b="1" i="1" dirty="0">
                <a:solidFill>
                  <a:schemeClr val="bg1"/>
                </a:solidFill>
              </a:rPr>
              <a:t> must </a:t>
            </a:r>
            <a:r>
              <a:rPr lang="it-IT" sz="2400" b="1" i="1" dirty="0" err="1">
                <a:solidFill>
                  <a:schemeClr val="bg1"/>
                </a:solidFill>
              </a:rPr>
              <a:t>practice</a:t>
            </a:r>
            <a:r>
              <a:rPr lang="it-IT" sz="2400" b="1" i="1" dirty="0">
                <a:solidFill>
                  <a:schemeClr val="bg1"/>
                </a:solidFill>
              </a:rPr>
              <a:t> a </a:t>
            </a:r>
            <a:r>
              <a:rPr lang="it-IT" sz="2400" b="1" i="1" dirty="0" err="1">
                <a:solidFill>
                  <a:schemeClr val="bg1"/>
                </a:solidFill>
              </a:rPr>
              <a:t>lot</a:t>
            </a:r>
            <a:r>
              <a:rPr lang="it-IT" sz="2400" b="1" dirty="0">
                <a:solidFill>
                  <a:schemeClr val="bg1"/>
                </a:solidFill>
              </a:rPr>
              <a:t>…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endParaRPr lang="it-IT" sz="2400" b="1" dirty="0">
              <a:solidFill>
                <a:schemeClr val="bg1"/>
              </a:solidFill>
            </a:endParaRPr>
          </a:p>
          <a:p>
            <a:pPr algn="just"/>
            <a:r>
              <a:rPr lang="it-IT" sz="2400" b="1" dirty="0">
                <a:solidFill>
                  <a:schemeClr val="bg1"/>
                </a:solidFill>
              </a:rPr>
              <a:t>learning </a:t>
            </a:r>
            <a:r>
              <a:rPr lang="it-IT" sz="2400" b="1" dirty="0" err="1">
                <a:solidFill>
                  <a:schemeClr val="bg1"/>
                </a:solidFill>
              </a:rPr>
              <a:t>how</a:t>
            </a:r>
            <a:r>
              <a:rPr lang="it-IT" sz="2400" b="1" dirty="0">
                <a:solidFill>
                  <a:schemeClr val="bg1"/>
                </a:solidFill>
              </a:rPr>
              <a:t> to use a programming </a:t>
            </a:r>
            <a:r>
              <a:rPr lang="it-IT" sz="2400" b="1" dirty="0" err="1">
                <a:solidFill>
                  <a:schemeClr val="bg1"/>
                </a:solidFill>
              </a:rPr>
              <a:t>language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is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much</a:t>
            </a:r>
            <a:r>
              <a:rPr lang="it-IT" sz="2400" b="1" dirty="0">
                <a:solidFill>
                  <a:schemeClr val="bg1"/>
                </a:solidFill>
              </a:rPr>
              <a:t> like learning a </a:t>
            </a:r>
            <a:r>
              <a:rPr lang="it-IT" sz="2400" b="1" dirty="0" err="1">
                <a:solidFill>
                  <a:schemeClr val="bg1"/>
                </a:solidFill>
              </a:rPr>
              <a:t>foreign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language</a:t>
            </a:r>
            <a:r>
              <a:rPr lang="it-IT" sz="2400" b="1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it-IT" sz="2400" b="1" dirty="0">
              <a:solidFill>
                <a:schemeClr val="bg1"/>
              </a:solidFill>
            </a:endParaRPr>
          </a:p>
          <a:p>
            <a:pPr algn="just"/>
            <a:r>
              <a:rPr lang="it-IT" sz="2400" b="1" dirty="0">
                <a:solidFill>
                  <a:schemeClr val="bg1"/>
                </a:solidFill>
              </a:rPr>
              <a:t>just </a:t>
            </a:r>
            <a:r>
              <a:rPr lang="it-IT" sz="2400" b="1" dirty="0" err="1">
                <a:solidFill>
                  <a:schemeClr val="bg1"/>
                </a:solidFill>
              </a:rPr>
              <a:t>studying</a:t>
            </a:r>
            <a:r>
              <a:rPr lang="it-IT" sz="2400" b="1" dirty="0">
                <a:solidFill>
                  <a:schemeClr val="bg1"/>
                </a:solidFill>
              </a:rPr>
              <a:t> the </a:t>
            </a:r>
            <a:r>
              <a:rPr lang="it-IT" sz="2400" b="1" i="1" dirty="0" err="1">
                <a:solidFill>
                  <a:schemeClr val="bg1"/>
                </a:solidFill>
              </a:rPr>
              <a:t>grammar</a:t>
            </a:r>
            <a:r>
              <a:rPr lang="it-IT" sz="2400" b="1" dirty="0">
                <a:solidFill>
                  <a:schemeClr val="bg1"/>
                </a:solidFill>
              </a:rPr>
              <a:t>, the </a:t>
            </a:r>
            <a:r>
              <a:rPr lang="it-IT" sz="2400" b="1" i="1" dirty="0" err="1">
                <a:solidFill>
                  <a:schemeClr val="bg1"/>
                </a:solidFill>
              </a:rPr>
              <a:t>syntax</a:t>
            </a:r>
            <a:r>
              <a:rPr lang="it-IT" sz="2400" b="1" dirty="0">
                <a:solidFill>
                  <a:schemeClr val="bg1"/>
                </a:solidFill>
              </a:rPr>
              <a:t> and learning by </a:t>
            </a:r>
            <a:r>
              <a:rPr lang="it-IT" sz="2400" b="1" dirty="0" err="1">
                <a:solidFill>
                  <a:schemeClr val="bg1"/>
                </a:solidFill>
              </a:rPr>
              <a:t>heart</a:t>
            </a:r>
            <a:r>
              <a:rPr lang="it-IT" sz="2400" b="1" dirty="0">
                <a:solidFill>
                  <a:schemeClr val="bg1"/>
                </a:solidFill>
              </a:rPr>
              <a:t> a more or </a:t>
            </a:r>
            <a:r>
              <a:rPr lang="it-IT" sz="2400" b="1" dirty="0" err="1">
                <a:solidFill>
                  <a:schemeClr val="bg1"/>
                </a:solidFill>
              </a:rPr>
              <a:t>less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rich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vocabulary</a:t>
            </a:r>
            <a:r>
              <a:rPr lang="it-IT" sz="2400" b="1" dirty="0">
                <a:solidFill>
                  <a:schemeClr val="bg1"/>
                </a:solidFill>
              </a:rPr>
              <a:t>  </a:t>
            </a:r>
            <a:r>
              <a:rPr lang="it-IT" sz="2400" b="1" dirty="0" err="1">
                <a:solidFill>
                  <a:schemeClr val="bg1"/>
                </a:solidFill>
              </a:rPr>
              <a:t>is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definitely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not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enough</a:t>
            </a:r>
            <a:r>
              <a:rPr lang="it-IT" sz="2400" b="1" dirty="0">
                <a:solidFill>
                  <a:schemeClr val="bg1"/>
                </a:solidFill>
              </a:rPr>
              <a:t>: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must </a:t>
            </a:r>
            <a:r>
              <a:rPr lang="it-IT" sz="2400" b="1" i="1" dirty="0" err="1">
                <a:solidFill>
                  <a:schemeClr val="bg1"/>
                </a:solidFill>
              </a:rPr>
              <a:t>practice</a:t>
            </a:r>
            <a:r>
              <a:rPr lang="it-IT" sz="2400" b="1" i="1" dirty="0">
                <a:solidFill>
                  <a:schemeClr val="bg1"/>
                </a:solidFill>
              </a:rPr>
              <a:t> the </a:t>
            </a:r>
            <a:r>
              <a:rPr lang="it-IT" sz="2400" b="1" i="1" dirty="0" err="1">
                <a:solidFill>
                  <a:schemeClr val="bg1"/>
                </a:solidFill>
              </a:rPr>
              <a:t>language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until</a:t>
            </a:r>
            <a:r>
              <a:rPr lang="it-IT" sz="2400" b="1" dirty="0">
                <a:solidFill>
                  <a:schemeClr val="bg1"/>
                </a:solidFill>
              </a:rPr>
              <a:t>, al </a:t>
            </a:r>
            <a:r>
              <a:rPr lang="it-IT" sz="2400" b="1" dirty="0" err="1">
                <a:solidFill>
                  <a:schemeClr val="bg1"/>
                </a:solidFill>
              </a:rPr>
              <a:t>least</a:t>
            </a:r>
            <a:r>
              <a:rPr lang="it-IT" sz="2400" b="1" dirty="0">
                <a:solidFill>
                  <a:schemeClr val="bg1"/>
                </a:solidFill>
              </a:rPr>
              <a:t>, </a:t>
            </a:r>
            <a:r>
              <a:rPr lang="it-IT" sz="2400" b="1" dirty="0" err="1">
                <a:solidFill>
                  <a:schemeClr val="bg1"/>
                </a:solidFill>
              </a:rPr>
              <a:t>you</a:t>
            </a:r>
            <a:r>
              <a:rPr lang="it-IT" sz="2400" b="1" dirty="0">
                <a:solidFill>
                  <a:schemeClr val="bg1"/>
                </a:solidFill>
              </a:rPr>
              <a:t> start to </a:t>
            </a:r>
            <a:r>
              <a:rPr lang="it-IT" sz="2400" b="1" i="1" dirty="0" err="1">
                <a:solidFill>
                  <a:schemeClr val="bg1"/>
                </a:solidFill>
              </a:rPr>
              <a:t>think</a:t>
            </a:r>
            <a:r>
              <a:rPr lang="it-IT" sz="2400" b="1" i="1" dirty="0">
                <a:solidFill>
                  <a:schemeClr val="bg1"/>
                </a:solidFill>
              </a:rPr>
              <a:t> in </a:t>
            </a:r>
            <a:r>
              <a:rPr lang="it-IT" sz="2400" b="1" i="1" dirty="0" err="1">
                <a:solidFill>
                  <a:schemeClr val="bg1"/>
                </a:solidFill>
              </a:rPr>
              <a:t>that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language</a:t>
            </a:r>
            <a:r>
              <a:rPr lang="it-IT" sz="24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9DED11-5FE5-473C-8EE7-DAF2725B2CD8}"/>
              </a:ext>
            </a:extLst>
          </p:cNvPr>
          <p:cNvSpPr txBox="1"/>
          <p:nvPr/>
        </p:nvSpPr>
        <p:spPr>
          <a:xfrm>
            <a:off x="8584705" y="5952479"/>
            <a:ext cx="297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 So, </a:t>
            </a:r>
            <a:r>
              <a:rPr lang="it-IT" sz="2400" b="1" i="1" dirty="0" err="1">
                <a:solidFill>
                  <a:schemeClr val="bg1"/>
                </a:solidFill>
              </a:rPr>
              <a:t>you</a:t>
            </a:r>
            <a:r>
              <a:rPr lang="it-IT" sz="2400" b="1" i="1" dirty="0">
                <a:solidFill>
                  <a:schemeClr val="bg1"/>
                </a:solidFill>
              </a:rPr>
              <a:t> </a:t>
            </a:r>
            <a:r>
              <a:rPr lang="it-IT" sz="2400" b="1" i="1" dirty="0" err="1">
                <a:solidFill>
                  <a:schemeClr val="bg1"/>
                </a:solidFill>
              </a:rPr>
              <a:t>should</a:t>
            </a:r>
            <a:r>
              <a:rPr lang="it-IT" sz="2400" b="1" i="1" dirty="0">
                <a:solidFill>
                  <a:schemeClr val="bg1"/>
                </a:solidFill>
              </a:rPr>
              <a:t> start…</a:t>
            </a:r>
          </a:p>
        </p:txBody>
      </p:sp>
    </p:spTree>
    <p:extLst>
      <p:ext uri="{BB962C8B-B14F-4D97-AF65-F5344CB8AC3E}">
        <p14:creationId xmlns:p14="http://schemas.microsoft.com/office/powerpoint/2010/main" val="9840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CB5442-A253-46C8-ACA3-0363616BF774}"/>
              </a:ext>
            </a:extLst>
          </p:cNvPr>
          <p:cNvSpPr txBox="1"/>
          <p:nvPr/>
        </p:nvSpPr>
        <p:spPr>
          <a:xfrm>
            <a:off x="508653" y="722947"/>
            <a:ext cx="2466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</a:rPr>
              <a:t>Why</a:t>
            </a:r>
            <a:r>
              <a:rPr lang="it-IT" sz="3200" b="1" dirty="0">
                <a:solidFill>
                  <a:schemeClr val="bg1"/>
                </a:solidFill>
              </a:rPr>
              <a:t> Python?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4D30C0-77C6-49A4-8FED-B675F30F16EA}"/>
              </a:ext>
            </a:extLst>
          </p:cNvPr>
          <p:cNvSpPr txBox="1"/>
          <p:nvPr/>
        </p:nvSpPr>
        <p:spPr>
          <a:xfrm>
            <a:off x="508652" y="1575404"/>
            <a:ext cx="11067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Python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i="1" dirty="0">
                <a:solidFill>
                  <a:schemeClr val="bg1"/>
                </a:solidFill>
              </a:rPr>
              <a:t>open source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it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relatively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young</a:t>
            </a:r>
            <a:r>
              <a:rPr lang="it-IT" sz="2400" dirty="0">
                <a:solidFill>
                  <a:schemeClr val="bg1"/>
                </a:solidFill>
              </a:rPr>
              <a:t> (</a:t>
            </a:r>
            <a:r>
              <a:rPr lang="it-IT" sz="2400" i="1" dirty="0" err="1">
                <a:solidFill>
                  <a:schemeClr val="bg1"/>
                </a:solidFill>
              </a:rPr>
              <a:t>born</a:t>
            </a:r>
            <a:r>
              <a:rPr lang="it-IT" sz="2400" dirty="0">
                <a:solidFill>
                  <a:schemeClr val="bg1"/>
                </a:solidFill>
              </a:rPr>
              <a:t> in the 90s), so </a:t>
            </a:r>
            <a:r>
              <a:rPr lang="it-IT" sz="2400" dirty="0" err="1">
                <a:solidFill>
                  <a:schemeClr val="bg1"/>
                </a:solidFill>
              </a:rPr>
              <a:t>probably</a:t>
            </a:r>
            <a:r>
              <a:rPr lang="it-IT" sz="2400" dirty="0">
                <a:solidFill>
                  <a:schemeClr val="bg1"/>
                </a:solidFill>
              </a:rPr>
              <a:t> it </a:t>
            </a:r>
            <a:r>
              <a:rPr lang="it-IT" sz="2400" dirty="0" err="1">
                <a:solidFill>
                  <a:schemeClr val="bg1"/>
                </a:solidFill>
              </a:rPr>
              <a:t>will</a:t>
            </a:r>
            <a:r>
              <a:rPr lang="it-IT" sz="2400" dirty="0">
                <a:solidFill>
                  <a:schemeClr val="bg1"/>
                </a:solidFill>
              </a:rPr>
              <a:t> last for </a:t>
            </a:r>
            <a:r>
              <a:rPr lang="it-IT" sz="2400" dirty="0" err="1">
                <a:solidFill>
                  <a:schemeClr val="bg1"/>
                </a:solidFill>
              </a:rPr>
              <a:t>many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years</a:t>
            </a:r>
            <a:r>
              <a:rPr lang="it-IT" sz="2400" dirty="0">
                <a:solidFill>
                  <a:schemeClr val="bg1"/>
                </a:solidFill>
              </a:rPr>
              <a:t> to come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it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widely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popular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it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a </a:t>
            </a:r>
            <a:r>
              <a:rPr lang="it-IT" sz="2400" dirty="0" err="1">
                <a:solidFill>
                  <a:schemeClr val="bg1"/>
                </a:solidFill>
              </a:rPr>
              <a:t>very</a:t>
            </a:r>
            <a:r>
              <a:rPr lang="it-IT" sz="2400" dirty="0">
                <a:solidFill>
                  <a:schemeClr val="bg1"/>
                </a:solidFill>
              </a:rPr>
              <a:t> large community of developers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You </a:t>
            </a:r>
            <a:r>
              <a:rPr lang="it-IT" sz="2400" dirty="0" err="1">
                <a:solidFill>
                  <a:schemeClr val="bg1"/>
                </a:solidFill>
              </a:rPr>
              <a:t>easily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find</a:t>
            </a:r>
            <a:r>
              <a:rPr lang="it-IT" sz="2400" dirty="0">
                <a:solidFill>
                  <a:schemeClr val="bg1"/>
                </a:solidFill>
              </a:rPr>
              <a:t> help for </a:t>
            </a:r>
            <a:r>
              <a:rPr lang="it-IT" sz="2400" dirty="0" err="1">
                <a:solidFill>
                  <a:schemeClr val="bg1"/>
                </a:solidFill>
              </a:rPr>
              <a:t>any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problem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you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might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if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you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need</a:t>
            </a:r>
            <a:r>
              <a:rPr lang="it-IT" sz="2400" dirty="0">
                <a:solidFill>
                  <a:schemeClr val="bg1"/>
                </a:solidFill>
              </a:rPr>
              <a:t> of some </a:t>
            </a:r>
            <a:r>
              <a:rPr lang="it-IT" sz="2400" dirty="0" err="1">
                <a:solidFill>
                  <a:schemeClr val="bg1"/>
                </a:solidFill>
              </a:rPr>
              <a:t>particular</a:t>
            </a:r>
            <a:r>
              <a:rPr lang="it-IT" sz="2400" dirty="0">
                <a:solidFill>
                  <a:schemeClr val="bg1"/>
                </a:solidFill>
              </a:rPr>
              <a:t> feature or </a:t>
            </a:r>
            <a:r>
              <a:rPr lang="it-IT" sz="2400" dirty="0" err="1">
                <a:solidFill>
                  <a:schemeClr val="bg1"/>
                </a:solidFill>
              </a:rPr>
              <a:t>function</a:t>
            </a:r>
            <a:r>
              <a:rPr lang="it-IT" sz="2400" dirty="0">
                <a:solidFill>
                  <a:schemeClr val="bg1"/>
                </a:solidFill>
              </a:rPr>
              <a:t>, it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probable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someone</a:t>
            </a:r>
            <a:r>
              <a:rPr lang="it-IT" sz="2400" dirty="0">
                <a:solidFill>
                  <a:schemeClr val="bg1"/>
                </a:solidFill>
              </a:rPr>
              <a:t> else </a:t>
            </a:r>
            <a:r>
              <a:rPr lang="it-IT" sz="2400" dirty="0" err="1">
                <a:solidFill>
                  <a:schemeClr val="bg1"/>
                </a:solidFill>
              </a:rPr>
              <a:t>already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developed</a:t>
            </a:r>
            <a:r>
              <a:rPr lang="it-IT" sz="2400" dirty="0">
                <a:solidFill>
                  <a:schemeClr val="bg1"/>
                </a:solidFill>
              </a:rPr>
              <a:t> it… </a:t>
            </a:r>
          </a:p>
        </p:txBody>
      </p:sp>
    </p:spTree>
    <p:extLst>
      <p:ext uri="{BB962C8B-B14F-4D97-AF65-F5344CB8AC3E}">
        <p14:creationId xmlns:p14="http://schemas.microsoft.com/office/powerpoint/2010/main" val="362037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3B6E3C-A554-4249-B71F-1F4D272441F5}"/>
              </a:ext>
            </a:extLst>
          </p:cNvPr>
          <p:cNvSpPr txBox="1"/>
          <p:nvPr/>
        </p:nvSpPr>
        <p:spPr>
          <a:xfrm>
            <a:off x="1028700" y="695325"/>
            <a:ext cx="841743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i="1" dirty="0" err="1">
                <a:solidFill>
                  <a:schemeClr val="bg1"/>
                </a:solidFill>
              </a:rPr>
              <a:t>What</a:t>
            </a:r>
            <a:r>
              <a:rPr lang="it-IT" sz="3600" b="1" i="1" dirty="0">
                <a:solidFill>
                  <a:schemeClr val="bg1"/>
                </a:solidFill>
              </a:rPr>
              <a:t> </a:t>
            </a:r>
            <a:r>
              <a:rPr lang="it-IT" sz="3600" b="1" i="1" dirty="0" err="1">
                <a:solidFill>
                  <a:schemeClr val="bg1"/>
                </a:solidFill>
              </a:rPr>
              <a:t>is</a:t>
            </a:r>
            <a:r>
              <a:rPr lang="it-IT" sz="3600" b="1" i="1" dirty="0">
                <a:solidFill>
                  <a:schemeClr val="bg1"/>
                </a:solidFill>
              </a:rPr>
              <a:t> Python?</a:t>
            </a:r>
          </a:p>
          <a:p>
            <a:endParaRPr lang="it-IT" sz="3600" b="1" i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lang="it-IT" sz="2800" b="1" dirty="0">
              <a:solidFill>
                <a:schemeClr val="bg1"/>
              </a:solidFill>
            </a:endParaRPr>
          </a:p>
          <a:p>
            <a:r>
              <a:rPr lang="it-IT" sz="2800" b="1" dirty="0" err="1">
                <a:solidFill>
                  <a:schemeClr val="bg1"/>
                </a:solidFill>
              </a:rPr>
              <a:t>Interpreted</a:t>
            </a:r>
            <a:endParaRPr lang="it-IT" sz="2800" b="1" dirty="0">
              <a:solidFill>
                <a:schemeClr val="bg1"/>
              </a:solidFill>
            </a:endParaRPr>
          </a:p>
          <a:p>
            <a:r>
              <a:rPr lang="it-IT" sz="2800" b="1" dirty="0">
                <a:solidFill>
                  <a:schemeClr val="bg1"/>
                </a:solidFill>
              </a:rPr>
              <a:t>Supports </a:t>
            </a:r>
            <a:r>
              <a:rPr lang="it-IT" sz="2800" b="1" i="1" dirty="0">
                <a:solidFill>
                  <a:schemeClr val="bg1"/>
                </a:solidFill>
              </a:rPr>
              <a:t>OOP</a:t>
            </a:r>
            <a:r>
              <a:rPr lang="it-IT" sz="2800" b="1" dirty="0">
                <a:solidFill>
                  <a:schemeClr val="bg1"/>
                </a:solidFill>
              </a:rPr>
              <a:t> (</a:t>
            </a:r>
            <a:r>
              <a:rPr lang="it-IT" sz="2800" b="1" i="1" dirty="0">
                <a:solidFill>
                  <a:schemeClr val="bg1"/>
                </a:solidFill>
              </a:rPr>
              <a:t>O</a:t>
            </a:r>
            <a:r>
              <a:rPr lang="it-IT" sz="2800" b="1" dirty="0">
                <a:solidFill>
                  <a:schemeClr val="bg1"/>
                </a:solidFill>
              </a:rPr>
              <a:t>bject </a:t>
            </a:r>
            <a:r>
              <a:rPr lang="it-IT" sz="2800" b="1" i="1" dirty="0" err="1">
                <a:solidFill>
                  <a:schemeClr val="bg1"/>
                </a:solidFill>
              </a:rPr>
              <a:t>O</a:t>
            </a:r>
            <a:r>
              <a:rPr lang="it-IT" sz="2800" b="1" dirty="0" err="1">
                <a:solidFill>
                  <a:schemeClr val="bg1"/>
                </a:solidFill>
              </a:rPr>
              <a:t>riented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i="1" dirty="0">
                <a:solidFill>
                  <a:schemeClr val="bg1"/>
                </a:solidFill>
              </a:rPr>
              <a:t>P</a:t>
            </a:r>
            <a:r>
              <a:rPr lang="it-IT" sz="2800" b="1" dirty="0">
                <a:solidFill>
                  <a:schemeClr val="bg1"/>
                </a:solidFill>
              </a:rPr>
              <a:t>rogramming)</a:t>
            </a: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r>
              <a:rPr lang="it-IT" sz="2800" b="1" i="1" dirty="0" err="1">
                <a:solidFill>
                  <a:schemeClr val="bg1"/>
                </a:solidFill>
              </a:rPr>
              <a:t>Main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advantage</a:t>
            </a:r>
            <a:r>
              <a:rPr lang="it-IT" sz="2800" b="1" i="1" dirty="0">
                <a:solidFill>
                  <a:schemeClr val="bg1"/>
                </a:solidFill>
              </a:rPr>
              <a:t> over </a:t>
            </a:r>
            <a:r>
              <a:rPr lang="it-IT" sz="2800" b="1" i="1" dirty="0" err="1">
                <a:solidFill>
                  <a:schemeClr val="bg1"/>
                </a:solidFill>
              </a:rPr>
              <a:t>compiled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languages</a:t>
            </a:r>
            <a:r>
              <a:rPr lang="it-IT" sz="2800" b="1" i="1" dirty="0">
                <a:solidFill>
                  <a:schemeClr val="bg1"/>
                </a:solidFill>
              </a:rPr>
              <a:t>: </a:t>
            </a:r>
            <a:r>
              <a:rPr lang="it-IT" sz="2800" b="1" dirty="0" err="1">
                <a:solidFill>
                  <a:schemeClr val="accent2">
                    <a:lumMod val="75000"/>
                  </a:schemeClr>
                </a:solidFill>
              </a:rPr>
              <a:t>interactivity</a:t>
            </a:r>
            <a:endParaRPr lang="it-IT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sz="2800" b="1" i="1" dirty="0">
              <a:solidFill>
                <a:schemeClr val="bg1"/>
              </a:solidFill>
            </a:endParaRPr>
          </a:p>
          <a:p>
            <a:r>
              <a:rPr lang="it-IT" sz="2800" b="1" i="1" dirty="0" err="1">
                <a:solidFill>
                  <a:schemeClr val="bg1"/>
                </a:solidFill>
              </a:rPr>
              <a:t>main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b="1" i="1" dirty="0" err="1">
                <a:solidFill>
                  <a:schemeClr val="bg1"/>
                </a:solidFill>
              </a:rPr>
              <a:t>disadvantage</a:t>
            </a:r>
            <a:r>
              <a:rPr lang="it-IT" sz="2800" b="1" i="1" dirty="0">
                <a:solidFill>
                  <a:schemeClr val="bg1"/>
                </a:solidFill>
              </a:rPr>
              <a:t>: </a:t>
            </a:r>
            <a:r>
              <a:rPr lang="it-IT" sz="2800" b="1" dirty="0" err="1">
                <a:solidFill>
                  <a:schemeClr val="accent2">
                    <a:lumMod val="75000"/>
                  </a:schemeClr>
                </a:solidFill>
              </a:rPr>
              <a:t>relatively</a:t>
            </a:r>
            <a:r>
              <a:rPr lang="it-IT" sz="2800" b="1" dirty="0">
                <a:solidFill>
                  <a:schemeClr val="accent2">
                    <a:lumMod val="75000"/>
                  </a:schemeClr>
                </a:solidFill>
              </a:rPr>
              <a:t> low </a:t>
            </a:r>
            <a:r>
              <a:rPr lang="it-IT" sz="2800" b="1" dirty="0" err="1">
                <a:solidFill>
                  <a:schemeClr val="accent2">
                    <a:lumMod val="75000"/>
                  </a:schemeClr>
                </a:solidFill>
              </a:rPr>
              <a:t>efficiency</a:t>
            </a:r>
            <a:endParaRPr lang="it-IT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t-IT" sz="2800" b="1" dirty="0">
              <a:solidFill>
                <a:schemeClr val="bg1"/>
              </a:solidFill>
            </a:endParaRPr>
          </a:p>
          <a:p>
            <a:endParaRPr lang="it-IT" sz="2800" b="1" i="1" dirty="0"/>
          </a:p>
        </p:txBody>
      </p:sp>
    </p:spTree>
    <p:extLst>
      <p:ext uri="{BB962C8B-B14F-4D97-AF65-F5344CB8AC3E}">
        <p14:creationId xmlns:p14="http://schemas.microsoft.com/office/powerpoint/2010/main" val="12460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2D5F09-5662-41DD-AD78-5C40BF9747A2}"/>
              </a:ext>
            </a:extLst>
          </p:cNvPr>
          <p:cNvSpPr txBox="1"/>
          <p:nvPr/>
        </p:nvSpPr>
        <p:spPr>
          <a:xfrm>
            <a:off x="788565" y="421054"/>
            <a:ext cx="530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i="1" dirty="0" err="1">
                <a:solidFill>
                  <a:schemeClr val="bg1"/>
                </a:solidFill>
              </a:rPr>
              <a:t>Where</a:t>
            </a:r>
            <a:r>
              <a:rPr lang="it-IT" sz="2800" b="1" i="1" dirty="0">
                <a:solidFill>
                  <a:schemeClr val="bg1"/>
                </a:solidFill>
              </a:rPr>
              <a:t> to </a:t>
            </a:r>
            <a:r>
              <a:rPr lang="it-IT" sz="2800" b="1" i="1" dirty="0" err="1">
                <a:solidFill>
                  <a:schemeClr val="bg1"/>
                </a:solidFill>
              </a:rPr>
              <a:t>find</a:t>
            </a:r>
            <a:r>
              <a:rPr lang="it-IT" sz="2800" b="1" i="1" dirty="0">
                <a:solidFill>
                  <a:schemeClr val="bg1"/>
                </a:solidFill>
              </a:rPr>
              <a:t> (</a:t>
            </a:r>
            <a:r>
              <a:rPr lang="it-IT" sz="2800" b="1" i="1" dirty="0" err="1">
                <a:solidFill>
                  <a:schemeClr val="bg1"/>
                </a:solidFill>
              </a:rPr>
              <a:t>valuable</a:t>
            </a:r>
            <a:r>
              <a:rPr lang="it-IT" sz="2800" b="1" i="1" dirty="0">
                <a:solidFill>
                  <a:schemeClr val="bg1"/>
                </a:solidFill>
              </a:rPr>
              <a:t>) support…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64F0B-36E8-44B2-BA43-97DB720C33D8}"/>
              </a:ext>
            </a:extLst>
          </p:cNvPr>
          <p:cNvSpPr txBox="1"/>
          <p:nvPr/>
        </p:nvSpPr>
        <p:spPr>
          <a:xfrm>
            <a:off x="788565" y="2081465"/>
            <a:ext cx="2027763" cy="32650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01600" h="101600"/>
          </a:sp3d>
        </p:spPr>
        <p:txBody>
          <a:bodyPr wrap="none" lIns="144000" tIns="108000" rIns="144000" bIns="108000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endParaRPr lang="it-IT" dirty="0">
              <a:solidFill>
                <a:schemeClr val="bg1"/>
              </a:solidFill>
              <a:hlinkClick r:id="rId3"/>
            </a:endParaRPr>
          </a:p>
          <a:p>
            <a:endParaRPr lang="it-IT" dirty="0">
              <a:solidFill>
                <a:schemeClr val="bg1"/>
              </a:solidFill>
              <a:hlinkClick r:id="rId3"/>
            </a:endParaRPr>
          </a:p>
          <a:p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  <a:hlinkClick r:id="rId5"/>
            </a:endParaRPr>
          </a:p>
          <a:p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pandas.pydata.org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sympy.org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F34849-A6DB-40B3-86EB-945093A04F3C}"/>
              </a:ext>
            </a:extLst>
          </p:cNvPr>
          <p:cNvSpPr txBox="1"/>
          <p:nvPr/>
        </p:nvSpPr>
        <p:spPr>
          <a:xfrm>
            <a:off x="788565" y="1315662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/>
                </a:solidFill>
              </a:rPr>
              <a:t>Official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sites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93197-6957-4566-AF69-E553DBBB8A3F}"/>
              </a:ext>
            </a:extLst>
          </p:cNvPr>
          <p:cNvSpPr txBox="1"/>
          <p:nvPr/>
        </p:nvSpPr>
        <p:spPr>
          <a:xfrm>
            <a:off x="4160939" y="2000164"/>
            <a:ext cx="237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conference.scipy.org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622030-B512-46A1-984C-099F00A6DDE8}"/>
              </a:ext>
            </a:extLst>
          </p:cNvPr>
          <p:cNvSpPr txBox="1"/>
          <p:nvPr/>
        </p:nvSpPr>
        <p:spPr>
          <a:xfrm>
            <a:off x="4160939" y="1296078"/>
            <a:ext cx="25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Conferences and Tutorials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CB5159-DF56-4D76-BA2A-DEE8ADC49801}"/>
              </a:ext>
            </a:extLst>
          </p:cNvPr>
          <p:cNvSpPr txBox="1"/>
          <p:nvPr/>
        </p:nvSpPr>
        <p:spPr>
          <a:xfrm>
            <a:off x="4160939" y="34410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912145-09BC-4714-ADCF-86E4444941A2}"/>
              </a:ext>
            </a:extLst>
          </p:cNvPr>
          <p:cNvSpPr txBox="1"/>
          <p:nvPr/>
        </p:nvSpPr>
        <p:spPr>
          <a:xfrm>
            <a:off x="4160939" y="307175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D5CA685-DA26-43F9-9FF5-56D0C60DC808}"/>
              </a:ext>
            </a:extLst>
          </p:cNvPr>
          <p:cNvSpPr txBox="1"/>
          <p:nvPr/>
        </p:nvSpPr>
        <p:spPr>
          <a:xfrm>
            <a:off x="4160939" y="2720625"/>
            <a:ext cx="276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YouTube playlist of tutorials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F53EA7-E23A-4625-A4CD-1943EB602CD2}"/>
              </a:ext>
            </a:extLst>
          </p:cNvPr>
          <p:cNvSpPr txBox="1"/>
          <p:nvPr/>
        </p:nvSpPr>
        <p:spPr>
          <a:xfrm>
            <a:off x="4160939" y="3827468"/>
            <a:ext cx="136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8AD649-90A4-4BD2-974B-021A16320015}"/>
              </a:ext>
            </a:extLst>
          </p:cNvPr>
          <p:cNvSpPr txBox="1"/>
          <p:nvPr/>
        </p:nvSpPr>
        <p:spPr>
          <a:xfrm>
            <a:off x="8256863" y="2017214"/>
            <a:ext cx="2799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r>
              <a:rPr lang="it-IT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(David Chen 2019)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6F33BF3-188C-49C1-AE29-E32F1939C2F8}"/>
              </a:ext>
            </a:extLst>
          </p:cNvPr>
          <p:cNvSpPr txBox="1"/>
          <p:nvPr/>
        </p:nvSpPr>
        <p:spPr>
          <a:xfrm>
            <a:off x="8256863" y="1251403"/>
            <a:ext cx="15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/>
                </a:solidFill>
              </a:rPr>
              <a:t>Specific</a:t>
            </a:r>
            <a:r>
              <a:rPr lang="it-IT" i="1" dirty="0">
                <a:solidFill>
                  <a:schemeClr val="bg1"/>
                </a:solidFill>
              </a:rPr>
              <a:t> </a:t>
            </a:r>
            <a:r>
              <a:rPr lang="it-IT" i="1" dirty="0" err="1">
                <a:solidFill>
                  <a:schemeClr val="bg1"/>
                </a:solidFill>
              </a:rPr>
              <a:t>topics</a:t>
            </a:r>
            <a:endParaRPr lang="it-IT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495BADE-7D42-4755-A89E-7CCADA4C5036}"/>
              </a:ext>
            </a:extLst>
          </p:cNvPr>
          <p:cNvSpPr txBox="1"/>
          <p:nvPr/>
        </p:nvSpPr>
        <p:spPr>
          <a:xfrm>
            <a:off x="8259372" y="2483656"/>
            <a:ext cx="359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it-IT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(Alex </a:t>
            </a:r>
            <a:r>
              <a:rPr lang="it-IT" dirty="0" err="1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Chabot</a:t>
            </a:r>
            <a:r>
              <a:rPr lang="it-IT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-Leclerc; 2019)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566FC2-2F41-4A13-A00D-8A798F02F3A5}"/>
              </a:ext>
            </a:extLst>
          </p:cNvPr>
          <p:cNvGrpSpPr/>
          <p:nvPr/>
        </p:nvGrpSpPr>
        <p:grpSpPr>
          <a:xfrm>
            <a:off x="5690341" y="4179750"/>
            <a:ext cx="3886875" cy="1922857"/>
            <a:chOff x="5700069" y="4568939"/>
            <a:chExt cx="3886875" cy="1922857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086B32B-26D0-4F67-B892-D6BD7A755A18}"/>
                </a:ext>
              </a:extLst>
            </p:cNvPr>
            <p:cNvSpPr txBox="1"/>
            <p:nvPr/>
          </p:nvSpPr>
          <p:spPr>
            <a:xfrm>
              <a:off x="5712229" y="5584602"/>
              <a:ext cx="9626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Logics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C5A17B9-481D-4F00-AB1F-AEBE364B3F26}"/>
                </a:ext>
              </a:extLst>
            </p:cNvPr>
            <p:cNvSpPr txBox="1"/>
            <p:nvPr/>
          </p:nvSpPr>
          <p:spPr>
            <a:xfrm>
              <a:off x="5700069" y="6122464"/>
              <a:ext cx="1505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Clean</a:t>
              </a:r>
              <a:r>
                <a:rPr lang="it-IT" dirty="0">
                  <a:solidFill>
                    <a:schemeClr val="bg1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code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8DD608-906E-4D22-BAA7-814E43EAB38F}"/>
                </a:ext>
              </a:extLst>
            </p:cNvPr>
            <p:cNvSpPr txBox="1"/>
            <p:nvPr/>
          </p:nvSpPr>
          <p:spPr>
            <a:xfrm>
              <a:off x="5712229" y="4568939"/>
              <a:ext cx="3874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solidFill>
                    <a:schemeClr val="bg1"/>
                  </a:solidFill>
                </a:rPr>
                <a:t>Conferences by Bob Martin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i="1" dirty="0" err="1">
                  <a:solidFill>
                    <a:schemeClr val="bg1"/>
                  </a:solidFill>
                </a:rPr>
                <a:t>Uncle</a:t>
              </a:r>
              <a:r>
                <a:rPr lang="it-IT" i="1" dirty="0">
                  <a:solidFill>
                    <a:schemeClr val="bg1"/>
                  </a:solidFill>
                </a:rPr>
                <a:t> Bob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it-IT" b="1" i="1" dirty="0">
                  <a:solidFill>
                    <a:schemeClr val="bg1"/>
                  </a:solidFill>
                </a:rPr>
                <a:t>A must!</a:t>
              </a:r>
            </a:p>
          </p:txBody>
        </p:sp>
      </p:grpSp>
      <p:pic>
        <p:nvPicPr>
          <p:cNvPr id="25" name="Immagine 24">
            <a:extLst>
              <a:ext uri="{FF2B5EF4-FFF2-40B4-BE49-F238E27FC236}">
                <a16:creationId xmlns:a16="http://schemas.microsoft.com/office/drawing/2014/main" id="{1DD95D73-52AD-4303-9C1A-31191A2FD5A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13644"/>
          <a:stretch/>
        </p:blipFill>
        <p:spPr>
          <a:xfrm>
            <a:off x="8772164" y="4744735"/>
            <a:ext cx="2284369" cy="14879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019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DF6D849-075E-4814-849A-9E6B6596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58" y="1281632"/>
            <a:ext cx="2700998" cy="385085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0F8D41E-532B-4281-A1C5-F772096C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62" y="1281632"/>
            <a:ext cx="2940230" cy="385085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B0E830-7EEA-4A48-86B9-9C29E9C1546B}"/>
              </a:ext>
            </a:extLst>
          </p:cNvPr>
          <p:cNvSpPr txBox="1"/>
          <p:nvPr/>
        </p:nvSpPr>
        <p:spPr>
          <a:xfrm>
            <a:off x="653265" y="243525"/>
            <a:ext cx="134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i="1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4EC01D-E9C3-427A-A083-9AB3D07FB761}"/>
              </a:ext>
            </a:extLst>
          </p:cNvPr>
          <p:cNvSpPr txBox="1"/>
          <p:nvPr/>
        </p:nvSpPr>
        <p:spPr>
          <a:xfrm>
            <a:off x="1783340" y="5337829"/>
            <a:ext cx="312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>
                <a:solidFill>
                  <a:schemeClr val="bg1"/>
                </a:solidFill>
              </a:rPr>
              <a:t>Overview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recipes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practical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advices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specialized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topic</a:t>
            </a:r>
            <a:r>
              <a:rPr lang="it-IT" sz="2000" b="1" dirty="0">
                <a:solidFill>
                  <a:schemeClr val="bg1"/>
                </a:solidFill>
              </a:rPr>
              <a:t> in </a:t>
            </a:r>
            <a:r>
              <a:rPr lang="it-IT" sz="2000" b="1" dirty="0" err="1">
                <a:solidFill>
                  <a:schemeClr val="bg1"/>
                </a:solidFill>
              </a:rPr>
              <a:t>scientific</a:t>
            </a:r>
            <a:r>
              <a:rPr lang="it-IT" sz="2000" b="1" dirty="0">
                <a:solidFill>
                  <a:schemeClr val="bg1"/>
                </a:solidFill>
              </a:rPr>
              <a:t> computing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8C3935-66C6-4234-9AEB-416ECBD87EB6}"/>
              </a:ext>
            </a:extLst>
          </p:cNvPr>
          <p:cNvSpPr txBox="1"/>
          <p:nvPr/>
        </p:nvSpPr>
        <p:spPr>
          <a:xfrm>
            <a:off x="6975878" y="5337829"/>
            <a:ext cx="3268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>
                <a:solidFill>
                  <a:schemeClr val="bg1"/>
                </a:solidFill>
              </a:rPr>
              <a:t>Very</a:t>
            </a:r>
            <a:r>
              <a:rPr lang="it-IT" sz="2000" b="1" dirty="0">
                <a:solidFill>
                  <a:schemeClr val="bg1"/>
                </a:solidFill>
              </a:rPr>
              <a:t> in </a:t>
            </a:r>
            <a:r>
              <a:rPr lang="it-IT" sz="2000" b="1" dirty="0" err="1">
                <a:solidFill>
                  <a:schemeClr val="bg1"/>
                </a:solidFill>
              </a:rPr>
              <a:t>depth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analysis</a:t>
            </a:r>
            <a:r>
              <a:rPr lang="it-IT" sz="2000" b="1" dirty="0">
                <a:solidFill>
                  <a:schemeClr val="bg1"/>
                </a:solidFill>
              </a:rPr>
              <a:t> of the </a:t>
            </a:r>
            <a:r>
              <a:rPr lang="it-IT" sz="2000" b="1" dirty="0" err="1">
                <a:solidFill>
                  <a:schemeClr val="bg1"/>
                </a:solidFill>
              </a:rPr>
              <a:t>language</a:t>
            </a:r>
            <a:r>
              <a:rPr lang="it-IT" sz="2000" b="1" dirty="0">
                <a:solidFill>
                  <a:schemeClr val="bg1"/>
                </a:solidFill>
              </a:rPr>
              <a:t>: </a:t>
            </a:r>
            <a:r>
              <a:rPr lang="it-IT" sz="2000" b="1" i="1" dirty="0" err="1">
                <a:solidFill>
                  <a:schemeClr val="bg1"/>
                </a:solidFill>
              </a:rPr>
              <a:t>logics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grammar</a:t>
            </a:r>
            <a:r>
              <a:rPr lang="it-IT" sz="2000" b="1" dirty="0">
                <a:solidFill>
                  <a:schemeClr val="bg1"/>
                </a:solidFill>
              </a:rPr>
              <a:t>, </a:t>
            </a:r>
            <a:r>
              <a:rPr lang="it-IT" sz="2000" b="1" dirty="0" err="1">
                <a:solidFill>
                  <a:schemeClr val="bg1"/>
                </a:solidFill>
              </a:rPr>
              <a:t>syntax</a:t>
            </a:r>
            <a:endParaRPr lang="it-I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9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539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Courier New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 Prencipe</dc:creator>
  <cp:lastModifiedBy>Mauro Prencipe</cp:lastModifiedBy>
  <cp:revision>65</cp:revision>
  <dcterms:created xsi:type="dcterms:W3CDTF">2022-01-20T13:50:58Z</dcterms:created>
  <dcterms:modified xsi:type="dcterms:W3CDTF">2024-01-09T16:08:03Z</dcterms:modified>
</cp:coreProperties>
</file>