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A5E"/>
    <a:srgbClr val="93AE43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2" autoAdjust="0"/>
    <p:restoredTop sz="64604" autoAdjust="0"/>
  </p:normalViewPr>
  <p:slideViewPr>
    <p:cSldViewPr snapToGrid="0" snapToObjects="1">
      <p:cViewPr>
        <p:scale>
          <a:sx n="66" d="100"/>
          <a:sy n="66" d="100"/>
        </p:scale>
        <p:origin x="-16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2046" y="228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la hora de enviar datos a un objeto que se llama, no se generan dudas: Si el dato se tiene en un atributo se incluye como parámetro al atributo; y si se encuentra en una variable, se utiliza la variable.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AR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Un ejemplo de cuando los datos los tenemos en atributos, sería el caso de que la llamada al procedimiento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GetDiscount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estuviera definida en una regla de una transacción en la cual el usuario ha ingresado un identificador de cliente y un identificador de vuelo, y se tienen los valores a ser enviados al procedimiento, en atributos.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AR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Otro ejemplo de uso de atributos, podría ser si la misma llamada estuviera definida dentro de un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each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el cual navega cierta tabla base, tiene alcance a la tabla extendida de la misma y dispone de esos atributos.</a:t>
            </a: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4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Un ejemplo de cuando los datos los tuvimos en variables, fue en el web panel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EnterAttractionNameRange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donde ingresábamos un rango de atracciones y al confirmar, invocábamos a un procedimiento pasándole dicho rango que lo disponíamos en 2 variables.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AR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Recordemos que en la invocación podemos omitir el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 </a:t>
            </a: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4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lo que respecta a la declaración de la regla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en el objeto invocado, podemos decidir </a:t>
            </a:r>
            <a:r>
              <a:rPr lang="es-AR" sz="900" b="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para cada parámetro recibido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si declarar un atributo o una variable, independientemente de cómo haya sido enviado.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¿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Cuál es la diferencia entre usar una variable o un atributo en la regla </a:t>
            </a:r>
            <a:r>
              <a:rPr lang="es-AR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AR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del objeto invocado? 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 se recibe el valor en una variable, la misma se podrá utilizar libremente en la programación: se la podrá utilizar como condición de filtro por igualdad, por mayor, mayor o igual, menor, menor o igual. Se la podrá utilizar también para alguna operación aritmética, o lo que se necesite realizar con la misma. </a:t>
            </a: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AR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 en cambio se recibe el valor en un atributo, automáticamente el mismo actuará como filtro por igualdad en el objeto. Veamos esto.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7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00099" y="4715907"/>
            <a:ext cx="5270183" cy="4467701"/>
          </a:xfrm>
        </p:spPr>
        <p:txBody>
          <a:bodyPr/>
          <a:lstStyle/>
          <a:p>
            <a:pPr algn="just"/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recibimos el valor en un atributo en la regla,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filtra por igualdad, es decir, solamente se va a acceder a los registros que tengan ese valor de identificador de atracción, en todos los accesos a la base de datos que se hacen en el </a:t>
            </a:r>
            <a:r>
              <a:rPr lang="es-AR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del objeto.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lo tanto, no es necesario escribir la cláusula </a:t>
            </a:r>
            <a:r>
              <a:rPr lang="es-AR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</a:t>
            </a:r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ya que el efecto de filtrar por dicho atributo ya se logra al recibir en el atributo en la regla </a:t>
            </a:r>
            <a:r>
              <a:rPr lang="es-AR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endParaRPr lang="es-AR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AR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resultado y performance de ambas soluciones son iguales.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7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32168" y="4715907"/>
            <a:ext cx="5438140" cy="4467701"/>
          </a:xfrm>
        </p:spPr>
        <p:txBody>
          <a:bodyPr/>
          <a:lstStyle/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situaciones anteriores nos hemos encontrado con la necesidad de llamar a un objeto, desde otro.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Por ejemplo en el evento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Enter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del web panel “EnterPercentage2”, estamos llamando al procedimiento “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IncreaseFlightPrices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r>
              <a:rPr lang="es-UY" sz="9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mediante el método </a:t>
            </a:r>
            <a:r>
              <a:rPr lang="es-UY" sz="900" kern="1200" baseline="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  <a:r>
              <a:rPr lang="es-UY" sz="9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baseline="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 sintaxis en las llamadas, permite que podamos omitir el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y el funcionamiento será exactamente el mismo, ya que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tiene la inteligencia para determinar que estamos llamando a un objeto; así que podemos eliminar el punto y el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este ejemplo, estamos pasándole al procedimiento el valor del porcentaje ingresado por el usuario en el web panel, almacenado en la variable &amp;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percentage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este caso el valor lo tenemos en una variable. Si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tuvieramos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el dato en un atributo, incluiríamos dentro del paréntesis al atributo que corresponda, o en caso de tener que pasar dos o más valores,  enviaríamos varios atributos y/o variables separados por coma.</a:t>
            </a: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4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Como ya hemos visto en el objeto llamado, declaramos los datos recibidos en la regla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Vemos en esta regla, a la variable &amp;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percentage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entre paréntesis. </a:t>
            </a:r>
          </a:p>
          <a:p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este objeto hemos definido a la variable con el mismo nombre y tipo de datos con que se conoce en el web panel. El nombre podría haber sido distinto, en cambio el tipo de datos debe coincidir. </a:t>
            </a:r>
          </a:p>
          <a:p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Recordemos que la variable recibida con el valor del porcentaje, la utilizamos en el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del procedimiento.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 al llamar a un objeto, no se le envían datos, en el objeto llamado </a:t>
            </a:r>
            <a:r>
              <a:rPr lang="es-UY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no hay que declarar una regla </a:t>
            </a:r>
            <a:r>
              <a:rPr lang="es-UY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Y si se envía más de un dato, hay que recibirlos dentro de la regla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en el mismo orden, separados por coma. </a:t>
            </a: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564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Ahora definimos un web panel para que el usuario ingrese un rango inicial y final de nombres de atracciones que desee listar. Y desde el web panel llamaremos a un procedimiento, para que liste todas las atracciones cuyos nombres estén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incluídos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en dicho rango.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Creamos el web panel: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EnterAttractionNameRange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su sección de variables creamos las 2 variables que necesitamos: 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variable de nombre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AttractionNameFrom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y se nos sugiere basar la definición de la variable en la definición del atributo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AttractionName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Esto significa que la definición de la variable está enlazada con la definición del atributo y si en el futuro cambiamos el tipo de datos del atributo, el tipo de datos de la variable cambiará acorde, automáticamente.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variable de nombre: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AttractionNameTo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basada también en la definición del atributo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AttractionName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el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del web panel, desde la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ToolBox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insertamos una tabla y dejamos el tamaño por defecto. Cuando diseñamos en web, es importante usar tablas para que lo que escribamos o insertemos en la pantalla, quede debidamente alineado. 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Digitamos “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:” en la celda de arriba a la izquierda</a:t>
            </a:r>
            <a:r>
              <a:rPr lang="es-UY" sz="9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“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:” en la celda debajo de esa. En las otras 2 celdas, insertamos las variables que recién definimos.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Insertamos también un botón y en su evento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Enter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asociado llamaremos al procedimiento que listará las atracciones.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5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0899" y="4715907"/>
            <a:ext cx="5200333" cy="4467701"/>
          </a:xfrm>
        </p:spPr>
        <p:txBody>
          <a:bodyPr/>
          <a:lstStyle/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 procedimiento AttractionsReport2 debe recibir el rango inicial y final de nombres de atracciones en la sección de reglas del mismo, mediante la regl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s-UY" sz="9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la sección de variables del procedimiento, definimos 2 variables: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NameFrom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basada en el atributo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AttractionName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NameTo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también basada en el atributo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AttractionName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Observemos que le hemos dado a las variables, distintos nombres respecto a los nombres de variables que definimos en el web panel. Lo importante es que </a:t>
            </a:r>
            <a:r>
              <a:rPr lang="es-UY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los tipos de datos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enviados y recibidos, coincidan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 dato enviado en primer lugar, viene en primer lugar y así sucesivamente llegan los datos al objeto llamado, en el orden que se enviaron. 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Así que en 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sección Rules del procedimiento escribimos: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(&amp;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NameFrom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,&amp;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NameTo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); </a:t>
            </a:r>
          </a:p>
          <a:p>
            <a:pPr algn="just"/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Estas variables que recibimos en el procedimiento, las vamos a usar para filtrar en el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each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Así que en el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y escribimos: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where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AttractionName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&gt;=&amp;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NameFrom</a:t>
            </a:r>
            <a:r>
              <a:rPr lang="es-UY" sz="9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y where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AttractionName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&gt;=&amp;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NameTo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endParaRPr lang="en-US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Observemos que usamos los nombres de las variables definidas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este procedimiento 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no los nombres usados en el objeto llamador.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Supongamos que este procedimiento fue salvado a partir de otro, entonces las propiedades y la regla necesaria para que la impresión salga en formato PDF ya están configuradas.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 esto el procedimiento está listo. Presionemos F5.</a:t>
            </a: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7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41374" y="4715907"/>
            <a:ext cx="5200333" cy="4467701"/>
          </a:xfrm>
        </p:spPr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Ejecutamos el web panel “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EnterAttractionNameRange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”. Queremos ver a las atracciones cuyos nombres comienzan entre A y Z.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Presionamos el botón Confirmar y vemos que se listan todas las atracciones.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9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Ahora acotamos un poco más el rango. Ponemos entre A y F, y vemos que salen solamente la Torre Eiffel y las pirámides de Egipto.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Hemos visto en ejecución, una llamada de un objeto a otro pasándole 2 parámetros al objeto llamado. Pasaremos ahora a conocer,  otra manera posible de llamar, en particular, a objetos procedimientos o data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providers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9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este ejemplo, estamos llamando a un procedimiento de nombre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GetDiscount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Observemos que delante de la llamada al procedimiento hay una variable y un signo de igual.</a:t>
            </a:r>
          </a:p>
          <a:p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Esto se debe a que el objeto llamado </a:t>
            </a:r>
            <a:r>
              <a:rPr lang="es-UY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devuelve un valor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 la izquierda del signo de igual puede haber una variable que reciba dicho valor o dependiendo del objeto y sección del mismo, podría haber un atributo recibiendo el valor.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este caso, no nos interesa entrar en detalles de lo que hace el procedimiento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GetDiscount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Por el nombre del procedimiento, el hecho de que  devuelve un valor  y el nombre de la variable que recibe el valor que devuelve el procedimiento podemos deducir que:</a:t>
            </a: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 procedimiento nos devolverá un descuento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que se envían al procedimiento 2 datos: cierto identificador de cliente y cierto identificador de vuelo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 procedimiento utilizará dichos datos, evaluará y calculará lo que corresponda y retornará un descuento</a:t>
            </a:r>
          </a:p>
          <a:p>
            <a:pPr marL="171450" indent="-171450">
              <a:buFont typeface="Arial" pitchFamily="34" charset="0"/>
              <a:buChar char="•"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Ahora, es importante que veamos cómo se declara en el objeto llamado, </a:t>
            </a:r>
            <a:r>
              <a:rPr lang="es-UY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 regla </a:t>
            </a:r>
            <a:r>
              <a:rPr lang="es-UY" sz="900" b="1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cuando  en la sintaxis de la llamada, el objeto devuelve un valor. </a:t>
            </a: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la sección de reglas del procedimiento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GetDiscount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declaramos esta regla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con 3 parámetros. El término “parámetros” lo usamos para referirnos a datos que se envían y reciben entre 2 objetos que uno llama al otro.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Así podemos hablar en forma genérica independientemente de si se envían o reciben variables, atributos o valores fijos.</a:t>
            </a:r>
          </a:p>
          <a:p>
            <a:r>
              <a:rPr lang="es-UY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Veamos ahora como es el funcionamiento: Los dos parámetros enviados, se reciben en orden.  Y el tercer parámetro que definimos en la regla 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Parm</a:t>
            </a:r>
            <a:r>
              <a:rPr lang="es-UY" sz="9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orresponde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al que almacena el valor retornado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en la variable &amp;</a:t>
            </a:r>
            <a:r>
              <a:rPr lang="es-UY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discount</a:t>
            </a:r>
            <a:r>
              <a:rPr lang="es-UY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 la invocación.</a:t>
            </a:r>
          </a:p>
          <a:p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el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del objeto 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GetDiscount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en algún lugar del conjunto de instrucciones hay que asignarle valor a la variable &amp;</a:t>
            </a:r>
            <a:r>
              <a:rPr lang="es-AR" sz="900" kern="1200" dirty="0" err="1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discount</a:t>
            </a:r>
            <a:r>
              <a:rPr lang="es-AR" sz="9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para que dicho valor pueda ser devuelto y asignado a la variable que se encuentra a la izquierda del signo de igual.</a:t>
            </a:r>
            <a:endParaRPr lang="es-UY" sz="900" kern="1200" dirty="0" smtClean="0"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1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685" y="2541613"/>
            <a:ext cx="5631543" cy="114300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MÉTODOS </a:t>
            </a:r>
            <a:r>
              <a:rPr lang="en-US" spc="-60" dirty="0" smtClean="0"/>
              <a:t>DE INVOCACIÓN</a:t>
            </a:r>
            <a:br>
              <a:rPr lang="en-US" spc="-60" dirty="0" smtClean="0"/>
            </a:br>
            <a:r>
              <a:rPr lang="en-US" sz="2400" b="0" spc="-20" dirty="0" err="1" smtClean="0"/>
              <a:t>Necesidad</a:t>
            </a:r>
            <a:r>
              <a:rPr lang="en-US" sz="2400" b="0" spc="-20" dirty="0" smtClean="0"/>
              <a:t> de </a:t>
            </a:r>
            <a:r>
              <a:rPr lang="en-US" sz="2400" b="0" spc="-20" dirty="0" err="1" smtClean="0"/>
              <a:t>invocar</a:t>
            </a:r>
            <a:r>
              <a:rPr lang="en-US" sz="2400" b="0" spc="-20" dirty="0" smtClean="0"/>
              <a:t> a un </a:t>
            </a:r>
            <a:r>
              <a:rPr lang="en-US" sz="2400" b="0" spc="-20" dirty="0" err="1" smtClean="0"/>
              <a:t>objeto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desde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otro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99" y="3840120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02" y="1714128"/>
            <a:ext cx="6743974" cy="293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Uso de variables y/o atributos para </a:t>
            </a:r>
            <a:r>
              <a:rPr lang="es-UY" sz="2800" dirty="0" smtClean="0">
                <a:solidFill>
                  <a:srgbClr val="93AE43"/>
                </a:solidFill>
                <a:effectLst>
                  <a:glow rad="63500">
                    <a:srgbClr val="8E9D01">
                      <a:alpha val="40000"/>
                    </a:srgbClr>
                  </a:glow>
                </a:effectLst>
              </a:rPr>
              <a:t>enviar</a:t>
            </a:r>
            <a:r>
              <a:rPr lang="es-UY" sz="2800" dirty="0" smtClean="0">
                <a:solidFill>
                  <a:srgbClr val="93AE43"/>
                </a:solidFill>
              </a:rPr>
              <a:t> datos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92200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b="1" dirty="0" smtClean="0">
                <a:latin typeface="+mn-lt"/>
                <a:sym typeface="Symbol"/>
              </a:rPr>
              <a:t>&amp;</a:t>
            </a:r>
            <a:r>
              <a:rPr lang="es-UY" sz="2800" b="1" dirty="0" err="1" smtClean="0">
                <a:latin typeface="+mn-lt"/>
                <a:sym typeface="Symbol"/>
              </a:rPr>
              <a:t>discount</a:t>
            </a:r>
            <a:r>
              <a:rPr lang="es-UY" sz="2800" b="1" dirty="0" smtClean="0">
                <a:latin typeface="+mn-lt"/>
                <a:sym typeface="Symbol"/>
              </a:rPr>
              <a:t> = </a:t>
            </a:r>
            <a:r>
              <a:rPr lang="es-UY" sz="2800" b="1" dirty="0" err="1" smtClean="0">
                <a:latin typeface="+mn-lt"/>
                <a:sym typeface="Symbol"/>
              </a:rPr>
              <a:t>GetDiscount</a:t>
            </a:r>
            <a:r>
              <a:rPr lang="es-UY" sz="2800" b="1" dirty="0" smtClean="0">
                <a:latin typeface="+mn-lt"/>
                <a:sym typeface="Symbol"/>
              </a:rPr>
              <a:t>(</a:t>
            </a:r>
            <a:r>
              <a:rPr lang="es-UY" sz="2800" b="1" dirty="0" err="1" smtClean="0">
                <a:latin typeface="+mn-lt"/>
                <a:sym typeface="Symbol"/>
              </a:rPr>
              <a:t>CustomerId</a:t>
            </a:r>
            <a:r>
              <a:rPr lang="es-UY" sz="2800" b="1" dirty="0" smtClean="0">
                <a:latin typeface="+mn-lt"/>
                <a:sym typeface="Symbol"/>
              </a:rPr>
              <a:t>, </a:t>
            </a:r>
            <a:r>
              <a:rPr lang="es-UY" sz="2800" b="1" dirty="0" err="1" smtClean="0">
                <a:latin typeface="+mn-lt"/>
                <a:sym typeface="Symbol"/>
              </a:rPr>
              <a:t>FlightId</a:t>
            </a:r>
            <a:r>
              <a:rPr lang="es-UY" sz="2800" b="1" dirty="0" smtClean="0">
                <a:latin typeface="+mn-lt"/>
                <a:sym typeface="Symbol"/>
              </a:rPr>
              <a:t>)</a:t>
            </a:r>
            <a:endParaRPr lang="es-UY" sz="2800" dirty="0">
              <a:latin typeface="+mn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67296" y="3022464"/>
            <a:ext cx="1368152" cy="251456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63688" y="3946376"/>
            <a:ext cx="1368152" cy="251456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19865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84215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8" y="3429000"/>
            <a:ext cx="7693189" cy="146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Uso de variables y/o atributos para </a:t>
            </a:r>
            <a:r>
              <a:rPr lang="es-UY" sz="2800" dirty="0" smtClean="0">
                <a:solidFill>
                  <a:srgbClr val="93AE43"/>
                </a:solidFill>
                <a:effectLst>
                  <a:glow rad="63500">
                    <a:srgbClr val="8E9D01">
                      <a:alpha val="40000"/>
                    </a:srgbClr>
                  </a:glow>
                </a:effectLst>
              </a:rPr>
              <a:t>enviar</a:t>
            </a:r>
            <a:r>
              <a:rPr lang="es-UY" sz="2800" dirty="0" smtClean="0">
                <a:solidFill>
                  <a:srgbClr val="93AE43"/>
                </a:solidFill>
              </a:rPr>
              <a:t> datos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33779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686" y="1962769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b="1" dirty="0" err="1" smtClean="0">
                <a:latin typeface="+mn-lt"/>
                <a:sym typeface="Symbol"/>
              </a:rPr>
              <a:t>Parm</a:t>
            </a:r>
            <a:r>
              <a:rPr lang="es-UY" sz="2800" b="1" dirty="0" smtClean="0">
                <a:latin typeface="+mn-lt"/>
                <a:sym typeface="Symbol"/>
              </a:rPr>
              <a:t>(</a:t>
            </a:r>
            <a:r>
              <a:rPr lang="es-UY" sz="2800" b="1" dirty="0" err="1" smtClean="0">
                <a:latin typeface="+mn-lt"/>
                <a:sym typeface="Symbol"/>
              </a:rPr>
              <a:t>CustomerId</a:t>
            </a:r>
            <a:r>
              <a:rPr lang="es-UY" sz="2800" b="1" dirty="0">
                <a:latin typeface="+mn-lt"/>
                <a:sym typeface="Symbol"/>
              </a:rPr>
              <a:t>, </a:t>
            </a:r>
            <a:r>
              <a:rPr lang="es-UY" sz="2800" b="1" dirty="0" err="1">
                <a:latin typeface="+mn-lt"/>
                <a:sym typeface="Symbol"/>
              </a:rPr>
              <a:t>FlightId</a:t>
            </a:r>
            <a:r>
              <a:rPr lang="es-UY" sz="2800" b="1" dirty="0">
                <a:latin typeface="+mn-lt"/>
                <a:sym typeface="Symbol"/>
              </a:rPr>
              <a:t>, &amp;</a:t>
            </a:r>
            <a:r>
              <a:rPr lang="es-UY" sz="2800" b="1" dirty="0" err="1">
                <a:latin typeface="+mn-lt"/>
                <a:sym typeface="Symbol"/>
              </a:rPr>
              <a:t>discount</a:t>
            </a:r>
            <a:r>
              <a:rPr lang="es-UY" sz="2800" b="1" dirty="0">
                <a:latin typeface="+mn-lt"/>
                <a:sym typeface="Symbol"/>
              </a:rPr>
              <a:t> </a:t>
            </a:r>
            <a:r>
              <a:rPr lang="es-UY" sz="2800" b="1" dirty="0" smtClean="0">
                <a:latin typeface="+mn-lt"/>
                <a:sym typeface="Symbol"/>
              </a:rPr>
              <a:t>)</a:t>
            </a:r>
          </a:p>
          <a:p>
            <a:endParaRPr lang="es-UY" sz="2800" b="1" dirty="0" smtClean="0">
              <a:latin typeface="+mn-lt"/>
              <a:sym typeface="Symbol"/>
            </a:endParaRPr>
          </a:p>
          <a:p>
            <a:endParaRPr lang="es-UY" sz="2800" b="1" dirty="0">
              <a:latin typeface="+mn-lt"/>
              <a:sym typeface="Symbol"/>
            </a:endParaRPr>
          </a:p>
          <a:p>
            <a:r>
              <a:rPr lang="es-UY" sz="2800" b="1" dirty="0" err="1">
                <a:latin typeface="+mn-lt"/>
                <a:sym typeface="Symbol"/>
              </a:rPr>
              <a:t>Parm</a:t>
            </a:r>
            <a:r>
              <a:rPr lang="es-UY" sz="2800" b="1" dirty="0" smtClean="0">
                <a:latin typeface="+mn-lt"/>
                <a:sym typeface="Symbol"/>
              </a:rPr>
              <a:t>(&amp;</a:t>
            </a:r>
            <a:r>
              <a:rPr lang="es-UY" sz="2800" b="1" dirty="0" err="1" smtClean="0">
                <a:latin typeface="+mn-lt"/>
                <a:sym typeface="Symbol"/>
              </a:rPr>
              <a:t>CustomerId</a:t>
            </a:r>
            <a:r>
              <a:rPr lang="es-UY" sz="2800" b="1" dirty="0">
                <a:latin typeface="+mn-lt"/>
                <a:sym typeface="Symbol"/>
              </a:rPr>
              <a:t>, </a:t>
            </a:r>
            <a:r>
              <a:rPr lang="es-UY" sz="2800" b="1" dirty="0" smtClean="0">
                <a:latin typeface="+mn-lt"/>
                <a:sym typeface="Symbol"/>
              </a:rPr>
              <a:t>&amp;</a:t>
            </a:r>
            <a:r>
              <a:rPr lang="es-UY" sz="2800" b="1" dirty="0" err="1" smtClean="0">
                <a:latin typeface="+mn-lt"/>
                <a:sym typeface="Symbol"/>
              </a:rPr>
              <a:t>FlightId</a:t>
            </a:r>
            <a:r>
              <a:rPr lang="es-UY" sz="2800" b="1" dirty="0">
                <a:latin typeface="+mn-lt"/>
                <a:sym typeface="Symbol"/>
              </a:rPr>
              <a:t>, &amp;</a:t>
            </a:r>
            <a:r>
              <a:rPr lang="es-UY" sz="2800" b="1" dirty="0" err="1">
                <a:latin typeface="+mn-lt"/>
                <a:sym typeface="Symbol"/>
              </a:rPr>
              <a:t>discount</a:t>
            </a:r>
            <a:r>
              <a:rPr lang="es-UY" sz="2800" b="1" dirty="0">
                <a:latin typeface="+mn-lt"/>
                <a:sym typeface="Symbol"/>
              </a:rPr>
              <a:t> )</a:t>
            </a:r>
            <a:endParaRPr lang="es-UY" sz="2800" b="1" dirty="0">
              <a:latin typeface="+mn-lt"/>
            </a:endParaRPr>
          </a:p>
          <a:p>
            <a:endParaRPr lang="es-UY" sz="2800" b="1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5750" y="260350"/>
            <a:ext cx="8669564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pPr algn="ctr"/>
            <a:r>
              <a:rPr lang="es-UY" sz="2800" dirty="0" smtClean="0">
                <a:solidFill>
                  <a:srgbClr val="93AE43"/>
                </a:solidFill>
              </a:rPr>
              <a:t>Uso de variables y/o atributos para </a:t>
            </a:r>
            <a:br>
              <a:rPr lang="es-UY" sz="2800" dirty="0" smtClean="0">
                <a:solidFill>
                  <a:srgbClr val="93AE43"/>
                </a:solidFill>
              </a:rPr>
            </a:br>
            <a:r>
              <a:rPr lang="es-UY" sz="2800" dirty="0" smtClean="0">
                <a:solidFill>
                  <a:srgbClr val="93AE43"/>
                </a:solidFill>
                <a:effectLst>
                  <a:glow rad="63500">
                    <a:srgbClr val="8E9D01">
                      <a:alpha val="40000"/>
                    </a:srgbClr>
                  </a:glow>
                </a:effectLst>
              </a:rPr>
              <a:t>recibir</a:t>
            </a:r>
            <a:r>
              <a:rPr lang="es-UY" sz="2800" dirty="0" smtClean="0">
                <a:solidFill>
                  <a:srgbClr val="93AE43"/>
                </a:solidFill>
              </a:rPr>
              <a:t> datos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42016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4" y="2308684"/>
            <a:ext cx="4441712" cy="19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438150" y="188640"/>
            <a:ext cx="853440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Uso de variables y/o atributos para </a:t>
            </a:r>
            <a:br>
              <a:rPr lang="es-UY" sz="2800" dirty="0" smtClean="0">
                <a:solidFill>
                  <a:srgbClr val="93AE43"/>
                </a:solidFill>
              </a:rPr>
            </a:br>
            <a:r>
              <a:rPr lang="es-UY" sz="2800" dirty="0" smtClean="0">
                <a:solidFill>
                  <a:srgbClr val="93AE43"/>
                </a:solidFill>
                <a:effectLst>
                  <a:glow rad="63500">
                    <a:srgbClr val="8E9D01">
                      <a:alpha val="40000"/>
                    </a:srgbClr>
                  </a:glow>
                </a:effectLst>
              </a:rPr>
              <a:t>recibir</a:t>
            </a:r>
            <a:r>
              <a:rPr lang="es-UY" sz="2800" dirty="0" smtClean="0">
                <a:solidFill>
                  <a:srgbClr val="93AE43"/>
                </a:solidFill>
              </a:rPr>
              <a:t> datos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2" y="2060848"/>
            <a:ext cx="1800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24" y="2052464"/>
            <a:ext cx="1676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08684"/>
            <a:ext cx="3960440" cy="19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5321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Necesidad de invocar a un objeto desde otro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8605"/>
            <a:ext cx="8208912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31882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Recibiendo un valor en el objeto invocado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1" y="3356992"/>
            <a:ext cx="7021363" cy="146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05" y="1916832"/>
            <a:ext cx="513657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3995936" y="2636912"/>
            <a:ext cx="162018" cy="19561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779681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508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Web panel de entrada de datos que invoca a un procedimiento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69" y="1772816"/>
            <a:ext cx="6711409" cy="176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66" y="3933056"/>
            <a:ext cx="7138626" cy="1656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 bwMode="auto">
          <a:xfrm>
            <a:off x="1547664" y="3429000"/>
            <a:ext cx="864096" cy="115212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779681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20315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9" y="3751422"/>
            <a:ext cx="3727001" cy="19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504" y="260350"/>
            <a:ext cx="8928992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Recibiendo 2 valores en el objeto invocado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25" y="4498087"/>
            <a:ext cx="2778567" cy="7920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51222"/>
            <a:ext cx="5943203" cy="1421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555776" y="1813428"/>
            <a:ext cx="36004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3979" y="1406324"/>
            <a:ext cx="27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>
                <a:latin typeface="+mn-lt"/>
              </a:rPr>
              <a:t>2 parámetros recibidos</a:t>
            </a:r>
            <a:endParaRPr lang="es-UY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3176352" y="1823704"/>
            <a:ext cx="139824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779681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4834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Ejecutamos el web panel que invoca al procedimiento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9102"/>
            <a:ext cx="632460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52069"/>
            <a:ext cx="4602460" cy="26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79681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468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26745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30" y="3485932"/>
            <a:ext cx="63341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Ejecutamos el web panel que invoca al procedimiento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7770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536" y="4005064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i="1" dirty="0" smtClean="0">
                <a:latin typeface="+mn-lt"/>
                <a:sym typeface="Symbol"/>
              </a:rPr>
              <a:t>Rule  </a:t>
            </a:r>
            <a:r>
              <a:rPr lang="es-UY" sz="2400" i="1" dirty="0" err="1" smtClean="0">
                <a:latin typeface="+mn-lt"/>
                <a:sym typeface="Symbol"/>
              </a:rPr>
              <a:t>defined</a:t>
            </a:r>
            <a:r>
              <a:rPr lang="es-UY" sz="2400" i="1" dirty="0" smtClean="0">
                <a:latin typeface="+mn-lt"/>
                <a:sym typeface="Symbol"/>
              </a:rPr>
              <a:t>  in  </a:t>
            </a:r>
            <a:r>
              <a:rPr lang="es-UY" sz="2400" i="1" dirty="0" err="1" smtClean="0">
                <a:latin typeface="+mn-lt"/>
                <a:sym typeface="Symbol"/>
              </a:rPr>
              <a:t>GetDiscount</a:t>
            </a:r>
            <a:r>
              <a:rPr lang="es-UY" sz="2400" i="1" dirty="0" smtClean="0">
                <a:latin typeface="+mn-lt"/>
                <a:sym typeface="Symbol"/>
              </a:rPr>
              <a:t>  </a:t>
            </a:r>
            <a:r>
              <a:rPr lang="es-UY" sz="2400" i="1" dirty="0" err="1" smtClean="0">
                <a:latin typeface="+mn-lt"/>
                <a:sym typeface="Symbol"/>
              </a:rPr>
              <a:t>procedure</a:t>
            </a:r>
            <a:r>
              <a:rPr lang="es-UY" sz="2400" i="1" dirty="0" smtClean="0">
                <a:latin typeface="+mn-lt"/>
                <a:sym typeface="Symbol"/>
              </a:rPr>
              <a:t>:</a:t>
            </a:r>
            <a:endParaRPr lang="es-UY" sz="2400" i="1" dirty="0">
              <a:latin typeface="+mn-lt"/>
              <a:sym typeface="Symbol"/>
            </a:endParaRPr>
          </a:p>
          <a:p>
            <a:endParaRPr lang="es-UY" sz="2800" b="1" dirty="0">
              <a:latin typeface="+mn-lt"/>
              <a:sym typeface="Symbol"/>
            </a:endParaRPr>
          </a:p>
          <a:p>
            <a:r>
              <a:rPr lang="es-UY" sz="2800" b="1" dirty="0" err="1">
                <a:latin typeface="+mn-lt"/>
                <a:sym typeface="Symbol"/>
              </a:rPr>
              <a:t>Parm</a:t>
            </a:r>
            <a:r>
              <a:rPr lang="es-UY" sz="2800" b="1" dirty="0">
                <a:latin typeface="+mn-lt"/>
                <a:sym typeface="Symbol"/>
              </a:rPr>
              <a:t>(</a:t>
            </a:r>
            <a:r>
              <a:rPr lang="es-UY" sz="2800" b="1" dirty="0" err="1">
                <a:latin typeface="+mn-lt"/>
                <a:sym typeface="Symbol"/>
              </a:rPr>
              <a:t>CustomerId</a:t>
            </a:r>
            <a:r>
              <a:rPr lang="es-UY" sz="2800" b="1" dirty="0">
                <a:latin typeface="+mn-lt"/>
                <a:sym typeface="Symbol"/>
              </a:rPr>
              <a:t>, </a:t>
            </a:r>
            <a:r>
              <a:rPr lang="es-UY" sz="2800" b="1" dirty="0" err="1">
                <a:latin typeface="+mn-lt"/>
                <a:sym typeface="Symbol"/>
              </a:rPr>
              <a:t>FlightId</a:t>
            </a:r>
            <a:r>
              <a:rPr lang="es-UY" sz="2800" b="1" dirty="0">
                <a:latin typeface="+mn-lt"/>
                <a:sym typeface="Symbol"/>
              </a:rPr>
              <a:t>, &amp;</a:t>
            </a:r>
            <a:r>
              <a:rPr lang="es-UY" sz="2800" b="1" dirty="0" err="1">
                <a:latin typeface="+mn-lt"/>
                <a:sym typeface="Symbol"/>
              </a:rPr>
              <a:t>discount</a:t>
            </a:r>
            <a:r>
              <a:rPr lang="es-UY" sz="2800" b="1" dirty="0">
                <a:latin typeface="+mn-lt"/>
                <a:sym typeface="Symbol"/>
              </a:rPr>
              <a:t> )</a:t>
            </a:r>
            <a:endParaRPr lang="es-UY" sz="2800" b="1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78976" y="5301208"/>
            <a:ext cx="4677200" cy="660264"/>
            <a:chOff x="1478976" y="5301208"/>
            <a:chExt cx="4677200" cy="660264"/>
          </a:xfrm>
        </p:grpSpPr>
        <p:sp>
          <p:nvSpPr>
            <p:cNvPr id="4" name="Left Brace 3"/>
            <p:cNvSpPr/>
            <p:nvPr/>
          </p:nvSpPr>
          <p:spPr bwMode="auto">
            <a:xfrm rot="16200000">
              <a:off x="2218371" y="4561813"/>
              <a:ext cx="258274" cy="1737064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Left Brace 4"/>
            <p:cNvSpPr/>
            <p:nvPr/>
          </p:nvSpPr>
          <p:spPr bwMode="auto">
            <a:xfrm rot="16200000">
              <a:off x="3794791" y="4854281"/>
              <a:ext cx="258274" cy="1152128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Left Brace 5"/>
            <p:cNvSpPr/>
            <p:nvPr/>
          </p:nvSpPr>
          <p:spPr bwMode="auto">
            <a:xfrm rot="16200000">
              <a:off x="5270955" y="4674262"/>
              <a:ext cx="258274" cy="1512168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0120" y="5661248"/>
              <a:ext cx="576064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dirty="0" smtClean="0">
                  <a:solidFill>
                    <a:schemeClr val="accent6"/>
                  </a:solidFill>
                </a:rPr>
                <a:t>1</a:t>
              </a:r>
              <a:endParaRPr lang="es-UY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2104" y="5673440"/>
              <a:ext cx="576064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dirty="0" smtClean="0">
                  <a:solidFill>
                    <a:schemeClr val="accent6"/>
                  </a:solidFill>
                </a:rPr>
                <a:t>2</a:t>
              </a:r>
              <a:endParaRPr lang="es-UY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2080" y="5638008"/>
              <a:ext cx="576064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dirty="0" smtClean="0">
                  <a:solidFill>
                    <a:schemeClr val="accent6"/>
                  </a:solidFill>
                </a:rPr>
                <a:t>3</a:t>
              </a:r>
              <a:endParaRPr lang="es-UY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52914" y="1340768"/>
            <a:ext cx="4771416" cy="3595080"/>
            <a:chOff x="2752914" y="1340768"/>
            <a:chExt cx="4771416" cy="3595080"/>
          </a:xfrm>
        </p:grpSpPr>
        <p:grpSp>
          <p:nvGrpSpPr>
            <p:cNvPr id="11" name="Group 10"/>
            <p:cNvGrpSpPr/>
            <p:nvPr/>
          </p:nvGrpSpPr>
          <p:grpSpPr>
            <a:xfrm>
              <a:off x="2752914" y="2348880"/>
              <a:ext cx="3908142" cy="2586968"/>
              <a:chOff x="2752914" y="2348880"/>
              <a:chExt cx="3908142" cy="258696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2752914" y="2348880"/>
                <a:ext cx="2532472" cy="258696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4212784" y="2348880"/>
                <a:ext cx="2448272" cy="250111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499992" y="1340768"/>
              <a:ext cx="3024338" cy="576064"/>
              <a:chOff x="5076056" y="1340768"/>
              <a:chExt cx="3024338" cy="576064"/>
            </a:xfrm>
          </p:grpSpPr>
          <p:sp>
            <p:nvSpPr>
              <p:cNvPr id="13" name="Right Brace 12"/>
              <p:cNvSpPr/>
              <p:nvPr/>
            </p:nvSpPr>
            <p:spPr bwMode="auto">
              <a:xfrm rot="16200000">
                <a:off x="5832140" y="944724"/>
                <a:ext cx="216024" cy="172819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122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UY" sz="1200" b="0" i="0" u="none" strike="noStrike" cap="none" normalizeH="0" baseline="0" smtClean="0">
                  <a:ln>
                    <a:noFill/>
                  </a:ln>
                  <a:solidFill>
                    <a:schemeClr val="accent6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08328" y="1340768"/>
                <a:ext cx="576064" cy="28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Y" dirty="0" smtClean="0">
                    <a:solidFill>
                      <a:schemeClr val="accent6"/>
                    </a:solidFill>
                  </a:rPr>
                  <a:t>1</a:t>
                </a:r>
                <a:endParaRPr lang="es-UY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 bwMode="auto">
              <a:xfrm rot="16200000">
                <a:off x="7416316" y="1232754"/>
                <a:ext cx="216026" cy="115213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122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UY" sz="1200" b="0" i="0" u="none" strike="noStrike" cap="none" normalizeH="0" baseline="0" smtClean="0">
                  <a:ln>
                    <a:noFill/>
                  </a:ln>
                  <a:solidFill>
                    <a:schemeClr val="accent6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15744" y="1340768"/>
                <a:ext cx="576064" cy="28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Y" dirty="0" smtClean="0">
                    <a:solidFill>
                      <a:schemeClr val="accent6"/>
                    </a:solidFill>
                  </a:rPr>
                  <a:t>2</a:t>
                </a:r>
                <a:endParaRPr lang="es-UY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19" name="Down Arrow 18"/>
          <p:cNvSpPr/>
          <p:nvPr/>
        </p:nvSpPr>
        <p:spPr bwMode="auto">
          <a:xfrm rot="2874177">
            <a:off x="5611388" y="4624371"/>
            <a:ext cx="275248" cy="408561"/>
          </a:xfrm>
          <a:prstGeom prst="downArrow">
            <a:avLst/>
          </a:prstGeom>
          <a:solidFill>
            <a:srgbClr val="050AE5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200955" y="2426208"/>
            <a:ext cx="5200101" cy="3955120"/>
          </a:xfrm>
          <a:custGeom>
            <a:avLst/>
            <a:gdLst>
              <a:gd name="connsiteX0" fmla="*/ 5200101 w 5200101"/>
              <a:gd name="connsiteY0" fmla="*/ 3499104 h 4020198"/>
              <a:gd name="connsiteX1" fmla="*/ 3676101 w 5200101"/>
              <a:gd name="connsiteY1" fmla="*/ 3791712 h 4020198"/>
              <a:gd name="connsiteX2" fmla="*/ 189189 w 5200101"/>
              <a:gd name="connsiteY2" fmla="*/ 3706368 h 4020198"/>
              <a:gd name="connsiteX3" fmla="*/ 774405 w 5200101"/>
              <a:gd name="connsiteY3" fmla="*/ 0 h 40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101" h="4020198">
                <a:moveTo>
                  <a:pt x="5200101" y="3499104"/>
                </a:moveTo>
                <a:cubicBezTo>
                  <a:pt x="4855677" y="3628136"/>
                  <a:pt x="4511253" y="3757168"/>
                  <a:pt x="3676101" y="3791712"/>
                </a:cubicBezTo>
                <a:cubicBezTo>
                  <a:pt x="2840949" y="3826256"/>
                  <a:pt x="672805" y="4338320"/>
                  <a:pt x="189189" y="3706368"/>
                </a:cubicBezTo>
                <a:cubicBezTo>
                  <a:pt x="-294427" y="3074416"/>
                  <a:pt x="239989" y="1537208"/>
                  <a:pt x="774405" y="0"/>
                </a:cubicBezTo>
              </a:path>
            </a:pathLst>
          </a:custGeom>
          <a:noFill/>
          <a:ln w="38100" cap="flat" cmpd="sng" algn="ctr">
            <a:solidFill>
              <a:srgbClr val="93AE43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>
            <a:off x="1043608" y="1916832"/>
            <a:ext cx="2016224" cy="45719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Curved Down Arrow 21"/>
          <p:cNvSpPr/>
          <p:nvPr/>
        </p:nvSpPr>
        <p:spPr bwMode="auto">
          <a:xfrm flipH="1">
            <a:off x="1478976" y="1556793"/>
            <a:ext cx="1508848" cy="382897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9536" y="1962551"/>
            <a:ext cx="1760584" cy="386329"/>
          </a:xfrm>
          <a:prstGeom prst="ellipse">
            <a:avLst/>
          </a:prstGeom>
          <a:noFill/>
          <a:ln w="38100" cap="flat" cmpd="sng" algn="ctr">
            <a:solidFill>
              <a:srgbClr val="050AE5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467544" y="1736813"/>
            <a:ext cx="1584176" cy="900099"/>
          </a:xfrm>
          <a:prstGeom prst="line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 rot="20753487">
            <a:off x="284727" y="1096808"/>
            <a:ext cx="287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800" dirty="0" err="1" smtClean="0">
                <a:latin typeface="+mn-lt"/>
              </a:rPr>
              <a:t>CustomerDiscount</a:t>
            </a:r>
            <a:endParaRPr lang="es-UY" sz="2800" dirty="0">
              <a:latin typeface="+mn-lt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59536" y="1939691"/>
            <a:ext cx="1773864" cy="500361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64319" y="216069"/>
            <a:ext cx="8534400" cy="7269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800" dirty="0" smtClean="0">
                <a:solidFill>
                  <a:srgbClr val="93AE43"/>
                </a:solidFill>
              </a:rPr>
              <a:t>Otro tipo de llamada a un objeto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7544" y="191683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b="1" dirty="0" smtClean="0">
                <a:latin typeface="+mn-lt"/>
                <a:sym typeface="Symbol"/>
              </a:rPr>
              <a:t>&amp;</a:t>
            </a:r>
            <a:r>
              <a:rPr lang="es-UY" sz="2800" b="1" dirty="0" err="1" smtClean="0">
                <a:latin typeface="+mn-lt"/>
                <a:sym typeface="Symbol"/>
              </a:rPr>
              <a:t>discount</a:t>
            </a:r>
            <a:r>
              <a:rPr lang="es-UY" sz="2800" b="1" dirty="0" smtClean="0">
                <a:latin typeface="+mn-lt"/>
                <a:sym typeface="Symbol"/>
              </a:rPr>
              <a:t> = </a:t>
            </a:r>
            <a:r>
              <a:rPr lang="es-UY" sz="2800" b="1" dirty="0" err="1" smtClean="0">
                <a:latin typeface="+mn-lt"/>
                <a:sym typeface="Symbol"/>
              </a:rPr>
              <a:t>GetDiscount</a:t>
            </a:r>
            <a:r>
              <a:rPr lang="es-UY" sz="2800" b="1" dirty="0" smtClean="0">
                <a:latin typeface="+mn-lt"/>
                <a:sym typeface="Symbol"/>
              </a:rPr>
              <a:t>(</a:t>
            </a:r>
            <a:r>
              <a:rPr lang="es-UY" sz="2800" b="1" dirty="0" err="1" smtClean="0">
                <a:latin typeface="+mn-lt"/>
                <a:sym typeface="Symbol"/>
              </a:rPr>
              <a:t>CustomerId</a:t>
            </a:r>
            <a:r>
              <a:rPr lang="es-UY" sz="2800" b="1" dirty="0" smtClean="0">
                <a:latin typeface="+mn-lt"/>
                <a:sym typeface="Symbol"/>
              </a:rPr>
              <a:t>, </a:t>
            </a:r>
            <a:r>
              <a:rPr lang="es-UY" sz="2800" b="1" dirty="0" err="1" smtClean="0">
                <a:latin typeface="+mn-lt"/>
                <a:sym typeface="Symbol"/>
              </a:rPr>
              <a:t>FlightId</a:t>
            </a:r>
            <a:r>
              <a:rPr lang="es-UY" sz="2800" b="1" dirty="0" smtClean="0">
                <a:latin typeface="+mn-lt"/>
                <a:sym typeface="Symbol"/>
              </a:rPr>
              <a:t>)</a:t>
            </a:r>
            <a:endParaRPr lang="es-UY" sz="2800" dirty="0">
              <a:latin typeface="+mn-lt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29942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2" grpId="0" animBg="1"/>
      <p:bldP spid="22" grpId="1" animBg="1"/>
      <p:bldP spid="22" grpId="2" animBg="1"/>
      <p:bldP spid="22" grpId="3" animBg="1"/>
      <p:bldP spid="23" grpId="0" animBg="1"/>
      <p:bldP spid="25" grpId="0"/>
      <p:bldP spid="26" grpId="0" animBg="1"/>
      <p:bldP spid="26" grpId="1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21297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b="1" dirty="0" smtClean="0">
                <a:latin typeface="Cartoon" pitchFamily="2" charset="0"/>
                <a:sym typeface="Symbol"/>
              </a:rPr>
              <a:t>&amp;</a:t>
            </a:r>
            <a:r>
              <a:rPr lang="es-UY" sz="2800" b="1" dirty="0" err="1" smtClean="0">
                <a:latin typeface="Cartoon" pitchFamily="2" charset="0"/>
                <a:sym typeface="Symbol"/>
              </a:rPr>
              <a:t>discount</a:t>
            </a:r>
            <a:r>
              <a:rPr lang="es-UY" sz="2800" b="1" dirty="0" smtClean="0">
                <a:latin typeface="Cartoon" pitchFamily="2" charset="0"/>
                <a:sym typeface="Symbol"/>
              </a:rPr>
              <a:t> = </a:t>
            </a:r>
            <a:r>
              <a:rPr lang="es-UY" sz="2800" b="1" dirty="0" err="1" smtClean="0">
                <a:latin typeface="Cartoon" pitchFamily="2" charset="0"/>
                <a:sym typeface="Symbol"/>
              </a:rPr>
              <a:t>GetDiscount</a:t>
            </a:r>
            <a:r>
              <a:rPr lang="es-UY" sz="2800" b="1" dirty="0" smtClean="0">
                <a:latin typeface="Cartoon" pitchFamily="2" charset="0"/>
                <a:sym typeface="Symbol"/>
              </a:rPr>
              <a:t>(</a:t>
            </a:r>
            <a:r>
              <a:rPr lang="es-UY" sz="2800" b="1" dirty="0" err="1" smtClean="0">
                <a:latin typeface="Cartoon" pitchFamily="2" charset="0"/>
                <a:sym typeface="Symbol"/>
              </a:rPr>
              <a:t>CustomerId</a:t>
            </a:r>
            <a:r>
              <a:rPr lang="es-UY" sz="2800" b="1" dirty="0" smtClean="0">
                <a:latin typeface="Cartoon" pitchFamily="2" charset="0"/>
                <a:sym typeface="Symbol"/>
              </a:rPr>
              <a:t>, </a:t>
            </a:r>
            <a:r>
              <a:rPr lang="es-UY" sz="2800" b="1" dirty="0" err="1" smtClean="0">
                <a:latin typeface="Cartoon" pitchFamily="2" charset="0"/>
                <a:sym typeface="Symbol"/>
              </a:rPr>
              <a:t>FlightId</a:t>
            </a:r>
            <a:r>
              <a:rPr lang="es-UY" sz="2800" b="1" dirty="0" smtClean="0">
                <a:latin typeface="Cartoon" pitchFamily="2" charset="0"/>
                <a:sym typeface="Symbol"/>
              </a:rPr>
              <a:t>)</a:t>
            </a:r>
            <a:endParaRPr lang="es-UY" sz="2800" dirty="0">
              <a:latin typeface="Cartoo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536" y="4697849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i="1" dirty="0" smtClean="0">
                <a:latin typeface="Cartoon" pitchFamily="2" charset="0"/>
                <a:sym typeface="Symbol"/>
              </a:rPr>
              <a:t>Rule  </a:t>
            </a:r>
            <a:r>
              <a:rPr lang="es-UY" sz="2400" i="1" dirty="0" err="1" smtClean="0">
                <a:latin typeface="Cartoon" pitchFamily="2" charset="0"/>
                <a:sym typeface="Symbol"/>
              </a:rPr>
              <a:t>defined</a:t>
            </a:r>
            <a:r>
              <a:rPr lang="es-UY" sz="2400" i="1" dirty="0" smtClean="0">
                <a:latin typeface="Cartoon" pitchFamily="2" charset="0"/>
                <a:sym typeface="Symbol"/>
              </a:rPr>
              <a:t>  in  </a:t>
            </a:r>
            <a:r>
              <a:rPr lang="es-UY" sz="2400" i="1" dirty="0" err="1" smtClean="0">
                <a:latin typeface="Cartoon" pitchFamily="2" charset="0"/>
                <a:sym typeface="Symbol"/>
              </a:rPr>
              <a:t>GetDiscount</a:t>
            </a:r>
            <a:r>
              <a:rPr lang="es-UY" sz="2400" i="1" dirty="0" smtClean="0">
                <a:latin typeface="Cartoon" pitchFamily="2" charset="0"/>
                <a:sym typeface="Symbol"/>
              </a:rPr>
              <a:t>  </a:t>
            </a:r>
            <a:r>
              <a:rPr lang="es-UY" sz="2400" i="1" dirty="0" err="1" smtClean="0">
                <a:latin typeface="Cartoon" pitchFamily="2" charset="0"/>
                <a:sym typeface="Symbol"/>
              </a:rPr>
              <a:t>procedure</a:t>
            </a:r>
            <a:r>
              <a:rPr lang="es-UY" sz="2400" i="1" dirty="0" smtClean="0">
                <a:latin typeface="Cartoon" pitchFamily="2" charset="0"/>
                <a:sym typeface="Symbol"/>
              </a:rPr>
              <a:t>:</a:t>
            </a:r>
            <a:endParaRPr lang="es-UY" sz="2400" i="1" dirty="0">
              <a:latin typeface="Cartoon" pitchFamily="2" charset="0"/>
              <a:sym typeface="Symbol"/>
            </a:endParaRPr>
          </a:p>
          <a:p>
            <a:endParaRPr lang="es-UY" sz="2800" b="1" dirty="0">
              <a:latin typeface="Cartoon" pitchFamily="2" charset="0"/>
              <a:sym typeface="Symbol"/>
            </a:endParaRPr>
          </a:p>
          <a:p>
            <a:r>
              <a:rPr lang="es-UY" sz="2800" b="1" dirty="0" err="1">
                <a:latin typeface="Cartoon" pitchFamily="2" charset="0"/>
                <a:sym typeface="Symbol"/>
              </a:rPr>
              <a:t>Parm</a:t>
            </a:r>
            <a:r>
              <a:rPr lang="es-UY" sz="2800" b="1" dirty="0">
                <a:latin typeface="Cartoon" pitchFamily="2" charset="0"/>
                <a:sym typeface="Symbol"/>
              </a:rPr>
              <a:t>(</a:t>
            </a:r>
            <a:r>
              <a:rPr lang="es-UY" sz="2800" b="1" dirty="0" err="1">
                <a:latin typeface="Cartoon" pitchFamily="2" charset="0"/>
                <a:sym typeface="Symbol"/>
              </a:rPr>
              <a:t>CustomerId</a:t>
            </a:r>
            <a:r>
              <a:rPr lang="es-UY" sz="2800" b="1" dirty="0">
                <a:latin typeface="Cartoon" pitchFamily="2" charset="0"/>
                <a:sym typeface="Symbol"/>
              </a:rPr>
              <a:t>, </a:t>
            </a:r>
            <a:r>
              <a:rPr lang="es-UY" sz="2800" b="1" dirty="0" err="1">
                <a:latin typeface="Cartoon" pitchFamily="2" charset="0"/>
                <a:sym typeface="Symbol"/>
              </a:rPr>
              <a:t>FlightId</a:t>
            </a:r>
            <a:r>
              <a:rPr lang="es-UY" sz="2800" b="1" dirty="0">
                <a:latin typeface="Cartoon" pitchFamily="2" charset="0"/>
                <a:sym typeface="Symbol"/>
              </a:rPr>
              <a:t>, &amp;</a:t>
            </a:r>
            <a:r>
              <a:rPr lang="es-UY" sz="2800" b="1" dirty="0" err="1">
                <a:latin typeface="Cartoon" pitchFamily="2" charset="0"/>
                <a:sym typeface="Symbol"/>
              </a:rPr>
              <a:t>discount</a:t>
            </a:r>
            <a:r>
              <a:rPr lang="es-UY" sz="2800" b="1" dirty="0">
                <a:latin typeface="Cartoon" pitchFamily="2" charset="0"/>
                <a:sym typeface="Symbol"/>
              </a:rPr>
              <a:t> )</a:t>
            </a:r>
            <a:endParaRPr lang="es-UY" sz="2800" b="1" dirty="0">
              <a:latin typeface="Cartoon" pitchFamily="2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 rot="2874177">
            <a:off x="5611388" y="5217901"/>
            <a:ext cx="275248" cy="408561"/>
          </a:xfrm>
          <a:prstGeom prst="downArrow">
            <a:avLst/>
          </a:prstGeom>
          <a:solidFill>
            <a:srgbClr val="050AE5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flipH="1">
            <a:off x="1478976" y="2852936"/>
            <a:ext cx="1508848" cy="360038"/>
          </a:xfrm>
          <a:prstGeom prst="curvedDownArrow">
            <a:avLst/>
          </a:prstGeom>
          <a:ln>
            <a:solidFill>
              <a:srgbClr val="93AE43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51520" y="3717032"/>
            <a:ext cx="4792437" cy="2615480"/>
          </a:xfrm>
          <a:custGeom>
            <a:avLst/>
            <a:gdLst>
              <a:gd name="connsiteX0" fmla="*/ 5200101 w 5200101"/>
              <a:gd name="connsiteY0" fmla="*/ 3499104 h 4020198"/>
              <a:gd name="connsiteX1" fmla="*/ 3676101 w 5200101"/>
              <a:gd name="connsiteY1" fmla="*/ 3791712 h 4020198"/>
              <a:gd name="connsiteX2" fmla="*/ 189189 w 5200101"/>
              <a:gd name="connsiteY2" fmla="*/ 3706368 h 4020198"/>
              <a:gd name="connsiteX3" fmla="*/ 774405 w 5200101"/>
              <a:gd name="connsiteY3" fmla="*/ 0 h 402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101" h="4020198">
                <a:moveTo>
                  <a:pt x="5200101" y="3499104"/>
                </a:moveTo>
                <a:cubicBezTo>
                  <a:pt x="4855677" y="3628136"/>
                  <a:pt x="4511253" y="3757168"/>
                  <a:pt x="3676101" y="3791712"/>
                </a:cubicBezTo>
                <a:cubicBezTo>
                  <a:pt x="2840949" y="3826256"/>
                  <a:pt x="672805" y="4338320"/>
                  <a:pt x="189189" y="3706368"/>
                </a:cubicBezTo>
                <a:cubicBezTo>
                  <a:pt x="-294427" y="3074416"/>
                  <a:pt x="239989" y="1537208"/>
                  <a:pt x="774405" y="0"/>
                </a:cubicBezTo>
              </a:path>
            </a:pathLst>
          </a:custGeom>
          <a:ln w="57150">
            <a:solidFill>
              <a:srgbClr val="050AE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7" y="260648"/>
            <a:ext cx="4224088" cy="245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1339827" y="1798216"/>
            <a:ext cx="3088157" cy="288032"/>
          </a:xfrm>
          <a:prstGeom prst="roundRect">
            <a:avLst/>
          </a:prstGeom>
          <a:noFill/>
          <a:ln w="38100" cap="flat" cmpd="sng" algn="ctr">
            <a:solidFill>
              <a:srgbClr val="050A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9536" y="3258693"/>
            <a:ext cx="1760584" cy="386329"/>
          </a:xfrm>
          <a:prstGeom prst="ellipse">
            <a:avLst/>
          </a:prstGeom>
          <a:noFill/>
          <a:ln w="38100" cap="flat" cmpd="sng" algn="ctr">
            <a:solidFill>
              <a:srgbClr val="050AE5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4195" y="6525528"/>
            <a:ext cx="3750261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</a:rPr>
              <a:t>ĖTODOS DE INVOCACIÓN</a:t>
            </a:r>
          </a:p>
        </p:txBody>
      </p:sp>
    </p:spTree>
    <p:extLst>
      <p:ext uri="{BB962C8B-B14F-4D97-AF65-F5344CB8AC3E}">
        <p14:creationId xmlns:p14="http://schemas.microsoft.com/office/powerpoint/2010/main" val="19822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927</Words>
  <Application>Microsoft Office PowerPoint</Application>
  <PresentationFormat>On-screen Show (4:3)</PresentationFormat>
  <Paragraphs>145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MÉTODOS DE INVOCACIÓN Necesidad de invocar a un objeto desde otro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191</cp:revision>
  <cp:lastPrinted>2013-05-13T18:08:38Z</cp:lastPrinted>
  <dcterms:created xsi:type="dcterms:W3CDTF">2013-04-25T16:22:53Z</dcterms:created>
  <dcterms:modified xsi:type="dcterms:W3CDTF">2013-06-03T18:23:33Z</dcterms:modified>
</cp:coreProperties>
</file>