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9" r:id="rId3"/>
    <p:sldId id="263" r:id="rId4"/>
    <p:sldId id="261" r:id="rId5"/>
    <p:sldId id="262" r:id="rId6"/>
    <p:sldId id="265" r:id="rId7"/>
    <p:sldId id="266" r:id="rId8"/>
    <p:sldId id="267" r:id="rId9"/>
    <p:sldId id="268" r:id="rId10"/>
    <p:sldId id="270" r:id="rId11"/>
    <p:sldId id="269" r:id="rId12"/>
    <p:sldId id="260" r:id="rId13"/>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59"/>
            <p14:sldId id="263"/>
            <p14:sldId id="261"/>
            <p14:sldId id="262"/>
            <p14:sldId id="265"/>
            <p14:sldId id="266"/>
            <p14:sldId id="267"/>
            <p14:sldId id="268"/>
            <p14:sldId id="270"/>
            <p14:sldId id="269"/>
            <p14:sldId id="260"/>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93AE43"/>
    <a:srgbClr val="92BA5E"/>
    <a:srgbClr val="5E5E5E"/>
    <a:srgbClr val="AED72E"/>
    <a:srgbClr val="8EBB38"/>
    <a:srgbClr val="A6CE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00" autoAdjust="0"/>
    <p:restoredTop sz="79653" autoAdjust="0"/>
  </p:normalViewPr>
  <p:slideViewPr>
    <p:cSldViewPr snapToGrid="0" snapToObjects="1">
      <p:cViewPr>
        <p:scale>
          <a:sx n="66" d="100"/>
          <a:sy n="66" d="100"/>
        </p:scale>
        <p:origin x="-750"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828" y="32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8/2/2013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02/08/2013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UY"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Verdana" pitchFamily="34" charset="0"/>
        <a:ea typeface="Verdana" pitchFamily="34" charset="0"/>
        <a:cs typeface="Verdana" pitchFamily="34" charset="0"/>
      </a:defRPr>
    </a:lvl1pPr>
    <a:lvl2pPr marL="457200" algn="l" defTabSz="914400" rtl="0" eaLnBrk="1" latinLnBrk="0" hangingPunct="1">
      <a:defRPr sz="900" kern="1200">
        <a:solidFill>
          <a:schemeClr val="tx1"/>
        </a:solidFill>
        <a:latin typeface="Verdana" pitchFamily="34" charset="0"/>
        <a:ea typeface="Verdana" pitchFamily="34" charset="0"/>
        <a:cs typeface="Verdana" pitchFamily="34" charset="0"/>
      </a:defRPr>
    </a:lvl2pPr>
    <a:lvl3pPr marL="914400" algn="l" defTabSz="914400" rtl="0" eaLnBrk="1" latinLnBrk="0" hangingPunct="1">
      <a:defRPr sz="900" kern="1200">
        <a:solidFill>
          <a:schemeClr val="tx1"/>
        </a:solidFill>
        <a:latin typeface="Verdana" pitchFamily="34" charset="0"/>
        <a:ea typeface="Verdana" pitchFamily="34" charset="0"/>
        <a:cs typeface="Verdana" pitchFamily="34" charset="0"/>
      </a:defRPr>
    </a:lvl3pPr>
    <a:lvl4pPr marL="1371600" algn="l" defTabSz="914400" rtl="0" eaLnBrk="1" latinLnBrk="0" hangingPunct="1">
      <a:defRPr sz="900" kern="1200">
        <a:solidFill>
          <a:schemeClr val="tx1"/>
        </a:solidFill>
        <a:latin typeface="Verdana" pitchFamily="34" charset="0"/>
        <a:ea typeface="Verdana" pitchFamily="34" charset="0"/>
        <a:cs typeface="Verdana" pitchFamily="34" charset="0"/>
      </a:defRPr>
    </a:lvl4pPr>
    <a:lvl5pPr marL="1828800" algn="l" defTabSz="914400" rtl="0" eaLnBrk="1" latinLnBrk="0" hangingPunct="1">
      <a:defRPr sz="9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872855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s-UY" dirty="0" smtClean="0"/>
              <a:t>Tenemos un doble</a:t>
            </a:r>
            <a:r>
              <a:rPr lang="es-UY" baseline="0" dirty="0" smtClean="0"/>
              <a:t> corte de control, lo que implica tres </a:t>
            </a:r>
            <a:r>
              <a:rPr lang="es-UY" baseline="0" dirty="0" err="1" smtClean="0"/>
              <a:t>for</a:t>
            </a:r>
            <a:r>
              <a:rPr lang="es-UY" baseline="0" dirty="0" smtClean="0"/>
              <a:t> </a:t>
            </a:r>
            <a:r>
              <a:rPr lang="es-UY" baseline="0" dirty="0" err="1" smtClean="0"/>
              <a:t>eachs</a:t>
            </a:r>
            <a:r>
              <a:rPr lang="es-UY" baseline="0" dirty="0" smtClean="0"/>
              <a:t>. En el </a:t>
            </a:r>
            <a:r>
              <a:rPr lang="es-UY" baseline="0" dirty="0" err="1" smtClean="0"/>
              <a:t>order</a:t>
            </a:r>
            <a:r>
              <a:rPr lang="es-UY" baseline="0" dirty="0" smtClean="0"/>
              <a:t> del primero se establece el grupo más externo, en el del segundo, el grupo interior. </a:t>
            </a:r>
          </a:p>
          <a:p>
            <a:pPr marL="0" indent="0" algn="just">
              <a:buNone/>
            </a:pPr>
            <a:endParaRPr lang="es-UY" baseline="0" dirty="0" smtClean="0"/>
          </a:p>
          <a:p>
            <a:pPr marL="0" indent="0" algn="just">
              <a:buNone/>
            </a:pPr>
            <a:r>
              <a:rPr lang="es-UY" baseline="0" dirty="0" smtClean="0"/>
              <a:t>En el ejemplo, por simplicidad, mostramos estos agrupamientos para un contenido dado de la tabla </a:t>
            </a:r>
            <a:r>
              <a:rPr lang="es-UY" baseline="0" dirty="0" err="1" smtClean="0"/>
              <a:t>Attraction</a:t>
            </a:r>
            <a:r>
              <a:rPr lang="es-UY" baseline="0" dirty="0" smtClean="0"/>
              <a:t>, si en lugar de ordenar por </a:t>
            </a:r>
            <a:r>
              <a:rPr lang="es-UY" baseline="0" dirty="0" err="1" smtClean="0"/>
              <a:t>CountryName</a:t>
            </a:r>
            <a:r>
              <a:rPr lang="es-UY" baseline="0" dirty="0" smtClean="0"/>
              <a:t> primero y por </a:t>
            </a:r>
            <a:r>
              <a:rPr lang="es-UY" baseline="0" dirty="0" err="1" smtClean="0"/>
              <a:t>CityName</a:t>
            </a:r>
            <a:r>
              <a:rPr lang="es-UY" baseline="0" dirty="0" smtClean="0"/>
              <a:t> segundo, lo hubiéramos hecho por sus identificadores (es decir: </a:t>
            </a:r>
            <a:r>
              <a:rPr lang="es-UY" baseline="0" dirty="0" err="1" smtClean="0"/>
              <a:t>CountryId</a:t>
            </a:r>
            <a:r>
              <a:rPr lang="es-UY" baseline="0" dirty="0" smtClean="0"/>
              <a:t> y </a:t>
            </a:r>
            <a:r>
              <a:rPr lang="es-UY" baseline="0" dirty="0" err="1" smtClean="0"/>
              <a:t>CityId</a:t>
            </a:r>
            <a:r>
              <a:rPr lang="es-UY" baseline="0" dirty="0" smtClean="0"/>
              <a:t>). El caso del país 2 que tiene atracciones para un par de ciudades, dejará más claro el funcionamiento del corte de control.</a:t>
            </a:r>
          </a:p>
          <a:p>
            <a:pPr marL="0" indent="0" algn="just">
              <a:buNone/>
            </a:pPr>
            <a:endParaRPr lang="es-UY" baseline="0" dirty="0" smtClean="0"/>
          </a:p>
          <a:p>
            <a:pPr marL="0" indent="0" algn="just">
              <a:buNone/>
            </a:pPr>
            <a:r>
              <a:rPr lang="es-UY" baseline="0" dirty="0" smtClean="0"/>
              <a:t>El listado de navegación nos informará sobre esto…</a:t>
            </a:r>
          </a:p>
          <a:p>
            <a:pPr marL="0" indent="0" algn="just">
              <a:buNone/>
            </a:pPr>
            <a:endParaRPr lang="es-UY" baseline="0" dirty="0" smtClean="0"/>
          </a:p>
        </p:txBody>
      </p:sp>
    </p:spTree>
    <p:extLst>
      <p:ext uri="{BB962C8B-B14F-4D97-AF65-F5344CB8AC3E}">
        <p14:creationId xmlns:p14="http://schemas.microsoft.com/office/powerpoint/2010/main" val="36206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baseline="0" dirty="0" smtClean="0"/>
              <a:t>Vemos la palabra Break para cada </a:t>
            </a:r>
            <a:r>
              <a:rPr lang="es-UY" baseline="0" dirty="0" err="1" smtClean="0"/>
              <a:t>for</a:t>
            </a:r>
            <a:r>
              <a:rPr lang="es-UY" baseline="0" dirty="0" smtClean="0"/>
              <a:t> </a:t>
            </a:r>
            <a:r>
              <a:rPr lang="es-UY" baseline="0" dirty="0" err="1" smtClean="0"/>
              <a:t>each</a:t>
            </a:r>
            <a:r>
              <a:rPr lang="es-UY" baseline="0" dirty="0" smtClean="0"/>
              <a:t> interno, indicando la misma tabla base, </a:t>
            </a:r>
            <a:r>
              <a:rPr lang="es-UY" baseline="0" dirty="0" err="1" smtClean="0"/>
              <a:t>Attraction</a:t>
            </a:r>
            <a:r>
              <a:rPr lang="es-UY" baseline="0" dirty="0" smtClean="0"/>
              <a:t>, y por tanto, un corte de control.</a:t>
            </a:r>
          </a:p>
          <a:p>
            <a:pPr algn="just"/>
            <a:endParaRPr lang="es-UY" baseline="0" dirty="0" smtClean="0"/>
          </a:p>
          <a:p>
            <a:pPr algn="just"/>
            <a:r>
              <a:rPr lang="es-UY" baseline="0" dirty="0" smtClean="0"/>
              <a:t>Además, recorrerá esa tabla base una única vez, para lo cuál necesita ordenar por la concatenación de los atributos que aparezcan en los </a:t>
            </a:r>
            <a:r>
              <a:rPr lang="es-UY" baseline="0" dirty="0" err="1" smtClean="0"/>
              <a:t>orders</a:t>
            </a:r>
            <a:r>
              <a:rPr lang="es-UY" baseline="0" dirty="0" smtClean="0"/>
              <a:t> de los </a:t>
            </a:r>
            <a:r>
              <a:rPr lang="es-UY" baseline="0" dirty="0" err="1" smtClean="0"/>
              <a:t>for</a:t>
            </a:r>
            <a:r>
              <a:rPr lang="es-UY" baseline="0" dirty="0" smtClean="0"/>
              <a:t> </a:t>
            </a:r>
            <a:r>
              <a:rPr lang="es-UY" baseline="0" dirty="0" err="1" smtClean="0"/>
              <a:t>eachs</a:t>
            </a:r>
            <a:r>
              <a:rPr lang="es-UY" baseline="0" dirty="0" smtClean="0"/>
              <a:t>. Es por eso que elige </a:t>
            </a:r>
            <a:r>
              <a:rPr lang="es-UY" baseline="0" dirty="0" err="1" smtClean="0"/>
              <a:t>CountryName</a:t>
            </a:r>
            <a:r>
              <a:rPr lang="es-UY" baseline="0" dirty="0" smtClean="0"/>
              <a:t>, </a:t>
            </a:r>
            <a:r>
              <a:rPr lang="es-UY" baseline="0" dirty="0" err="1" smtClean="0"/>
              <a:t>CityName</a:t>
            </a:r>
            <a:r>
              <a:rPr lang="es-UY" baseline="0" dirty="0" smtClean="0"/>
              <a:t>. </a:t>
            </a:r>
          </a:p>
          <a:p>
            <a:pPr algn="just"/>
            <a:endParaRPr lang="es-UY" baseline="0" dirty="0" smtClean="0"/>
          </a:p>
          <a:p>
            <a:pPr algn="just"/>
            <a:r>
              <a:rPr lang="es-UY" baseline="0" dirty="0" smtClean="0"/>
              <a:t>Obsérvese que en el segundo </a:t>
            </a:r>
            <a:r>
              <a:rPr lang="es-UY" baseline="0" dirty="0" err="1" smtClean="0"/>
              <a:t>for</a:t>
            </a:r>
            <a:r>
              <a:rPr lang="es-UY" baseline="0" dirty="0" smtClean="0"/>
              <a:t> </a:t>
            </a:r>
            <a:r>
              <a:rPr lang="es-UY" baseline="0" dirty="0" err="1" smtClean="0"/>
              <a:t>each</a:t>
            </a:r>
            <a:r>
              <a:rPr lang="es-UY" baseline="0" dirty="0" smtClean="0"/>
              <a:t> corta por país, iterando sobre el país en el que se encuentra posicionado en el primer </a:t>
            </a:r>
            <a:r>
              <a:rPr lang="es-UY" baseline="0" dirty="0" err="1" smtClean="0"/>
              <a:t>for</a:t>
            </a:r>
            <a:r>
              <a:rPr lang="es-UY" baseline="0" dirty="0" smtClean="0"/>
              <a:t> </a:t>
            </a:r>
            <a:r>
              <a:rPr lang="es-UY" baseline="0" dirty="0" err="1" smtClean="0"/>
              <a:t>each</a:t>
            </a:r>
            <a:r>
              <a:rPr lang="es-UY" baseline="0" dirty="0" smtClean="0"/>
              <a:t>, y el tercer </a:t>
            </a:r>
            <a:r>
              <a:rPr lang="es-UY" baseline="0" dirty="0" err="1" smtClean="0"/>
              <a:t>for</a:t>
            </a:r>
            <a:r>
              <a:rPr lang="es-UY" baseline="0" dirty="0" smtClean="0"/>
              <a:t> </a:t>
            </a:r>
            <a:r>
              <a:rPr lang="es-UY" baseline="0" dirty="0" err="1" smtClean="0"/>
              <a:t>each</a:t>
            </a:r>
            <a:r>
              <a:rPr lang="es-UY" baseline="0" dirty="0" smtClean="0"/>
              <a:t>, corta por ciudad, iterando sobre la ciudad en la que se encuentra posicionado en el segundo </a:t>
            </a:r>
            <a:r>
              <a:rPr lang="es-UY" baseline="0" dirty="0" err="1" smtClean="0"/>
              <a:t>for</a:t>
            </a:r>
            <a:r>
              <a:rPr lang="es-UY" baseline="0" dirty="0" smtClean="0"/>
              <a:t> </a:t>
            </a:r>
            <a:r>
              <a:rPr lang="es-UY" baseline="0" dirty="0" err="1" smtClean="0"/>
              <a:t>each</a:t>
            </a:r>
            <a:r>
              <a:rPr lang="es-UY" baseline="0" dirty="0" smtClean="0"/>
              <a:t>. </a:t>
            </a:r>
          </a:p>
          <a:p>
            <a:pPr algn="just"/>
            <a:endParaRPr lang="es-UY" baseline="0" dirty="0" smtClean="0"/>
          </a:p>
          <a:p>
            <a:pPr algn="just"/>
            <a:r>
              <a:rPr lang="es-UY" baseline="0" dirty="0" smtClean="0"/>
              <a:t>Piense cuál será la ejecución del listado anterior, si en lugar de haber ordenado el primer </a:t>
            </a:r>
            <a:r>
              <a:rPr lang="es-UY" baseline="0" dirty="0" err="1" smtClean="0"/>
              <a:t>for</a:t>
            </a:r>
            <a:r>
              <a:rPr lang="es-UY" baseline="0" dirty="0" smtClean="0"/>
              <a:t> </a:t>
            </a:r>
            <a:r>
              <a:rPr lang="es-UY" baseline="0" dirty="0" err="1" smtClean="0"/>
              <a:t>each</a:t>
            </a:r>
            <a:r>
              <a:rPr lang="es-UY" baseline="0" dirty="0" smtClean="0"/>
              <a:t> por </a:t>
            </a:r>
            <a:r>
              <a:rPr lang="es-UY" baseline="0" dirty="0" err="1" smtClean="0"/>
              <a:t>CountryName</a:t>
            </a:r>
            <a:r>
              <a:rPr lang="es-UY" baseline="0" dirty="0" smtClean="0"/>
              <a:t> y el segundo por </a:t>
            </a:r>
            <a:r>
              <a:rPr lang="es-UY" baseline="0" dirty="0" err="1" smtClean="0"/>
              <a:t>CityName</a:t>
            </a:r>
            <a:r>
              <a:rPr lang="es-UY" baseline="0" dirty="0" smtClean="0"/>
              <a:t>, hubiéramos ordenado por el par </a:t>
            </a:r>
            <a:r>
              <a:rPr lang="es-UY" baseline="0" dirty="0" err="1" smtClean="0"/>
              <a:t>CountryName</a:t>
            </a:r>
            <a:r>
              <a:rPr lang="es-UY" baseline="0" dirty="0" smtClean="0"/>
              <a:t>, </a:t>
            </a:r>
            <a:r>
              <a:rPr lang="es-UY" baseline="0" dirty="0" err="1" smtClean="0"/>
              <a:t>CityName</a:t>
            </a:r>
            <a:r>
              <a:rPr lang="es-UY" baseline="0" dirty="0" smtClean="0"/>
              <a:t>. Observe que en ese caso el listado de navegación diferirá de este que ve arriba, en el segundo </a:t>
            </a:r>
            <a:r>
              <a:rPr lang="es-UY" baseline="0" dirty="0" err="1" smtClean="0"/>
              <a:t>for</a:t>
            </a:r>
            <a:r>
              <a:rPr lang="es-UY" baseline="0" dirty="0" smtClean="0"/>
              <a:t> </a:t>
            </a:r>
            <a:r>
              <a:rPr lang="es-UY" baseline="0" dirty="0" err="1" smtClean="0"/>
              <a:t>each</a:t>
            </a:r>
            <a:r>
              <a:rPr lang="es-UY" baseline="0" dirty="0" smtClean="0"/>
              <a:t>. </a:t>
            </a:r>
            <a:r>
              <a:rPr lang="es-UY" baseline="0" dirty="0" err="1" smtClean="0"/>
              <a:t>Loop</a:t>
            </a:r>
            <a:r>
              <a:rPr lang="es-UY" baseline="0" dirty="0" smtClean="0"/>
              <a:t> </a:t>
            </a:r>
            <a:r>
              <a:rPr lang="es-UY" baseline="0" dirty="0" err="1" smtClean="0"/>
              <a:t>while</a:t>
            </a:r>
            <a:r>
              <a:rPr lang="es-UY" baseline="0" dirty="0" smtClean="0"/>
              <a:t> allí dirá “</a:t>
            </a:r>
            <a:r>
              <a:rPr lang="es-UY" baseline="0" dirty="0" err="1" smtClean="0"/>
              <a:t>CountryName</a:t>
            </a:r>
            <a:r>
              <a:rPr lang="es-UY" baseline="0" dirty="0" smtClean="0"/>
              <a:t> = @</a:t>
            </a:r>
            <a:r>
              <a:rPr lang="es-UY" baseline="0" dirty="0" err="1" smtClean="0"/>
              <a:t>CountryName</a:t>
            </a:r>
            <a:r>
              <a:rPr lang="es-UY" baseline="0" dirty="0" smtClean="0"/>
              <a:t> and </a:t>
            </a:r>
            <a:r>
              <a:rPr lang="es-UY" baseline="0" dirty="0" err="1" smtClean="0"/>
              <a:t>CityName</a:t>
            </a:r>
            <a:r>
              <a:rPr lang="es-UY" baseline="0" dirty="0" smtClean="0"/>
              <a:t> = @</a:t>
            </a:r>
            <a:r>
              <a:rPr lang="es-UY" baseline="0" dirty="0" err="1" smtClean="0"/>
              <a:t>CityName</a:t>
            </a:r>
            <a:r>
              <a:rPr lang="es-UY" baseline="0" dirty="0" smtClean="0"/>
              <a:t>”.</a:t>
            </a:r>
          </a:p>
          <a:p>
            <a:pPr algn="just"/>
            <a:endParaRPr lang="es-UY" dirty="0"/>
          </a:p>
        </p:txBody>
      </p:sp>
    </p:spTree>
    <p:extLst>
      <p:ext uri="{BB962C8B-B14F-4D97-AF65-F5344CB8AC3E}">
        <p14:creationId xmlns:p14="http://schemas.microsoft.com/office/powerpoint/2010/main" val="36206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89864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78837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dirty="0" smtClean="0"/>
              <a:t>Lo primero</a:t>
            </a:r>
            <a:r>
              <a:rPr lang="es-UY" baseline="0" dirty="0" smtClean="0"/>
              <a:t> que hace </a:t>
            </a:r>
            <a:r>
              <a:rPr lang="es-UY" baseline="0" dirty="0" err="1" smtClean="0"/>
              <a:t>GeneXus</a:t>
            </a:r>
            <a:r>
              <a:rPr lang="es-UY" baseline="0" dirty="0" smtClean="0"/>
              <a:t> al encontrar un par de </a:t>
            </a:r>
            <a:r>
              <a:rPr lang="es-UY" baseline="0" dirty="0" err="1" smtClean="0"/>
              <a:t>for</a:t>
            </a:r>
            <a:r>
              <a:rPr lang="es-UY" baseline="0" dirty="0" smtClean="0"/>
              <a:t> </a:t>
            </a:r>
            <a:r>
              <a:rPr lang="es-UY" baseline="0" dirty="0" err="1" smtClean="0"/>
              <a:t>eachs</a:t>
            </a:r>
            <a:r>
              <a:rPr lang="es-UY" baseline="0" dirty="0" smtClean="0"/>
              <a:t> anidados es determinar la tabla base de cada uno, en forma ordenada, de afuera hacia adentro, empezando por el más externo. Recién luego determina la navegación.</a:t>
            </a:r>
          </a:p>
          <a:p>
            <a:pPr algn="just"/>
            <a:endParaRPr lang="es-UY" baseline="0" dirty="0" smtClean="0"/>
          </a:p>
          <a:p>
            <a:pPr algn="just"/>
            <a:r>
              <a:rPr lang="es-UY" baseline="0" dirty="0" smtClean="0"/>
              <a:t>Por cada </a:t>
            </a:r>
            <a:r>
              <a:rPr lang="es-UY" baseline="0" dirty="0" err="1" smtClean="0"/>
              <a:t>for</a:t>
            </a:r>
            <a:r>
              <a:rPr lang="es-UY" baseline="0" dirty="0" smtClean="0"/>
              <a:t> </a:t>
            </a:r>
            <a:r>
              <a:rPr lang="es-UY" baseline="0" dirty="0" err="1" smtClean="0"/>
              <a:t>each</a:t>
            </a:r>
            <a:r>
              <a:rPr lang="es-UY" baseline="0" dirty="0" smtClean="0"/>
              <a:t> intervienen únicamente los atributos propios de ese </a:t>
            </a:r>
            <a:r>
              <a:rPr lang="es-UY" baseline="0" dirty="0" err="1" smtClean="0"/>
              <a:t>for</a:t>
            </a:r>
            <a:r>
              <a:rPr lang="es-UY" baseline="0" dirty="0" smtClean="0"/>
              <a:t> </a:t>
            </a:r>
            <a:r>
              <a:rPr lang="es-UY" baseline="0" dirty="0" err="1" smtClean="0"/>
              <a:t>each</a:t>
            </a:r>
            <a:r>
              <a:rPr lang="es-UY" baseline="0" dirty="0" smtClean="0"/>
              <a:t>: tanto del orden, </a:t>
            </a:r>
            <a:r>
              <a:rPr lang="es-UY" baseline="0" dirty="0" err="1" smtClean="0"/>
              <a:t>where</a:t>
            </a:r>
            <a:r>
              <a:rPr lang="es-UY" baseline="0" dirty="0" smtClean="0"/>
              <a:t>, </a:t>
            </a:r>
            <a:r>
              <a:rPr lang="es-UY" baseline="0" dirty="0" err="1" smtClean="0"/>
              <a:t>defined</a:t>
            </a:r>
            <a:r>
              <a:rPr lang="es-UY" baseline="0" dirty="0" smtClean="0"/>
              <a:t> </a:t>
            </a:r>
            <a:r>
              <a:rPr lang="es-UY" baseline="0" dirty="0" err="1" smtClean="0"/>
              <a:t>by</a:t>
            </a:r>
            <a:r>
              <a:rPr lang="es-UY" baseline="0" dirty="0" smtClean="0"/>
              <a:t>, etc., así como los que estén en su cuerpo, exceptuando los que se encuentren dentro de un </a:t>
            </a:r>
            <a:r>
              <a:rPr lang="es-UY" baseline="0" dirty="0" err="1" smtClean="0"/>
              <a:t>for</a:t>
            </a:r>
            <a:r>
              <a:rPr lang="es-UY" baseline="0" dirty="0" smtClean="0"/>
              <a:t> </a:t>
            </a:r>
            <a:r>
              <a:rPr lang="es-UY" baseline="0" dirty="0" err="1" smtClean="0"/>
              <a:t>each</a:t>
            </a:r>
            <a:r>
              <a:rPr lang="es-UY" baseline="0" dirty="0" smtClean="0"/>
              <a:t> anidado. Es decir, quitando el </a:t>
            </a:r>
            <a:r>
              <a:rPr lang="es-UY" baseline="0" dirty="0" err="1" smtClean="0"/>
              <a:t>for</a:t>
            </a:r>
            <a:r>
              <a:rPr lang="es-UY" baseline="0" dirty="0" smtClean="0"/>
              <a:t> </a:t>
            </a:r>
            <a:r>
              <a:rPr lang="es-UY" baseline="0" dirty="0" err="1" smtClean="0"/>
              <a:t>each</a:t>
            </a:r>
            <a:r>
              <a:rPr lang="es-UY" baseline="0" dirty="0" smtClean="0"/>
              <a:t> anidado, se determina la tabla base como en el caso de un </a:t>
            </a:r>
            <a:r>
              <a:rPr lang="es-UY" baseline="0" dirty="0" err="1" smtClean="0"/>
              <a:t>for</a:t>
            </a:r>
            <a:r>
              <a:rPr lang="es-UY" baseline="0" dirty="0" smtClean="0"/>
              <a:t> </a:t>
            </a:r>
            <a:r>
              <a:rPr lang="es-UY" baseline="0" dirty="0" err="1" smtClean="0"/>
              <a:t>each</a:t>
            </a:r>
            <a:r>
              <a:rPr lang="es-UY" baseline="0" dirty="0" smtClean="0"/>
              <a:t> simple, con una excepción. Si el </a:t>
            </a:r>
            <a:r>
              <a:rPr lang="es-UY" baseline="0" dirty="0" err="1" smtClean="0"/>
              <a:t>for</a:t>
            </a:r>
            <a:r>
              <a:rPr lang="es-UY" baseline="0" dirty="0" smtClean="0"/>
              <a:t> </a:t>
            </a:r>
            <a:r>
              <a:rPr lang="es-UY" baseline="0" dirty="0" err="1" smtClean="0"/>
              <a:t>each</a:t>
            </a:r>
            <a:r>
              <a:rPr lang="es-UY" baseline="0" dirty="0" smtClean="0"/>
              <a:t> cuya tabla base se está determinando está incluido en otro, entonces para determinar su tabla base, luego de extraer todos los atributos del modo que indicamos, se observa si esos atributos están contenidos en la tabla extendida del </a:t>
            </a:r>
            <a:r>
              <a:rPr lang="es-UY" baseline="0" dirty="0" err="1" smtClean="0"/>
              <a:t>for</a:t>
            </a:r>
            <a:r>
              <a:rPr lang="es-UY" baseline="0" dirty="0" smtClean="0"/>
              <a:t> </a:t>
            </a:r>
            <a:r>
              <a:rPr lang="es-UY" baseline="0" dirty="0" err="1" smtClean="0"/>
              <a:t>each</a:t>
            </a:r>
            <a:r>
              <a:rPr lang="es-UY" baseline="0" dirty="0" smtClean="0"/>
              <a:t> padre. En caso afirmativo, se toma como su tabla base, la misma que la del padre. En caso contrario, la tabla base se calcula como siempre.</a:t>
            </a:r>
          </a:p>
          <a:p>
            <a:pPr algn="just"/>
            <a:endParaRPr lang="es-UY" baseline="0" dirty="0" smtClean="0"/>
          </a:p>
          <a:p>
            <a:pPr algn="just"/>
            <a:r>
              <a:rPr lang="es-UY" baseline="0" dirty="0" smtClean="0"/>
              <a:t>En el ejemplo, se procede en este orden:</a:t>
            </a:r>
          </a:p>
          <a:p>
            <a:pPr algn="just"/>
            <a:endParaRPr lang="es-UY" dirty="0"/>
          </a:p>
          <a:p>
            <a:pPr marL="228600" indent="-228600" algn="just">
              <a:buAutoNum type="arabicPeriod"/>
            </a:pPr>
            <a:r>
              <a:rPr lang="es-UY" baseline="0" dirty="0" smtClean="0"/>
              <a:t>Se determina la</a:t>
            </a:r>
            <a:r>
              <a:rPr lang="es-UY" dirty="0" smtClean="0"/>
              <a:t> </a:t>
            </a:r>
            <a:r>
              <a:rPr lang="es-UY" b="1" dirty="0" smtClean="0"/>
              <a:t>tabla base del </a:t>
            </a:r>
            <a:r>
              <a:rPr lang="es-UY" b="1" dirty="0" err="1" smtClean="0"/>
              <a:t>for</a:t>
            </a:r>
            <a:r>
              <a:rPr lang="es-UY" b="1" dirty="0" smtClean="0"/>
              <a:t> </a:t>
            </a:r>
            <a:r>
              <a:rPr lang="es-UY" b="1" dirty="0" err="1" smtClean="0"/>
              <a:t>each</a:t>
            </a:r>
            <a:r>
              <a:rPr lang="es-UY" b="1" dirty="0" smtClean="0"/>
              <a:t> externo</a:t>
            </a:r>
            <a:r>
              <a:rPr lang="es-UY" dirty="0" smtClean="0"/>
              <a:t>. Los atributos que se consideran son los del </a:t>
            </a:r>
            <a:r>
              <a:rPr lang="es-UY" dirty="0" err="1" smtClean="0"/>
              <a:t>printblock</a:t>
            </a:r>
            <a:r>
              <a:rPr lang="es-UY" dirty="0" smtClean="0"/>
              <a:t> </a:t>
            </a:r>
            <a:r>
              <a:rPr lang="es-UY" dirty="0" err="1" smtClean="0"/>
              <a:t>countrycity</a:t>
            </a:r>
            <a:r>
              <a:rPr lang="es-UY" dirty="0" smtClean="0"/>
              <a:t>. Es decir, </a:t>
            </a:r>
            <a:r>
              <a:rPr lang="es-UY" dirty="0" err="1" smtClean="0"/>
              <a:t>CountryName</a:t>
            </a:r>
            <a:r>
              <a:rPr lang="es-UY" dirty="0" smtClean="0"/>
              <a:t> y </a:t>
            </a:r>
            <a:r>
              <a:rPr lang="es-UY" dirty="0" err="1" smtClean="0"/>
              <a:t>CityName</a:t>
            </a:r>
            <a:r>
              <a:rPr lang="es-UY" dirty="0" smtClean="0"/>
              <a:t>. Como este </a:t>
            </a:r>
            <a:r>
              <a:rPr lang="es-UY" dirty="0" err="1" smtClean="0"/>
              <a:t>for</a:t>
            </a:r>
            <a:r>
              <a:rPr lang="es-UY" dirty="0" smtClean="0"/>
              <a:t> </a:t>
            </a:r>
            <a:r>
              <a:rPr lang="es-UY" dirty="0" err="1" smtClean="0"/>
              <a:t>each</a:t>
            </a:r>
            <a:r>
              <a:rPr lang="es-UY" dirty="0" smtClean="0"/>
              <a:t> no está anidado a ningún otro, su tabla base se determina atendiendo sólo a esos </a:t>
            </a:r>
            <a:r>
              <a:rPr lang="es-UY" dirty="0" err="1" smtClean="0"/>
              <a:t>atraibutos</a:t>
            </a:r>
            <a:r>
              <a:rPr lang="es-UY" dirty="0" smtClean="0"/>
              <a:t>. Por tanto, su tabla base será </a:t>
            </a:r>
            <a:r>
              <a:rPr lang="es-UY" dirty="0" err="1" smtClean="0"/>
              <a:t>CountryCity</a:t>
            </a:r>
            <a:r>
              <a:rPr lang="es-UY" dirty="0" smtClean="0"/>
              <a:t>.</a:t>
            </a:r>
          </a:p>
          <a:p>
            <a:pPr marL="228600" indent="-228600" algn="just">
              <a:buAutoNum type="arabicPeriod"/>
            </a:pPr>
            <a:r>
              <a:rPr lang="es-UY" baseline="0" dirty="0" smtClean="0"/>
              <a:t>Se determina</a:t>
            </a:r>
            <a:r>
              <a:rPr lang="es-UY" dirty="0" smtClean="0"/>
              <a:t> la </a:t>
            </a:r>
            <a:r>
              <a:rPr lang="es-UY" b="1" dirty="0" smtClean="0"/>
              <a:t>tabla base del </a:t>
            </a:r>
            <a:r>
              <a:rPr lang="es-UY" b="1" dirty="0" err="1" smtClean="0"/>
              <a:t>for</a:t>
            </a:r>
            <a:r>
              <a:rPr lang="es-UY" b="1" dirty="0" smtClean="0"/>
              <a:t> </a:t>
            </a:r>
            <a:r>
              <a:rPr lang="es-UY" b="1" dirty="0" err="1" smtClean="0"/>
              <a:t>each</a:t>
            </a:r>
            <a:r>
              <a:rPr lang="es-UY" b="1" dirty="0" smtClean="0"/>
              <a:t> anidado</a:t>
            </a:r>
            <a:r>
              <a:rPr lang="es-UY" dirty="0" smtClean="0"/>
              <a:t>. Los atributos que se consideran son los del </a:t>
            </a:r>
            <a:r>
              <a:rPr lang="es-UY" dirty="0" err="1" smtClean="0"/>
              <a:t>printblock</a:t>
            </a:r>
            <a:r>
              <a:rPr lang="es-UY" dirty="0" smtClean="0"/>
              <a:t> </a:t>
            </a:r>
            <a:r>
              <a:rPr lang="es-UY" dirty="0" err="1" smtClean="0"/>
              <a:t>attraction</a:t>
            </a:r>
            <a:r>
              <a:rPr lang="es-UY" dirty="0" smtClean="0"/>
              <a:t>. Es decir, </a:t>
            </a:r>
            <a:r>
              <a:rPr lang="es-UY" dirty="0" err="1" smtClean="0"/>
              <a:t>AttractionName</a:t>
            </a:r>
            <a:r>
              <a:rPr lang="es-UY" dirty="0" smtClean="0"/>
              <a:t>. Pero como este </a:t>
            </a:r>
            <a:r>
              <a:rPr lang="es-UY" dirty="0" err="1" smtClean="0"/>
              <a:t>for</a:t>
            </a:r>
            <a:r>
              <a:rPr lang="es-UY" dirty="0" smtClean="0"/>
              <a:t> </a:t>
            </a:r>
            <a:r>
              <a:rPr lang="es-UY" dirty="0" err="1" smtClean="0"/>
              <a:t>each</a:t>
            </a:r>
            <a:r>
              <a:rPr lang="es-UY" dirty="0" smtClean="0"/>
              <a:t> está anidado al anterior, se observa si </a:t>
            </a:r>
            <a:r>
              <a:rPr lang="es-UY" dirty="0" err="1" smtClean="0"/>
              <a:t>AttractionName</a:t>
            </a:r>
            <a:r>
              <a:rPr lang="es-UY" dirty="0" smtClean="0"/>
              <a:t> pertenece a la tabla extendida de la tabla base del anterior, es decir, a la extendida de </a:t>
            </a:r>
            <a:r>
              <a:rPr lang="es-UY" dirty="0" err="1" smtClean="0"/>
              <a:t>CountryCity</a:t>
            </a:r>
            <a:r>
              <a:rPr lang="es-UY" dirty="0" smtClean="0"/>
              <a:t>. Como la respuesta es no, entonces se determina su tabla base como si fuera un </a:t>
            </a:r>
            <a:r>
              <a:rPr lang="es-UY" dirty="0" err="1" smtClean="0"/>
              <a:t>for</a:t>
            </a:r>
            <a:r>
              <a:rPr lang="es-UY" dirty="0" smtClean="0"/>
              <a:t> </a:t>
            </a:r>
            <a:r>
              <a:rPr lang="es-UY" dirty="0" err="1" smtClean="0"/>
              <a:t>each</a:t>
            </a:r>
            <a:r>
              <a:rPr lang="es-UY" dirty="0" smtClean="0"/>
              <a:t> independiente. Por tanto, su tabla base será </a:t>
            </a:r>
            <a:r>
              <a:rPr lang="es-UY" dirty="0" err="1" smtClean="0"/>
              <a:t>Attraction</a:t>
            </a:r>
            <a:r>
              <a:rPr lang="es-UY" dirty="0" smtClean="0"/>
              <a:t>.  En cambio, si en lugar del atributo </a:t>
            </a:r>
            <a:r>
              <a:rPr lang="es-UY" dirty="0" err="1" smtClean="0"/>
              <a:t>AttractionName</a:t>
            </a:r>
            <a:r>
              <a:rPr lang="es-UY" dirty="0" smtClean="0"/>
              <a:t>, el atributo presente hubiese sido </a:t>
            </a:r>
            <a:r>
              <a:rPr lang="es-UY" dirty="0" err="1" smtClean="0"/>
              <a:t>CountryName</a:t>
            </a:r>
            <a:r>
              <a:rPr lang="es-UY" dirty="0" smtClean="0"/>
              <a:t>, la tabla base del </a:t>
            </a:r>
            <a:r>
              <a:rPr lang="es-UY" dirty="0" err="1" smtClean="0"/>
              <a:t>for</a:t>
            </a:r>
            <a:r>
              <a:rPr lang="es-UY" dirty="0" smtClean="0"/>
              <a:t> </a:t>
            </a:r>
            <a:r>
              <a:rPr lang="es-UY" dirty="0" err="1" smtClean="0"/>
              <a:t>each</a:t>
            </a:r>
            <a:r>
              <a:rPr lang="es-UY" dirty="0" smtClean="0"/>
              <a:t> anidado habría sido </a:t>
            </a:r>
            <a:r>
              <a:rPr lang="es-UY" dirty="0" err="1" smtClean="0"/>
              <a:t>CountryCity</a:t>
            </a:r>
            <a:r>
              <a:rPr lang="es-UY" dirty="0" smtClean="0"/>
              <a:t>.</a:t>
            </a:r>
            <a:endParaRPr lang="es-UY" baseline="0" dirty="0" smtClean="0"/>
          </a:p>
          <a:p>
            <a:pPr algn="just"/>
            <a:r>
              <a:rPr lang="es-UY" baseline="0" dirty="0" smtClean="0"/>
              <a:t> </a:t>
            </a:r>
          </a:p>
          <a:p>
            <a:pPr algn="just"/>
            <a:endParaRPr lang="es-UY" dirty="0"/>
          </a:p>
        </p:txBody>
      </p:sp>
    </p:spTree>
    <p:extLst>
      <p:ext uri="{BB962C8B-B14F-4D97-AF65-F5344CB8AC3E}">
        <p14:creationId xmlns:p14="http://schemas.microsoft.com/office/powerpoint/2010/main" val="313222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s-ES" sz="900" dirty="0" smtClean="0">
                <a:latin typeface="Verdana" pitchFamily="34" charset="0"/>
                <a:ea typeface="Verdana" pitchFamily="34" charset="0"/>
                <a:cs typeface="Verdana" pitchFamily="34" charset="0"/>
              </a:rPr>
              <a:t>De la determinación de las tablas base, surgen los tres casos de </a:t>
            </a:r>
            <a:r>
              <a:rPr lang="es-ES" sz="900" dirty="0" err="1" smtClean="0">
                <a:latin typeface="Verdana" pitchFamily="34" charset="0"/>
                <a:ea typeface="Verdana" pitchFamily="34" charset="0"/>
                <a:cs typeface="Verdana" pitchFamily="34" charset="0"/>
              </a:rPr>
              <a:t>For</a:t>
            </a:r>
            <a:r>
              <a:rPr lang="es-ES" sz="900" dirty="0" smtClean="0">
                <a:latin typeface="Verdana" pitchFamily="34" charset="0"/>
                <a:ea typeface="Verdana" pitchFamily="34" charset="0"/>
                <a:cs typeface="Verdana" pitchFamily="34" charset="0"/>
              </a:rPr>
              <a:t> </a:t>
            </a:r>
            <a:r>
              <a:rPr lang="es-ES" sz="900" dirty="0" err="1" smtClean="0">
                <a:latin typeface="Verdana" pitchFamily="34" charset="0"/>
                <a:ea typeface="Verdana" pitchFamily="34" charset="0"/>
                <a:cs typeface="Verdana" pitchFamily="34" charset="0"/>
              </a:rPr>
              <a:t>eachs</a:t>
            </a:r>
            <a:r>
              <a:rPr lang="es-ES" sz="900" dirty="0" smtClean="0">
                <a:latin typeface="Verdana" pitchFamily="34" charset="0"/>
                <a:ea typeface="Verdana" pitchFamily="34" charset="0"/>
                <a:cs typeface="Verdana" pitchFamily="34" charset="0"/>
              </a:rPr>
              <a:t> anidados que ya</a:t>
            </a:r>
            <a:r>
              <a:rPr lang="es-ES" sz="900" baseline="0" dirty="0" smtClean="0">
                <a:latin typeface="Verdana" pitchFamily="34" charset="0"/>
                <a:ea typeface="Verdana" pitchFamily="34" charset="0"/>
                <a:cs typeface="Verdana" pitchFamily="34" charset="0"/>
              </a:rPr>
              <a:t> hemos estudiado antes, y que aquí queremos conceptualizar.</a:t>
            </a:r>
            <a:endParaRPr lang="es-ES" sz="900" dirty="0" smtClean="0">
              <a:latin typeface="Verdana" pitchFamily="34" charset="0"/>
              <a:ea typeface="Verdana" pitchFamily="34" charset="0"/>
              <a:cs typeface="Verdana" pitchFamily="34" charset="0"/>
            </a:endParaRPr>
          </a:p>
          <a:p>
            <a:pPr eaLnBrk="1" hangingPunct="1"/>
            <a:endParaRPr lang="es-ES" sz="900" dirty="0" smtClean="0">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Cuando las </a:t>
            </a:r>
            <a:r>
              <a:rPr lang="es-UY" sz="900" b="1" kern="1200" dirty="0" smtClean="0">
                <a:solidFill>
                  <a:schemeClr val="tx1"/>
                </a:solidFill>
                <a:effectLst/>
                <a:latin typeface="Verdana" pitchFamily="34" charset="0"/>
                <a:ea typeface="Verdana" pitchFamily="34" charset="0"/>
                <a:cs typeface="Verdana" pitchFamily="34" charset="0"/>
              </a:rPr>
              <a:t>tablas base</a:t>
            </a:r>
            <a:r>
              <a:rPr lang="es-UY" sz="900" kern="1200" dirty="0" smtClean="0">
                <a:solidFill>
                  <a:schemeClr val="tx1"/>
                </a:solidFill>
                <a:effectLst/>
                <a:latin typeface="Verdana" pitchFamily="34" charset="0"/>
                <a:ea typeface="Verdana" pitchFamily="34" charset="0"/>
                <a:cs typeface="Verdana" pitchFamily="34" charset="0"/>
              </a:rPr>
              <a:t> son </a:t>
            </a:r>
            <a:r>
              <a:rPr lang="es-UY" sz="900" b="1" kern="1200" dirty="0" smtClean="0">
                <a:solidFill>
                  <a:schemeClr val="tx1"/>
                </a:solidFill>
                <a:effectLst/>
                <a:latin typeface="Verdana" pitchFamily="34" charset="0"/>
                <a:ea typeface="Verdana" pitchFamily="34" charset="0"/>
                <a:cs typeface="Verdana" pitchFamily="34" charset="0"/>
              </a:rPr>
              <a:t>distintas</a:t>
            </a:r>
            <a:r>
              <a:rPr lang="es-UY" sz="900" kern="1200" dirty="0" smtClean="0">
                <a:solidFill>
                  <a:schemeClr val="tx1"/>
                </a:solidFill>
                <a:effectLst/>
                <a:latin typeface="Verdana" pitchFamily="34" charset="0"/>
                <a:ea typeface="Verdana" pitchFamily="34" charset="0"/>
                <a:cs typeface="Verdana" pitchFamily="34" charset="0"/>
              </a:rPr>
              <a:t>,</a:t>
            </a:r>
            <a:r>
              <a:rPr lang="es-UY" sz="900" kern="1200" baseline="0" dirty="0" smtClean="0">
                <a:solidFill>
                  <a:schemeClr val="tx1"/>
                </a:solidFill>
                <a:effectLst/>
                <a:latin typeface="Verdana" pitchFamily="34" charset="0"/>
                <a:ea typeface="Verdana" pitchFamily="34" charset="0"/>
                <a:cs typeface="Verdana" pitchFamily="34" charset="0"/>
              </a:rPr>
              <a:t> se abren dos posibilidades: o existe </a:t>
            </a:r>
            <a:r>
              <a:rPr lang="es-UY" sz="900" b="1" kern="1200" baseline="0" dirty="0" smtClean="0">
                <a:solidFill>
                  <a:schemeClr val="tx1"/>
                </a:solidFill>
                <a:effectLst/>
                <a:latin typeface="Verdana" pitchFamily="34" charset="0"/>
                <a:ea typeface="Verdana" pitchFamily="34" charset="0"/>
                <a:cs typeface="Verdana" pitchFamily="34" charset="0"/>
              </a:rPr>
              <a:t>relación 1 a N directa o indirecta</a:t>
            </a:r>
            <a:r>
              <a:rPr lang="es-UY" sz="900" kern="1200" baseline="0" dirty="0" smtClean="0">
                <a:solidFill>
                  <a:schemeClr val="tx1"/>
                </a:solidFill>
                <a:effectLst/>
                <a:latin typeface="Verdana" pitchFamily="34" charset="0"/>
                <a:ea typeface="Verdana" pitchFamily="34" charset="0"/>
                <a:cs typeface="Verdana" pitchFamily="34" charset="0"/>
              </a:rPr>
              <a:t> entre ellas, o no existe. En el primer caso, por cada registro del </a:t>
            </a:r>
            <a:r>
              <a:rPr lang="es-UY" sz="900" kern="1200" baseline="0" dirty="0" err="1" smtClean="0">
                <a:solidFill>
                  <a:schemeClr val="tx1"/>
                </a:solidFill>
                <a:effectLst/>
                <a:latin typeface="Verdana" pitchFamily="34" charset="0"/>
                <a:ea typeface="Verdana" pitchFamily="34" charset="0"/>
                <a:cs typeface="Verdana" pitchFamily="34" charset="0"/>
              </a:rPr>
              <a:t>for</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baseline="0" dirty="0" err="1" smtClean="0">
                <a:solidFill>
                  <a:schemeClr val="tx1"/>
                </a:solidFill>
                <a:effectLst/>
                <a:latin typeface="Verdana" pitchFamily="34" charset="0"/>
                <a:ea typeface="Verdana" pitchFamily="34" charset="0"/>
                <a:cs typeface="Verdana" pitchFamily="34" charset="0"/>
              </a:rPr>
              <a:t>each</a:t>
            </a:r>
            <a:r>
              <a:rPr lang="es-UY" sz="900" kern="1200" baseline="0" dirty="0" smtClean="0">
                <a:solidFill>
                  <a:schemeClr val="tx1"/>
                </a:solidFill>
                <a:effectLst/>
                <a:latin typeface="Verdana" pitchFamily="34" charset="0"/>
                <a:ea typeface="Verdana" pitchFamily="34" charset="0"/>
                <a:cs typeface="Verdana" pitchFamily="34" charset="0"/>
              </a:rPr>
              <a:t> principal, el </a:t>
            </a:r>
            <a:r>
              <a:rPr lang="es-UY" sz="900" kern="1200" baseline="0" dirty="0" err="1" smtClean="0">
                <a:solidFill>
                  <a:schemeClr val="tx1"/>
                </a:solidFill>
                <a:effectLst/>
                <a:latin typeface="Verdana" pitchFamily="34" charset="0"/>
                <a:ea typeface="Verdana" pitchFamily="34" charset="0"/>
                <a:cs typeface="Verdana" pitchFamily="34" charset="0"/>
              </a:rPr>
              <a:t>for</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baseline="0" dirty="0" err="1" smtClean="0">
                <a:solidFill>
                  <a:schemeClr val="tx1"/>
                </a:solidFill>
                <a:effectLst/>
                <a:latin typeface="Verdana" pitchFamily="34" charset="0"/>
                <a:ea typeface="Verdana" pitchFamily="34" charset="0"/>
                <a:cs typeface="Verdana" pitchFamily="34" charset="0"/>
              </a:rPr>
              <a:t>each</a:t>
            </a:r>
            <a:r>
              <a:rPr lang="es-UY" sz="900" kern="1200" baseline="0" dirty="0" smtClean="0">
                <a:solidFill>
                  <a:schemeClr val="tx1"/>
                </a:solidFill>
                <a:effectLst/>
                <a:latin typeface="Verdana" pitchFamily="34" charset="0"/>
                <a:ea typeface="Verdana" pitchFamily="34" charset="0"/>
                <a:cs typeface="Verdana" pitchFamily="34" charset="0"/>
              </a:rPr>
              <a:t> anidado ejecutará sus instrucciones solamente para los N registros relacionados. A esta operación de cortar la información de una tabla, por la de otra, se la conoce como </a:t>
            </a:r>
            <a:r>
              <a:rPr lang="es-UY" sz="900" b="1" kern="1200" baseline="0" dirty="0" err="1" smtClean="0">
                <a:solidFill>
                  <a:schemeClr val="tx1"/>
                </a:solidFill>
                <a:effectLst/>
                <a:latin typeface="Verdana" pitchFamily="34" charset="0"/>
                <a:ea typeface="Verdana" pitchFamily="34" charset="0"/>
                <a:cs typeface="Verdana" pitchFamily="34" charset="0"/>
              </a:rPr>
              <a:t>Join</a:t>
            </a:r>
            <a:r>
              <a:rPr lang="es-UY" sz="900" kern="1200" baseline="0" dirty="0" smtClean="0">
                <a:solidFill>
                  <a:schemeClr val="tx1"/>
                </a:solidFill>
                <a:effectLst/>
                <a:latin typeface="Verdana" pitchFamily="34" charset="0"/>
                <a:ea typeface="Verdana" pitchFamily="34" charset="0"/>
                <a:cs typeface="Verdana" pitchFamily="34" charset="0"/>
              </a:rPr>
              <a:t>. </a:t>
            </a:r>
          </a:p>
          <a:p>
            <a:pPr algn="just"/>
            <a:r>
              <a:rPr lang="es-UY" sz="900" kern="1200" baseline="0" dirty="0" smtClean="0">
                <a:solidFill>
                  <a:schemeClr val="tx1"/>
                </a:solidFill>
                <a:effectLst/>
                <a:latin typeface="Verdana" pitchFamily="34" charset="0"/>
                <a:ea typeface="Verdana" pitchFamily="34" charset="0"/>
                <a:cs typeface="Verdana" pitchFamily="34" charset="0"/>
              </a:rPr>
              <a:t>En el segundo caso, cuando no existe relación, por cada registro considerado en el </a:t>
            </a:r>
            <a:r>
              <a:rPr lang="es-UY" sz="900" kern="1200" baseline="0" dirty="0" err="1" smtClean="0">
                <a:solidFill>
                  <a:schemeClr val="tx1"/>
                </a:solidFill>
                <a:effectLst/>
                <a:latin typeface="Verdana" pitchFamily="34" charset="0"/>
                <a:ea typeface="Verdana" pitchFamily="34" charset="0"/>
                <a:cs typeface="Verdana" pitchFamily="34" charset="0"/>
              </a:rPr>
              <a:t>for</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baseline="0" dirty="0" err="1" smtClean="0">
                <a:solidFill>
                  <a:schemeClr val="tx1"/>
                </a:solidFill>
                <a:effectLst/>
                <a:latin typeface="Verdana" pitchFamily="34" charset="0"/>
                <a:ea typeface="Verdana" pitchFamily="34" charset="0"/>
                <a:cs typeface="Verdana" pitchFamily="34" charset="0"/>
              </a:rPr>
              <a:t>each</a:t>
            </a:r>
            <a:r>
              <a:rPr lang="es-UY" sz="900" kern="1200" baseline="0" dirty="0" smtClean="0">
                <a:solidFill>
                  <a:schemeClr val="tx1"/>
                </a:solidFill>
                <a:effectLst/>
                <a:latin typeface="Verdana" pitchFamily="34" charset="0"/>
                <a:ea typeface="Verdana" pitchFamily="34" charset="0"/>
                <a:cs typeface="Verdana" pitchFamily="34" charset="0"/>
              </a:rPr>
              <a:t> principal, el </a:t>
            </a:r>
            <a:r>
              <a:rPr lang="es-UY" sz="900" kern="1200" baseline="0" dirty="0" err="1" smtClean="0">
                <a:solidFill>
                  <a:schemeClr val="tx1"/>
                </a:solidFill>
                <a:effectLst/>
                <a:latin typeface="Verdana" pitchFamily="34" charset="0"/>
                <a:ea typeface="Verdana" pitchFamily="34" charset="0"/>
                <a:cs typeface="Verdana" pitchFamily="34" charset="0"/>
              </a:rPr>
              <a:t>for</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baseline="0" dirty="0" err="1" smtClean="0">
                <a:solidFill>
                  <a:schemeClr val="tx1"/>
                </a:solidFill>
                <a:effectLst/>
                <a:latin typeface="Verdana" pitchFamily="34" charset="0"/>
                <a:ea typeface="Verdana" pitchFamily="34" charset="0"/>
                <a:cs typeface="Verdana" pitchFamily="34" charset="0"/>
              </a:rPr>
              <a:t>each</a:t>
            </a:r>
            <a:r>
              <a:rPr lang="es-UY" sz="900" kern="1200" baseline="0" dirty="0" smtClean="0">
                <a:solidFill>
                  <a:schemeClr val="tx1"/>
                </a:solidFill>
                <a:effectLst/>
                <a:latin typeface="Verdana" pitchFamily="34" charset="0"/>
                <a:ea typeface="Verdana" pitchFamily="34" charset="0"/>
                <a:cs typeface="Verdana" pitchFamily="34" charset="0"/>
              </a:rPr>
              <a:t> anidado ejecutará sus instrucciones para todos los registros de la otra tabla, dado que no encontró relación entre ellas. La operación se conoce como </a:t>
            </a:r>
            <a:r>
              <a:rPr lang="es-UY" sz="900" b="1" kern="1200" baseline="0" dirty="0" smtClean="0">
                <a:solidFill>
                  <a:schemeClr val="tx1"/>
                </a:solidFill>
                <a:effectLst/>
                <a:latin typeface="Verdana" pitchFamily="34" charset="0"/>
                <a:ea typeface="Verdana" pitchFamily="34" charset="0"/>
                <a:cs typeface="Verdana" pitchFamily="34" charset="0"/>
              </a:rPr>
              <a:t>Producto Cartesiano</a:t>
            </a:r>
            <a:r>
              <a:rPr lang="es-UY" sz="900" kern="1200" baseline="0" dirty="0" smtClean="0">
                <a:solidFill>
                  <a:schemeClr val="tx1"/>
                </a:solidFill>
                <a:effectLst/>
                <a:latin typeface="Verdana" pitchFamily="34" charset="0"/>
                <a:ea typeface="Verdana" pitchFamily="34" charset="0"/>
                <a:cs typeface="Verdana" pitchFamily="34" charset="0"/>
              </a:rPr>
              <a:t>.</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Cuando las </a:t>
            </a:r>
            <a:r>
              <a:rPr lang="es-UY" sz="900" b="1" kern="1200" dirty="0" smtClean="0">
                <a:solidFill>
                  <a:schemeClr val="tx1"/>
                </a:solidFill>
                <a:effectLst/>
                <a:latin typeface="Verdana" pitchFamily="34" charset="0"/>
                <a:ea typeface="Verdana" pitchFamily="34" charset="0"/>
                <a:cs typeface="Verdana" pitchFamily="34" charset="0"/>
              </a:rPr>
              <a:t>tablas base</a:t>
            </a:r>
            <a:r>
              <a:rPr lang="es-UY" sz="900" kern="1200" dirty="0" smtClean="0">
                <a:solidFill>
                  <a:schemeClr val="tx1"/>
                </a:solidFill>
                <a:effectLst/>
                <a:latin typeface="Verdana" pitchFamily="34" charset="0"/>
                <a:ea typeface="Verdana" pitchFamily="34" charset="0"/>
                <a:cs typeface="Verdana" pitchFamily="34" charset="0"/>
              </a:rPr>
              <a:t> son </a:t>
            </a:r>
            <a:r>
              <a:rPr lang="es-UY" sz="900" b="1" kern="1200" dirty="0" smtClean="0">
                <a:solidFill>
                  <a:schemeClr val="tx1"/>
                </a:solidFill>
                <a:effectLst/>
                <a:latin typeface="Verdana" pitchFamily="34" charset="0"/>
                <a:ea typeface="Verdana" pitchFamily="34" charset="0"/>
                <a:cs typeface="Verdana" pitchFamily="34" charset="0"/>
              </a:rPr>
              <a:t>la misma</a:t>
            </a:r>
            <a:r>
              <a:rPr lang="es-UY" sz="900" kern="1200" dirty="0" smtClean="0">
                <a:solidFill>
                  <a:schemeClr val="tx1"/>
                </a:solidFill>
                <a:effectLst/>
                <a:latin typeface="Verdana" pitchFamily="34" charset="0"/>
                <a:ea typeface="Verdana" pitchFamily="34" charset="0"/>
                <a:cs typeface="Verdana" pitchFamily="34" charset="0"/>
              </a:rPr>
              <a:t>, se tratará de un caso</a:t>
            </a:r>
            <a:r>
              <a:rPr lang="es-UY" sz="900" kern="1200" baseline="0" dirty="0" smtClean="0">
                <a:solidFill>
                  <a:schemeClr val="tx1"/>
                </a:solidFill>
                <a:effectLst/>
                <a:latin typeface="Verdana" pitchFamily="34" charset="0"/>
                <a:ea typeface="Verdana" pitchFamily="34" charset="0"/>
                <a:cs typeface="Verdana" pitchFamily="34" charset="0"/>
              </a:rPr>
              <a:t> conocido como </a:t>
            </a:r>
            <a:r>
              <a:rPr lang="es-UY" sz="900" b="1" kern="1200" baseline="0" dirty="0" smtClean="0">
                <a:solidFill>
                  <a:schemeClr val="tx1"/>
                </a:solidFill>
                <a:effectLst/>
                <a:latin typeface="Verdana" pitchFamily="34" charset="0"/>
                <a:ea typeface="Verdana" pitchFamily="34" charset="0"/>
                <a:cs typeface="Verdana" pitchFamily="34" charset="0"/>
              </a:rPr>
              <a:t>Corte de control</a:t>
            </a:r>
            <a:r>
              <a:rPr lang="es-UY" sz="900" kern="1200" baseline="0" dirty="0" smtClean="0">
                <a:solidFill>
                  <a:schemeClr val="tx1"/>
                </a:solidFill>
                <a:effectLst/>
                <a:latin typeface="Verdana" pitchFamily="34" charset="0"/>
                <a:ea typeface="Verdana" pitchFamily="34" charset="0"/>
                <a:cs typeface="Verdana" pitchFamily="34" charset="0"/>
              </a:rPr>
              <a:t>: es cuando necesitamos agrupar la información de una tabla, ejecutar ciertas instrucciones que tienen en cuenta la </a:t>
            </a:r>
            <a:r>
              <a:rPr lang="es-UY" sz="900" kern="1200" baseline="0" dirty="0" err="1" smtClean="0">
                <a:solidFill>
                  <a:schemeClr val="tx1"/>
                </a:solidFill>
                <a:effectLst/>
                <a:latin typeface="Verdana" pitchFamily="34" charset="0"/>
                <a:ea typeface="Verdana" pitchFamily="34" charset="0"/>
                <a:cs typeface="Verdana" pitchFamily="34" charset="0"/>
              </a:rPr>
              <a:t>info</a:t>
            </a:r>
            <a:r>
              <a:rPr lang="es-UY" sz="900" kern="1200" baseline="0" dirty="0" smtClean="0">
                <a:solidFill>
                  <a:schemeClr val="tx1"/>
                </a:solidFill>
                <a:effectLst/>
                <a:latin typeface="Verdana" pitchFamily="34" charset="0"/>
                <a:ea typeface="Verdana" pitchFamily="34" charset="0"/>
                <a:cs typeface="Verdana" pitchFamily="34" charset="0"/>
              </a:rPr>
              <a:t> común del grupo y luego recorrer cada miembro del mismo, y ejecutar otras instrucciones, para a continuación, pasar al siguiente grupo y repetir el proceso. En este caso es fundamental especificar los atributos que conforman el grupo, mediante la cláusula </a:t>
            </a:r>
            <a:r>
              <a:rPr lang="es-UY" sz="900" b="1" kern="1200" baseline="0" dirty="0" err="1" smtClean="0">
                <a:solidFill>
                  <a:schemeClr val="tx1"/>
                </a:solidFill>
                <a:effectLst/>
                <a:latin typeface="Verdana" pitchFamily="34" charset="0"/>
                <a:ea typeface="Verdana" pitchFamily="34" charset="0"/>
                <a:cs typeface="Verdana" pitchFamily="34" charset="0"/>
              </a:rPr>
              <a:t>order</a:t>
            </a:r>
            <a:r>
              <a:rPr lang="es-UY" sz="900" kern="1200" baseline="0" dirty="0" smtClean="0">
                <a:solidFill>
                  <a:schemeClr val="tx1"/>
                </a:solidFill>
                <a:effectLst/>
                <a:latin typeface="Verdana" pitchFamily="34" charset="0"/>
                <a:ea typeface="Verdana" pitchFamily="34" charset="0"/>
                <a:cs typeface="Verdana" pitchFamily="34" charset="0"/>
              </a:rPr>
              <a:t>. </a:t>
            </a:r>
            <a:endParaRPr lang="es-UY" sz="900" kern="1200" dirty="0" smtClean="0">
              <a:solidFill>
                <a:schemeClr val="tx1"/>
              </a:solidFill>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482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dirty="0" smtClean="0"/>
              <a:t>Aquí tenemos dos casos</a:t>
            </a:r>
            <a:r>
              <a:rPr lang="es-UY" baseline="0" dirty="0" smtClean="0"/>
              <a:t> de relación 1 a N. </a:t>
            </a:r>
          </a:p>
          <a:p>
            <a:pPr algn="just"/>
            <a:endParaRPr lang="es-UY" dirty="0"/>
          </a:p>
          <a:p>
            <a:pPr algn="just"/>
            <a:r>
              <a:rPr lang="es-UY" baseline="0" dirty="0" smtClean="0"/>
              <a:t>La primera es directa. Observemos que las tablas</a:t>
            </a:r>
            <a:r>
              <a:rPr lang="es-UY" dirty="0" smtClean="0"/>
              <a:t> base del </a:t>
            </a:r>
            <a:r>
              <a:rPr lang="es-UY" dirty="0" err="1" smtClean="0"/>
              <a:t>for</a:t>
            </a:r>
            <a:r>
              <a:rPr lang="es-UY" dirty="0" smtClean="0"/>
              <a:t> </a:t>
            </a:r>
            <a:r>
              <a:rPr lang="es-UY" dirty="0" err="1" smtClean="0"/>
              <a:t>each</a:t>
            </a:r>
            <a:r>
              <a:rPr lang="es-UY" dirty="0" smtClean="0"/>
              <a:t> externo y anidado son </a:t>
            </a:r>
            <a:r>
              <a:rPr lang="es-UY" dirty="0" err="1" smtClean="0"/>
              <a:t>CountryCity</a:t>
            </a:r>
            <a:r>
              <a:rPr lang="es-UY" dirty="0" smtClean="0"/>
              <a:t> y </a:t>
            </a:r>
            <a:r>
              <a:rPr lang="es-UY" dirty="0" err="1" smtClean="0"/>
              <a:t>Attraction</a:t>
            </a:r>
            <a:r>
              <a:rPr lang="es-UY" dirty="0" smtClean="0"/>
              <a:t>, respectivamente, que están relacionadas por una relación 1 a N.</a:t>
            </a:r>
          </a:p>
          <a:p>
            <a:pPr algn="just"/>
            <a:endParaRPr lang="es-UY" dirty="0"/>
          </a:p>
          <a:p>
            <a:pPr algn="just"/>
            <a:r>
              <a:rPr lang="es-UY" dirty="0" smtClean="0"/>
              <a:t>La segunda es indirecta. Las tablas base del </a:t>
            </a:r>
            <a:r>
              <a:rPr lang="es-UY" dirty="0" err="1" smtClean="0"/>
              <a:t>for</a:t>
            </a:r>
            <a:r>
              <a:rPr lang="es-UY" dirty="0" smtClean="0"/>
              <a:t> </a:t>
            </a:r>
            <a:r>
              <a:rPr lang="es-UY" dirty="0" err="1" smtClean="0"/>
              <a:t>each</a:t>
            </a:r>
            <a:r>
              <a:rPr lang="es-UY" dirty="0" smtClean="0"/>
              <a:t> externo y anidado son Country y </a:t>
            </a:r>
            <a:r>
              <a:rPr lang="es-UY" dirty="0" err="1" smtClean="0"/>
              <a:t>Attraction</a:t>
            </a:r>
            <a:r>
              <a:rPr lang="es-UY" dirty="0" smtClean="0"/>
              <a:t>, que no tienen una relación directa 1 a N, pero sí indirecta, a través de la tabla </a:t>
            </a:r>
            <a:r>
              <a:rPr lang="es-UY" dirty="0" err="1" smtClean="0"/>
              <a:t>CountryCity</a:t>
            </a:r>
            <a:r>
              <a:rPr lang="es-UY" dirty="0" smtClean="0"/>
              <a:t>. Dicho de otro modo: observemos que la tabla base del primer </a:t>
            </a:r>
            <a:r>
              <a:rPr lang="es-UY" dirty="0" err="1" smtClean="0"/>
              <a:t>for</a:t>
            </a:r>
            <a:r>
              <a:rPr lang="es-UY" dirty="0" smtClean="0"/>
              <a:t> </a:t>
            </a:r>
            <a:r>
              <a:rPr lang="es-UY" dirty="0" err="1" smtClean="0"/>
              <a:t>each</a:t>
            </a:r>
            <a:r>
              <a:rPr lang="es-UY" dirty="0" smtClean="0"/>
              <a:t> (Country), está incluida en la tabla extendida de la tabla base del </a:t>
            </a:r>
            <a:r>
              <a:rPr lang="es-UY" dirty="0" err="1" smtClean="0"/>
              <a:t>for</a:t>
            </a:r>
            <a:r>
              <a:rPr lang="es-UY" dirty="0" smtClean="0"/>
              <a:t> </a:t>
            </a:r>
            <a:r>
              <a:rPr lang="es-UY" dirty="0" err="1" smtClean="0"/>
              <a:t>each</a:t>
            </a:r>
            <a:r>
              <a:rPr lang="es-UY" dirty="0" smtClean="0"/>
              <a:t> anidado (</a:t>
            </a:r>
            <a:r>
              <a:rPr lang="es-UY" dirty="0" err="1" smtClean="0"/>
              <a:t>Attraction</a:t>
            </a:r>
            <a:r>
              <a:rPr lang="es-UY" dirty="0" smtClean="0"/>
              <a:t>). </a:t>
            </a:r>
            <a:endParaRPr lang="es-UY" dirty="0"/>
          </a:p>
        </p:txBody>
      </p:sp>
    </p:spTree>
    <p:extLst>
      <p:ext uri="{BB962C8B-B14F-4D97-AF65-F5344CB8AC3E}">
        <p14:creationId xmlns:p14="http://schemas.microsoft.com/office/powerpoint/2010/main" val="1624641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dirty="0" smtClean="0"/>
              <a:t>Los</a:t>
            </a:r>
            <a:r>
              <a:rPr lang="es-UY" baseline="0" dirty="0" smtClean="0"/>
              <a:t> listados de navegación indican claramente el </a:t>
            </a:r>
            <a:r>
              <a:rPr lang="es-UY" baseline="0" dirty="0" err="1" smtClean="0"/>
              <a:t>Join</a:t>
            </a:r>
            <a:r>
              <a:rPr lang="es-UY" baseline="0" dirty="0" smtClean="0"/>
              <a:t>: para el </a:t>
            </a:r>
            <a:r>
              <a:rPr lang="es-UY" baseline="0" dirty="0" err="1" smtClean="0"/>
              <a:t>for</a:t>
            </a:r>
            <a:r>
              <a:rPr lang="es-UY" baseline="0" dirty="0" smtClean="0"/>
              <a:t> </a:t>
            </a:r>
            <a:r>
              <a:rPr lang="es-UY" baseline="0" dirty="0" err="1" smtClean="0"/>
              <a:t>each</a:t>
            </a:r>
            <a:r>
              <a:rPr lang="es-UY" baseline="0" dirty="0" smtClean="0"/>
              <a:t> anidado no se recorre toda la tabla. Obsérvese que en lugar de ordenar la recorrida por la clave primaria de </a:t>
            </a:r>
            <a:r>
              <a:rPr lang="es-UY" baseline="0" dirty="0" err="1" smtClean="0"/>
              <a:t>Attraction</a:t>
            </a:r>
            <a:r>
              <a:rPr lang="es-UY" baseline="0" dirty="0" smtClean="0"/>
              <a:t>, que es </a:t>
            </a:r>
            <a:r>
              <a:rPr lang="es-UY" baseline="0" dirty="0" err="1" smtClean="0"/>
              <a:t>AttractionId</a:t>
            </a:r>
            <a:r>
              <a:rPr lang="es-UY" baseline="0" dirty="0" smtClean="0"/>
              <a:t>, lo hace por el atributo relación, para el que cuenta con índice automáticamente creado, por clave foránea. De esta manera, el acceso a la base de datos estará optimizado.</a:t>
            </a:r>
            <a:endParaRPr lang="es-UY" dirty="0"/>
          </a:p>
        </p:txBody>
      </p:sp>
    </p:spTree>
    <p:extLst>
      <p:ext uri="{BB962C8B-B14F-4D97-AF65-F5344CB8AC3E}">
        <p14:creationId xmlns:p14="http://schemas.microsoft.com/office/powerpoint/2010/main" val="31440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dirty="0" smtClean="0">
                <a:latin typeface="Verdana" pitchFamily="34" charset="0"/>
                <a:ea typeface="Verdana" pitchFamily="34" charset="0"/>
                <a:cs typeface="Verdana" pitchFamily="34" charset="0"/>
              </a:rPr>
              <a:t>En este caso </a:t>
            </a:r>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no logra encontrar una relación 1-N directa o indirecta entre las tablas y por lo tanto no aplica filtros implícitos a los registros del </a:t>
            </a:r>
            <a:r>
              <a:rPr lang="es-UY" sz="900" dirty="0" err="1" smtClean="0">
                <a:latin typeface="Verdana" pitchFamily="34" charset="0"/>
                <a:ea typeface="Verdana" pitchFamily="34" charset="0"/>
                <a:cs typeface="Verdana" pitchFamily="34" charset="0"/>
              </a:rPr>
              <a:t>For</a:t>
            </a:r>
            <a:r>
              <a:rPr lang="es-UY" sz="900" dirty="0" smtClean="0">
                <a:latin typeface="Verdana" pitchFamily="34" charset="0"/>
                <a:ea typeface="Verdana" pitchFamily="34" charset="0"/>
                <a:cs typeface="Verdana" pitchFamily="34" charset="0"/>
              </a:rPr>
              <a:t> </a:t>
            </a:r>
            <a:r>
              <a:rPr lang="es-UY" sz="900" dirty="0" err="1" smtClean="0">
                <a:latin typeface="Verdana" pitchFamily="34" charset="0"/>
                <a:ea typeface="Verdana" pitchFamily="34" charset="0"/>
                <a:cs typeface="Verdana" pitchFamily="34" charset="0"/>
              </a:rPr>
              <a:t>each</a:t>
            </a:r>
            <a:r>
              <a:rPr lang="es-UY" sz="900" dirty="0" smtClean="0">
                <a:latin typeface="Verdana" pitchFamily="34" charset="0"/>
                <a:ea typeface="Verdana" pitchFamily="34" charset="0"/>
                <a:cs typeface="Verdana" pitchFamily="34" charset="0"/>
              </a:rPr>
              <a:t> anidado, es decir, realiza un producto cartesiano entre las tablas:</a:t>
            </a:r>
            <a:r>
              <a:rPr lang="es-UY" sz="900" baseline="0" dirty="0" smtClean="0">
                <a:latin typeface="Verdana" pitchFamily="34" charset="0"/>
                <a:ea typeface="Verdana" pitchFamily="34" charset="0"/>
                <a:cs typeface="Verdana" pitchFamily="34" charset="0"/>
              </a:rPr>
              <a:t> para cada registro de la tabla base del </a:t>
            </a:r>
            <a:r>
              <a:rPr lang="es-UY" sz="900" baseline="0" dirty="0" err="1" smtClean="0">
                <a:latin typeface="Verdana" pitchFamily="34" charset="0"/>
                <a:ea typeface="Verdana" pitchFamily="34" charset="0"/>
                <a:cs typeface="Verdana" pitchFamily="34" charset="0"/>
              </a:rPr>
              <a:t>for</a:t>
            </a:r>
            <a:r>
              <a:rPr lang="es-UY" sz="900" baseline="0" dirty="0" smtClean="0">
                <a:latin typeface="Verdana" pitchFamily="34" charset="0"/>
                <a:ea typeface="Verdana" pitchFamily="34" charset="0"/>
                <a:cs typeface="Verdana" pitchFamily="34" charset="0"/>
              </a:rPr>
              <a:t> </a:t>
            </a:r>
            <a:r>
              <a:rPr lang="es-UY" sz="900" baseline="0" dirty="0" err="1" smtClean="0">
                <a:latin typeface="Verdana" pitchFamily="34" charset="0"/>
                <a:ea typeface="Verdana" pitchFamily="34" charset="0"/>
                <a:cs typeface="Verdana" pitchFamily="34" charset="0"/>
              </a:rPr>
              <a:t>each</a:t>
            </a:r>
            <a:r>
              <a:rPr lang="es-UY" sz="900" baseline="0" dirty="0" smtClean="0">
                <a:latin typeface="Verdana" pitchFamily="34" charset="0"/>
                <a:ea typeface="Verdana" pitchFamily="34" charset="0"/>
                <a:cs typeface="Verdana" pitchFamily="34" charset="0"/>
              </a:rPr>
              <a:t> externo (</a:t>
            </a:r>
            <a:r>
              <a:rPr lang="es-UY" sz="900" baseline="0" dirty="0" err="1" smtClean="0">
                <a:latin typeface="Verdana" pitchFamily="34" charset="0"/>
                <a:ea typeface="Verdana" pitchFamily="34" charset="0"/>
                <a:cs typeface="Verdana" pitchFamily="34" charset="0"/>
              </a:rPr>
              <a:t>Category</a:t>
            </a:r>
            <a:r>
              <a:rPr lang="es-UY" sz="900" baseline="0" dirty="0" smtClean="0">
                <a:latin typeface="Verdana" pitchFamily="34" charset="0"/>
                <a:ea typeface="Verdana" pitchFamily="34" charset="0"/>
                <a:cs typeface="Verdana" pitchFamily="34" charset="0"/>
              </a:rPr>
              <a:t>), considera todos los registros de la tabla base del anidado (</a:t>
            </a:r>
            <a:r>
              <a:rPr lang="es-UY" sz="900" baseline="0" dirty="0" err="1" smtClean="0">
                <a:latin typeface="Verdana" pitchFamily="34" charset="0"/>
                <a:ea typeface="Verdana" pitchFamily="34" charset="0"/>
                <a:cs typeface="Verdana" pitchFamily="34" charset="0"/>
              </a:rPr>
              <a:t>CountryCity</a:t>
            </a:r>
            <a:r>
              <a:rPr lang="es-UY" sz="900" baseline="0" dirty="0" smtClean="0">
                <a:latin typeface="Verdana" pitchFamily="34" charset="0"/>
                <a:ea typeface="Verdana" pitchFamily="34" charset="0"/>
                <a:cs typeface="Verdana" pitchFamily="34" charset="0"/>
              </a:rPr>
              <a:t>). </a:t>
            </a:r>
            <a:endParaRPr lang="es-UY" dirty="0"/>
          </a:p>
        </p:txBody>
      </p:sp>
    </p:spTree>
    <p:extLst>
      <p:ext uri="{BB962C8B-B14F-4D97-AF65-F5344CB8AC3E}">
        <p14:creationId xmlns:p14="http://schemas.microsoft.com/office/powerpoint/2010/main" val="36206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dirty="0" smtClean="0"/>
              <a:t>Aquí vemos un caso en que se estamos queriendo lista</a:t>
            </a:r>
            <a:r>
              <a:rPr lang="es-UY" baseline="0" dirty="0" smtClean="0"/>
              <a:t>r cada país, y para él cada ciudad, y para ella cada atracción. La restricción: queremos hacerlo sólo para los países y ciudades para los que existen atracciones turísticas. </a:t>
            </a:r>
          </a:p>
          <a:p>
            <a:pPr algn="just"/>
            <a:endParaRPr lang="es-UY" baseline="0" dirty="0" smtClean="0"/>
          </a:p>
          <a:p>
            <a:pPr algn="just"/>
            <a:r>
              <a:rPr lang="es-UY" baseline="0" dirty="0" smtClean="0"/>
              <a:t>Es decir, tendremos que implementar un </a:t>
            </a:r>
            <a:r>
              <a:rPr lang="es-UY" b="1" baseline="0" dirty="0" smtClean="0"/>
              <a:t>corte de control doble</a:t>
            </a:r>
            <a:r>
              <a:rPr lang="es-UY" baseline="0" dirty="0" smtClean="0"/>
              <a:t>: donde </a:t>
            </a:r>
            <a:r>
              <a:rPr lang="es-UY" u="sng" baseline="0" dirty="0" smtClean="0"/>
              <a:t>primero agrupemos por país</a:t>
            </a:r>
            <a:r>
              <a:rPr lang="es-UY" baseline="0" dirty="0" smtClean="0"/>
              <a:t>, y dentro de ese grupo, </a:t>
            </a:r>
            <a:r>
              <a:rPr lang="es-UY" u="sng" baseline="0" dirty="0" smtClean="0"/>
              <a:t>agrupemos luego por ciudad</a:t>
            </a:r>
            <a:r>
              <a:rPr lang="es-UY" baseline="0" dirty="0" smtClean="0"/>
              <a:t>, y dentro de este último, mostremos los nombres de todas las atracciones. Para ello:</a:t>
            </a:r>
          </a:p>
          <a:p>
            <a:pPr algn="just"/>
            <a:endParaRPr lang="es-UY" baseline="0" dirty="0" smtClean="0"/>
          </a:p>
          <a:p>
            <a:pPr marL="228600" indent="-228600" algn="just">
              <a:buAutoNum type="arabicPeriod"/>
            </a:pPr>
            <a:r>
              <a:rPr lang="es-UY" baseline="0" dirty="0" smtClean="0"/>
              <a:t>Tendemos que especificar la cláusula </a:t>
            </a:r>
            <a:r>
              <a:rPr lang="es-UY" b="1" baseline="0" dirty="0" err="1" smtClean="0"/>
              <a:t>Defined</a:t>
            </a:r>
            <a:r>
              <a:rPr lang="es-UY" b="1" baseline="0" dirty="0" smtClean="0"/>
              <a:t> </a:t>
            </a:r>
            <a:r>
              <a:rPr lang="es-UY" b="1" baseline="0" dirty="0" err="1" smtClean="0"/>
              <a:t>by</a:t>
            </a:r>
            <a:r>
              <a:rPr lang="es-UY" baseline="0" dirty="0" smtClean="0"/>
              <a:t> para el primer </a:t>
            </a:r>
            <a:r>
              <a:rPr lang="es-UY" baseline="0" dirty="0" err="1" smtClean="0"/>
              <a:t>for</a:t>
            </a:r>
            <a:r>
              <a:rPr lang="es-UY" baseline="0" dirty="0" smtClean="0"/>
              <a:t> </a:t>
            </a:r>
            <a:r>
              <a:rPr lang="es-UY" baseline="0" dirty="0" err="1" smtClean="0"/>
              <a:t>each</a:t>
            </a:r>
            <a:r>
              <a:rPr lang="es-UY" baseline="0" dirty="0" smtClean="0"/>
              <a:t>, pues de lo contrario, la tabla base elegida será Country y no </a:t>
            </a:r>
            <a:r>
              <a:rPr lang="es-UY" baseline="0" dirty="0" err="1" smtClean="0"/>
              <a:t>Attraction</a:t>
            </a:r>
            <a:r>
              <a:rPr lang="es-UY" baseline="0" dirty="0" smtClean="0"/>
              <a:t>. No tenemos por qué hacerlo para el segundo </a:t>
            </a:r>
            <a:r>
              <a:rPr lang="es-UY" baseline="0" dirty="0" err="1" smtClean="0"/>
              <a:t>for</a:t>
            </a:r>
            <a:r>
              <a:rPr lang="es-UY" baseline="0" dirty="0" smtClean="0"/>
              <a:t> </a:t>
            </a:r>
            <a:r>
              <a:rPr lang="es-UY" baseline="0" dirty="0" err="1" smtClean="0"/>
              <a:t>each</a:t>
            </a:r>
            <a:r>
              <a:rPr lang="es-UY" baseline="0" dirty="0" smtClean="0"/>
              <a:t>. ¿Por qué? Porque extrayendo sus atributos, </a:t>
            </a:r>
            <a:r>
              <a:rPr lang="es-UY" baseline="0" dirty="0" err="1" smtClean="0"/>
              <a:t>CityName</a:t>
            </a:r>
            <a:r>
              <a:rPr lang="es-UY" baseline="0" dirty="0" smtClean="0"/>
              <a:t>, vemos que pertenece a la tabla extendida del </a:t>
            </a:r>
            <a:r>
              <a:rPr lang="es-UY" baseline="0" dirty="0" err="1" smtClean="0"/>
              <a:t>for</a:t>
            </a:r>
            <a:r>
              <a:rPr lang="es-UY" baseline="0" dirty="0" smtClean="0"/>
              <a:t> </a:t>
            </a:r>
            <a:r>
              <a:rPr lang="es-UY" baseline="0" dirty="0" err="1" smtClean="0"/>
              <a:t>each</a:t>
            </a:r>
            <a:r>
              <a:rPr lang="es-UY" baseline="0" dirty="0" smtClean="0"/>
              <a:t> principal (la extendida de </a:t>
            </a:r>
            <a:r>
              <a:rPr lang="es-UY" baseline="0" dirty="0" err="1" smtClean="0"/>
              <a:t>Attraction</a:t>
            </a:r>
            <a:r>
              <a:rPr lang="es-UY" baseline="0" dirty="0" smtClean="0"/>
              <a:t>). Por tanto, su tabla base será la misma: </a:t>
            </a:r>
            <a:r>
              <a:rPr lang="es-UY" baseline="0" dirty="0" err="1" smtClean="0"/>
              <a:t>Attraction</a:t>
            </a:r>
            <a:r>
              <a:rPr lang="es-UY" baseline="0" dirty="0" smtClean="0"/>
              <a:t>. </a:t>
            </a:r>
          </a:p>
          <a:p>
            <a:pPr marL="228600" indent="-228600" algn="just">
              <a:buAutoNum type="arabicPeriod"/>
            </a:pPr>
            <a:endParaRPr lang="es-UY" baseline="0" dirty="0" smtClean="0"/>
          </a:p>
          <a:p>
            <a:pPr marL="228600" indent="-228600" algn="just">
              <a:buAutoNum type="arabicPeriod"/>
            </a:pPr>
            <a:r>
              <a:rPr lang="es-UY" baseline="0" dirty="0" smtClean="0"/>
              <a:t>Tendremos que marcar los criterios de agrupamiento utilizando las </a:t>
            </a:r>
            <a:r>
              <a:rPr lang="es-UY" b="1" baseline="0" dirty="0" smtClean="0"/>
              <a:t>cláusulas </a:t>
            </a:r>
            <a:r>
              <a:rPr lang="es-UY" b="1" baseline="0" dirty="0" err="1" smtClean="0"/>
              <a:t>order</a:t>
            </a:r>
            <a:r>
              <a:rPr lang="es-UY" baseline="0" dirty="0" smtClean="0"/>
              <a:t>. Recordemos que para un corte de control, el </a:t>
            </a:r>
            <a:r>
              <a:rPr lang="es-UY" baseline="0" dirty="0" err="1" smtClean="0"/>
              <a:t>order</a:t>
            </a:r>
            <a:r>
              <a:rPr lang="es-UY" baseline="0" dirty="0" smtClean="0"/>
              <a:t> tiene un peso muy fuerte: no sólo está marcando por qué atributo o atributos listar la información, sino que está especificando cómo ésta se va a agrupar. </a:t>
            </a:r>
          </a:p>
          <a:p>
            <a:pPr marL="228600" indent="-228600" algn="just">
              <a:buAutoNum type="arabicPeriod"/>
            </a:pPr>
            <a:endParaRPr lang="es-UY" baseline="0" dirty="0" smtClean="0"/>
          </a:p>
          <a:p>
            <a:pPr marL="0" indent="0" algn="just">
              <a:buNone/>
            </a:pPr>
            <a:r>
              <a:rPr lang="es-UY" baseline="0" dirty="0" smtClean="0"/>
              <a:t>Podríamos especificar un </a:t>
            </a:r>
            <a:r>
              <a:rPr lang="es-UY" baseline="0" dirty="0" err="1" smtClean="0"/>
              <a:t>order</a:t>
            </a:r>
            <a:r>
              <a:rPr lang="es-UY" baseline="0" dirty="0" smtClean="0"/>
              <a:t> para el </a:t>
            </a:r>
            <a:r>
              <a:rPr lang="es-UY" baseline="0" dirty="0" err="1" smtClean="0"/>
              <a:t>for</a:t>
            </a:r>
            <a:r>
              <a:rPr lang="es-UY" baseline="0" dirty="0" smtClean="0"/>
              <a:t> </a:t>
            </a:r>
            <a:r>
              <a:rPr lang="es-UY" baseline="0" dirty="0" err="1" smtClean="0"/>
              <a:t>each</a:t>
            </a:r>
            <a:r>
              <a:rPr lang="es-UY" baseline="0" dirty="0" smtClean="0"/>
              <a:t> más interno, pero ese </a:t>
            </a:r>
            <a:r>
              <a:rPr lang="es-UY" baseline="0" dirty="0" err="1" smtClean="0"/>
              <a:t>order</a:t>
            </a:r>
            <a:r>
              <a:rPr lang="es-UY" baseline="0" dirty="0" smtClean="0"/>
              <a:t> sí tendrá únicamente su uso convencional. Es decir, ese sí será utilizado únicamente para ordenar. </a:t>
            </a:r>
          </a:p>
          <a:p>
            <a:pPr marL="228600" indent="-228600" algn="just">
              <a:buAutoNum type="arabicPeriod"/>
            </a:pPr>
            <a:endParaRPr lang="es-UY" baseline="0" dirty="0" smtClean="0"/>
          </a:p>
          <a:p>
            <a:pPr marL="0" indent="0" algn="just">
              <a:buNone/>
            </a:pPr>
            <a:endParaRPr lang="es-UY" dirty="0"/>
          </a:p>
        </p:txBody>
      </p:sp>
    </p:spTree>
    <p:extLst>
      <p:ext uri="{BB962C8B-B14F-4D97-AF65-F5344CB8AC3E}">
        <p14:creationId xmlns:p14="http://schemas.microsoft.com/office/powerpoint/2010/main" val="362068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8/2/2013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8/2/2013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8/2/2013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8/2/2013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8/2/2013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8/2/2013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3.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9.xml"/><Relationship Id="rId16"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1" y="2520837"/>
            <a:ext cx="3052978" cy="1143000"/>
          </a:xfrm>
        </p:spPr>
        <p:txBody>
          <a:bodyPr>
            <a:normAutofit fontScale="90000"/>
          </a:bodyPr>
          <a:lstStyle/>
          <a:p>
            <a:pPr>
              <a:lnSpc>
                <a:spcPts val="2920"/>
              </a:lnSpc>
              <a:spcBef>
                <a:spcPts val="0"/>
              </a:spcBef>
            </a:pPr>
            <a:r>
              <a:rPr lang="en-US" spc="-60" dirty="0" smtClean="0"/>
              <a:t>FOR EACHS </a:t>
            </a:r>
            <a:r>
              <a:rPr lang="en-US" spc="-60" dirty="0" err="1" smtClean="0"/>
              <a:t>anidados</a:t>
            </a:r>
            <a:r>
              <a:rPr lang="en-US" spc="-60" dirty="0" smtClean="0"/>
              <a:t/>
            </a:r>
            <a:br>
              <a:rPr lang="en-US" spc="-60" dirty="0" smtClean="0"/>
            </a:b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733" y="3684613"/>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a:spLocks noChangeArrowheads="1"/>
          </p:cNvSpPr>
          <p:nvPr/>
        </p:nvSpPr>
        <p:spPr bwMode="auto">
          <a:xfrm>
            <a:off x="7121969" y="201105"/>
            <a:ext cx="196429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smtClean="0">
                <a:solidFill>
                  <a:srgbClr val="CC0000"/>
                </a:solidFill>
                <a:latin typeface="Segoe"/>
              </a:rPr>
              <a:t>Corte de control</a:t>
            </a:r>
            <a:endParaRPr lang="es-ES" sz="1800" b="1" dirty="0">
              <a:solidFill>
                <a:srgbClr val="CC0000"/>
              </a:solidFill>
              <a:latin typeface="Segoe"/>
            </a:endParaRPr>
          </a:p>
        </p:txBody>
      </p:sp>
      <p:sp>
        <p:nvSpPr>
          <p:cNvPr id="11" name="Oval 10"/>
          <p:cNvSpPr/>
          <p:nvPr/>
        </p:nvSpPr>
        <p:spPr>
          <a:xfrm>
            <a:off x="2319346" y="391887"/>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Rectangle 28"/>
          <p:cNvSpPr txBox="1">
            <a:spLocks/>
          </p:cNvSpPr>
          <p:nvPr/>
        </p:nvSpPr>
        <p:spPr>
          <a:xfrm>
            <a:off x="242208" y="208442"/>
            <a:ext cx="2559049" cy="7888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800" dirty="0" smtClean="0"/>
              <a:t>Tablas base </a:t>
            </a:r>
            <a:r>
              <a:rPr lang="es-ES" sz="3600" b="1" dirty="0" smtClean="0">
                <a:latin typeface="Calibri"/>
              </a:rPr>
              <a:t>=</a:t>
            </a:r>
            <a:endParaRPr lang="es-ES" dirty="0" smtClean="0"/>
          </a:p>
          <a:p>
            <a:pPr marL="457200" lvl="1" indent="0">
              <a:buNone/>
            </a:pPr>
            <a:endParaRPr lang="es-UY" sz="1600" b="1" dirty="0" smtClean="0">
              <a:latin typeface="Verdana" pitchFamily="34" charset="0"/>
              <a:ea typeface="Verdana" pitchFamily="34" charset="0"/>
              <a:cs typeface="Verdana" pitchFamily="34" charset="0"/>
            </a:endParaRPr>
          </a:p>
        </p:txBody>
      </p:sp>
      <p:sp>
        <p:nvSpPr>
          <p:cNvPr id="15"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Corte de control</a:t>
            </a:r>
            <a:endParaRPr lang="en-US" b="0" i="0" dirty="0">
              <a:solidFill>
                <a:schemeClr val="bg1">
                  <a:lumMod val="95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57" y="1103753"/>
            <a:ext cx="2250281" cy="267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41" y="1702918"/>
            <a:ext cx="1178719" cy="160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495" y="2220907"/>
            <a:ext cx="2057400" cy="203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810" y="2550638"/>
            <a:ext cx="964406" cy="18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247" y="3459365"/>
            <a:ext cx="782241" cy="192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8569" y="3708145"/>
            <a:ext cx="1468041" cy="160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683" y="3998676"/>
            <a:ext cx="567929"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443" y="1746460"/>
            <a:ext cx="2593181"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8705" y="2586059"/>
            <a:ext cx="2664619" cy="350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84" y="3022346"/>
            <a:ext cx="964406" cy="18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5"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1423" y="3036860"/>
            <a:ext cx="2671763" cy="414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6"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6412" y="3696594"/>
            <a:ext cx="2650331" cy="3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785" y="4205008"/>
            <a:ext cx="567929"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669" y="4410218"/>
            <a:ext cx="567929"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7"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843" y="1431912"/>
            <a:ext cx="2196704" cy="15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406293" y="1330314"/>
            <a:ext cx="11020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5"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8460" y="4047368"/>
            <a:ext cx="5506184" cy="2353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Connector 28"/>
          <p:cNvCxnSpPr/>
          <p:nvPr/>
        </p:nvCxnSpPr>
        <p:spPr>
          <a:xfrm>
            <a:off x="1732861" y="2426124"/>
            <a:ext cx="9496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568460" y="4205008"/>
            <a:ext cx="5506184" cy="483106"/>
          </a:xfrm>
          <a:prstGeom prst="rect">
            <a:avLst/>
          </a:prstGeom>
          <a:solidFill>
            <a:schemeClr val="accent4">
              <a:lumMod val="40000"/>
              <a:lumOff val="60000"/>
              <a:alpha val="20000"/>
            </a:schemeClr>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1" name="Rectangle 30"/>
          <p:cNvSpPr/>
          <p:nvPr/>
        </p:nvSpPr>
        <p:spPr>
          <a:xfrm>
            <a:off x="3575720" y="4705743"/>
            <a:ext cx="5506184" cy="853227"/>
          </a:xfrm>
          <a:prstGeom prst="rect">
            <a:avLst/>
          </a:prstGeom>
          <a:solidFill>
            <a:schemeClr val="accent4">
              <a:lumMod val="40000"/>
              <a:lumOff val="60000"/>
              <a:alpha val="20000"/>
            </a:schemeClr>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2" name="Rectangle 31"/>
          <p:cNvSpPr/>
          <p:nvPr/>
        </p:nvSpPr>
        <p:spPr>
          <a:xfrm>
            <a:off x="3575720" y="5547556"/>
            <a:ext cx="5506184" cy="229129"/>
          </a:xfrm>
          <a:prstGeom prst="rect">
            <a:avLst/>
          </a:prstGeom>
          <a:solidFill>
            <a:schemeClr val="accent4">
              <a:lumMod val="40000"/>
              <a:lumOff val="60000"/>
              <a:alpha val="20000"/>
            </a:schemeClr>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4" name="Rectangle 33"/>
          <p:cNvSpPr/>
          <p:nvPr/>
        </p:nvSpPr>
        <p:spPr>
          <a:xfrm>
            <a:off x="3568466" y="5758012"/>
            <a:ext cx="5506184" cy="229129"/>
          </a:xfrm>
          <a:prstGeom prst="rect">
            <a:avLst/>
          </a:prstGeom>
          <a:solidFill>
            <a:schemeClr val="accent4">
              <a:lumMod val="40000"/>
              <a:lumOff val="60000"/>
              <a:alpha val="20000"/>
            </a:schemeClr>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5" name="Rectangle 34"/>
          <p:cNvSpPr/>
          <p:nvPr/>
        </p:nvSpPr>
        <p:spPr>
          <a:xfrm>
            <a:off x="3568466" y="5961208"/>
            <a:ext cx="5506184" cy="229129"/>
          </a:xfrm>
          <a:prstGeom prst="rect">
            <a:avLst/>
          </a:prstGeom>
          <a:solidFill>
            <a:schemeClr val="accent4">
              <a:lumMod val="40000"/>
              <a:lumOff val="60000"/>
              <a:alpha val="20000"/>
            </a:schemeClr>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6" name="Rectangle 35"/>
          <p:cNvSpPr/>
          <p:nvPr/>
        </p:nvSpPr>
        <p:spPr>
          <a:xfrm>
            <a:off x="4226743" y="4281329"/>
            <a:ext cx="4847901" cy="172432"/>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8" name="Rectangle 37"/>
          <p:cNvSpPr/>
          <p:nvPr/>
        </p:nvSpPr>
        <p:spPr>
          <a:xfrm>
            <a:off x="4219489" y="4477271"/>
            <a:ext cx="4847901" cy="172432"/>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9" name="Rectangle 38"/>
          <p:cNvSpPr/>
          <p:nvPr/>
        </p:nvSpPr>
        <p:spPr>
          <a:xfrm>
            <a:off x="4219489" y="4724008"/>
            <a:ext cx="4847901" cy="408347"/>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1" name="Rectangle 40"/>
          <p:cNvSpPr/>
          <p:nvPr/>
        </p:nvSpPr>
        <p:spPr>
          <a:xfrm>
            <a:off x="4226749" y="5152174"/>
            <a:ext cx="4847901" cy="408347"/>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2" name="Rectangle 41"/>
          <p:cNvSpPr/>
          <p:nvPr/>
        </p:nvSpPr>
        <p:spPr>
          <a:xfrm>
            <a:off x="4219489" y="5551307"/>
            <a:ext cx="4847901" cy="172432"/>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3" name="Rectangle 42"/>
          <p:cNvSpPr/>
          <p:nvPr/>
        </p:nvSpPr>
        <p:spPr>
          <a:xfrm>
            <a:off x="4219489" y="5754503"/>
            <a:ext cx="4847901" cy="172432"/>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4" name="Rectangle 43"/>
          <p:cNvSpPr/>
          <p:nvPr/>
        </p:nvSpPr>
        <p:spPr>
          <a:xfrm>
            <a:off x="4219489" y="5972213"/>
            <a:ext cx="4847901" cy="172432"/>
          </a:xfrm>
          <a:prstGeom prst="rect">
            <a:avLst/>
          </a:prstGeom>
          <a:solidFill>
            <a:schemeClr val="accent6">
              <a:lumMod val="40000"/>
              <a:lumOff val="60000"/>
              <a:alpha val="2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74069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wipe(left)">
                                      <p:cBhvr>
                                        <p:cTn id="7" dur="500"/>
                                        <p:tgtEl>
                                          <p:spTgt spid="6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a:spLocks noChangeArrowheads="1"/>
          </p:cNvSpPr>
          <p:nvPr/>
        </p:nvSpPr>
        <p:spPr bwMode="auto">
          <a:xfrm>
            <a:off x="7121969" y="201105"/>
            <a:ext cx="196429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smtClean="0">
                <a:solidFill>
                  <a:srgbClr val="CC0000"/>
                </a:solidFill>
                <a:latin typeface="Segoe"/>
              </a:rPr>
              <a:t>Corte de control</a:t>
            </a:r>
            <a:endParaRPr lang="es-ES" sz="1800" b="1" dirty="0">
              <a:solidFill>
                <a:srgbClr val="CC0000"/>
              </a:solidFill>
              <a:latin typeface="Segoe"/>
            </a:endParaRPr>
          </a:p>
        </p:txBody>
      </p:sp>
      <p:sp>
        <p:nvSpPr>
          <p:cNvPr id="11" name="Oval 10"/>
          <p:cNvSpPr/>
          <p:nvPr/>
        </p:nvSpPr>
        <p:spPr>
          <a:xfrm>
            <a:off x="2319346" y="391887"/>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Rectangle 28"/>
          <p:cNvSpPr txBox="1">
            <a:spLocks/>
          </p:cNvSpPr>
          <p:nvPr/>
        </p:nvSpPr>
        <p:spPr>
          <a:xfrm>
            <a:off x="242208" y="208442"/>
            <a:ext cx="2559049" cy="7888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800" dirty="0" smtClean="0"/>
              <a:t>Tablas base </a:t>
            </a:r>
            <a:r>
              <a:rPr lang="es-ES" sz="3600" b="1" dirty="0" smtClean="0">
                <a:latin typeface="Calibri"/>
              </a:rPr>
              <a:t>=</a:t>
            </a:r>
            <a:endParaRPr lang="es-ES" dirty="0" smtClean="0"/>
          </a:p>
          <a:p>
            <a:pPr marL="457200" lvl="1" indent="0">
              <a:buNone/>
            </a:pPr>
            <a:endParaRPr lang="es-UY" sz="1600" b="1" dirty="0" smtClean="0">
              <a:latin typeface="Verdana" pitchFamily="34" charset="0"/>
              <a:ea typeface="Verdana" pitchFamily="34" charset="0"/>
              <a:cs typeface="Verdana" pitchFamily="34" charset="0"/>
            </a:endParaRPr>
          </a:p>
        </p:txBody>
      </p:sp>
      <p:sp>
        <p:nvSpPr>
          <p:cNvPr id="15"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Corte de control</a:t>
            </a:r>
            <a:endParaRPr lang="en-US" b="0" i="0" dirty="0">
              <a:solidFill>
                <a:schemeClr val="bg1">
                  <a:lumMod val="9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71" y="1038680"/>
            <a:ext cx="6202012" cy="517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Connector 12"/>
          <p:cNvCxnSpPr/>
          <p:nvPr/>
        </p:nvCxnSpPr>
        <p:spPr>
          <a:xfrm>
            <a:off x="696685" y="3048001"/>
            <a:ext cx="34834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907141" y="4840483"/>
            <a:ext cx="34834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1521732" y="1262743"/>
            <a:ext cx="1613354" cy="203200"/>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3" name="Rectangle 32"/>
          <p:cNvSpPr/>
          <p:nvPr/>
        </p:nvSpPr>
        <p:spPr>
          <a:xfrm>
            <a:off x="1674132" y="3055225"/>
            <a:ext cx="1613354" cy="203200"/>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4" name="Rectangle 33"/>
          <p:cNvSpPr/>
          <p:nvPr/>
        </p:nvSpPr>
        <p:spPr>
          <a:xfrm>
            <a:off x="1862814" y="4825933"/>
            <a:ext cx="1613354" cy="203200"/>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3" name="Straight Connector 2"/>
          <p:cNvCxnSpPr/>
          <p:nvPr/>
        </p:nvCxnSpPr>
        <p:spPr>
          <a:xfrm>
            <a:off x="2537741" y="3567342"/>
            <a:ext cx="1860089"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 name="Freeform 4"/>
          <p:cNvSpPr/>
          <p:nvPr/>
        </p:nvSpPr>
        <p:spPr>
          <a:xfrm>
            <a:off x="5747657" y="4230847"/>
            <a:ext cx="364741" cy="798286"/>
          </a:xfrm>
          <a:custGeom>
            <a:avLst/>
            <a:gdLst>
              <a:gd name="connsiteX0" fmla="*/ 116115 w 364741"/>
              <a:gd name="connsiteY0" fmla="*/ 798286 h 798286"/>
              <a:gd name="connsiteX1" fmla="*/ 362857 w 364741"/>
              <a:gd name="connsiteY1" fmla="*/ 566058 h 798286"/>
              <a:gd name="connsiteX2" fmla="*/ 0 w 364741"/>
              <a:gd name="connsiteY2" fmla="*/ 0 h 798286"/>
            </a:gdLst>
            <a:ahLst/>
            <a:cxnLst>
              <a:cxn ang="0">
                <a:pos x="connsiteX0" y="connsiteY0"/>
              </a:cxn>
              <a:cxn ang="0">
                <a:pos x="connsiteX1" y="connsiteY1"/>
              </a:cxn>
              <a:cxn ang="0">
                <a:pos x="connsiteX2" y="connsiteY2"/>
              </a:cxn>
            </a:cxnLst>
            <a:rect l="l" t="t" r="r" b="b"/>
            <a:pathLst>
              <a:path w="364741" h="798286">
                <a:moveTo>
                  <a:pt x="116115" y="798286"/>
                </a:moveTo>
                <a:cubicBezTo>
                  <a:pt x="249162" y="748695"/>
                  <a:pt x="382209" y="699105"/>
                  <a:pt x="362857" y="566058"/>
                </a:cubicBezTo>
                <a:cubicBezTo>
                  <a:pt x="343505" y="433011"/>
                  <a:pt x="171752" y="216505"/>
                  <a:pt x="0" y="0"/>
                </a:cubicBezTo>
              </a:path>
            </a:pathLst>
          </a:custGeom>
          <a:noFill/>
          <a:ln w="22225">
            <a:solidFill>
              <a:schemeClr val="accent6">
                <a:lumMod val="75000"/>
              </a:schemeClr>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17" name="Straight Connector 16"/>
          <p:cNvCxnSpPr/>
          <p:nvPr/>
        </p:nvCxnSpPr>
        <p:spPr>
          <a:xfrm>
            <a:off x="2690141" y="5345310"/>
            <a:ext cx="3609059"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4434114" y="2764971"/>
            <a:ext cx="364741" cy="798286"/>
          </a:xfrm>
          <a:custGeom>
            <a:avLst/>
            <a:gdLst>
              <a:gd name="connsiteX0" fmla="*/ 116115 w 364741"/>
              <a:gd name="connsiteY0" fmla="*/ 798286 h 798286"/>
              <a:gd name="connsiteX1" fmla="*/ 362857 w 364741"/>
              <a:gd name="connsiteY1" fmla="*/ 566058 h 798286"/>
              <a:gd name="connsiteX2" fmla="*/ 0 w 364741"/>
              <a:gd name="connsiteY2" fmla="*/ 0 h 798286"/>
            </a:gdLst>
            <a:ahLst/>
            <a:cxnLst>
              <a:cxn ang="0">
                <a:pos x="connsiteX0" y="connsiteY0"/>
              </a:cxn>
              <a:cxn ang="0">
                <a:pos x="connsiteX1" y="connsiteY1"/>
              </a:cxn>
              <a:cxn ang="0">
                <a:pos x="connsiteX2" y="connsiteY2"/>
              </a:cxn>
            </a:cxnLst>
            <a:rect l="l" t="t" r="r" b="b"/>
            <a:pathLst>
              <a:path w="364741" h="798286">
                <a:moveTo>
                  <a:pt x="116115" y="798286"/>
                </a:moveTo>
                <a:cubicBezTo>
                  <a:pt x="249162" y="748695"/>
                  <a:pt x="382209" y="699105"/>
                  <a:pt x="362857" y="566058"/>
                </a:cubicBezTo>
                <a:cubicBezTo>
                  <a:pt x="343505" y="433011"/>
                  <a:pt x="171752" y="216505"/>
                  <a:pt x="0" y="0"/>
                </a:cubicBezTo>
              </a:path>
            </a:pathLst>
          </a:custGeom>
          <a:noFill/>
          <a:ln w="22225">
            <a:solidFill>
              <a:schemeClr val="accent6">
                <a:lumMod val="75000"/>
              </a:schemeClr>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695570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812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137" y="3183430"/>
            <a:ext cx="3013619" cy="601994"/>
          </a:xfrm>
        </p:spPr>
        <p:txBody>
          <a:bodyPr/>
          <a:lstStyle/>
          <a:p>
            <a:r>
              <a:rPr lang="en-US" dirty="0" smtClean="0"/>
              <a:t>TABLAs BASE</a:t>
            </a:r>
            <a:endParaRPr lang="en-US" dirty="0"/>
          </a:p>
        </p:txBody>
      </p:sp>
    </p:spTree>
    <p:extLst>
      <p:ext uri="{BB962C8B-B14F-4D97-AF65-F5344CB8AC3E}">
        <p14:creationId xmlns:p14="http://schemas.microsoft.com/office/powerpoint/2010/main" val="205777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flipH="1">
            <a:off x="4499421" y="254547"/>
            <a:ext cx="14514" cy="6123885"/>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EACHS: </a:t>
            </a:r>
            <a:r>
              <a:rPr lang="en-US" b="0" i="0" dirty="0" err="1" smtClean="0">
                <a:solidFill>
                  <a:schemeClr val="bg1">
                    <a:lumMod val="95000"/>
                  </a:schemeClr>
                </a:solidFill>
              </a:rPr>
              <a:t>Tablas</a:t>
            </a:r>
            <a:r>
              <a:rPr lang="en-US" b="0" i="0" dirty="0" smtClean="0">
                <a:solidFill>
                  <a:schemeClr val="bg1">
                    <a:lumMod val="95000"/>
                  </a:schemeClr>
                </a:solidFill>
              </a:rPr>
              <a:t> base</a:t>
            </a:r>
            <a:endParaRPr lang="en-US" b="0" i="0" dirty="0">
              <a:solidFill>
                <a:schemeClr val="bg1">
                  <a:lumMod val="95000"/>
                </a:schemeClr>
              </a:solidFill>
            </a:endParaRPr>
          </a:p>
        </p:txBody>
      </p:sp>
      <p:pic>
        <p:nvPicPr>
          <p:cNvPr id="30" name="Picture 2" descr="Z:\MaterialTodosLosCursos\GeneXus\Icons - images -etc\bolsa-traz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989" y="201087"/>
            <a:ext cx="951018" cy="992716"/>
          </a:xfrm>
          <a:prstGeom prst="rect">
            <a:avLst/>
          </a:prstGeom>
          <a:solidFill>
            <a:schemeClr val="bg1"/>
          </a:solidFill>
          <a:ln>
            <a:noFill/>
          </a:ln>
          <a:extLst/>
        </p:spPr>
      </p:pic>
      <p:sp>
        <p:nvSpPr>
          <p:cNvPr id="39" name="Rounded Rectangle 38"/>
          <p:cNvSpPr/>
          <p:nvPr/>
        </p:nvSpPr>
        <p:spPr>
          <a:xfrm>
            <a:off x="486306" y="936110"/>
            <a:ext cx="1757827" cy="1814318"/>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 name="TextBox 3"/>
          <p:cNvSpPr txBox="1"/>
          <p:nvPr/>
        </p:nvSpPr>
        <p:spPr>
          <a:xfrm>
            <a:off x="566058" y="595090"/>
            <a:ext cx="1262743" cy="471714"/>
          </a:xfrm>
          <a:prstGeom prst="rect">
            <a:avLst/>
          </a:prstGeom>
        </p:spPr>
        <p:txBody>
          <a:bodyPr vert="horz" wrap="none" lIns="0" tIns="0" rIns="0" bIns="0" rtlCol="0" anchor="ctr">
            <a:normAutofit/>
          </a:bodyPr>
          <a:lstStyle/>
          <a:p>
            <a:r>
              <a:rPr lang="es-UY" sz="2000" b="1" i="0" dirty="0" err="1" smtClean="0">
                <a:latin typeface="Segoe"/>
              </a:rPr>
              <a:t>For</a:t>
            </a:r>
            <a:r>
              <a:rPr lang="es-UY" sz="2000" b="1" i="0" dirty="0" smtClean="0">
                <a:latin typeface="Segoe"/>
              </a:rPr>
              <a:t> </a:t>
            </a:r>
            <a:r>
              <a:rPr lang="es-UY" sz="2000" b="1" i="0" dirty="0" err="1" smtClean="0">
                <a:latin typeface="Segoe"/>
              </a:rPr>
              <a:t>each</a:t>
            </a:r>
            <a:endParaRPr lang="es-UY" sz="2000" b="1" i="0" dirty="0" smtClean="0">
              <a:latin typeface="Segoe"/>
            </a:endParaRPr>
          </a:p>
          <a:p>
            <a:endParaRPr lang="es-UY" dirty="0"/>
          </a:p>
        </p:txBody>
      </p:sp>
      <p:sp>
        <p:nvSpPr>
          <p:cNvPr id="23" name="TextBox 22"/>
          <p:cNvSpPr txBox="1"/>
          <p:nvPr/>
        </p:nvSpPr>
        <p:spPr>
          <a:xfrm>
            <a:off x="602346" y="3577720"/>
            <a:ext cx="1262743" cy="471714"/>
          </a:xfrm>
          <a:prstGeom prst="rect">
            <a:avLst/>
          </a:prstGeom>
        </p:spPr>
        <p:txBody>
          <a:bodyPr vert="horz" wrap="none" lIns="0" tIns="0" rIns="0" bIns="0" rtlCol="0" anchor="ctr">
            <a:normAutofit/>
          </a:bodyPr>
          <a:lstStyle/>
          <a:p>
            <a:r>
              <a:rPr lang="es-UY" sz="2000" b="1" i="0" dirty="0" err="1" smtClean="0">
                <a:latin typeface="Segoe"/>
              </a:rPr>
              <a:t>endfor</a:t>
            </a:r>
            <a:endParaRPr lang="es-UY" sz="2000" b="1" i="0" dirty="0" smtClean="0">
              <a:latin typeface="Segoe"/>
            </a:endParaRPr>
          </a:p>
          <a:p>
            <a:endParaRPr lang="es-UY" dirty="0"/>
          </a:p>
        </p:txBody>
      </p:sp>
      <p:sp>
        <p:nvSpPr>
          <p:cNvPr id="24" name="TextBox 23"/>
          <p:cNvSpPr txBox="1"/>
          <p:nvPr/>
        </p:nvSpPr>
        <p:spPr>
          <a:xfrm>
            <a:off x="994224" y="979714"/>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25" name="TextBox 24"/>
          <p:cNvSpPr txBox="1"/>
          <p:nvPr/>
        </p:nvSpPr>
        <p:spPr>
          <a:xfrm>
            <a:off x="1407881" y="1647366"/>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26" name="TextBox 25"/>
          <p:cNvSpPr txBox="1"/>
          <p:nvPr/>
        </p:nvSpPr>
        <p:spPr>
          <a:xfrm>
            <a:off x="965195" y="2358568"/>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27" name="TextBox 26"/>
          <p:cNvSpPr txBox="1"/>
          <p:nvPr/>
        </p:nvSpPr>
        <p:spPr>
          <a:xfrm>
            <a:off x="616860" y="2924590"/>
            <a:ext cx="1262743" cy="471714"/>
          </a:xfrm>
          <a:prstGeom prst="rect">
            <a:avLst/>
          </a:prstGeom>
        </p:spPr>
        <p:txBody>
          <a:bodyPr vert="horz" wrap="none" lIns="0" tIns="0" rIns="0" bIns="0" rtlCol="0" anchor="ctr">
            <a:normAutofit/>
          </a:bodyPr>
          <a:lstStyle/>
          <a:p>
            <a:r>
              <a:rPr lang="es-UY" sz="1600" b="1" i="0" dirty="0" err="1" smtClean="0">
                <a:latin typeface="Segoe"/>
              </a:rPr>
              <a:t>When</a:t>
            </a:r>
            <a:r>
              <a:rPr lang="es-UY" sz="1600" b="1" i="0" dirty="0" smtClean="0">
                <a:latin typeface="Segoe"/>
              </a:rPr>
              <a:t> </a:t>
            </a:r>
            <a:r>
              <a:rPr lang="es-UY" sz="1600" b="1" i="0" dirty="0" err="1" smtClean="0">
                <a:latin typeface="Segoe"/>
              </a:rPr>
              <a:t>none</a:t>
            </a:r>
            <a:endParaRPr lang="es-UY" sz="1600" b="1" i="0" dirty="0" smtClean="0">
              <a:latin typeface="Segoe"/>
            </a:endParaRPr>
          </a:p>
          <a:p>
            <a:endParaRPr lang="es-UY" dirty="0"/>
          </a:p>
        </p:txBody>
      </p:sp>
      <p:sp>
        <p:nvSpPr>
          <p:cNvPr id="28" name="TextBox 27"/>
          <p:cNvSpPr txBox="1"/>
          <p:nvPr/>
        </p:nvSpPr>
        <p:spPr>
          <a:xfrm>
            <a:off x="986969" y="3149584"/>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34" name="TextBox 33"/>
          <p:cNvSpPr txBox="1"/>
          <p:nvPr/>
        </p:nvSpPr>
        <p:spPr>
          <a:xfrm>
            <a:off x="959616" y="1353415"/>
            <a:ext cx="1262743" cy="471714"/>
          </a:xfrm>
          <a:prstGeom prst="rect">
            <a:avLst/>
          </a:prstGeom>
        </p:spPr>
        <p:txBody>
          <a:bodyPr vert="horz" wrap="none" lIns="0" tIns="0" rIns="0" bIns="0" rtlCol="0" anchor="ctr">
            <a:normAutofit/>
          </a:bodyPr>
          <a:lstStyle/>
          <a:p>
            <a:r>
              <a:rPr lang="es-UY" b="1" dirty="0" err="1" smtClean="0">
                <a:latin typeface="Segoe"/>
              </a:rPr>
              <a:t>For</a:t>
            </a:r>
            <a:r>
              <a:rPr lang="es-UY" b="1" dirty="0" smtClean="0">
                <a:latin typeface="Segoe"/>
              </a:rPr>
              <a:t> </a:t>
            </a:r>
            <a:r>
              <a:rPr lang="es-UY" b="1" dirty="0" err="1" smtClean="0">
                <a:latin typeface="Segoe"/>
              </a:rPr>
              <a:t>each</a:t>
            </a:r>
            <a:endParaRPr lang="es-UY" b="1" i="0" dirty="0" smtClean="0">
              <a:latin typeface="Segoe"/>
            </a:endParaRPr>
          </a:p>
          <a:p>
            <a:endParaRPr lang="es-UY" dirty="0"/>
          </a:p>
        </p:txBody>
      </p:sp>
      <p:sp>
        <p:nvSpPr>
          <p:cNvPr id="35" name="TextBox 34"/>
          <p:cNvSpPr txBox="1"/>
          <p:nvPr/>
        </p:nvSpPr>
        <p:spPr>
          <a:xfrm>
            <a:off x="981390" y="2013805"/>
            <a:ext cx="1262743" cy="471714"/>
          </a:xfrm>
          <a:prstGeom prst="rect">
            <a:avLst/>
          </a:prstGeom>
        </p:spPr>
        <p:txBody>
          <a:bodyPr vert="horz" wrap="none" lIns="0" tIns="0" rIns="0" bIns="0" rtlCol="0" anchor="ctr">
            <a:normAutofit/>
          </a:bodyPr>
          <a:lstStyle/>
          <a:p>
            <a:r>
              <a:rPr lang="es-UY" b="1" dirty="0" err="1" smtClean="0">
                <a:latin typeface="Segoe"/>
              </a:rPr>
              <a:t>endfor</a:t>
            </a:r>
            <a:endParaRPr lang="es-UY" b="1" i="0" dirty="0" smtClean="0">
              <a:latin typeface="Segoe"/>
            </a:endParaRPr>
          </a:p>
          <a:p>
            <a:endParaRPr lang="es-UY"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88234">
            <a:off x="1008940" y="1313104"/>
            <a:ext cx="596155" cy="8913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040" y="1353415"/>
            <a:ext cx="832178" cy="908408"/>
          </a:xfrm>
          <a:prstGeom prst="rect">
            <a:avLst/>
          </a:prstGeom>
        </p:spPr>
      </p:pic>
      <p:sp>
        <p:nvSpPr>
          <p:cNvPr id="41" name="Rounded Rectangle 40"/>
          <p:cNvSpPr/>
          <p:nvPr/>
        </p:nvSpPr>
        <p:spPr>
          <a:xfrm>
            <a:off x="7213564" y="1690900"/>
            <a:ext cx="696617" cy="286689"/>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16604">
            <a:off x="7174403" y="916127"/>
            <a:ext cx="426491" cy="465559"/>
          </a:xfrm>
          <a:prstGeom prst="rect">
            <a:avLst/>
          </a:prstGeom>
        </p:spPr>
      </p:pic>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16604">
            <a:off x="7120713" y="2297634"/>
            <a:ext cx="426491" cy="465559"/>
          </a:xfrm>
          <a:prstGeom prst="rect">
            <a:avLst/>
          </a:prstGeom>
        </p:spPr>
      </p:pic>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16604">
            <a:off x="7120711" y="3078736"/>
            <a:ext cx="426491" cy="465559"/>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413" y="1994291"/>
            <a:ext cx="3104016" cy="1655475"/>
          </a:xfrm>
          <a:prstGeom prst="rect">
            <a:avLst/>
          </a:prstGeom>
          <a:noFill/>
          <a:ln w="9525">
            <a:solidFill>
              <a:srgbClr val="93AE43"/>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7873" y="3933322"/>
            <a:ext cx="3289718" cy="1212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2" descr="Z:\MaterialTodosLosCursos\GeneXus\Icons - images -etc\bolsa-traz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920" y="676446"/>
            <a:ext cx="951018" cy="992716"/>
          </a:xfrm>
          <a:prstGeom prst="rect">
            <a:avLst/>
          </a:prstGeom>
          <a:solidFill>
            <a:schemeClr val="bg1"/>
          </a:solidFill>
          <a:ln>
            <a:noFill/>
          </a:ln>
          <a:extLst/>
        </p:spPr>
      </p:pic>
      <p:sp>
        <p:nvSpPr>
          <p:cNvPr id="58" name="Rounded Rectangle 57"/>
          <p:cNvSpPr/>
          <p:nvPr/>
        </p:nvSpPr>
        <p:spPr>
          <a:xfrm>
            <a:off x="6691044" y="914342"/>
            <a:ext cx="1757827" cy="1814318"/>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59" name="TextBox 58"/>
          <p:cNvSpPr txBox="1"/>
          <p:nvPr/>
        </p:nvSpPr>
        <p:spPr>
          <a:xfrm>
            <a:off x="6770796" y="573322"/>
            <a:ext cx="1262743" cy="471714"/>
          </a:xfrm>
          <a:prstGeom prst="rect">
            <a:avLst/>
          </a:prstGeom>
        </p:spPr>
        <p:txBody>
          <a:bodyPr vert="horz" wrap="none" lIns="0" tIns="0" rIns="0" bIns="0" rtlCol="0" anchor="ctr">
            <a:normAutofit/>
          </a:bodyPr>
          <a:lstStyle/>
          <a:p>
            <a:r>
              <a:rPr lang="es-UY" sz="2000" b="1" i="0" dirty="0" err="1" smtClean="0">
                <a:latin typeface="Segoe"/>
              </a:rPr>
              <a:t>For</a:t>
            </a:r>
            <a:r>
              <a:rPr lang="es-UY" sz="2000" b="1" i="0" dirty="0" smtClean="0">
                <a:latin typeface="Segoe"/>
              </a:rPr>
              <a:t> </a:t>
            </a:r>
            <a:r>
              <a:rPr lang="es-UY" sz="2000" b="1" i="0" dirty="0" err="1" smtClean="0">
                <a:latin typeface="Segoe"/>
              </a:rPr>
              <a:t>each</a:t>
            </a:r>
            <a:endParaRPr lang="es-UY" sz="2000" b="1" i="0" dirty="0" smtClean="0">
              <a:latin typeface="Segoe"/>
            </a:endParaRPr>
          </a:p>
          <a:p>
            <a:endParaRPr lang="es-UY" dirty="0"/>
          </a:p>
        </p:txBody>
      </p:sp>
      <p:sp>
        <p:nvSpPr>
          <p:cNvPr id="60" name="TextBox 59"/>
          <p:cNvSpPr txBox="1"/>
          <p:nvPr/>
        </p:nvSpPr>
        <p:spPr>
          <a:xfrm>
            <a:off x="6807084" y="3555952"/>
            <a:ext cx="1262743" cy="471714"/>
          </a:xfrm>
          <a:prstGeom prst="rect">
            <a:avLst/>
          </a:prstGeom>
        </p:spPr>
        <p:txBody>
          <a:bodyPr vert="horz" wrap="none" lIns="0" tIns="0" rIns="0" bIns="0" rtlCol="0" anchor="ctr">
            <a:normAutofit/>
          </a:bodyPr>
          <a:lstStyle/>
          <a:p>
            <a:r>
              <a:rPr lang="es-UY" sz="2000" b="1" i="0" dirty="0" err="1" smtClean="0">
                <a:latin typeface="Segoe"/>
              </a:rPr>
              <a:t>endfor</a:t>
            </a:r>
            <a:endParaRPr lang="es-UY" sz="2000" b="1" i="0" dirty="0" smtClean="0">
              <a:latin typeface="Segoe"/>
            </a:endParaRPr>
          </a:p>
          <a:p>
            <a:endParaRPr lang="es-UY" dirty="0"/>
          </a:p>
        </p:txBody>
      </p:sp>
      <p:sp>
        <p:nvSpPr>
          <p:cNvPr id="61" name="TextBox 60"/>
          <p:cNvSpPr txBox="1"/>
          <p:nvPr/>
        </p:nvSpPr>
        <p:spPr>
          <a:xfrm>
            <a:off x="7198962" y="957946"/>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62" name="TextBox 61"/>
          <p:cNvSpPr txBox="1"/>
          <p:nvPr/>
        </p:nvSpPr>
        <p:spPr>
          <a:xfrm>
            <a:off x="7169933" y="2336800"/>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63" name="TextBox 62"/>
          <p:cNvSpPr txBox="1"/>
          <p:nvPr/>
        </p:nvSpPr>
        <p:spPr>
          <a:xfrm>
            <a:off x="6821598" y="2902822"/>
            <a:ext cx="1262743" cy="471714"/>
          </a:xfrm>
          <a:prstGeom prst="rect">
            <a:avLst/>
          </a:prstGeom>
        </p:spPr>
        <p:txBody>
          <a:bodyPr vert="horz" wrap="none" lIns="0" tIns="0" rIns="0" bIns="0" rtlCol="0" anchor="ctr">
            <a:normAutofit/>
          </a:bodyPr>
          <a:lstStyle/>
          <a:p>
            <a:r>
              <a:rPr lang="es-UY" sz="1600" b="1" i="0" dirty="0" err="1" smtClean="0">
                <a:latin typeface="Segoe"/>
              </a:rPr>
              <a:t>When</a:t>
            </a:r>
            <a:r>
              <a:rPr lang="es-UY" sz="1600" b="1" i="0" dirty="0" smtClean="0">
                <a:latin typeface="Segoe"/>
              </a:rPr>
              <a:t> </a:t>
            </a:r>
            <a:r>
              <a:rPr lang="es-UY" sz="1600" b="1" i="0" dirty="0" err="1" smtClean="0">
                <a:latin typeface="Segoe"/>
              </a:rPr>
              <a:t>none</a:t>
            </a:r>
            <a:endParaRPr lang="es-UY" sz="1600" b="1" i="0" dirty="0" smtClean="0">
              <a:latin typeface="Segoe"/>
            </a:endParaRPr>
          </a:p>
          <a:p>
            <a:endParaRPr lang="es-UY" dirty="0"/>
          </a:p>
        </p:txBody>
      </p:sp>
      <p:sp>
        <p:nvSpPr>
          <p:cNvPr id="64" name="TextBox 63"/>
          <p:cNvSpPr txBox="1"/>
          <p:nvPr/>
        </p:nvSpPr>
        <p:spPr>
          <a:xfrm>
            <a:off x="7191707" y="3127816"/>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65" name="TextBox 64"/>
          <p:cNvSpPr txBox="1"/>
          <p:nvPr/>
        </p:nvSpPr>
        <p:spPr>
          <a:xfrm>
            <a:off x="7164354" y="1331647"/>
            <a:ext cx="1262743" cy="471714"/>
          </a:xfrm>
          <a:prstGeom prst="rect">
            <a:avLst/>
          </a:prstGeom>
        </p:spPr>
        <p:txBody>
          <a:bodyPr vert="horz" wrap="none" lIns="0" tIns="0" rIns="0" bIns="0" rtlCol="0" anchor="ctr">
            <a:normAutofit/>
          </a:bodyPr>
          <a:lstStyle/>
          <a:p>
            <a:r>
              <a:rPr lang="es-UY" b="1" dirty="0" err="1" smtClean="0">
                <a:latin typeface="Segoe"/>
              </a:rPr>
              <a:t>For</a:t>
            </a:r>
            <a:r>
              <a:rPr lang="es-UY" b="1" dirty="0" smtClean="0">
                <a:latin typeface="Segoe"/>
              </a:rPr>
              <a:t> </a:t>
            </a:r>
            <a:r>
              <a:rPr lang="es-UY" b="1" dirty="0" err="1" smtClean="0">
                <a:latin typeface="Segoe"/>
              </a:rPr>
              <a:t>each</a:t>
            </a:r>
            <a:endParaRPr lang="es-UY" b="1" i="0" dirty="0" smtClean="0">
              <a:latin typeface="Segoe"/>
            </a:endParaRPr>
          </a:p>
          <a:p>
            <a:endParaRPr lang="es-UY" dirty="0"/>
          </a:p>
        </p:txBody>
      </p:sp>
      <p:sp>
        <p:nvSpPr>
          <p:cNvPr id="66" name="TextBox 65"/>
          <p:cNvSpPr txBox="1"/>
          <p:nvPr/>
        </p:nvSpPr>
        <p:spPr>
          <a:xfrm>
            <a:off x="7186128" y="1992037"/>
            <a:ext cx="1262743" cy="471714"/>
          </a:xfrm>
          <a:prstGeom prst="rect">
            <a:avLst/>
          </a:prstGeom>
        </p:spPr>
        <p:txBody>
          <a:bodyPr vert="horz" wrap="none" lIns="0" tIns="0" rIns="0" bIns="0" rtlCol="0" anchor="ctr">
            <a:normAutofit/>
          </a:bodyPr>
          <a:lstStyle/>
          <a:p>
            <a:r>
              <a:rPr lang="es-UY" b="1" dirty="0" err="1" smtClean="0">
                <a:latin typeface="Segoe"/>
              </a:rPr>
              <a:t>endfor</a:t>
            </a:r>
            <a:endParaRPr lang="es-UY" b="1" i="0" dirty="0" smtClean="0">
              <a:latin typeface="Segoe"/>
            </a:endParaRPr>
          </a:p>
          <a:p>
            <a:endParaRPr lang="es-UY" dirty="0"/>
          </a:p>
        </p:txBody>
      </p:sp>
      <p:sp>
        <p:nvSpPr>
          <p:cNvPr id="67" name="TextBox 66"/>
          <p:cNvSpPr txBox="1"/>
          <p:nvPr/>
        </p:nvSpPr>
        <p:spPr>
          <a:xfrm>
            <a:off x="7387649" y="1669162"/>
            <a:ext cx="1262743" cy="471714"/>
          </a:xfrm>
          <a:prstGeom prst="rect">
            <a:avLst/>
          </a:prstGeom>
        </p:spPr>
        <p:txBody>
          <a:bodyPr vert="horz" wrap="none" lIns="0" tIns="0" rIns="0" bIns="0" rtlCol="0" anchor="ctr">
            <a:normAutofit/>
          </a:bodyPr>
          <a:lstStyle/>
          <a:p>
            <a:r>
              <a:rPr lang="es-UY" sz="2400" b="1" i="0" dirty="0" smtClean="0">
                <a:latin typeface="Segoe"/>
              </a:rPr>
              <a:t>…</a:t>
            </a:r>
          </a:p>
          <a:p>
            <a:endParaRPr lang="es-UY" dirty="0"/>
          </a:p>
        </p:txBody>
      </p:sp>
      <p:sp>
        <p:nvSpPr>
          <p:cNvPr id="68" name="Down Arrow 67"/>
          <p:cNvSpPr/>
          <p:nvPr/>
        </p:nvSpPr>
        <p:spPr>
          <a:xfrm rot="3814226">
            <a:off x="2362571" y="499738"/>
            <a:ext cx="348664" cy="529210"/>
          </a:xfrm>
          <a:prstGeom prst="downArrow">
            <a:avLst/>
          </a:prstGeom>
          <a:solidFill>
            <a:srgbClr val="93AE4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56" name="Down Arrow 55"/>
          <p:cNvSpPr/>
          <p:nvPr/>
        </p:nvSpPr>
        <p:spPr>
          <a:xfrm rot="18238363">
            <a:off x="6744144" y="1270418"/>
            <a:ext cx="325744" cy="548006"/>
          </a:xfrm>
          <a:prstGeom prst="downArrow">
            <a:avLst/>
          </a:prstGeom>
          <a:solidFill>
            <a:srgbClr val="93AE4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1453" y="4143744"/>
            <a:ext cx="2787685" cy="2179905"/>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911" y="4191552"/>
            <a:ext cx="2670867" cy="2088555"/>
          </a:xfrm>
          <a:prstGeom prst="rect">
            <a:avLst/>
          </a:prstGeom>
        </p:spPr>
      </p:pic>
      <p:sp>
        <p:nvSpPr>
          <p:cNvPr id="8" name="Rounded Rectangle 7"/>
          <p:cNvSpPr/>
          <p:nvPr/>
        </p:nvSpPr>
        <p:spPr>
          <a:xfrm>
            <a:off x="170855" y="4891314"/>
            <a:ext cx="1335433" cy="769257"/>
          </a:xfrm>
          <a:prstGeom prst="roundRect">
            <a:avLst/>
          </a:prstGeom>
          <a:noFill/>
          <a:ln w="25400">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3" name="Rounded Rectangle 42"/>
          <p:cNvSpPr/>
          <p:nvPr/>
        </p:nvSpPr>
        <p:spPr>
          <a:xfrm>
            <a:off x="7738837" y="4992914"/>
            <a:ext cx="1335433" cy="1272679"/>
          </a:xfrm>
          <a:prstGeom prst="roundRect">
            <a:avLst/>
          </a:prstGeom>
          <a:noFill/>
          <a:ln w="25400">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44344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animBg="1"/>
      <p:bldP spid="59" grpId="0"/>
      <p:bldP spid="60" grpId="0"/>
      <p:bldP spid="61" grpId="0"/>
      <p:bldP spid="62" grpId="0"/>
      <p:bldP spid="63" grpId="0"/>
      <p:bldP spid="64" grpId="0"/>
      <p:bldP spid="65" grpId="0"/>
      <p:bldP spid="66" grpId="0"/>
      <p:bldP spid="67" grpId="0"/>
      <p:bldP spid="56" grpId="0" animBg="1"/>
      <p:bldP spid="8"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dirty="0" err="1" smtClean="0"/>
              <a:t>Casos</a:t>
            </a:r>
            <a:r>
              <a:rPr lang="en-US" dirty="0" smtClean="0"/>
              <a:t> </a:t>
            </a:r>
            <a:br>
              <a:rPr lang="en-US" dirty="0" smtClean="0"/>
            </a:br>
            <a:r>
              <a:rPr lang="en-US" dirty="0" smtClean="0"/>
              <a:t>y </a:t>
            </a:r>
            <a:br>
              <a:rPr lang="en-US" dirty="0" smtClean="0"/>
            </a:br>
            <a:r>
              <a:rPr lang="en-US" dirty="0" err="1" smtClean="0"/>
              <a:t>navegación</a:t>
            </a:r>
            <a:endParaRPr lang="en-US" sz="2600" dirty="0"/>
          </a:p>
        </p:txBody>
      </p:sp>
    </p:spTree>
    <p:extLst>
      <p:ext uri="{BB962C8B-B14F-4D97-AF65-F5344CB8AC3E}">
        <p14:creationId xmlns:p14="http://schemas.microsoft.com/office/powerpoint/2010/main" val="494597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2715873" y="4506685"/>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8" name="Oval 27"/>
          <p:cNvSpPr/>
          <p:nvPr/>
        </p:nvSpPr>
        <p:spPr>
          <a:xfrm>
            <a:off x="2696710" y="478971"/>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7" name="Rectangle 26"/>
          <p:cNvSpPr/>
          <p:nvPr/>
        </p:nvSpPr>
        <p:spPr>
          <a:xfrm>
            <a:off x="611871" y="2752266"/>
            <a:ext cx="1738313" cy="374650"/>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6" name="Rectangle 25"/>
          <p:cNvSpPr/>
          <p:nvPr/>
        </p:nvSpPr>
        <p:spPr>
          <a:xfrm>
            <a:off x="619125" y="1511316"/>
            <a:ext cx="1738313" cy="374650"/>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Casos</a:t>
            </a:r>
            <a:endParaRPr lang="en-US" b="0" i="0" dirty="0">
              <a:solidFill>
                <a:schemeClr val="bg1">
                  <a:lumMod val="95000"/>
                </a:schemeClr>
              </a:solidFill>
            </a:endParaRPr>
          </a:p>
        </p:txBody>
      </p:sp>
      <p:sp>
        <p:nvSpPr>
          <p:cNvPr id="3" name="Rectangle 28"/>
          <p:cNvSpPr txBox="1">
            <a:spLocks/>
          </p:cNvSpPr>
          <p:nvPr/>
        </p:nvSpPr>
        <p:spPr>
          <a:xfrm>
            <a:off x="285750" y="295526"/>
            <a:ext cx="8572500" cy="600367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800" dirty="0" smtClean="0"/>
              <a:t>Tablas base </a:t>
            </a:r>
            <a:r>
              <a:rPr lang="es-ES" sz="3600" b="1" dirty="0" smtClean="0">
                <a:latin typeface="Calibri"/>
              </a:rPr>
              <a:t>≠</a:t>
            </a:r>
            <a:endParaRPr lang="es-ES" sz="2800" b="1" dirty="0" smtClean="0"/>
          </a:p>
          <a:p>
            <a:endParaRPr lang="es-UY" dirty="0" smtClean="0"/>
          </a:p>
          <a:p>
            <a:endParaRPr lang="es-ES" dirty="0" smtClean="0"/>
          </a:p>
          <a:p>
            <a:pPr lvl="1"/>
            <a:endParaRPr lang="es-ES" dirty="0" smtClean="0"/>
          </a:p>
          <a:p>
            <a:pPr lvl="1"/>
            <a:endParaRPr lang="es-ES" dirty="0" smtClean="0"/>
          </a:p>
          <a:p>
            <a:endParaRPr lang="es-ES" dirty="0" smtClean="0"/>
          </a:p>
          <a:p>
            <a:endParaRPr lang="es-ES" dirty="0" smtClean="0"/>
          </a:p>
          <a:p>
            <a:r>
              <a:rPr lang="es-ES" sz="2800" dirty="0" smtClean="0"/>
              <a:t>Tablas base </a:t>
            </a:r>
            <a:r>
              <a:rPr lang="es-ES" sz="3600" b="1" dirty="0">
                <a:latin typeface="Calibri"/>
              </a:rPr>
              <a:t>=</a:t>
            </a:r>
            <a:endParaRPr lang="es-ES" sz="2800" b="1" dirty="0" smtClean="0"/>
          </a:p>
          <a:p>
            <a:pPr marL="457200" lvl="1" indent="0">
              <a:buNone/>
            </a:pPr>
            <a:endParaRPr lang="es-UY" sz="1600" b="1" dirty="0" smtClean="0">
              <a:latin typeface="Verdana" pitchFamily="34" charset="0"/>
              <a:ea typeface="Verdana" pitchFamily="34" charset="0"/>
              <a:cs typeface="Verdana" pitchFamily="34" charset="0"/>
            </a:endParaRPr>
          </a:p>
          <a:p>
            <a:pPr marL="457200" lvl="1" indent="0">
              <a:buNone/>
            </a:pPr>
            <a:r>
              <a:rPr lang="es-UY" sz="1600" b="1" dirty="0" smtClean="0">
                <a:latin typeface="Verdana" pitchFamily="34" charset="0"/>
                <a:ea typeface="Verdana" pitchFamily="34" charset="0"/>
                <a:cs typeface="Verdana" pitchFamily="34" charset="0"/>
              </a:rPr>
              <a:t>Corte de Control</a:t>
            </a:r>
            <a:r>
              <a:rPr lang="es-UY" sz="1600" dirty="0" smtClean="0">
                <a:latin typeface="Verdana" pitchFamily="34" charset="0"/>
                <a:ea typeface="Verdana" pitchFamily="34" charset="0"/>
                <a:cs typeface="Verdana" pitchFamily="34" charset="0"/>
              </a:rPr>
              <a:t>: Corresponde al caso en el que queremos recuperar información por grupos.</a:t>
            </a:r>
            <a:r>
              <a:rPr lang="es-ES" sz="1600" dirty="0" smtClean="0">
                <a:latin typeface="Verdana" pitchFamily="34" charset="0"/>
                <a:ea typeface="Verdana" pitchFamily="34" charset="0"/>
                <a:cs typeface="Verdana" pitchFamily="34" charset="0"/>
              </a:rPr>
              <a:t> </a:t>
            </a:r>
          </a:p>
        </p:txBody>
      </p:sp>
      <p:sp>
        <p:nvSpPr>
          <p:cNvPr id="4" name="Text Box 20"/>
          <p:cNvSpPr txBox="1">
            <a:spLocks noChangeArrowheads="1"/>
          </p:cNvSpPr>
          <p:nvPr/>
        </p:nvSpPr>
        <p:spPr bwMode="auto">
          <a:xfrm>
            <a:off x="3851275" y="2111391"/>
            <a:ext cx="48244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marL="342900" indent="-342900" eaLnBrk="0" hangingPunct="0">
              <a:defRPr sz="2000">
                <a:solidFill>
                  <a:schemeClr val="tx1"/>
                </a:solidFill>
                <a:latin typeface="Arial" charset="0"/>
                <a:cs typeface="Arial" charset="0"/>
              </a:defRPr>
            </a:lvl1pPr>
            <a:lvl2pPr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lvl="1" eaLnBrk="1" hangingPunct="1"/>
            <a:r>
              <a:rPr lang="es-ES" sz="1600" b="1" dirty="0" err="1">
                <a:latin typeface="Verdana" pitchFamily="34" charset="0"/>
              </a:rPr>
              <a:t>Join</a:t>
            </a:r>
            <a:r>
              <a:rPr lang="es-ES" sz="1600" dirty="0">
                <a:latin typeface="Verdana" pitchFamily="34" charset="0"/>
              </a:rPr>
              <a:t>: </a:t>
            </a:r>
            <a:r>
              <a:rPr lang="es-UY" sz="1600" dirty="0">
                <a:latin typeface="Verdana" pitchFamily="34" charset="0"/>
              </a:rPr>
              <a:t>se recuperan </a:t>
            </a:r>
            <a:r>
              <a:rPr lang="es-UY" sz="1600" u="sng" dirty="0">
                <a:latin typeface="Verdana" pitchFamily="34" charset="0"/>
              </a:rPr>
              <a:t>algunos</a:t>
            </a:r>
            <a:r>
              <a:rPr lang="es-UY" sz="1600" dirty="0">
                <a:latin typeface="Verdana" pitchFamily="34" charset="0"/>
              </a:rPr>
              <a:t> registros del anidado, los relacionados.</a:t>
            </a:r>
            <a:r>
              <a:rPr lang="es-ES" sz="1600" dirty="0">
                <a:latin typeface="Verdana" pitchFamily="34" charset="0"/>
              </a:rPr>
              <a:t> </a:t>
            </a:r>
          </a:p>
          <a:p>
            <a:pPr lvl="1" eaLnBrk="1" hangingPunct="1"/>
            <a:endParaRPr lang="es-ES" sz="1600" dirty="0">
              <a:latin typeface="Verdana" pitchFamily="34" charset="0"/>
            </a:endParaRPr>
          </a:p>
          <a:p>
            <a:pPr lvl="1" eaLnBrk="1" hangingPunct="1"/>
            <a:endParaRPr lang="es-ES" sz="1600" b="1" dirty="0">
              <a:latin typeface="Verdana" pitchFamily="34" charset="0"/>
            </a:endParaRPr>
          </a:p>
          <a:p>
            <a:pPr lvl="1" eaLnBrk="1" hangingPunct="1"/>
            <a:r>
              <a:rPr lang="es-ES" sz="1600" b="1" dirty="0">
                <a:latin typeface="Verdana" pitchFamily="34" charset="0"/>
              </a:rPr>
              <a:t>Producto cartesiano</a:t>
            </a:r>
            <a:r>
              <a:rPr lang="es-ES" sz="1600" dirty="0">
                <a:latin typeface="Verdana" pitchFamily="34" charset="0"/>
              </a:rPr>
              <a:t>: </a:t>
            </a:r>
            <a:r>
              <a:rPr lang="es-UY" sz="1600" dirty="0">
                <a:latin typeface="Verdana" pitchFamily="34" charset="0"/>
              </a:rPr>
              <a:t>se recuperan </a:t>
            </a:r>
            <a:r>
              <a:rPr lang="es-UY" sz="1600" u="sng" dirty="0">
                <a:latin typeface="Verdana" pitchFamily="34" charset="0"/>
              </a:rPr>
              <a:t>todos</a:t>
            </a:r>
            <a:r>
              <a:rPr lang="es-UY" sz="1600" dirty="0">
                <a:latin typeface="Verdana" pitchFamily="34" charset="0"/>
              </a:rPr>
              <a:t> los registros del anidado.</a:t>
            </a:r>
          </a:p>
        </p:txBody>
      </p:sp>
      <p:sp>
        <p:nvSpPr>
          <p:cNvPr id="6" name="Text Box 9"/>
          <p:cNvSpPr txBox="1">
            <a:spLocks noChangeArrowheads="1"/>
          </p:cNvSpPr>
          <p:nvPr/>
        </p:nvSpPr>
        <p:spPr bwMode="auto">
          <a:xfrm>
            <a:off x="7644489" y="2502142"/>
            <a:ext cx="127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a:solidFill>
                  <a:srgbClr val="CC0000"/>
                </a:solidFill>
                <a:latin typeface="Verdana" pitchFamily="34" charset="0"/>
              </a:rPr>
              <a:t>(Caso 1)</a:t>
            </a:r>
          </a:p>
        </p:txBody>
      </p:sp>
      <p:sp>
        <p:nvSpPr>
          <p:cNvPr id="7" name="Text Box 10"/>
          <p:cNvSpPr txBox="1">
            <a:spLocks noChangeArrowheads="1"/>
          </p:cNvSpPr>
          <p:nvPr/>
        </p:nvSpPr>
        <p:spPr bwMode="auto">
          <a:xfrm>
            <a:off x="7697789" y="3515987"/>
            <a:ext cx="127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a:solidFill>
                  <a:srgbClr val="CC0000"/>
                </a:solidFill>
                <a:latin typeface="Verdana" pitchFamily="34" charset="0"/>
              </a:rPr>
              <a:t>(Caso 2)</a:t>
            </a:r>
          </a:p>
        </p:txBody>
      </p:sp>
      <p:sp>
        <p:nvSpPr>
          <p:cNvPr id="8" name="Text Box 11"/>
          <p:cNvSpPr txBox="1">
            <a:spLocks noChangeArrowheads="1"/>
          </p:cNvSpPr>
          <p:nvPr/>
        </p:nvSpPr>
        <p:spPr bwMode="auto">
          <a:xfrm>
            <a:off x="7688031" y="5562147"/>
            <a:ext cx="1277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a:solidFill>
                  <a:srgbClr val="CC0000"/>
                </a:solidFill>
                <a:latin typeface="Verdana" pitchFamily="34" charset="0"/>
              </a:rPr>
              <a:t>(Caso 3)</a:t>
            </a:r>
          </a:p>
        </p:txBody>
      </p:sp>
      <p:sp>
        <p:nvSpPr>
          <p:cNvPr id="9" name="Text Box 12"/>
          <p:cNvSpPr txBox="1">
            <a:spLocks noChangeArrowheads="1"/>
          </p:cNvSpPr>
          <p:nvPr/>
        </p:nvSpPr>
        <p:spPr bwMode="auto">
          <a:xfrm>
            <a:off x="576263" y="1428766"/>
            <a:ext cx="1817687" cy="457200"/>
          </a:xfrm>
          <a:prstGeom prst="rect">
            <a:avLst/>
          </a:prstGeom>
          <a:solidFill>
            <a:schemeClr val="bg1">
              <a:alpha val="5098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2400" dirty="0">
                <a:latin typeface="Verdana" pitchFamily="34" charset="0"/>
              </a:rPr>
              <a:t>Fe externo</a:t>
            </a:r>
          </a:p>
        </p:txBody>
      </p:sp>
      <p:sp>
        <p:nvSpPr>
          <p:cNvPr id="10" name="Text Box 13"/>
          <p:cNvSpPr txBox="1">
            <a:spLocks noChangeArrowheads="1"/>
          </p:cNvSpPr>
          <p:nvPr/>
        </p:nvSpPr>
        <p:spPr bwMode="auto">
          <a:xfrm>
            <a:off x="576263" y="2663841"/>
            <a:ext cx="1854200" cy="457200"/>
          </a:xfrm>
          <a:prstGeom prst="rect">
            <a:avLst/>
          </a:prstGeom>
          <a:solidFill>
            <a:schemeClr val="bg1">
              <a:alpha val="5098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2400" dirty="0">
                <a:latin typeface="Verdana" pitchFamily="34" charset="0"/>
              </a:rPr>
              <a:t>Fe anidado</a:t>
            </a:r>
          </a:p>
        </p:txBody>
      </p:sp>
      <p:grpSp>
        <p:nvGrpSpPr>
          <p:cNvPr id="11" name="Group 16"/>
          <p:cNvGrpSpPr>
            <a:grpSpLocks/>
          </p:cNvGrpSpPr>
          <p:nvPr/>
        </p:nvGrpSpPr>
        <p:grpSpPr bwMode="auto">
          <a:xfrm>
            <a:off x="1441450" y="1885966"/>
            <a:ext cx="0" cy="792163"/>
            <a:chOff x="5012" y="1207"/>
            <a:chExt cx="0" cy="499"/>
          </a:xfrm>
        </p:grpSpPr>
        <p:sp>
          <p:nvSpPr>
            <p:cNvPr id="12" name="Line 14"/>
            <p:cNvSpPr>
              <a:spLocks noChangeShapeType="1"/>
            </p:cNvSpPr>
            <p:nvPr/>
          </p:nvSpPr>
          <p:spPr bwMode="auto">
            <a:xfrm>
              <a:off x="5012" y="1207"/>
              <a:ext cx="0" cy="499"/>
            </a:xfrm>
            <a:prstGeom prst="line">
              <a:avLst/>
            </a:prstGeom>
            <a:noFill/>
            <a:ln w="25400">
              <a:solidFill>
                <a:schemeClr val="tx1"/>
              </a:solidFill>
              <a:prstDash val="sysDot"/>
              <a:round/>
              <a:headEnd type="arrow" w="lg" len="med"/>
              <a:tailEnd type="arrow" w="lg"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3" name="Line 15"/>
            <p:cNvSpPr>
              <a:spLocks noChangeShapeType="1"/>
            </p:cNvSpPr>
            <p:nvPr/>
          </p:nvSpPr>
          <p:spPr bwMode="auto">
            <a:xfrm>
              <a:off x="5012" y="1616"/>
              <a:ext cx="0" cy="45"/>
            </a:xfrm>
            <a:prstGeom prst="line">
              <a:avLst/>
            </a:prstGeom>
            <a:noFill/>
            <a:ln w="25400">
              <a:solidFill>
                <a:schemeClr val="tx1"/>
              </a:solidFill>
              <a:prstDash val="sysDot"/>
              <a:round/>
              <a:headEnd type="none" w="lg" len="med"/>
              <a:tailEnd type="arrow" w="lg" len="med"/>
            </a:ln>
            <a:extLst>
              <a:ext uri="{909E8E84-426E-40DD-AFC4-6F175D3DCCD1}">
                <a14:hiddenFill xmlns:a14="http://schemas.microsoft.com/office/drawing/2010/main">
                  <a:noFill/>
                </a14:hiddenFill>
              </a:ext>
            </a:extLst>
          </p:spPr>
          <p:txBody>
            <a:bodyPr lIns="90000" tIns="46800" rIns="90000" bIns="46800"/>
            <a:lstStyle/>
            <a:p>
              <a:endParaRPr lang="es-UY"/>
            </a:p>
          </p:txBody>
        </p:sp>
      </p:grpSp>
      <p:sp>
        <p:nvSpPr>
          <p:cNvPr id="14" name="Text Box 17"/>
          <p:cNvSpPr txBox="1">
            <a:spLocks noChangeArrowheads="1"/>
          </p:cNvSpPr>
          <p:nvPr/>
        </p:nvSpPr>
        <p:spPr bwMode="auto">
          <a:xfrm>
            <a:off x="250825" y="1511316"/>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2400" b="1">
                <a:latin typeface="Verdana" pitchFamily="34" charset="0"/>
              </a:rPr>
              <a:t>¿</a:t>
            </a:r>
          </a:p>
        </p:txBody>
      </p:sp>
      <p:sp>
        <p:nvSpPr>
          <p:cNvPr id="15" name="Text Box 18"/>
          <p:cNvSpPr txBox="1">
            <a:spLocks noChangeArrowheads="1"/>
          </p:cNvSpPr>
          <p:nvPr/>
        </p:nvSpPr>
        <p:spPr bwMode="auto">
          <a:xfrm>
            <a:off x="2357438" y="2616216"/>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2400" b="1">
                <a:latin typeface="Verdana" pitchFamily="34" charset="0"/>
              </a:rPr>
              <a:t>?</a:t>
            </a:r>
          </a:p>
        </p:txBody>
      </p:sp>
      <p:sp>
        <p:nvSpPr>
          <p:cNvPr id="16" name="Text Box 19"/>
          <p:cNvSpPr txBox="1">
            <a:spLocks noChangeArrowheads="1"/>
          </p:cNvSpPr>
          <p:nvPr/>
        </p:nvSpPr>
        <p:spPr bwMode="auto">
          <a:xfrm>
            <a:off x="2771775" y="1176354"/>
            <a:ext cx="6372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a:latin typeface="Verdana" pitchFamily="34" charset="0"/>
              </a:rPr>
              <a:t>¿Existe </a:t>
            </a:r>
            <a:r>
              <a:rPr lang="es-UY" u="sng">
                <a:latin typeface="Verdana" pitchFamily="34" charset="0"/>
              </a:rPr>
              <a:t>relación implícita</a:t>
            </a:r>
            <a:r>
              <a:rPr lang="es-UY">
                <a:latin typeface="Verdana" pitchFamily="34" charset="0"/>
              </a:rPr>
              <a:t> que lo vincule con</a:t>
            </a:r>
          </a:p>
          <a:p>
            <a:pPr eaLnBrk="1" hangingPunct="1"/>
            <a:r>
              <a:rPr lang="es-UY">
                <a:latin typeface="Verdana" pitchFamily="34" charset="0"/>
              </a:rPr>
              <a:t>un número N de registros del For each anidado?</a:t>
            </a:r>
            <a:r>
              <a:rPr lang="es-ES">
                <a:latin typeface="Verdana" pitchFamily="34" charset="0"/>
              </a:rPr>
              <a:t> </a:t>
            </a:r>
          </a:p>
        </p:txBody>
      </p:sp>
      <p:sp>
        <p:nvSpPr>
          <p:cNvPr id="18" name="Line 21"/>
          <p:cNvSpPr>
            <a:spLocks noChangeShapeType="1"/>
          </p:cNvSpPr>
          <p:nvPr/>
        </p:nvSpPr>
        <p:spPr bwMode="auto">
          <a:xfrm flipV="1">
            <a:off x="2987675" y="2328879"/>
            <a:ext cx="1152525" cy="431800"/>
          </a:xfrm>
          <a:prstGeom prst="line">
            <a:avLst/>
          </a:prstGeom>
          <a:noFill/>
          <a:ln w="25400">
            <a:solidFill>
              <a:srgbClr val="CC0000"/>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9" name="Text Box 22"/>
          <p:cNvSpPr txBox="1">
            <a:spLocks noChangeArrowheads="1"/>
          </p:cNvSpPr>
          <p:nvPr/>
        </p:nvSpPr>
        <p:spPr bwMode="auto">
          <a:xfrm>
            <a:off x="3211513" y="2147904"/>
            <a:ext cx="423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a:latin typeface="Verdana" pitchFamily="34" charset="0"/>
              </a:rPr>
              <a:t>Sí</a:t>
            </a:r>
          </a:p>
        </p:txBody>
      </p:sp>
      <p:sp>
        <p:nvSpPr>
          <p:cNvPr id="20" name="Line 23"/>
          <p:cNvSpPr>
            <a:spLocks noChangeShapeType="1"/>
          </p:cNvSpPr>
          <p:nvPr/>
        </p:nvSpPr>
        <p:spPr bwMode="auto">
          <a:xfrm>
            <a:off x="2987675" y="2760679"/>
            <a:ext cx="1152525" cy="431800"/>
          </a:xfrm>
          <a:prstGeom prst="line">
            <a:avLst/>
          </a:prstGeom>
          <a:noFill/>
          <a:ln w="25400">
            <a:solidFill>
              <a:srgbClr val="CC0000"/>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21" name="Text Box 24"/>
          <p:cNvSpPr txBox="1">
            <a:spLocks noChangeArrowheads="1"/>
          </p:cNvSpPr>
          <p:nvPr/>
        </p:nvSpPr>
        <p:spPr bwMode="auto">
          <a:xfrm>
            <a:off x="3182938" y="2940066"/>
            <a:ext cx="525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a:latin typeface="Verdana" pitchFamily="34" charset="0"/>
              </a:rPr>
              <a:t>No</a:t>
            </a:r>
          </a:p>
        </p:txBody>
      </p:sp>
      <p:sp>
        <p:nvSpPr>
          <p:cNvPr id="22" name="Text Box 25"/>
          <p:cNvSpPr txBox="1">
            <a:spLocks noChangeArrowheads="1"/>
          </p:cNvSpPr>
          <p:nvPr/>
        </p:nvSpPr>
        <p:spPr bwMode="auto">
          <a:xfrm>
            <a:off x="1489981" y="1843104"/>
            <a:ext cx="29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1400" dirty="0">
                <a:latin typeface="Verdana" pitchFamily="34" charset="0"/>
              </a:rPr>
              <a:t>1</a:t>
            </a:r>
          </a:p>
        </p:txBody>
      </p:sp>
      <p:sp>
        <p:nvSpPr>
          <p:cNvPr id="23" name="Text Box 26"/>
          <p:cNvSpPr txBox="1">
            <a:spLocks noChangeArrowheads="1"/>
          </p:cNvSpPr>
          <p:nvPr/>
        </p:nvSpPr>
        <p:spPr bwMode="auto">
          <a:xfrm>
            <a:off x="1496331" y="2398729"/>
            <a:ext cx="31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1400">
                <a:latin typeface="Verdana" pitchFamily="34" charset="0"/>
              </a:rPr>
              <a:t>N</a:t>
            </a:r>
          </a:p>
        </p:txBody>
      </p:sp>
    </p:spTree>
    <p:extLst>
      <p:ext uri="{BB962C8B-B14F-4D97-AF65-F5344CB8AC3E}">
        <p14:creationId xmlns:p14="http://schemas.microsoft.com/office/powerpoint/2010/main" val="44081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44737" y="1005343"/>
            <a:ext cx="2489664" cy="503259"/>
          </a:xfrm>
          <a:prstGeom prst="rect">
            <a:avLst/>
          </a:prstGeom>
          <a:solidFill>
            <a:srgbClr val="FFFF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 name="Oval 2"/>
          <p:cNvSpPr/>
          <p:nvPr/>
        </p:nvSpPr>
        <p:spPr>
          <a:xfrm>
            <a:off x="2304832" y="275775"/>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 name="Rectangle 28"/>
          <p:cNvSpPr txBox="1">
            <a:spLocks/>
          </p:cNvSpPr>
          <p:nvPr/>
        </p:nvSpPr>
        <p:spPr>
          <a:xfrm>
            <a:off x="242208" y="121358"/>
            <a:ext cx="8572500" cy="7888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800" dirty="0" smtClean="0"/>
              <a:t>Tablas base </a:t>
            </a:r>
            <a:r>
              <a:rPr lang="es-ES" sz="3600" b="1" dirty="0" smtClean="0">
                <a:latin typeface="Calibri"/>
              </a:rPr>
              <a:t>≠</a:t>
            </a:r>
            <a:endParaRPr lang="es-ES" sz="2800" b="1" dirty="0" smtClean="0"/>
          </a:p>
          <a:p>
            <a:endParaRPr lang="es-UY" dirty="0" smtClean="0"/>
          </a:p>
          <a:p>
            <a:endParaRPr lang="es-ES" dirty="0" smtClean="0"/>
          </a:p>
          <a:p>
            <a:pPr lvl="1"/>
            <a:endParaRPr lang="es-ES" dirty="0" smtClean="0"/>
          </a:p>
          <a:p>
            <a:pPr lvl="1"/>
            <a:endParaRPr lang="es-ES" dirty="0" smtClean="0"/>
          </a:p>
          <a:p>
            <a:endParaRPr lang="es-ES" dirty="0" smtClean="0"/>
          </a:p>
          <a:p>
            <a:endParaRPr lang="es-ES" dirty="0" smtClean="0"/>
          </a:p>
          <a:p>
            <a:pPr marL="457200" lvl="1" indent="0">
              <a:buNone/>
            </a:pPr>
            <a:endParaRPr lang="es-UY" sz="1600" b="1" dirty="0" smtClean="0">
              <a:latin typeface="Verdana" pitchFamily="34" charset="0"/>
              <a:ea typeface="Verdana" pitchFamily="34" charset="0"/>
              <a:cs typeface="Verdana" pitchFamily="34" charset="0"/>
            </a:endParaRPr>
          </a:p>
        </p:txBody>
      </p:sp>
      <p:grpSp>
        <p:nvGrpSpPr>
          <p:cNvPr id="7" name="Group 16"/>
          <p:cNvGrpSpPr>
            <a:grpSpLocks/>
          </p:cNvGrpSpPr>
          <p:nvPr/>
        </p:nvGrpSpPr>
        <p:grpSpPr bwMode="auto">
          <a:xfrm>
            <a:off x="1354366" y="1508602"/>
            <a:ext cx="0" cy="792163"/>
            <a:chOff x="5012" y="1207"/>
            <a:chExt cx="0" cy="499"/>
          </a:xfrm>
        </p:grpSpPr>
        <p:sp>
          <p:nvSpPr>
            <p:cNvPr id="8" name="Line 14"/>
            <p:cNvSpPr>
              <a:spLocks noChangeShapeType="1"/>
            </p:cNvSpPr>
            <p:nvPr/>
          </p:nvSpPr>
          <p:spPr bwMode="auto">
            <a:xfrm>
              <a:off x="5012" y="1207"/>
              <a:ext cx="0" cy="499"/>
            </a:xfrm>
            <a:prstGeom prst="line">
              <a:avLst/>
            </a:prstGeom>
            <a:noFill/>
            <a:ln w="25400">
              <a:solidFill>
                <a:schemeClr val="tx1"/>
              </a:solidFill>
              <a:prstDash val="solid"/>
              <a:round/>
              <a:headEnd type="arrow" w="lg" len="med"/>
              <a:tailEnd type="arrow" w="lg"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9" name="Line 15"/>
            <p:cNvSpPr>
              <a:spLocks noChangeShapeType="1"/>
            </p:cNvSpPr>
            <p:nvPr/>
          </p:nvSpPr>
          <p:spPr bwMode="auto">
            <a:xfrm>
              <a:off x="5012" y="1616"/>
              <a:ext cx="0" cy="45"/>
            </a:xfrm>
            <a:prstGeom prst="line">
              <a:avLst/>
            </a:prstGeom>
            <a:noFill/>
            <a:ln w="25400">
              <a:solidFill>
                <a:schemeClr val="tx1"/>
              </a:solidFill>
              <a:prstDash val="solid"/>
              <a:round/>
              <a:headEnd type="none" w="lg" len="med"/>
              <a:tailEnd type="arrow" w="lg" len="med"/>
            </a:ln>
            <a:extLst>
              <a:ext uri="{909E8E84-426E-40DD-AFC4-6F175D3DCCD1}">
                <a14:hiddenFill xmlns:a14="http://schemas.microsoft.com/office/drawing/2010/main">
                  <a:noFill/>
                </a14:hiddenFill>
              </a:ext>
            </a:extLst>
          </p:spPr>
          <p:txBody>
            <a:bodyPr lIns="90000" tIns="46800" rIns="90000" bIns="46800"/>
            <a:lstStyle/>
            <a:p>
              <a:endParaRPr lang="es-UY"/>
            </a:p>
          </p:txBody>
        </p:sp>
      </p:grpSp>
      <p:sp>
        <p:nvSpPr>
          <p:cNvPr id="10" name="Text Box 25"/>
          <p:cNvSpPr txBox="1">
            <a:spLocks noChangeArrowheads="1"/>
          </p:cNvSpPr>
          <p:nvPr/>
        </p:nvSpPr>
        <p:spPr bwMode="auto">
          <a:xfrm>
            <a:off x="1402897" y="1465740"/>
            <a:ext cx="29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1400" dirty="0">
                <a:latin typeface="Verdana" pitchFamily="34" charset="0"/>
              </a:rPr>
              <a:t>1</a:t>
            </a:r>
          </a:p>
        </p:txBody>
      </p:sp>
      <p:sp>
        <p:nvSpPr>
          <p:cNvPr id="11" name="Text Box 26"/>
          <p:cNvSpPr txBox="1">
            <a:spLocks noChangeArrowheads="1"/>
          </p:cNvSpPr>
          <p:nvPr/>
        </p:nvSpPr>
        <p:spPr bwMode="auto">
          <a:xfrm>
            <a:off x="1409247" y="2021365"/>
            <a:ext cx="31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1400">
                <a:latin typeface="Verdana" pitchFamily="34" charset="0"/>
              </a:rPr>
              <a:t>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046" y="729577"/>
            <a:ext cx="3276600" cy="2562225"/>
          </a:xfrm>
          <a:prstGeom prst="rect">
            <a:avLst/>
          </a:prstGeom>
        </p:spPr>
      </p:pic>
      <p:sp>
        <p:nvSpPr>
          <p:cNvPr id="20" name="Rectangle 19"/>
          <p:cNvSpPr/>
          <p:nvPr/>
        </p:nvSpPr>
        <p:spPr>
          <a:xfrm>
            <a:off x="553351" y="3176129"/>
            <a:ext cx="922337" cy="251630"/>
          </a:xfrm>
          <a:prstGeom prst="rect">
            <a:avLst/>
          </a:prstGeom>
          <a:solidFill>
            <a:srgbClr val="FFFF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03" y="979738"/>
            <a:ext cx="2438400" cy="514350"/>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10" y="3218209"/>
            <a:ext cx="819150" cy="20955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487" y="2344973"/>
            <a:ext cx="2276475" cy="666750"/>
          </a:xfrm>
          <a:prstGeom prst="rect">
            <a:avLst/>
          </a:prstGeom>
        </p:spPr>
      </p:pic>
      <p:sp>
        <p:nvSpPr>
          <p:cNvPr id="24" name="Rounded Rectangle 23"/>
          <p:cNvSpPr/>
          <p:nvPr/>
        </p:nvSpPr>
        <p:spPr>
          <a:xfrm>
            <a:off x="6865248" y="1748766"/>
            <a:ext cx="1505855" cy="1451639"/>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8" name="Rounded Rectangle 27"/>
          <p:cNvSpPr/>
          <p:nvPr/>
        </p:nvSpPr>
        <p:spPr>
          <a:xfrm>
            <a:off x="5079990" y="1537630"/>
            <a:ext cx="1592939" cy="962703"/>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30" name="Straight Connector 29"/>
          <p:cNvCxnSpPr/>
          <p:nvPr/>
        </p:nvCxnSpPr>
        <p:spPr>
          <a:xfrm flipH="1">
            <a:off x="227694" y="3678775"/>
            <a:ext cx="8727620" cy="0"/>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628075" y="3857400"/>
            <a:ext cx="2083149" cy="503259"/>
          </a:xfrm>
          <a:prstGeom prst="rect">
            <a:avLst/>
          </a:prstGeom>
          <a:solidFill>
            <a:srgbClr val="FFFF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grpSp>
        <p:nvGrpSpPr>
          <p:cNvPr id="34" name="Group 16"/>
          <p:cNvGrpSpPr>
            <a:grpSpLocks/>
          </p:cNvGrpSpPr>
          <p:nvPr/>
        </p:nvGrpSpPr>
        <p:grpSpPr bwMode="auto">
          <a:xfrm>
            <a:off x="1379648" y="4360659"/>
            <a:ext cx="0" cy="792163"/>
            <a:chOff x="5012" y="1207"/>
            <a:chExt cx="0" cy="499"/>
          </a:xfrm>
        </p:grpSpPr>
        <p:sp>
          <p:nvSpPr>
            <p:cNvPr id="35" name="Line 14"/>
            <p:cNvSpPr>
              <a:spLocks noChangeShapeType="1"/>
            </p:cNvSpPr>
            <p:nvPr/>
          </p:nvSpPr>
          <p:spPr bwMode="auto">
            <a:xfrm>
              <a:off x="5012" y="1207"/>
              <a:ext cx="0" cy="499"/>
            </a:xfrm>
            <a:prstGeom prst="line">
              <a:avLst/>
            </a:prstGeom>
            <a:noFill/>
            <a:ln w="25400">
              <a:solidFill>
                <a:schemeClr val="tx1"/>
              </a:solidFill>
              <a:prstDash val="sysDot"/>
              <a:round/>
              <a:headEnd type="arrow" w="lg" len="med"/>
              <a:tailEnd type="arrow" w="lg"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36" name="Line 15"/>
            <p:cNvSpPr>
              <a:spLocks noChangeShapeType="1"/>
            </p:cNvSpPr>
            <p:nvPr/>
          </p:nvSpPr>
          <p:spPr bwMode="auto">
            <a:xfrm>
              <a:off x="5012" y="1616"/>
              <a:ext cx="0" cy="45"/>
            </a:xfrm>
            <a:prstGeom prst="line">
              <a:avLst/>
            </a:prstGeom>
            <a:noFill/>
            <a:ln w="25400">
              <a:solidFill>
                <a:schemeClr val="tx1"/>
              </a:solidFill>
              <a:prstDash val="sysDot"/>
              <a:round/>
              <a:headEnd type="none" w="lg" len="med"/>
              <a:tailEnd type="arrow" w="lg" len="med"/>
            </a:ln>
            <a:extLst>
              <a:ext uri="{909E8E84-426E-40DD-AFC4-6F175D3DCCD1}">
                <a14:hiddenFill xmlns:a14="http://schemas.microsoft.com/office/drawing/2010/main">
                  <a:noFill/>
                </a14:hiddenFill>
              </a:ext>
            </a:extLst>
          </p:spPr>
          <p:txBody>
            <a:bodyPr lIns="90000" tIns="46800" rIns="90000" bIns="46800"/>
            <a:lstStyle/>
            <a:p>
              <a:endParaRPr lang="es-UY"/>
            </a:p>
          </p:txBody>
        </p:sp>
      </p:grpSp>
      <p:sp>
        <p:nvSpPr>
          <p:cNvPr id="37" name="Text Box 25"/>
          <p:cNvSpPr txBox="1">
            <a:spLocks noChangeArrowheads="1"/>
          </p:cNvSpPr>
          <p:nvPr/>
        </p:nvSpPr>
        <p:spPr bwMode="auto">
          <a:xfrm>
            <a:off x="1428179" y="4317797"/>
            <a:ext cx="29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1400" dirty="0">
                <a:latin typeface="Verdana" pitchFamily="34" charset="0"/>
              </a:rPr>
              <a:t>1</a:t>
            </a:r>
          </a:p>
        </p:txBody>
      </p:sp>
      <p:sp>
        <p:nvSpPr>
          <p:cNvPr id="38" name="Text Box 26"/>
          <p:cNvSpPr txBox="1">
            <a:spLocks noChangeArrowheads="1"/>
          </p:cNvSpPr>
          <p:nvPr/>
        </p:nvSpPr>
        <p:spPr bwMode="auto">
          <a:xfrm>
            <a:off x="1434529" y="4873422"/>
            <a:ext cx="31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UY" sz="1400">
                <a:latin typeface="Verdana" pitchFamily="34" charset="0"/>
              </a:rPr>
              <a:t>N</a:t>
            </a:r>
          </a:p>
        </p:txBody>
      </p:sp>
      <p:sp>
        <p:nvSpPr>
          <p:cNvPr id="39" name="Rectangle 38"/>
          <p:cNvSpPr/>
          <p:nvPr/>
        </p:nvSpPr>
        <p:spPr>
          <a:xfrm>
            <a:off x="578633" y="6028186"/>
            <a:ext cx="922337" cy="251630"/>
          </a:xfrm>
          <a:prstGeom prst="rect">
            <a:avLst/>
          </a:prstGeom>
          <a:solidFill>
            <a:srgbClr val="FFFF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792" y="6070266"/>
            <a:ext cx="819150" cy="209550"/>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769" y="5197030"/>
            <a:ext cx="2276475" cy="66675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510" y="3846309"/>
            <a:ext cx="2000250" cy="514350"/>
          </a:xfrm>
          <a:prstGeom prst="rect">
            <a:avLst/>
          </a:prstGeom>
        </p:spPr>
      </p:pic>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305" y="4091034"/>
            <a:ext cx="1921095" cy="575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839" y="1254739"/>
            <a:ext cx="25431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99752" y="3793581"/>
            <a:ext cx="3276600" cy="2562225"/>
          </a:xfrm>
          <a:prstGeom prst="rect">
            <a:avLst/>
          </a:prstGeom>
        </p:spPr>
      </p:pic>
      <p:sp>
        <p:nvSpPr>
          <p:cNvPr id="47" name="Rounded Rectangle 46"/>
          <p:cNvSpPr/>
          <p:nvPr/>
        </p:nvSpPr>
        <p:spPr>
          <a:xfrm>
            <a:off x="6930564" y="4774938"/>
            <a:ext cx="1505855" cy="1451639"/>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8" name="Rounded Rectangle 47"/>
          <p:cNvSpPr/>
          <p:nvPr/>
        </p:nvSpPr>
        <p:spPr>
          <a:xfrm>
            <a:off x="5174334" y="3809074"/>
            <a:ext cx="1572984" cy="704665"/>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50" name="Text Box 9"/>
          <p:cNvSpPr txBox="1">
            <a:spLocks noChangeArrowheads="1"/>
          </p:cNvSpPr>
          <p:nvPr/>
        </p:nvSpPr>
        <p:spPr bwMode="auto">
          <a:xfrm>
            <a:off x="6757514" y="1311257"/>
            <a:ext cx="1311875"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400" b="1" dirty="0" smtClean="0">
                <a:solidFill>
                  <a:srgbClr val="CC0000"/>
                </a:solidFill>
                <a:latin typeface="Verdana" pitchFamily="34" charset="0"/>
              </a:rPr>
              <a:t>1-N directa</a:t>
            </a:r>
            <a:endParaRPr lang="es-ES" sz="1400" b="1" dirty="0">
              <a:solidFill>
                <a:srgbClr val="CC0000"/>
              </a:solidFill>
              <a:latin typeface="Verdana" pitchFamily="34" charset="0"/>
            </a:endParaRPr>
          </a:p>
        </p:txBody>
      </p:sp>
      <p:sp>
        <p:nvSpPr>
          <p:cNvPr id="51" name="Text Box 9"/>
          <p:cNvSpPr txBox="1">
            <a:spLocks noChangeArrowheads="1"/>
          </p:cNvSpPr>
          <p:nvPr/>
        </p:nvSpPr>
        <p:spPr bwMode="auto">
          <a:xfrm>
            <a:off x="6866372" y="4337429"/>
            <a:ext cx="150103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400" b="1" dirty="0" smtClean="0">
                <a:solidFill>
                  <a:srgbClr val="CC0000"/>
                </a:solidFill>
                <a:latin typeface="Verdana" pitchFamily="34" charset="0"/>
              </a:rPr>
              <a:t>1-N indirecta</a:t>
            </a:r>
            <a:endParaRPr lang="es-ES" sz="1400" b="1" dirty="0">
              <a:solidFill>
                <a:srgbClr val="CC0000"/>
              </a:solidFill>
              <a:latin typeface="Verdana" pitchFamily="34" charset="0"/>
            </a:endParaRPr>
          </a:p>
        </p:txBody>
      </p:sp>
      <p:sp>
        <p:nvSpPr>
          <p:cNvPr id="52"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Caso</a:t>
            </a:r>
            <a:r>
              <a:rPr lang="en-US" b="0" i="0" dirty="0" smtClean="0">
                <a:solidFill>
                  <a:schemeClr val="bg1">
                    <a:lumMod val="95000"/>
                  </a:schemeClr>
                </a:solidFill>
              </a:rPr>
              <a:t> Join</a:t>
            </a:r>
            <a:endParaRPr lang="en-US" b="0" i="0" dirty="0">
              <a:solidFill>
                <a:schemeClr val="bg1">
                  <a:lumMod val="95000"/>
                </a:schemeClr>
              </a:solidFill>
            </a:endParaRPr>
          </a:p>
        </p:txBody>
      </p:sp>
      <p:sp>
        <p:nvSpPr>
          <p:cNvPr id="53" name="Text Box 9"/>
          <p:cNvSpPr txBox="1">
            <a:spLocks noChangeArrowheads="1"/>
          </p:cNvSpPr>
          <p:nvPr/>
        </p:nvSpPr>
        <p:spPr bwMode="auto">
          <a:xfrm>
            <a:off x="8299067" y="179165"/>
            <a:ext cx="65624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err="1" smtClean="0">
                <a:solidFill>
                  <a:srgbClr val="CC0000"/>
                </a:solidFill>
                <a:latin typeface="Segoe"/>
              </a:rPr>
              <a:t>Join</a:t>
            </a:r>
            <a:endParaRPr lang="es-ES" sz="1800" b="1" dirty="0">
              <a:solidFill>
                <a:srgbClr val="CC0000"/>
              </a:solidFill>
              <a:latin typeface="Segoe"/>
            </a:endParaRPr>
          </a:p>
        </p:txBody>
      </p:sp>
    </p:spTree>
    <p:extLst>
      <p:ext uri="{BB962C8B-B14F-4D97-AF65-F5344CB8AC3E}">
        <p14:creationId xmlns:p14="http://schemas.microsoft.com/office/powerpoint/2010/main" val="1426370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05" y="179165"/>
            <a:ext cx="3741512" cy="306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058" y="3554868"/>
            <a:ext cx="4312556" cy="2898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572" y="396875"/>
            <a:ext cx="3276600" cy="2562225"/>
          </a:xfrm>
          <a:prstGeom prst="rect">
            <a:avLst/>
          </a:prstGeom>
        </p:spPr>
      </p:pic>
      <p:sp>
        <p:nvSpPr>
          <p:cNvPr id="5" name="Rounded Rectangle 4"/>
          <p:cNvSpPr/>
          <p:nvPr/>
        </p:nvSpPr>
        <p:spPr>
          <a:xfrm>
            <a:off x="6371774" y="1416064"/>
            <a:ext cx="1505855" cy="1451639"/>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6" name="Rounded Rectangle 5"/>
          <p:cNvSpPr/>
          <p:nvPr/>
        </p:nvSpPr>
        <p:spPr>
          <a:xfrm>
            <a:off x="4586516" y="1204928"/>
            <a:ext cx="1592939" cy="962703"/>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7" name="Text Box 9"/>
          <p:cNvSpPr txBox="1">
            <a:spLocks noChangeArrowheads="1"/>
          </p:cNvSpPr>
          <p:nvPr/>
        </p:nvSpPr>
        <p:spPr bwMode="auto">
          <a:xfrm>
            <a:off x="6264040" y="978555"/>
            <a:ext cx="1311875"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400" b="1" dirty="0" smtClean="0">
                <a:solidFill>
                  <a:srgbClr val="CC0000"/>
                </a:solidFill>
                <a:latin typeface="Verdana" pitchFamily="34" charset="0"/>
              </a:rPr>
              <a:t>1-N directa</a:t>
            </a:r>
            <a:endParaRPr lang="es-ES" sz="1400" b="1" dirty="0">
              <a:solidFill>
                <a:srgbClr val="CC0000"/>
              </a:solidFill>
              <a:latin typeface="Verdana" pitchFamily="34"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524" y="3765532"/>
            <a:ext cx="3276600" cy="2562225"/>
          </a:xfrm>
          <a:prstGeom prst="rect">
            <a:avLst/>
          </a:prstGeom>
        </p:spPr>
      </p:pic>
      <p:sp>
        <p:nvSpPr>
          <p:cNvPr id="9" name="Rounded Rectangle 8"/>
          <p:cNvSpPr/>
          <p:nvPr/>
        </p:nvSpPr>
        <p:spPr>
          <a:xfrm>
            <a:off x="2634336" y="4746889"/>
            <a:ext cx="1505855" cy="1451639"/>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0" name="Rounded Rectangle 9"/>
          <p:cNvSpPr/>
          <p:nvPr/>
        </p:nvSpPr>
        <p:spPr>
          <a:xfrm>
            <a:off x="878106" y="3781025"/>
            <a:ext cx="1572984" cy="704665"/>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1" name="Text Box 9"/>
          <p:cNvSpPr txBox="1">
            <a:spLocks noChangeArrowheads="1"/>
          </p:cNvSpPr>
          <p:nvPr/>
        </p:nvSpPr>
        <p:spPr bwMode="auto">
          <a:xfrm>
            <a:off x="2570144" y="4309380"/>
            <a:ext cx="150103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400" b="1" dirty="0" smtClean="0">
                <a:solidFill>
                  <a:srgbClr val="CC0000"/>
                </a:solidFill>
                <a:latin typeface="Verdana" pitchFamily="34" charset="0"/>
              </a:rPr>
              <a:t>1-N indirecta</a:t>
            </a:r>
            <a:endParaRPr lang="es-ES" sz="1400" b="1" dirty="0">
              <a:solidFill>
                <a:srgbClr val="CC0000"/>
              </a:solidFill>
              <a:latin typeface="Verdana" pitchFamily="34" charset="0"/>
            </a:endParaRPr>
          </a:p>
        </p:txBody>
      </p:sp>
      <p:sp>
        <p:nvSpPr>
          <p:cNvPr id="2" name="Rectangle 1"/>
          <p:cNvSpPr/>
          <p:nvPr/>
        </p:nvSpPr>
        <p:spPr>
          <a:xfrm>
            <a:off x="2288700" y="2336801"/>
            <a:ext cx="1644675" cy="56424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 name="Freeform 2"/>
          <p:cNvSpPr/>
          <p:nvPr/>
        </p:nvSpPr>
        <p:spPr>
          <a:xfrm>
            <a:off x="3410857" y="1524002"/>
            <a:ext cx="529106" cy="812800"/>
          </a:xfrm>
          <a:custGeom>
            <a:avLst/>
            <a:gdLst>
              <a:gd name="connsiteX0" fmla="*/ 246743 w 529106"/>
              <a:gd name="connsiteY0" fmla="*/ 812800 h 812800"/>
              <a:gd name="connsiteX1" fmla="*/ 522514 w 529106"/>
              <a:gd name="connsiteY1" fmla="*/ 493486 h 812800"/>
              <a:gd name="connsiteX2" fmla="*/ 0 w 529106"/>
              <a:gd name="connsiteY2" fmla="*/ 0 h 812800"/>
            </a:gdLst>
            <a:ahLst/>
            <a:cxnLst>
              <a:cxn ang="0">
                <a:pos x="connsiteX0" y="connsiteY0"/>
              </a:cxn>
              <a:cxn ang="0">
                <a:pos x="connsiteX1" y="connsiteY1"/>
              </a:cxn>
              <a:cxn ang="0">
                <a:pos x="connsiteX2" y="connsiteY2"/>
              </a:cxn>
            </a:cxnLst>
            <a:rect l="l" t="t" r="r" b="b"/>
            <a:pathLst>
              <a:path w="529106" h="812800">
                <a:moveTo>
                  <a:pt x="246743" y="812800"/>
                </a:moveTo>
                <a:cubicBezTo>
                  <a:pt x="405190" y="720876"/>
                  <a:pt x="563638" y="628953"/>
                  <a:pt x="522514" y="493486"/>
                </a:cubicBezTo>
                <a:cubicBezTo>
                  <a:pt x="481390" y="358019"/>
                  <a:pt x="240695" y="179009"/>
                  <a:pt x="0" y="0"/>
                </a:cubicBezTo>
              </a:path>
            </a:pathLst>
          </a:custGeom>
          <a:noFill/>
          <a:ln w="12700">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Rectangle 13"/>
          <p:cNvSpPr/>
          <p:nvPr/>
        </p:nvSpPr>
        <p:spPr>
          <a:xfrm>
            <a:off x="7026263" y="5712296"/>
            <a:ext cx="1901837" cy="41273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5" name="Freeform 14"/>
          <p:cNvSpPr/>
          <p:nvPr/>
        </p:nvSpPr>
        <p:spPr>
          <a:xfrm>
            <a:off x="8149772" y="4863001"/>
            <a:ext cx="529106" cy="812800"/>
          </a:xfrm>
          <a:custGeom>
            <a:avLst/>
            <a:gdLst>
              <a:gd name="connsiteX0" fmla="*/ 246743 w 529106"/>
              <a:gd name="connsiteY0" fmla="*/ 812800 h 812800"/>
              <a:gd name="connsiteX1" fmla="*/ 522514 w 529106"/>
              <a:gd name="connsiteY1" fmla="*/ 493486 h 812800"/>
              <a:gd name="connsiteX2" fmla="*/ 0 w 529106"/>
              <a:gd name="connsiteY2" fmla="*/ 0 h 812800"/>
            </a:gdLst>
            <a:ahLst/>
            <a:cxnLst>
              <a:cxn ang="0">
                <a:pos x="connsiteX0" y="connsiteY0"/>
              </a:cxn>
              <a:cxn ang="0">
                <a:pos x="connsiteX1" y="connsiteY1"/>
              </a:cxn>
              <a:cxn ang="0">
                <a:pos x="connsiteX2" y="connsiteY2"/>
              </a:cxn>
            </a:cxnLst>
            <a:rect l="l" t="t" r="r" b="b"/>
            <a:pathLst>
              <a:path w="529106" h="812800">
                <a:moveTo>
                  <a:pt x="246743" y="812800"/>
                </a:moveTo>
                <a:cubicBezTo>
                  <a:pt x="405190" y="720876"/>
                  <a:pt x="563638" y="628953"/>
                  <a:pt x="522514" y="493486"/>
                </a:cubicBezTo>
                <a:cubicBezTo>
                  <a:pt x="481390" y="358019"/>
                  <a:pt x="240695" y="179009"/>
                  <a:pt x="0" y="0"/>
                </a:cubicBezTo>
              </a:path>
            </a:pathLst>
          </a:custGeom>
          <a:noFill/>
          <a:ln w="12700">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16" name="Straight Connector 15"/>
          <p:cNvCxnSpPr/>
          <p:nvPr/>
        </p:nvCxnSpPr>
        <p:spPr>
          <a:xfrm flipH="1">
            <a:off x="227694" y="3344953"/>
            <a:ext cx="8727620" cy="0"/>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27694" y="2141883"/>
            <a:ext cx="35287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659086" y="5472708"/>
            <a:ext cx="35287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Caso</a:t>
            </a:r>
            <a:r>
              <a:rPr lang="en-US" b="0" i="0" dirty="0" smtClean="0">
                <a:solidFill>
                  <a:schemeClr val="bg1">
                    <a:lumMod val="95000"/>
                  </a:schemeClr>
                </a:solidFill>
              </a:rPr>
              <a:t> Join</a:t>
            </a:r>
            <a:endParaRPr lang="en-US" b="0" i="0" dirty="0">
              <a:solidFill>
                <a:schemeClr val="bg1">
                  <a:lumMod val="95000"/>
                </a:schemeClr>
              </a:solidFill>
            </a:endParaRPr>
          </a:p>
        </p:txBody>
      </p:sp>
      <p:sp>
        <p:nvSpPr>
          <p:cNvPr id="22" name="Text Box 9"/>
          <p:cNvSpPr txBox="1">
            <a:spLocks noChangeArrowheads="1"/>
          </p:cNvSpPr>
          <p:nvPr/>
        </p:nvSpPr>
        <p:spPr bwMode="auto">
          <a:xfrm>
            <a:off x="8299067" y="179165"/>
            <a:ext cx="65624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err="1" smtClean="0">
                <a:solidFill>
                  <a:srgbClr val="CC0000"/>
                </a:solidFill>
                <a:latin typeface="Segoe"/>
              </a:rPr>
              <a:t>Join</a:t>
            </a:r>
            <a:endParaRPr lang="es-ES" sz="1800" b="1" dirty="0">
              <a:solidFill>
                <a:srgbClr val="CC0000"/>
              </a:solidFill>
              <a:latin typeface="Segoe"/>
            </a:endParaRPr>
          </a:p>
        </p:txBody>
      </p:sp>
    </p:spTree>
    <p:extLst>
      <p:ext uri="{BB962C8B-B14F-4D97-AF65-F5344CB8AC3E}">
        <p14:creationId xmlns:p14="http://schemas.microsoft.com/office/powerpoint/2010/main" val="3910001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952" y="1040826"/>
            <a:ext cx="3651039" cy="259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9" y="978814"/>
            <a:ext cx="2179359" cy="51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89" y="2074486"/>
            <a:ext cx="2327102" cy="644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651" y="3009676"/>
            <a:ext cx="871589" cy="338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4994" y="1265690"/>
            <a:ext cx="2308724" cy="668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5432" y="2295000"/>
            <a:ext cx="2832686" cy="534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8348" y="3552958"/>
            <a:ext cx="3486548" cy="2725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9"/>
          <p:cNvSpPr txBox="1">
            <a:spLocks noChangeArrowheads="1"/>
          </p:cNvSpPr>
          <p:nvPr/>
        </p:nvSpPr>
        <p:spPr bwMode="auto">
          <a:xfrm>
            <a:off x="6570437" y="201105"/>
            <a:ext cx="245161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smtClean="0">
                <a:solidFill>
                  <a:srgbClr val="CC0000"/>
                </a:solidFill>
                <a:latin typeface="Segoe"/>
              </a:rPr>
              <a:t>Producto Cartesiano</a:t>
            </a:r>
            <a:endParaRPr lang="es-ES" sz="1800" b="1" dirty="0">
              <a:solidFill>
                <a:srgbClr val="CC0000"/>
              </a:solidFill>
              <a:latin typeface="Segoe"/>
            </a:endParaRPr>
          </a:p>
        </p:txBody>
      </p:sp>
      <p:sp>
        <p:nvSpPr>
          <p:cNvPr id="11" name="Oval 10"/>
          <p:cNvSpPr/>
          <p:nvPr/>
        </p:nvSpPr>
        <p:spPr>
          <a:xfrm>
            <a:off x="2319346" y="391887"/>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Rectangle 28"/>
          <p:cNvSpPr txBox="1">
            <a:spLocks/>
          </p:cNvSpPr>
          <p:nvPr/>
        </p:nvSpPr>
        <p:spPr>
          <a:xfrm>
            <a:off x="242208" y="208442"/>
            <a:ext cx="2559049" cy="7888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800" dirty="0" smtClean="0"/>
              <a:t>Tablas base </a:t>
            </a:r>
            <a:r>
              <a:rPr lang="es-ES" sz="3600" b="1" dirty="0" smtClean="0">
                <a:latin typeface="Calibri"/>
              </a:rPr>
              <a:t>≠</a:t>
            </a:r>
            <a:endParaRPr lang="es-ES" sz="2800" b="1" dirty="0" smtClean="0"/>
          </a:p>
          <a:p>
            <a:endParaRPr lang="es-UY" dirty="0" smtClean="0"/>
          </a:p>
          <a:p>
            <a:endParaRPr lang="es-ES" dirty="0" smtClean="0"/>
          </a:p>
          <a:p>
            <a:pPr lvl="1"/>
            <a:endParaRPr lang="es-ES" dirty="0" smtClean="0"/>
          </a:p>
          <a:p>
            <a:pPr lvl="1"/>
            <a:endParaRPr lang="es-ES" dirty="0" smtClean="0"/>
          </a:p>
          <a:p>
            <a:endParaRPr lang="es-ES" dirty="0" smtClean="0"/>
          </a:p>
          <a:p>
            <a:endParaRPr lang="es-ES" dirty="0" smtClean="0"/>
          </a:p>
          <a:p>
            <a:pPr marL="457200" lvl="1" indent="0">
              <a:buNone/>
            </a:pPr>
            <a:endParaRPr lang="es-UY" sz="1600" b="1" dirty="0" smtClean="0">
              <a:latin typeface="Verdana" pitchFamily="34" charset="0"/>
              <a:ea typeface="Verdana" pitchFamily="34" charset="0"/>
              <a:cs typeface="Verdana" pitchFamily="34" charset="0"/>
            </a:endParaRPr>
          </a:p>
        </p:txBody>
      </p:sp>
      <p:sp>
        <p:nvSpPr>
          <p:cNvPr id="13" name="Rounded Rectangle 12"/>
          <p:cNvSpPr/>
          <p:nvPr/>
        </p:nvSpPr>
        <p:spPr>
          <a:xfrm>
            <a:off x="7257144" y="971302"/>
            <a:ext cx="1706848" cy="962703"/>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Rounded Rectangle 13"/>
          <p:cNvSpPr/>
          <p:nvPr/>
        </p:nvSpPr>
        <p:spPr>
          <a:xfrm>
            <a:off x="5298438" y="2154730"/>
            <a:ext cx="1706848" cy="962703"/>
          </a:xfrm>
          <a:prstGeom prst="roundRect">
            <a:avLst/>
          </a:prstGeom>
          <a:noFill/>
          <a:ln w="22225">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5"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Caso</a:t>
            </a:r>
            <a:r>
              <a:rPr lang="en-US" b="0" i="0" dirty="0" smtClean="0">
                <a:solidFill>
                  <a:schemeClr val="bg1">
                    <a:lumMod val="95000"/>
                  </a:schemeClr>
                </a:solidFill>
              </a:rPr>
              <a:t> </a:t>
            </a:r>
            <a:r>
              <a:rPr lang="en-US" b="0" i="0" dirty="0" err="1" smtClean="0">
                <a:solidFill>
                  <a:schemeClr val="bg1">
                    <a:lumMod val="95000"/>
                  </a:schemeClr>
                </a:solidFill>
              </a:rPr>
              <a:t>Producto</a:t>
            </a:r>
            <a:r>
              <a:rPr lang="en-US" b="0" i="0" dirty="0" smtClean="0">
                <a:solidFill>
                  <a:schemeClr val="bg1">
                    <a:lumMod val="95000"/>
                  </a:schemeClr>
                </a:solidFill>
              </a:rPr>
              <a:t> </a:t>
            </a:r>
            <a:r>
              <a:rPr lang="en-US" b="0" i="0" dirty="0" err="1" smtClean="0">
                <a:solidFill>
                  <a:schemeClr val="bg1">
                    <a:lumMod val="95000"/>
                  </a:schemeClr>
                </a:solidFill>
              </a:rPr>
              <a:t>Cartesiano</a:t>
            </a:r>
            <a:endParaRPr lang="en-US" b="0" i="0" dirty="0">
              <a:solidFill>
                <a:schemeClr val="bg1">
                  <a:lumMod val="95000"/>
                </a:schemeClr>
              </a:solidFill>
            </a:endParaRPr>
          </a:p>
        </p:txBody>
      </p:sp>
    </p:spTree>
    <p:extLst>
      <p:ext uri="{BB962C8B-B14F-4D97-AF65-F5344CB8AC3E}">
        <p14:creationId xmlns:p14="http://schemas.microsoft.com/office/powerpoint/2010/main" val="2471593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a:spLocks noChangeArrowheads="1"/>
          </p:cNvSpPr>
          <p:nvPr/>
        </p:nvSpPr>
        <p:spPr bwMode="auto">
          <a:xfrm>
            <a:off x="7121969" y="201105"/>
            <a:ext cx="196429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s-ES" sz="1800" b="1" dirty="0" smtClean="0">
                <a:solidFill>
                  <a:srgbClr val="CC0000"/>
                </a:solidFill>
                <a:latin typeface="Segoe"/>
              </a:rPr>
              <a:t>Corte de control</a:t>
            </a:r>
            <a:endParaRPr lang="es-ES" sz="1800" b="1" dirty="0">
              <a:solidFill>
                <a:srgbClr val="CC0000"/>
              </a:solidFill>
              <a:latin typeface="Segoe"/>
            </a:endParaRPr>
          </a:p>
        </p:txBody>
      </p:sp>
      <p:sp>
        <p:nvSpPr>
          <p:cNvPr id="11" name="Oval 10"/>
          <p:cNvSpPr/>
          <p:nvPr/>
        </p:nvSpPr>
        <p:spPr>
          <a:xfrm>
            <a:off x="2319346" y="391887"/>
            <a:ext cx="290965" cy="377371"/>
          </a:xfrm>
          <a:prstGeom prst="ellipse">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Rectangle 28"/>
          <p:cNvSpPr txBox="1">
            <a:spLocks/>
          </p:cNvSpPr>
          <p:nvPr/>
        </p:nvSpPr>
        <p:spPr>
          <a:xfrm>
            <a:off x="242208" y="208442"/>
            <a:ext cx="2559049" cy="7888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800" dirty="0" smtClean="0"/>
              <a:t>Tablas base </a:t>
            </a:r>
            <a:r>
              <a:rPr lang="es-ES" sz="3600" b="1" dirty="0" smtClean="0">
                <a:latin typeface="Calibri"/>
              </a:rPr>
              <a:t>=</a:t>
            </a:r>
            <a:endParaRPr lang="es-ES" dirty="0" smtClean="0"/>
          </a:p>
          <a:p>
            <a:pPr marL="457200" lvl="1" indent="0">
              <a:buNone/>
            </a:pPr>
            <a:endParaRPr lang="es-UY" sz="1600" b="1" dirty="0" smtClean="0">
              <a:latin typeface="Verdana" pitchFamily="34" charset="0"/>
              <a:ea typeface="Verdana" pitchFamily="34" charset="0"/>
              <a:cs typeface="Verdana" pitchFamily="34" charset="0"/>
            </a:endParaRPr>
          </a:p>
        </p:txBody>
      </p:sp>
      <p:sp>
        <p:nvSpPr>
          <p:cNvPr id="15"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Corte de control</a:t>
            </a:r>
            <a:endParaRPr lang="en-US" b="0" i="0" dirty="0">
              <a:solidFill>
                <a:schemeClr val="bg1">
                  <a:lumMod val="95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85" y="1611742"/>
            <a:ext cx="3000375" cy="3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27" y="2399590"/>
            <a:ext cx="1571625"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981" y="3004663"/>
            <a:ext cx="2743200" cy="271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922" y="3406964"/>
            <a:ext cx="1285875" cy="24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330" y="4547915"/>
            <a:ext cx="104298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194" y="4898293"/>
            <a:ext cx="1957388"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794" y="5275908"/>
            <a:ext cx="757238"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5041" y="2414104"/>
            <a:ext cx="34575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8982" y="3413348"/>
            <a:ext cx="35528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182" y="3965756"/>
            <a:ext cx="1285875" cy="24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5"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7188" y="3936728"/>
            <a:ext cx="35623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6"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4748" y="4901256"/>
            <a:ext cx="35337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120" y="5675046"/>
            <a:ext cx="757238"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326" y="6037896"/>
            <a:ext cx="757238"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7"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385" y="2056014"/>
            <a:ext cx="2928938"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246639" y="1925388"/>
            <a:ext cx="200093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608478" y="3276126"/>
            <a:ext cx="161370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5"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010" y="725716"/>
            <a:ext cx="1984821" cy="5738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12541" y="213626"/>
            <a:ext cx="2665508" cy="2084366"/>
          </a:xfrm>
          <a:prstGeom prst="rect">
            <a:avLst/>
          </a:prstGeom>
        </p:spPr>
      </p:pic>
    </p:spTree>
    <p:extLst>
      <p:ext uri="{BB962C8B-B14F-4D97-AF65-F5344CB8AC3E}">
        <p14:creationId xmlns:p14="http://schemas.microsoft.com/office/powerpoint/2010/main" val="295404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wipe(left)">
                                      <p:cBhvr>
                                        <p:cTn id="7" dur="500"/>
                                        <p:tgtEl>
                                          <p:spTgt spid="6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3699</TotalTime>
  <Words>1652</Words>
  <Application>Microsoft Office PowerPoint</Application>
  <PresentationFormat>On-screen Show (4:3)</PresentationFormat>
  <Paragraphs>128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FOR EACHS anidados </vt:lpstr>
      <vt:lpstr>TABLAs BASE</vt:lpstr>
      <vt:lpstr>PowerPoint Presentation</vt:lpstr>
      <vt:lpstr>Casos  y  navegación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Mariana Gonzalez</cp:lastModifiedBy>
  <cp:revision>266</cp:revision>
  <cp:lastPrinted>2013-05-13T18:08:38Z</cp:lastPrinted>
  <dcterms:created xsi:type="dcterms:W3CDTF">2013-04-25T16:22:53Z</dcterms:created>
  <dcterms:modified xsi:type="dcterms:W3CDTF">2013-08-02T18:00:44Z</dcterms:modified>
</cp:coreProperties>
</file>