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9" r:id="rId3"/>
    <p:sldId id="263" r:id="rId4"/>
    <p:sldId id="264" r:id="rId5"/>
    <p:sldId id="265" r:id="rId6"/>
    <p:sldId id="261" r:id="rId7"/>
    <p:sldId id="262" r:id="rId8"/>
    <p:sldId id="267" r:id="rId9"/>
    <p:sldId id="268" r:id="rId10"/>
    <p:sldId id="269" r:id="rId11"/>
    <p:sldId id="270" r:id="rId12"/>
    <p:sldId id="271" r:id="rId13"/>
    <p:sldId id="272" r:id="rId14"/>
    <p:sldId id="273" r:id="rId15"/>
    <p:sldId id="275" r:id="rId16"/>
    <p:sldId id="277" r:id="rId17"/>
    <p:sldId id="278" r:id="rId18"/>
    <p:sldId id="276" r:id="rId19"/>
    <p:sldId id="280" r:id="rId20"/>
    <p:sldId id="281" r:id="rId21"/>
    <p:sldId id="282" r:id="rId22"/>
    <p:sldId id="283" r:id="rId23"/>
    <p:sldId id="284" r:id="rId24"/>
    <p:sldId id="285" r:id="rId25"/>
    <p:sldId id="286" r:id="rId26"/>
    <p:sldId id="287" r:id="rId27"/>
    <p:sldId id="288" r:id="rId28"/>
    <p:sldId id="260" r:id="rId29"/>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59"/>
            <p14:sldId id="263"/>
            <p14:sldId id="264"/>
            <p14:sldId id="265"/>
            <p14:sldId id="261"/>
            <p14:sldId id="262"/>
            <p14:sldId id="267"/>
            <p14:sldId id="268"/>
            <p14:sldId id="269"/>
            <p14:sldId id="270"/>
            <p14:sldId id="271"/>
            <p14:sldId id="272"/>
            <p14:sldId id="273"/>
            <p14:sldId id="275"/>
            <p14:sldId id="277"/>
            <p14:sldId id="278"/>
            <p14:sldId id="276"/>
            <p14:sldId id="280"/>
            <p14:sldId id="281"/>
            <p14:sldId id="282"/>
            <p14:sldId id="283"/>
            <p14:sldId id="284"/>
            <p14:sldId id="285"/>
            <p14:sldId id="286"/>
            <p14:sldId id="287"/>
            <p14:sldId id="288"/>
            <p14:sldId id="260"/>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5E5E5E"/>
    <a:srgbClr val="AED72E"/>
    <a:srgbClr val="8EBB38"/>
    <a:srgbClr val="A6CE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00" autoAdjust="0"/>
    <p:restoredTop sz="77129" autoAdjust="0"/>
  </p:normalViewPr>
  <p:slideViewPr>
    <p:cSldViewPr snapToGrid="0" snapToObjects="1">
      <p:cViewPr>
        <p:scale>
          <a:sx n="66" d="100"/>
          <a:sy n="66" d="100"/>
        </p:scale>
        <p:origin x="-183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2046"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5/29/2013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29/05/2013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l"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l"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l"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l"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872855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Los sistemas manejadores de bases de datos suelen guardar estadísticas de los datos y los accesos, que les dan cierta inteligencia para elegir el mejor plan de acceso en base a los atributos que participan en la consulta. Para estudiar mejor este tema, en base al generador que esté utilizando, le recomendamos buscar en nuestra documentación.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Aquí nos alcanza con saber que si especificamos un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y no existe índice creado, o se creará uno temporal que se utilizará para la consulta y luego se descartará, o el DBMS se encargará mediante alguna otra estrategia.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dirty="0" smtClean="0"/>
              <a:t>¿Cómo hacemos para pedirle que el orden sea descendente? Simplemente rodeando de paréntesis curvos al atributo.</a:t>
            </a:r>
          </a:p>
          <a:p>
            <a:pPr algn="just"/>
            <a:endParaRPr lang="es-UY" dirty="0"/>
          </a:p>
        </p:txBody>
      </p:sp>
    </p:spTree>
    <p:extLst>
      <p:ext uri="{BB962C8B-B14F-4D97-AF65-F5344CB8AC3E}">
        <p14:creationId xmlns:p14="http://schemas.microsoft.com/office/powerpoint/2010/main" val="34482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Ahora supongamos que lo que en verdad nos interesa, es obtener un listado de las atracciones cuyos nombres estén alfabéticamente entre un par de valores recibidos por parámetro. Por ejemplo, entre la  “F” y la “N”.</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Para eso especificamos</a:t>
            </a:r>
            <a:r>
              <a:rPr lang="es-UY" sz="900" kern="1200" baseline="0" dirty="0" smtClean="0">
                <a:solidFill>
                  <a:schemeClr val="tx1"/>
                </a:solidFill>
                <a:effectLst/>
                <a:latin typeface="Verdana" pitchFamily="34" charset="0"/>
                <a:ea typeface="Verdana" pitchFamily="34" charset="0"/>
                <a:cs typeface="Verdana" pitchFamily="34" charset="0"/>
              </a:rPr>
              <a:t> las cláusulas </a:t>
            </a:r>
            <a:r>
              <a:rPr lang="es-UY" sz="900" kern="1200" baseline="0" dirty="0" err="1" smtClean="0">
                <a:solidFill>
                  <a:schemeClr val="tx1"/>
                </a:solidFill>
                <a:effectLst/>
                <a:latin typeface="Verdana" pitchFamily="34" charset="0"/>
                <a:ea typeface="Verdana" pitchFamily="34" charset="0"/>
                <a:cs typeface="Verdana" pitchFamily="34" charset="0"/>
              </a:rPr>
              <a:t>where</a:t>
            </a:r>
            <a:r>
              <a:rPr lang="es-UY" dirty="0"/>
              <a:t> </a:t>
            </a:r>
            <a:r>
              <a:rPr lang="es-UY" dirty="0" smtClean="0"/>
              <a:t>que se ven arriba.</a:t>
            </a:r>
          </a:p>
          <a:p>
            <a:endParaRPr lang="es-UY" sz="900" kern="1200" dirty="0" smtClean="0">
              <a:solidFill>
                <a:schemeClr val="tx1"/>
              </a:solidFill>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482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baseline="0" dirty="0" smtClean="0">
                <a:solidFill>
                  <a:schemeClr val="tx1"/>
                </a:solidFill>
                <a:effectLst/>
                <a:latin typeface="Verdana" pitchFamily="34" charset="0"/>
                <a:ea typeface="Verdana" pitchFamily="34" charset="0"/>
                <a:cs typeface="Verdana" pitchFamily="34" charset="0"/>
              </a:rPr>
              <a:t>T</a:t>
            </a:r>
            <a:r>
              <a:rPr lang="es-UY" sz="900" kern="1200" dirty="0" smtClean="0">
                <a:solidFill>
                  <a:schemeClr val="tx1"/>
                </a:solidFill>
                <a:effectLst/>
                <a:latin typeface="Verdana" pitchFamily="34" charset="0"/>
                <a:ea typeface="Verdana" pitchFamily="34" charset="0"/>
                <a:cs typeface="Verdana" pitchFamily="34" charset="0"/>
              </a:rPr>
              <a:t>ener varias cláusulas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es equivalente a tener una sola, donde las condiciones se conjugan con el operador lógico “and”</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dirty="0" smtClean="0">
                <a:solidFill>
                  <a:schemeClr val="tx1"/>
                </a:solidFill>
                <a:effectLst/>
                <a:latin typeface="Verdana" pitchFamily="34" charset="0"/>
                <a:ea typeface="Verdana" pitchFamily="34" charset="0"/>
                <a:cs typeface="Verdana" pitchFamily="34" charset="0"/>
              </a:rPr>
              <a:t>Es decir, se considerarán sólo los registros que cumplan con todas las condiciones </a:t>
            </a:r>
            <a:r>
              <a:rPr lang="es-UY" sz="900" b="1" kern="1200" dirty="0" smtClean="0">
                <a:solidFill>
                  <a:schemeClr val="tx1"/>
                </a:solidFill>
                <a:effectLst/>
                <a:latin typeface="Verdana" pitchFamily="34" charset="0"/>
                <a:ea typeface="Verdana" pitchFamily="34" charset="0"/>
                <a:cs typeface="Verdana" pitchFamily="34" charset="0"/>
              </a:rPr>
              <a:t>a la vez</a:t>
            </a:r>
            <a:r>
              <a:rPr lang="es-UY" sz="900" kern="1200" dirty="0" smtClean="0">
                <a:solidFill>
                  <a:schemeClr val="tx1"/>
                </a:solidFill>
                <a:effectLst/>
                <a:latin typeface="Verdana" pitchFamily="34" charset="0"/>
                <a:ea typeface="Verdana" pitchFamily="34" charset="0"/>
                <a:cs typeface="Verdana" pitchFamily="34" charset="0"/>
              </a:rPr>
              <a:t>. </a:t>
            </a:r>
            <a:endParaRPr lang="es-UY" dirty="0" smtClean="0"/>
          </a:p>
          <a:p>
            <a:endParaRPr lang="es-UY" sz="900" kern="1200" dirty="0" smtClean="0">
              <a:solidFill>
                <a:schemeClr val="tx1"/>
              </a:solidFill>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4827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UY" dirty="0" smtClean="0"/>
              <a:t>Supongamos que en </a:t>
            </a:r>
            <a:r>
              <a:rPr lang="es-UY" dirty="0" err="1" smtClean="0"/>
              <a:t>GeneXus</a:t>
            </a:r>
            <a:r>
              <a:rPr lang="es-UY" dirty="0" smtClean="0"/>
              <a:t> t</a:t>
            </a:r>
            <a:r>
              <a:rPr lang="es-UY" sz="900" kern="1200" dirty="0" smtClean="0">
                <a:solidFill>
                  <a:schemeClr val="tx1"/>
                </a:solidFill>
                <a:effectLst/>
                <a:latin typeface="Verdana" pitchFamily="34" charset="0"/>
                <a:ea typeface="Verdana" pitchFamily="34" charset="0"/>
                <a:cs typeface="Verdana" pitchFamily="34" charset="0"/>
              </a:rPr>
              <a:t>enemos un web panel </a:t>
            </a:r>
            <a:r>
              <a:rPr lang="es-UY" sz="900" kern="1200" dirty="0" err="1" smtClean="0">
                <a:solidFill>
                  <a:schemeClr val="tx1"/>
                </a:solidFill>
                <a:effectLst/>
                <a:latin typeface="Verdana" pitchFamily="34" charset="0"/>
                <a:ea typeface="Verdana" pitchFamily="34" charset="0"/>
                <a:cs typeface="Verdana" pitchFamily="34" charset="0"/>
              </a:rPr>
              <a:t>AttractionsList</a:t>
            </a:r>
            <a:r>
              <a:rPr lang="es-UY" sz="900" kern="1200" dirty="0" smtClean="0">
                <a:solidFill>
                  <a:schemeClr val="tx1"/>
                </a:solidFill>
                <a:effectLst/>
                <a:latin typeface="Verdana" pitchFamily="34" charset="0"/>
                <a:ea typeface="Verdana" pitchFamily="34" charset="0"/>
                <a:cs typeface="Verdana" pitchFamily="34" charset="0"/>
              </a:rPr>
              <a:t>, que pide al usuario que ingrese un</a:t>
            </a:r>
            <a:r>
              <a:rPr lang="es-UY" sz="900" kern="1200" baseline="0" dirty="0" smtClean="0">
                <a:solidFill>
                  <a:schemeClr val="tx1"/>
                </a:solidFill>
                <a:effectLst/>
                <a:latin typeface="Verdana" pitchFamily="34" charset="0"/>
                <a:ea typeface="Verdana" pitchFamily="34" charset="0"/>
                <a:cs typeface="Verdana" pitchFamily="34" charset="0"/>
              </a:rPr>
              <a:t> rango de nombres en las variables </a:t>
            </a:r>
            <a:r>
              <a:rPr lang="es-UY" dirty="0" smtClean="0"/>
              <a:t>insertadas en el </a:t>
            </a:r>
            <a:r>
              <a:rPr lang="es-UY" dirty="0" err="1" smtClean="0"/>
              <a:t>form</a:t>
            </a:r>
            <a:r>
              <a:rPr lang="es-UY" dirty="0" smtClean="0"/>
              <a:t>, &amp;</a:t>
            </a:r>
            <a:r>
              <a:rPr lang="es-UY" dirty="0" err="1" smtClean="0"/>
              <a:t>start</a:t>
            </a:r>
            <a:r>
              <a:rPr lang="es-UY" dirty="0" smtClean="0"/>
              <a:t> y &amp;</a:t>
            </a:r>
            <a:r>
              <a:rPr lang="es-UY" dirty="0" err="1" smtClean="0"/>
              <a:t>end</a:t>
            </a:r>
            <a:r>
              <a:rPr lang="es-UY" sz="900" kern="1200" baseline="0" dirty="0" smtClean="0">
                <a:solidFill>
                  <a:schemeClr val="tx1"/>
                </a:solidFill>
                <a:effectLst/>
                <a:latin typeface="Verdana" pitchFamily="34" charset="0"/>
                <a:ea typeface="Verdana" pitchFamily="34" charset="0"/>
                <a:cs typeface="Verdana" pitchFamily="34" charset="0"/>
              </a:rPr>
              <a:t> y cuando el usuario presiona el botón de </a:t>
            </a:r>
            <a:r>
              <a:rPr lang="es-UY" sz="900" kern="1200" baseline="0" dirty="0" err="1" smtClean="0">
                <a:solidFill>
                  <a:schemeClr val="tx1"/>
                </a:solidFill>
                <a:effectLst/>
                <a:latin typeface="Verdana" pitchFamily="34" charset="0"/>
                <a:ea typeface="Verdana" pitchFamily="34" charset="0"/>
                <a:cs typeface="Verdana" pitchFamily="34" charset="0"/>
              </a:rPr>
              <a:t>caption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baseline="0" dirty="0" smtClean="0">
                <a:solidFill>
                  <a:schemeClr val="tx1"/>
                </a:solidFill>
                <a:effectLst/>
                <a:latin typeface="Verdana" pitchFamily="34" charset="0"/>
                <a:ea typeface="Verdana" pitchFamily="34" charset="0"/>
                <a:cs typeface="Verdana" pitchFamily="34" charset="0"/>
              </a:rPr>
              <a:t>PDF”, llama al procedimiento que vemos</a:t>
            </a:r>
            <a:r>
              <a:rPr lang="es-UY" sz="900" kern="1200" dirty="0" smtClean="0">
                <a:solidFill>
                  <a:schemeClr val="tx1"/>
                </a:solidFill>
                <a:effectLst/>
                <a:latin typeface="Verdana" pitchFamily="34" charset="0"/>
                <a:ea typeface="Verdana" pitchFamily="34" charset="0"/>
                <a:cs typeface="Verdana" pitchFamily="34" charset="0"/>
              </a:rPr>
              <a:t> abajo, AttractionsReport2, </a:t>
            </a:r>
            <a:r>
              <a:rPr lang="es-UY" sz="900" kern="1200" baseline="0" dirty="0" smtClean="0">
                <a:solidFill>
                  <a:schemeClr val="tx1"/>
                </a:solidFill>
                <a:effectLst/>
                <a:latin typeface="Verdana" pitchFamily="34" charset="0"/>
                <a:ea typeface="Verdana" pitchFamily="34" charset="0"/>
                <a:cs typeface="Verdana" pitchFamily="34" charset="0"/>
              </a:rPr>
              <a:t>pasándole por parámetro esos valores. </a:t>
            </a:r>
          </a:p>
          <a:p>
            <a:pPr marL="0" marR="0" indent="0" algn="just" defTabSz="914400" rtl="0" eaLnBrk="1" fontAlgn="auto" latinLnBrk="0" hangingPunct="1">
              <a:lnSpc>
                <a:spcPct val="100000"/>
              </a:lnSpc>
              <a:spcBef>
                <a:spcPts val="0"/>
              </a:spcBef>
              <a:spcAft>
                <a:spcPts val="0"/>
              </a:spcAft>
              <a:buClrTx/>
              <a:buSzTx/>
              <a:buFontTx/>
              <a:buNone/>
              <a:tabLst/>
              <a:defRPr/>
            </a:pPr>
            <a:endParaRPr lang="es-UY" dirty="0"/>
          </a:p>
          <a:p>
            <a:pPr marL="0" marR="0" indent="0" algn="just" defTabSz="914400" rtl="0" eaLnBrk="1" fontAlgn="auto" latinLnBrk="0" hangingPunct="1">
              <a:lnSpc>
                <a:spcPct val="100000"/>
              </a:lnSpc>
              <a:spcBef>
                <a:spcPts val="0"/>
              </a:spcBef>
              <a:spcAft>
                <a:spcPts val="0"/>
              </a:spcAft>
              <a:buClrTx/>
              <a:buSzTx/>
              <a:buFontTx/>
              <a:buNone/>
              <a:tabLst/>
              <a:defRPr/>
            </a:pPr>
            <a:r>
              <a:rPr lang="es-UY" sz="900" kern="1200" baseline="0" dirty="0" smtClean="0">
                <a:solidFill>
                  <a:schemeClr val="tx1"/>
                </a:solidFill>
                <a:effectLst/>
                <a:latin typeface="Verdana" pitchFamily="34" charset="0"/>
                <a:ea typeface="Verdana" pitchFamily="34" charset="0"/>
                <a:cs typeface="Verdana" pitchFamily="34" charset="0"/>
              </a:rPr>
              <a:t>El procedimiento realiza</a:t>
            </a:r>
            <a:r>
              <a:rPr lang="es-UY" sz="900" kern="1200" dirty="0" smtClean="0">
                <a:solidFill>
                  <a:schemeClr val="tx1"/>
                </a:solidFill>
                <a:effectLst/>
                <a:latin typeface="Verdana" pitchFamily="34" charset="0"/>
                <a:ea typeface="Verdana" pitchFamily="34" charset="0"/>
                <a:cs typeface="Verdana" pitchFamily="34" charset="0"/>
              </a:rPr>
              <a:t>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que vimos antes. </a:t>
            </a:r>
            <a:endParaRPr lang="es-UY" sz="900" kern="1200" baseline="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El listado de navegación nos informará que al ordenar por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(para el que no tiene un índice sobre la tabla, pues hemos</a:t>
            </a:r>
            <a:r>
              <a:rPr lang="es-UY" sz="900" kern="1200" baseline="0" dirty="0" smtClean="0">
                <a:solidFill>
                  <a:schemeClr val="tx1"/>
                </a:solidFill>
                <a:effectLst/>
                <a:latin typeface="Verdana" pitchFamily="34" charset="0"/>
                <a:ea typeface="Verdana" pitchFamily="34" charset="0"/>
                <a:cs typeface="Verdana" pitchFamily="34" charset="0"/>
              </a:rPr>
              <a:t> eliminado el que habíamos creado antes)</a:t>
            </a:r>
            <a:r>
              <a:rPr lang="es-UY" sz="900" kern="1200" dirty="0" smtClean="0">
                <a:solidFill>
                  <a:schemeClr val="tx1"/>
                </a:solidFill>
                <a:effectLst/>
                <a:latin typeface="Verdana" pitchFamily="34" charset="0"/>
                <a:ea typeface="Verdana" pitchFamily="34" charset="0"/>
                <a:cs typeface="Verdana" pitchFamily="34" charset="0"/>
              </a:rPr>
              <a:t>, no será necesario recorrer toda la tabla base. Imaginemos que estamos buscando una palabra que empieza con “c” en un diccionario en papel. No recorreremos todo el diccionario de principio a fin, ¡pues está ordenado! Aquí es igual.</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endParaRPr lang="es-UY" sz="900" kern="1200" dirty="0" smtClean="0">
              <a:solidFill>
                <a:schemeClr val="tx1"/>
              </a:solidFill>
              <a:effectLst/>
              <a:latin typeface="Verdana" pitchFamily="34" charset="0"/>
              <a:ea typeface="Verdana" pitchFamily="34" charset="0"/>
              <a:cs typeface="Verdana" pitchFamily="34" charset="0"/>
            </a:endParaRPr>
          </a:p>
          <a:p>
            <a:endParaRPr lang="es-UY" sz="900" kern="1200" dirty="0" smtClean="0">
              <a:solidFill>
                <a:schemeClr val="tx1"/>
              </a:solidFill>
              <a:effectLst/>
              <a:latin typeface="Verdana" pitchFamily="34" charset="0"/>
              <a:ea typeface="Verdana" pitchFamily="34" charset="0"/>
              <a:cs typeface="Verdana" pitchFamily="34" charset="0"/>
            </a:endParaRPr>
          </a:p>
          <a:p>
            <a:endParaRPr lang="es-UY" dirty="0"/>
          </a:p>
        </p:txBody>
      </p:sp>
    </p:spTree>
    <p:extLst>
      <p:ext uri="{BB962C8B-B14F-4D97-AF65-F5344CB8AC3E}">
        <p14:creationId xmlns:p14="http://schemas.microsoft.com/office/powerpoint/2010/main" val="181649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Así, observemos lo que sucede al quitar la cláusula</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b="1" kern="1200" baseline="0" dirty="0" err="1" smtClean="0">
                <a:solidFill>
                  <a:schemeClr val="tx1"/>
                </a:solidFill>
                <a:effectLst/>
                <a:latin typeface="Verdana" pitchFamily="34" charset="0"/>
                <a:ea typeface="Verdana" pitchFamily="34" charset="0"/>
                <a:cs typeface="Verdana" pitchFamily="34" charset="0"/>
              </a:rPr>
              <a:t>order</a:t>
            </a:r>
            <a:r>
              <a:rPr lang="es-UY" sz="900" kern="1200" baseline="0" dirty="0" smtClean="0">
                <a:solidFill>
                  <a:schemeClr val="tx1"/>
                </a:solidFill>
                <a:effectLst/>
                <a:latin typeface="Verdana" pitchFamily="34" charset="0"/>
                <a:ea typeface="Verdana" pitchFamily="34" charset="0"/>
                <a:cs typeface="Verdana" pitchFamily="34" charset="0"/>
              </a:rPr>
              <a:t>. La información mostrada será la misma, pero</a:t>
            </a:r>
            <a:r>
              <a:rPr lang="es-UY" sz="900" kern="1200" dirty="0" smtClean="0">
                <a:solidFill>
                  <a:schemeClr val="tx1"/>
                </a:solidFill>
                <a:effectLst/>
                <a:latin typeface="Verdana" pitchFamily="34" charset="0"/>
                <a:ea typeface="Verdana" pitchFamily="34" charset="0"/>
                <a:cs typeface="Verdana" pitchFamily="34" charset="0"/>
              </a:rPr>
              <a:t>… al no especificar criterio de ordenamiento, eligió como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el de la clave primaria, y haciendo esto, tendrá que recorrer </a:t>
            </a:r>
            <a:r>
              <a:rPr lang="es-UY" sz="900" u="sng" kern="1200" dirty="0" smtClean="0">
                <a:solidFill>
                  <a:schemeClr val="tx1"/>
                </a:solidFill>
                <a:effectLst/>
                <a:latin typeface="Verdana" pitchFamily="34" charset="0"/>
                <a:ea typeface="Verdana" pitchFamily="34" charset="0"/>
                <a:cs typeface="Verdana" pitchFamily="34" charset="0"/>
              </a:rPr>
              <a:t>toda la tabla</a:t>
            </a:r>
            <a:r>
              <a:rPr lang="es-UY" sz="900" kern="1200" dirty="0" smtClean="0">
                <a:solidFill>
                  <a:schemeClr val="tx1"/>
                </a:solidFill>
                <a:effectLst/>
                <a:latin typeface="Verdana" pitchFamily="34" charset="0"/>
                <a:ea typeface="Verdana" pitchFamily="34" charset="0"/>
                <a:cs typeface="Verdana" pitchFamily="34" charset="0"/>
              </a:rPr>
              <a:t> para quedarse con los registros que cumplen con las restricciones. El primer registro podría caer dentro del rango, y el último también. </a:t>
            </a:r>
            <a:r>
              <a:rPr lang="es-UY" dirty="0"/>
              <a:t>¡</a:t>
            </a:r>
            <a:r>
              <a:rPr lang="es-UY" sz="900" kern="1200" dirty="0" smtClean="0">
                <a:solidFill>
                  <a:schemeClr val="tx1"/>
                </a:solidFill>
                <a:effectLst/>
                <a:latin typeface="Verdana" pitchFamily="34" charset="0"/>
                <a:ea typeface="Verdana" pitchFamily="34" charset="0"/>
                <a:cs typeface="Verdana" pitchFamily="34" charset="0"/>
              </a:rPr>
              <a:t>Este listado no está optimizado!</a:t>
            </a:r>
            <a:endParaRPr lang="es-UY" dirty="0"/>
          </a:p>
        </p:txBody>
      </p:sp>
    </p:spTree>
    <p:extLst>
      <p:ext uri="{BB962C8B-B14F-4D97-AF65-F5344CB8AC3E}">
        <p14:creationId xmlns:p14="http://schemas.microsoft.com/office/powerpoint/2010/main" val="181649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A los efectos de determinar la tabla base, da igual que esté o no la cláusula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dado que el atributo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aparecerá de todos modos en las cláusulas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dirty="0"/>
          </a:p>
          <a:p>
            <a:pPr algn="just"/>
            <a:r>
              <a:rPr lang="es-UY" sz="900" kern="1200" dirty="0" smtClean="0">
                <a:solidFill>
                  <a:schemeClr val="tx1"/>
                </a:solidFill>
                <a:effectLst/>
                <a:latin typeface="Verdana" pitchFamily="34" charset="0"/>
                <a:ea typeface="Verdana" pitchFamily="34" charset="0"/>
                <a:cs typeface="Verdana" pitchFamily="34" charset="0"/>
              </a:rPr>
              <a:t>Pero no da igual a la hora de </a:t>
            </a:r>
            <a:r>
              <a:rPr lang="es-UY" sz="900" b="1" kern="1200" dirty="0" smtClean="0">
                <a:solidFill>
                  <a:schemeClr val="tx1"/>
                </a:solidFill>
                <a:effectLst/>
                <a:latin typeface="Verdana" pitchFamily="34" charset="0"/>
                <a:ea typeface="Verdana" pitchFamily="34" charset="0"/>
                <a:cs typeface="Verdana" pitchFamily="34" charset="0"/>
              </a:rPr>
              <a:t>optimizar el listado</a:t>
            </a:r>
            <a:r>
              <a:rPr lang="es-UY" sz="900" kern="1200" dirty="0" smtClean="0">
                <a:solidFill>
                  <a:schemeClr val="tx1"/>
                </a:solidFill>
                <a:effectLst/>
                <a:latin typeface="Verdana" pitchFamily="34" charset="0"/>
                <a:ea typeface="Verdana" pitchFamily="34" charset="0"/>
                <a:cs typeface="Verdana" pitchFamily="34" charset="0"/>
              </a:rPr>
              <a:t>… por lo que, de ser posible, se sugiere buscar ordenar por criterios compatibles con los filtros.</a:t>
            </a:r>
          </a:p>
          <a:p>
            <a:endParaRPr lang="es-UY" sz="900" kern="1200" dirty="0" smtClean="0">
              <a:solidFill>
                <a:schemeClr val="tx1"/>
              </a:solidFill>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482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¿Qué resultado se obtendrá para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de arriba si las variables &amp;</a:t>
            </a:r>
            <a:r>
              <a:rPr lang="es-UY" sz="900" kern="1200" dirty="0" err="1" smtClean="0">
                <a:solidFill>
                  <a:schemeClr val="tx1"/>
                </a:solidFill>
                <a:effectLst/>
                <a:latin typeface="Verdana" pitchFamily="34" charset="0"/>
                <a:ea typeface="Verdana" pitchFamily="34" charset="0"/>
                <a:cs typeface="Verdana" pitchFamily="34" charset="0"/>
              </a:rPr>
              <a:t>start</a:t>
            </a:r>
            <a:r>
              <a:rPr lang="es-UY" sz="900" kern="1200" dirty="0" smtClean="0">
                <a:solidFill>
                  <a:schemeClr val="tx1"/>
                </a:solidFill>
                <a:effectLst/>
                <a:latin typeface="Verdana" pitchFamily="34" charset="0"/>
                <a:ea typeface="Verdana" pitchFamily="34" charset="0"/>
                <a:cs typeface="Verdana" pitchFamily="34" charset="0"/>
              </a:rPr>
              <a:t> y &amp;</a:t>
            </a:r>
            <a:r>
              <a:rPr lang="es-UY" sz="900" kern="1200" dirty="0" err="1" smtClean="0">
                <a:solidFill>
                  <a:schemeClr val="tx1"/>
                </a:solidFill>
                <a:effectLst/>
                <a:latin typeface="Verdana" pitchFamily="34" charset="0"/>
                <a:ea typeface="Verdana" pitchFamily="34" charset="0"/>
                <a:cs typeface="Verdana" pitchFamily="34" charset="0"/>
              </a:rPr>
              <a:t>end</a:t>
            </a:r>
            <a:r>
              <a:rPr lang="es-UY" sz="900" kern="1200" dirty="0" smtClean="0">
                <a:solidFill>
                  <a:schemeClr val="tx1"/>
                </a:solidFill>
                <a:effectLst/>
                <a:latin typeface="Verdana" pitchFamily="34" charset="0"/>
                <a:ea typeface="Verdana" pitchFamily="34" charset="0"/>
                <a:cs typeface="Verdana" pitchFamily="34" charset="0"/>
              </a:rPr>
              <a:t> están vacías? Si existiera una atracción con nombre vacío, será la única devuelta, pues será la única que cumplirá ambas condiciones. En caso contrario,</a:t>
            </a:r>
            <a:r>
              <a:rPr lang="es-UY" sz="900" kern="1200" baseline="0" dirty="0" smtClean="0">
                <a:solidFill>
                  <a:schemeClr val="tx1"/>
                </a:solidFill>
                <a:effectLst/>
                <a:latin typeface="Verdana" pitchFamily="34" charset="0"/>
                <a:ea typeface="Verdana" pitchFamily="34" charset="0"/>
                <a:cs typeface="Verdana" pitchFamily="34" charset="0"/>
              </a:rPr>
              <a:t> ninguna atracción será listada. </a:t>
            </a:r>
          </a:p>
          <a:p>
            <a:pPr algn="just"/>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¿Es posible condicionar los ordenamientos y los filtros, para que sólo se apliquen ante determinadas circunstancias? Por ejemplo, que sólo se aplique el primer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a:t>
            </a:r>
            <a:r>
              <a:rPr lang="es-UY" sz="900" b="1" kern="1200" dirty="0" smtClean="0">
                <a:solidFill>
                  <a:schemeClr val="tx1"/>
                </a:solidFill>
                <a:effectLst/>
                <a:latin typeface="Verdana" pitchFamily="34" charset="0"/>
                <a:ea typeface="Verdana" pitchFamily="34" charset="0"/>
                <a:cs typeface="Verdana" pitchFamily="34" charset="0"/>
              </a:rPr>
              <a:t>cuando</a:t>
            </a:r>
            <a:r>
              <a:rPr lang="es-UY" sz="900" kern="1200" dirty="0" smtClean="0">
                <a:solidFill>
                  <a:schemeClr val="tx1"/>
                </a:solidFill>
                <a:effectLst/>
                <a:latin typeface="Verdana" pitchFamily="34" charset="0"/>
                <a:ea typeface="Verdana" pitchFamily="34" charset="0"/>
                <a:cs typeface="Verdana" pitchFamily="34" charset="0"/>
              </a:rPr>
              <a:t> la variable &amp;</a:t>
            </a:r>
            <a:r>
              <a:rPr lang="es-UY" sz="900" kern="1200" dirty="0" err="1" smtClean="0">
                <a:solidFill>
                  <a:schemeClr val="tx1"/>
                </a:solidFill>
                <a:effectLst/>
                <a:latin typeface="Verdana" pitchFamily="34" charset="0"/>
                <a:ea typeface="Verdana" pitchFamily="34" charset="0"/>
                <a:cs typeface="Verdana" pitchFamily="34" charset="0"/>
              </a:rPr>
              <a:t>start</a:t>
            </a:r>
            <a:r>
              <a:rPr lang="es-UY" sz="900" kern="1200" dirty="0" smtClean="0">
                <a:solidFill>
                  <a:schemeClr val="tx1"/>
                </a:solidFill>
                <a:effectLst/>
                <a:latin typeface="Verdana" pitchFamily="34" charset="0"/>
                <a:ea typeface="Verdana" pitchFamily="34" charset="0"/>
                <a:cs typeface="Verdana" pitchFamily="34" charset="0"/>
              </a:rPr>
              <a:t> no esté vacía. Y que sólo se aplique el segundo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a:t>
            </a:r>
            <a:r>
              <a:rPr lang="es-UY" sz="900" b="1" kern="1200" dirty="0" smtClean="0">
                <a:solidFill>
                  <a:schemeClr val="tx1"/>
                </a:solidFill>
                <a:effectLst/>
                <a:latin typeface="Verdana" pitchFamily="34" charset="0"/>
                <a:ea typeface="Verdana" pitchFamily="34" charset="0"/>
                <a:cs typeface="Verdana" pitchFamily="34" charset="0"/>
              </a:rPr>
              <a:t>cuando</a:t>
            </a:r>
            <a:r>
              <a:rPr lang="es-UY" sz="900" kern="1200" dirty="0" smtClean="0">
                <a:solidFill>
                  <a:schemeClr val="tx1"/>
                </a:solidFill>
                <a:effectLst/>
                <a:latin typeface="Verdana" pitchFamily="34" charset="0"/>
                <a:ea typeface="Verdana" pitchFamily="34" charset="0"/>
                <a:cs typeface="Verdana" pitchFamily="34" charset="0"/>
              </a:rPr>
              <a:t> la variable &amp;</a:t>
            </a:r>
            <a:r>
              <a:rPr lang="es-UY" sz="900" kern="1200" dirty="0" err="1" smtClean="0">
                <a:solidFill>
                  <a:schemeClr val="tx1"/>
                </a:solidFill>
                <a:effectLst/>
                <a:latin typeface="Verdana" pitchFamily="34" charset="0"/>
                <a:ea typeface="Verdana" pitchFamily="34" charset="0"/>
                <a:cs typeface="Verdana" pitchFamily="34" charset="0"/>
              </a:rPr>
              <a:t>end</a:t>
            </a:r>
            <a:r>
              <a:rPr lang="es-UY" sz="900" kern="1200" dirty="0" smtClean="0">
                <a:solidFill>
                  <a:schemeClr val="tx1"/>
                </a:solidFill>
                <a:effectLst/>
                <a:latin typeface="Verdana" pitchFamily="34" charset="0"/>
                <a:ea typeface="Verdana" pitchFamily="34" charset="0"/>
                <a:cs typeface="Verdana" pitchFamily="34" charset="0"/>
              </a:rPr>
              <a:t> no esté vacía. La</a:t>
            </a:r>
            <a:r>
              <a:rPr lang="es-UY" sz="900" kern="1200" baseline="0" dirty="0" smtClean="0">
                <a:solidFill>
                  <a:schemeClr val="tx1"/>
                </a:solidFill>
                <a:effectLst/>
                <a:latin typeface="Verdana" pitchFamily="34" charset="0"/>
                <a:ea typeface="Verdana" pitchFamily="34" charset="0"/>
                <a:cs typeface="Verdana" pitchFamily="34" charset="0"/>
              </a:rPr>
              <a:t> respuesta es sí. </a:t>
            </a:r>
            <a:r>
              <a:rPr lang="es-UY" sz="900" kern="1200" dirty="0" smtClean="0">
                <a:solidFill>
                  <a:schemeClr val="tx1"/>
                </a:solidFill>
                <a:effectLst/>
                <a:latin typeface="Verdana" pitchFamily="34" charset="0"/>
                <a:ea typeface="Verdana" pitchFamily="34" charset="0"/>
                <a:cs typeface="Verdana" pitchFamily="34" charset="0"/>
              </a:rPr>
              <a:t>Lo conseguimos condicionando las cláusulas</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where</a:t>
            </a:r>
            <a:r>
              <a:rPr lang="es-UY" sz="900" kern="1200" baseline="0" dirty="0" smtClean="0">
                <a:solidFill>
                  <a:schemeClr val="tx1"/>
                </a:solidFill>
                <a:effectLst/>
                <a:latin typeface="Verdana" pitchFamily="34" charset="0"/>
                <a:ea typeface="Verdana" pitchFamily="34" charset="0"/>
                <a:cs typeface="Verdana" pitchFamily="34" charset="0"/>
              </a:rPr>
              <a:t> con </a:t>
            </a:r>
            <a:r>
              <a:rPr lang="es-UY" sz="900" b="1" kern="1200" baseline="0" dirty="0" err="1" smtClean="0">
                <a:solidFill>
                  <a:schemeClr val="tx1"/>
                </a:solidFill>
                <a:effectLst/>
                <a:latin typeface="Verdana" pitchFamily="34" charset="0"/>
                <a:ea typeface="Verdana" pitchFamily="34" charset="0"/>
                <a:cs typeface="Verdana" pitchFamily="34" charset="0"/>
              </a:rPr>
              <a:t>when</a:t>
            </a:r>
            <a:r>
              <a:rPr lang="es-UY" dirty="0" smtClean="0"/>
              <a:t>, como vemos en el segundo </a:t>
            </a:r>
            <a:r>
              <a:rPr lang="es-UY" dirty="0" err="1" smtClean="0"/>
              <a:t>for</a:t>
            </a:r>
            <a:r>
              <a:rPr lang="es-UY" dirty="0" smtClean="0"/>
              <a:t> </a:t>
            </a:r>
            <a:r>
              <a:rPr lang="es-UY" dirty="0" err="1" smtClean="0"/>
              <a:t>each</a:t>
            </a:r>
            <a:r>
              <a:rPr lang="es-UY" dirty="0" smtClean="0"/>
              <a:t>.</a:t>
            </a:r>
            <a:r>
              <a:rPr lang="es-UY" sz="900" b="0" kern="1200" baseline="0" dirty="0" smtClean="0">
                <a:solidFill>
                  <a:schemeClr val="tx1"/>
                </a:solidFill>
                <a:effectLst/>
                <a:latin typeface="Verdana" pitchFamily="34" charset="0"/>
                <a:ea typeface="Verdana" pitchFamily="34" charset="0"/>
                <a:cs typeface="Verdana" pitchFamily="34" charset="0"/>
              </a:rPr>
              <a:t> Sólo se aplicarán los </a:t>
            </a:r>
            <a:r>
              <a:rPr lang="es-UY" sz="900" b="0" kern="1200" baseline="0" dirty="0" err="1" smtClean="0">
                <a:solidFill>
                  <a:schemeClr val="tx1"/>
                </a:solidFill>
                <a:effectLst/>
                <a:latin typeface="Verdana" pitchFamily="34" charset="0"/>
                <a:ea typeface="Verdana" pitchFamily="34" charset="0"/>
                <a:cs typeface="Verdana" pitchFamily="34" charset="0"/>
              </a:rPr>
              <a:t>where</a:t>
            </a:r>
            <a:r>
              <a:rPr lang="es-UY" sz="900" b="0" kern="1200" baseline="0" dirty="0" smtClean="0">
                <a:solidFill>
                  <a:schemeClr val="tx1"/>
                </a:solidFill>
                <a:effectLst/>
                <a:latin typeface="Verdana" pitchFamily="34" charset="0"/>
                <a:ea typeface="Verdana" pitchFamily="34" charset="0"/>
                <a:cs typeface="Verdana" pitchFamily="34" charset="0"/>
              </a:rPr>
              <a:t>, cuando la condición se satisfaga. Así, en ejecución, cuando dejemos ambas variables vacías, no se aplicará ninguno de los </a:t>
            </a:r>
            <a:r>
              <a:rPr lang="es-UY" sz="900" b="0" kern="1200" baseline="0" dirty="0" err="1" smtClean="0">
                <a:solidFill>
                  <a:schemeClr val="tx1"/>
                </a:solidFill>
                <a:effectLst/>
                <a:latin typeface="Verdana" pitchFamily="34" charset="0"/>
                <a:ea typeface="Verdana" pitchFamily="34" charset="0"/>
                <a:cs typeface="Verdana" pitchFamily="34" charset="0"/>
              </a:rPr>
              <a:t>where</a:t>
            </a:r>
            <a:r>
              <a:rPr lang="es-UY" sz="900" b="0" kern="1200" baseline="0" dirty="0" smtClean="0">
                <a:solidFill>
                  <a:schemeClr val="tx1"/>
                </a:solidFill>
                <a:effectLst/>
                <a:latin typeface="Verdana" pitchFamily="34" charset="0"/>
                <a:ea typeface="Verdana" pitchFamily="34" charset="0"/>
                <a:cs typeface="Verdana" pitchFamily="34" charset="0"/>
              </a:rPr>
              <a:t>, por lo que saldrán listadas todas las atracciones de la tabla. </a:t>
            </a:r>
          </a:p>
          <a:p>
            <a:pPr algn="just"/>
            <a:endParaRPr lang="es-UY" sz="900" b="0" kern="1200" baseline="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De la misma manera puede condicionarse la aplicación o no de un </a:t>
            </a:r>
            <a:r>
              <a:rPr lang="es-UY" sz="900" kern="1200" dirty="0" err="1" smtClean="0">
                <a:solidFill>
                  <a:schemeClr val="tx1"/>
                </a:solidFill>
                <a:effectLst/>
                <a:latin typeface="Verdana" pitchFamily="34" charset="0"/>
                <a:ea typeface="Verdana" pitchFamily="34" charset="0"/>
                <a:cs typeface="Verdana" pitchFamily="34" charset="0"/>
              </a:rPr>
              <a:t>order</a:t>
            </a:r>
            <a:r>
              <a:rPr lang="es-UY" dirty="0" smtClean="0"/>
              <a:t>, como mostramos en el tercer </a:t>
            </a:r>
            <a:r>
              <a:rPr lang="es-UY" dirty="0" err="1" smtClean="0"/>
              <a:t>for</a:t>
            </a:r>
            <a:r>
              <a:rPr lang="es-UY" dirty="0" smtClean="0"/>
              <a:t> </a:t>
            </a:r>
            <a:r>
              <a:rPr lang="es-UY" dirty="0" err="1" smtClean="0"/>
              <a:t>each</a:t>
            </a:r>
            <a:r>
              <a:rPr lang="es-UY" dirty="0" smtClean="0"/>
              <a:t>.</a:t>
            </a:r>
            <a:r>
              <a:rPr lang="es-UY" sz="900" kern="1200" dirty="0" smtClean="0">
                <a:solidFill>
                  <a:schemeClr val="tx1"/>
                </a:solidFill>
                <a:effectLst/>
                <a:latin typeface="Verdana" pitchFamily="34" charset="0"/>
                <a:ea typeface="Verdana" pitchFamily="34" charset="0"/>
                <a:cs typeface="Verdana" pitchFamily="34" charset="0"/>
              </a:rPr>
              <a:t> De hecho puede especificarse una sucesión de órdenes condicionados, de manera que el primero cuya condición se satisfaga sea el elegido.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Vea más de órdenes y filtros en el</a:t>
            </a:r>
            <a:r>
              <a:rPr lang="es-UY" sz="900" kern="1200" baseline="0" dirty="0" smtClean="0">
                <a:solidFill>
                  <a:schemeClr val="tx1"/>
                </a:solidFill>
                <a:effectLst/>
                <a:latin typeface="Verdana" pitchFamily="34" charset="0"/>
                <a:ea typeface="Verdana" pitchFamily="34" charset="0"/>
                <a:cs typeface="Verdana" pitchFamily="34" charset="0"/>
              </a:rPr>
              <a:t> wiki de </a:t>
            </a:r>
            <a:r>
              <a:rPr lang="es-UY" sz="900" kern="1200" baseline="0" dirty="0" err="1" smtClean="0">
                <a:solidFill>
                  <a:schemeClr val="tx1"/>
                </a:solidFill>
                <a:effectLst/>
                <a:latin typeface="Verdana" pitchFamily="34" charset="0"/>
                <a:ea typeface="Verdana" pitchFamily="34" charset="0"/>
                <a:cs typeface="Verdana" pitchFamily="34" charset="0"/>
              </a:rPr>
              <a:t>GeneXus</a:t>
            </a:r>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endParaRPr lang="es-UY" dirty="0"/>
          </a:p>
          <a:p>
            <a:pPr algn="just"/>
            <a:r>
              <a:rPr lang="es-UY" sz="900" kern="1200" baseline="0" dirty="0" smtClean="0">
                <a:solidFill>
                  <a:schemeClr val="tx1"/>
                </a:solidFill>
                <a:effectLst/>
                <a:latin typeface="Verdana" pitchFamily="34" charset="0"/>
                <a:ea typeface="Verdana" pitchFamily="34" charset="0"/>
                <a:cs typeface="Verdana" pitchFamily="34" charset="0"/>
              </a:rPr>
              <a:t>(</a:t>
            </a:r>
            <a:r>
              <a:rPr lang="es-UY" sz="900" kern="1200" baseline="0" dirty="0" err="1" smtClean="0">
                <a:solidFill>
                  <a:schemeClr val="tx1"/>
                </a:solidFill>
                <a:effectLst/>
                <a:latin typeface="Verdana" pitchFamily="34" charset="0"/>
                <a:ea typeface="Verdana" pitchFamily="34" charset="0"/>
                <a:cs typeface="Verdana" pitchFamily="34" charset="0"/>
              </a:rPr>
              <a:t>ie</a:t>
            </a:r>
            <a:r>
              <a:rPr lang="es-UY" sz="900" kern="1200" baseline="0" dirty="0" smtClean="0">
                <a:solidFill>
                  <a:schemeClr val="tx1"/>
                </a:solidFill>
                <a:effectLst/>
                <a:latin typeface="Verdana" pitchFamily="34" charset="0"/>
                <a:ea typeface="Verdana" pitchFamily="34" charset="0"/>
                <a:cs typeface="Verdana" pitchFamily="34" charset="0"/>
              </a:rPr>
              <a:t>: http://wiki.gxtechnical.com/commwiki/servlet/hwikibypageid?6075).</a:t>
            </a:r>
          </a:p>
          <a:p>
            <a:pPr algn="just"/>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endParaRPr lang="es-UY" dirty="0"/>
          </a:p>
        </p:txBody>
      </p:sp>
    </p:spTree>
    <p:extLst>
      <p:ext uri="{BB962C8B-B14F-4D97-AF65-F5344CB8AC3E}">
        <p14:creationId xmlns:p14="http://schemas.microsoft.com/office/powerpoint/2010/main" val="402405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En lo que hace a la </a:t>
            </a:r>
            <a:r>
              <a:rPr lang="es-UY" sz="900" b="1" kern="1200" dirty="0" smtClean="0">
                <a:solidFill>
                  <a:schemeClr val="tx1"/>
                </a:solidFill>
                <a:effectLst/>
                <a:latin typeface="Verdana" pitchFamily="34" charset="0"/>
                <a:ea typeface="Verdana" pitchFamily="34" charset="0"/>
                <a:cs typeface="Verdana" pitchFamily="34" charset="0"/>
              </a:rPr>
              <a:t>determinación de la tabla base</a:t>
            </a:r>
            <a:r>
              <a:rPr lang="es-UY" sz="900" kern="1200" dirty="0" smtClean="0">
                <a:solidFill>
                  <a:schemeClr val="tx1"/>
                </a:solidFill>
                <a:effectLst/>
                <a:latin typeface="Verdana" pitchFamily="34" charset="0"/>
                <a:ea typeface="Verdana" pitchFamily="34" charset="0"/>
                <a:cs typeface="Verdana" pitchFamily="34" charset="0"/>
              </a:rPr>
              <a:t>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los atributos de cláusulas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así como de cláusulas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sean o no condicionadas, participan como cualquier otro atributo.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Pueden utilizarse para ordenar o filtrar tanto atributos de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como en este caso, así como atributos de la </a:t>
            </a:r>
            <a:r>
              <a:rPr lang="es-UY" sz="900" b="1" kern="1200" dirty="0" smtClean="0">
                <a:solidFill>
                  <a:schemeClr val="tx1"/>
                </a:solidFill>
                <a:effectLst/>
                <a:latin typeface="Verdana" pitchFamily="34" charset="0"/>
                <a:ea typeface="Verdana" pitchFamily="34" charset="0"/>
                <a:cs typeface="Verdana" pitchFamily="34" charset="0"/>
              </a:rPr>
              <a:t>tabla extendida</a:t>
            </a:r>
            <a:r>
              <a:rPr lang="es-UY" sz="900" kern="1200" dirty="0" smtClean="0">
                <a:solidFill>
                  <a:schemeClr val="tx1"/>
                </a:solidFill>
                <a:effectLst/>
                <a:latin typeface="Verdana" pitchFamily="34" charset="0"/>
                <a:ea typeface="Verdana" pitchFamily="34" charset="0"/>
                <a:cs typeface="Verdana" pitchFamily="34" charset="0"/>
              </a:rPr>
              <a:t> (podría filtrarse por </a:t>
            </a:r>
            <a:r>
              <a:rPr lang="es-UY" sz="900" kern="1200" dirty="0" err="1" smtClean="0">
                <a:solidFill>
                  <a:schemeClr val="tx1"/>
                </a:solidFill>
                <a:effectLst/>
                <a:latin typeface="Verdana" pitchFamily="34" charset="0"/>
                <a:ea typeface="Verdana" pitchFamily="34" charset="0"/>
                <a:cs typeface="Verdana" pitchFamily="34" charset="0"/>
              </a:rPr>
              <a:t>CountryName</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CityName</a:t>
            </a:r>
            <a:r>
              <a:rPr lang="es-UY" sz="900" kern="1200" dirty="0" smtClean="0">
                <a:solidFill>
                  <a:schemeClr val="tx1"/>
                </a:solidFill>
                <a:effectLst/>
                <a:latin typeface="Verdana" pitchFamily="34" charset="0"/>
                <a:ea typeface="Verdana" pitchFamily="34" charset="0"/>
                <a:cs typeface="Verdana" pitchFamily="34" charset="0"/>
              </a:rPr>
              <a:t> o </a:t>
            </a:r>
            <a:r>
              <a:rPr lang="es-UY" sz="900" kern="1200" dirty="0" err="1" smtClean="0">
                <a:solidFill>
                  <a:schemeClr val="tx1"/>
                </a:solidFill>
                <a:effectLst/>
                <a:latin typeface="Verdana" pitchFamily="34" charset="0"/>
                <a:ea typeface="Verdana" pitchFamily="34" charset="0"/>
                <a:cs typeface="Verdana" pitchFamily="34" charset="0"/>
              </a:rPr>
              <a:t>CategoryName</a:t>
            </a:r>
            <a:r>
              <a:rPr lang="es-UY" sz="900" kern="1200" dirty="0" smtClean="0">
                <a:solidFill>
                  <a:schemeClr val="tx1"/>
                </a:solidFill>
                <a:effectLst/>
                <a:latin typeface="Verdana" pitchFamily="34" charset="0"/>
                <a:ea typeface="Verdana" pitchFamily="34" charset="0"/>
                <a:cs typeface="Verdana" pitchFamily="34" charset="0"/>
              </a:rPr>
              <a:t>, así como ordenarse por cualquiera de estos atributos).</a:t>
            </a:r>
            <a:endParaRPr lang="es-UY" dirty="0"/>
          </a:p>
        </p:txBody>
      </p:sp>
    </p:spTree>
    <p:extLst>
      <p:ext uri="{BB962C8B-B14F-4D97-AF65-F5344CB8AC3E}">
        <p14:creationId xmlns:p14="http://schemas.microsoft.com/office/powerpoint/2010/main" val="4024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78837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Si seguimos queriendo imprimir de las atracciones el país y ciudad, pero esta vez ordenados no por nombre de atracción, sino por nombre de país… ¿cómo hacemos para que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no elija como tabla base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dirty="0" smtClean="0">
                <a:solidFill>
                  <a:schemeClr val="tx1"/>
                </a:solidFill>
                <a:effectLst/>
                <a:latin typeface="Verdana" pitchFamily="34" charset="0"/>
                <a:ea typeface="Verdana" pitchFamily="34" charset="0"/>
                <a:cs typeface="Verdana" pitchFamily="34" charset="0"/>
              </a:rPr>
              <a:t>, sino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 si los atributos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son </a:t>
            </a:r>
            <a:r>
              <a:rPr lang="es-UY" sz="900" kern="1200" dirty="0" err="1" smtClean="0">
                <a:solidFill>
                  <a:schemeClr val="tx1"/>
                </a:solidFill>
                <a:effectLst/>
                <a:latin typeface="Verdana" pitchFamily="34" charset="0"/>
                <a:ea typeface="Verdana" pitchFamily="34" charset="0"/>
                <a:cs typeface="Verdana" pitchFamily="34" charset="0"/>
              </a:rPr>
              <a:t>CityName</a:t>
            </a:r>
            <a:r>
              <a:rPr lang="es-UY" sz="900" kern="1200" dirty="0" smtClean="0">
                <a:solidFill>
                  <a:schemeClr val="tx1"/>
                </a:solidFill>
                <a:effectLst/>
                <a:latin typeface="Verdana" pitchFamily="34" charset="0"/>
                <a:ea typeface="Verdana" pitchFamily="34" charset="0"/>
                <a:cs typeface="Verdana" pitchFamily="34" charset="0"/>
              </a:rPr>
              <a:t> y </a:t>
            </a:r>
            <a:r>
              <a:rPr lang="es-UY" sz="900" kern="1200" dirty="0" err="1" smtClean="0">
                <a:solidFill>
                  <a:schemeClr val="tx1"/>
                </a:solidFill>
                <a:effectLst/>
                <a:latin typeface="Verdana" pitchFamily="34" charset="0"/>
                <a:ea typeface="Verdana" pitchFamily="34" charset="0"/>
                <a:cs typeface="Verdana" pitchFamily="34" charset="0"/>
              </a:rPr>
              <a:t>CountryName</a:t>
            </a:r>
            <a:r>
              <a:rPr lang="es-UY" sz="900" kern="1200" dirty="0" smtClean="0">
                <a:solidFill>
                  <a:schemeClr val="tx1"/>
                </a:solidFill>
                <a:effectLst/>
                <a:latin typeface="Verdana" pitchFamily="34" charset="0"/>
                <a:ea typeface="Verdana" pitchFamily="34" charset="0"/>
                <a:cs typeface="Verdana" pitchFamily="34" charset="0"/>
              </a:rPr>
              <a:t>, exclusivamente?</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Necesitamos que dentro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aparezca nombrado algún atributo de la tabla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 La forma de hacerlo es utilizando la cláusula </a:t>
            </a:r>
            <a:r>
              <a:rPr lang="es-UY" sz="900" b="1" kern="1200" dirty="0" err="1" smtClean="0">
                <a:solidFill>
                  <a:schemeClr val="tx1"/>
                </a:solidFill>
                <a:effectLst/>
                <a:latin typeface="Verdana" pitchFamily="34" charset="0"/>
                <a:ea typeface="Verdana" pitchFamily="34" charset="0"/>
                <a:cs typeface="Verdana" pitchFamily="34" charset="0"/>
              </a:rPr>
              <a:t>Defined</a:t>
            </a:r>
            <a:r>
              <a:rPr lang="es-UY" sz="900" b="1" kern="1200" dirty="0" smtClean="0">
                <a:solidFill>
                  <a:schemeClr val="tx1"/>
                </a:solidFill>
                <a:effectLst/>
                <a:latin typeface="Verdana" pitchFamily="34" charset="0"/>
                <a:ea typeface="Verdana" pitchFamily="34" charset="0"/>
                <a:cs typeface="Verdana" pitchFamily="34" charset="0"/>
              </a:rPr>
              <a:t> </a:t>
            </a:r>
            <a:r>
              <a:rPr lang="es-UY" sz="900" b="1" kern="1200" dirty="0" err="1" smtClean="0">
                <a:solidFill>
                  <a:schemeClr val="tx1"/>
                </a:solidFill>
                <a:effectLst/>
                <a:latin typeface="Verdana" pitchFamily="34" charset="0"/>
                <a:ea typeface="Verdana" pitchFamily="34" charset="0"/>
                <a:cs typeface="Verdana" pitchFamily="34" charset="0"/>
              </a:rPr>
              <a:t>by</a:t>
            </a:r>
            <a:r>
              <a:rPr lang="es-UY" sz="900" kern="1200" dirty="0" smtClean="0">
                <a:solidFill>
                  <a:schemeClr val="tx1"/>
                </a:solidFill>
                <a:effectLst/>
                <a:latin typeface="Verdana" pitchFamily="34" charset="0"/>
                <a:ea typeface="Verdana" pitchFamily="34" charset="0"/>
                <a:cs typeface="Verdana" pitchFamily="34" charset="0"/>
              </a:rPr>
              <a:t>. Se utiliza para nombrar atributos de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que queremos que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elija para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Al agregar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a los atributos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las tablas involucradas serán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dirty="0" smtClean="0">
                <a:solidFill>
                  <a:schemeClr val="tx1"/>
                </a:solidFill>
                <a:effectLst/>
                <a:latin typeface="Verdana" pitchFamily="34" charset="0"/>
                <a:ea typeface="Verdana" pitchFamily="34" charset="0"/>
                <a:cs typeface="Verdana" pitchFamily="34" charset="0"/>
              </a:rPr>
              <a:t> y Country, que conforman la tabla extendida de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En la cláusula </a:t>
            </a:r>
            <a:r>
              <a:rPr lang="es-UY" sz="900" kern="1200" dirty="0" err="1" smtClean="0">
                <a:solidFill>
                  <a:schemeClr val="tx1"/>
                </a:solidFill>
                <a:effectLst/>
                <a:latin typeface="Verdana" pitchFamily="34" charset="0"/>
                <a:ea typeface="Verdana" pitchFamily="34" charset="0"/>
                <a:cs typeface="Verdana" pitchFamily="34" charset="0"/>
              </a:rPr>
              <a:t>Defined</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by</a:t>
            </a:r>
            <a:r>
              <a:rPr lang="es-UY" sz="900" kern="1200" dirty="0" smtClean="0">
                <a:solidFill>
                  <a:schemeClr val="tx1"/>
                </a:solidFill>
                <a:effectLst/>
                <a:latin typeface="Verdana" pitchFamily="34" charset="0"/>
                <a:ea typeface="Verdana" pitchFamily="34" charset="0"/>
                <a:cs typeface="Verdana" pitchFamily="34" charset="0"/>
              </a:rPr>
              <a:t> se pueden especificar varios atributos de la tabla extendida, pero </a:t>
            </a:r>
            <a:r>
              <a:rPr lang="es-UY" sz="900" b="1" kern="1200" dirty="0" smtClean="0">
                <a:solidFill>
                  <a:schemeClr val="tx1"/>
                </a:solidFill>
                <a:effectLst/>
                <a:latin typeface="Verdana" pitchFamily="34" charset="0"/>
                <a:ea typeface="Verdana" pitchFamily="34" charset="0"/>
                <a:cs typeface="Verdana" pitchFamily="34" charset="0"/>
              </a:rPr>
              <a:t>al menos uno</a:t>
            </a:r>
            <a:r>
              <a:rPr lang="es-UY" sz="900" kern="1200" dirty="0" smtClean="0">
                <a:solidFill>
                  <a:schemeClr val="tx1"/>
                </a:solidFill>
                <a:effectLst/>
                <a:latin typeface="Verdana" pitchFamily="34" charset="0"/>
                <a:ea typeface="Verdana" pitchFamily="34" charset="0"/>
                <a:cs typeface="Verdana" pitchFamily="34" charset="0"/>
              </a:rPr>
              <a:t> de ellos tiene que </a:t>
            </a:r>
            <a:r>
              <a:rPr lang="es-UY" sz="900" b="1" kern="1200" dirty="0" smtClean="0">
                <a:solidFill>
                  <a:schemeClr val="tx1"/>
                </a:solidFill>
                <a:effectLst/>
                <a:latin typeface="Verdana" pitchFamily="34" charset="0"/>
                <a:ea typeface="Verdana" pitchFamily="34" charset="0"/>
                <a:cs typeface="Verdana" pitchFamily="34" charset="0"/>
              </a:rPr>
              <a:t>pertenecer a la tabla base</a:t>
            </a:r>
            <a:r>
              <a:rPr lang="es-UY" sz="900" kern="1200" dirty="0" smtClean="0">
                <a:solidFill>
                  <a:schemeClr val="tx1"/>
                </a:solidFill>
                <a:effectLst/>
                <a:latin typeface="Verdana" pitchFamily="34" charset="0"/>
                <a:ea typeface="Verdana" pitchFamily="34" charset="0"/>
                <a:cs typeface="Verdana" pitchFamily="34" charset="0"/>
              </a:rPr>
              <a:t>, a diferencia de lo que ocurría con los atributos del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o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que no tenían esa restricción.</a:t>
            </a:r>
            <a:endParaRPr lang="es-UY" dirty="0"/>
          </a:p>
        </p:txBody>
      </p:sp>
    </p:spTree>
    <p:extLst>
      <p:ext uri="{BB962C8B-B14F-4D97-AF65-F5344CB8AC3E}">
        <p14:creationId xmlns:p14="http://schemas.microsoft.com/office/powerpoint/2010/main" val="34482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¿Qué pasa cuando ninguno de los registros de la tabla base cumple con las condiciones?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Supongamos que queremos en ese caso imprimir en la salida un mensaje que lo advierta… para eso programamos la cláusula </a:t>
            </a:r>
            <a:r>
              <a:rPr lang="es-UY" sz="900" b="1" kern="1200" dirty="0" err="1" smtClean="0">
                <a:solidFill>
                  <a:schemeClr val="tx1"/>
                </a:solidFill>
                <a:effectLst/>
                <a:latin typeface="Verdana" pitchFamily="34" charset="0"/>
                <a:ea typeface="Verdana" pitchFamily="34" charset="0"/>
                <a:cs typeface="Verdana" pitchFamily="34" charset="0"/>
              </a:rPr>
              <a:t>when</a:t>
            </a:r>
            <a:r>
              <a:rPr lang="es-UY" sz="900" b="1" kern="1200" dirty="0" smtClean="0">
                <a:solidFill>
                  <a:schemeClr val="tx1"/>
                </a:solidFill>
                <a:effectLst/>
                <a:latin typeface="Verdana" pitchFamily="34" charset="0"/>
                <a:ea typeface="Verdana" pitchFamily="34" charset="0"/>
                <a:cs typeface="Verdana" pitchFamily="34" charset="0"/>
              </a:rPr>
              <a:t> </a:t>
            </a:r>
            <a:r>
              <a:rPr lang="es-UY" sz="900" b="1" kern="1200" dirty="0" err="1" smtClean="0">
                <a:solidFill>
                  <a:schemeClr val="tx1"/>
                </a:solidFill>
                <a:effectLst/>
                <a:latin typeface="Verdana" pitchFamily="34" charset="0"/>
                <a:ea typeface="Verdana" pitchFamily="34" charset="0"/>
                <a:cs typeface="Verdana" pitchFamily="34" charset="0"/>
              </a:rPr>
              <a:t>none</a:t>
            </a:r>
            <a:r>
              <a:rPr lang="es-UY" sz="900" kern="1200" dirty="0" smtClean="0">
                <a:solidFill>
                  <a:schemeClr val="tx1"/>
                </a:solidFill>
                <a:effectLst/>
                <a:latin typeface="Verdana" pitchFamily="34" charset="0"/>
                <a:ea typeface="Verdana" pitchFamily="34" charset="0"/>
                <a:cs typeface="Verdana" pitchFamily="34" charset="0"/>
              </a:rPr>
              <a:t> que cierra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Todos los comandos que se escriban entre el </a:t>
            </a:r>
            <a:r>
              <a:rPr lang="es-UY" sz="900" kern="1200" dirty="0" err="1" smtClean="0">
                <a:solidFill>
                  <a:schemeClr val="tx1"/>
                </a:solidFill>
                <a:effectLst/>
                <a:latin typeface="Verdana" pitchFamily="34" charset="0"/>
                <a:ea typeface="Verdana" pitchFamily="34" charset="0"/>
                <a:cs typeface="Verdana" pitchFamily="34" charset="0"/>
              </a:rPr>
              <a:t>when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none</a:t>
            </a:r>
            <a:r>
              <a:rPr lang="es-UY" sz="900" kern="1200" dirty="0" smtClean="0">
                <a:solidFill>
                  <a:schemeClr val="tx1"/>
                </a:solidFill>
                <a:effectLst/>
                <a:latin typeface="Verdana" pitchFamily="34" charset="0"/>
                <a:ea typeface="Verdana" pitchFamily="34" charset="0"/>
                <a:cs typeface="Verdana" pitchFamily="34" charset="0"/>
              </a:rPr>
              <a:t> y el </a:t>
            </a:r>
            <a:r>
              <a:rPr lang="es-UY" sz="900" kern="1200" dirty="0" err="1" smtClean="0">
                <a:solidFill>
                  <a:schemeClr val="tx1"/>
                </a:solidFill>
                <a:effectLst/>
                <a:latin typeface="Verdana" pitchFamily="34" charset="0"/>
                <a:ea typeface="Verdana" pitchFamily="34" charset="0"/>
                <a:cs typeface="Verdana" pitchFamily="34" charset="0"/>
              </a:rPr>
              <a:t>endfor</a:t>
            </a:r>
            <a:r>
              <a:rPr lang="es-UY" sz="900" kern="1200" dirty="0" smtClean="0">
                <a:solidFill>
                  <a:schemeClr val="tx1"/>
                </a:solidFill>
                <a:effectLst/>
                <a:latin typeface="Verdana" pitchFamily="34" charset="0"/>
                <a:ea typeface="Verdana" pitchFamily="34" charset="0"/>
                <a:cs typeface="Verdana" pitchFamily="34" charset="0"/>
              </a:rPr>
              <a:t>, se ejecutarán secuencialmente y en el único caso en que no se hayan encontrado registros de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que cumplieran las condiciones. Como la ejecución de lo que siga al </a:t>
            </a:r>
            <a:r>
              <a:rPr lang="es-UY" sz="900" b="1" kern="1200" dirty="0" err="1" smtClean="0">
                <a:solidFill>
                  <a:schemeClr val="tx1"/>
                </a:solidFill>
                <a:effectLst/>
                <a:latin typeface="Verdana" pitchFamily="34" charset="0"/>
                <a:ea typeface="Verdana" pitchFamily="34" charset="0"/>
                <a:cs typeface="Verdana" pitchFamily="34" charset="0"/>
              </a:rPr>
              <a:t>when</a:t>
            </a:r>
            <a:r>
              <a:rPr lang="es-UY" sz="900" b="1" kern="1200" dirty="0" smtClean="0">
                <a:solidFill>
                  <a:schemeClr val="tx1"/>
                </a:solidFill>
                <a:effectLst/>
                <a:latin typeface="Verdana" pitchFamily="34" charset="0"/>
                <a:ea typeface="Verdana" pitchFamily="34" charset="0"/>
                <a:cs typeface="Verdana" pitchFamily="34" charset="0"/>
              </a:rPr>
              <a:t> </a:t>
            </a:r>
            <a:r>
              <a:rPr lang="es-UY" sz="900" b="1" kern="1200" dirty="0" err="1" smtClean="0">
                <a:solidFill>
                  <a:schemeClr val="tx1"/>
                </a:solidFill>
                <a:effectLst/>
                <a:latin typeface="Verdana" pitchFamily="34" charset="0"/>
                <a:ea typeface="Verdana" pitchFamily="34" charset="0"/>
                <a:cs typeface="Verdana" pitchFamily="34" charset="0"/>
              </a:rPr>
              <a:t>none</a:t>
            </a:r>
            <a:r>
              <a:rPr lang="es-UY" sz="900" kern="1200" dirty="0" smtClean="0">
                <a:solidFill>
                  <a:schemeClr val="tx1"/>
                </a:solidFill>
                <a:effectLst/>
                <a:latin typeface="Verdana" pitchFamily="34" charset="0"/>
                <a:ea typeface="Verdana" pitchFamily="34" charset="0"/>
                <a:cs typeface="Verdana" pitchFamily="34" charset="0"/>
              </a:rPr>
              <a:t> implicará que no se encontró lo que se buscaba, los atributos que aparecieran allí, si aparecen, </a:t>
            </a:r>
            <a:r>
              <a:rPr lang="es-UY" sz="900" b="1" kern="1200" dirty="0" smtClean="0">
                <a:solidFill>
                  <a:schemeClr val="tx1"/>
                </a:solidFill>
                <a:effectLst/>
                <a:latin typeface="Verdana" pitchFamily="34" charset="0"/>
                <a:ea typeface="Verdana" pitchFamily="34" charset="0"/>
                <a:cs typeface="Verdana" pitchFamily="34" charset="0"/>
              </a:rPr>
              <a:t>no participarán</a:t>
            </a:r>
            <a:r>
              <a:rPr lang="es-UY" sz="900" kern="1200" dirty="0" smtClean="0">
                <a:solidFill>
                  <a:schemeClr val="tx1"/>
                </a:solidFill>
                <a:effectLst/>
                <a:latin typeface="Verdana" pitchFamily="34" charset="0"/>
                <a:ea typeface="Verdana" pitchFamily="34" charset="0"/>
                <a:cs typeface="Verdana" pitchFamily="34" charset="0"/>
              </a:rPr>
              <a:t> en la determinación de esa tabla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 diferencia de los otros–. </a:t>
            </a:r>
            <a:endParaRPr lang="es-UY" dirty="0"/>
          </a:p>
        </p:txBody>
      </p:sp>
    </p:spTree>
    <p:extLst>
      <p:ext uri="{BB962C8B-B14F-4D97-AF65-F5344CB8AC3E}">
        <p14:creationId xmlns:p14="http://schemas.microsoft.com/office/powerpoint/2010/main" val="353696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En suma, todos los atributos participan de igual modo en la determinación de la tabla base,</a:t>
            </a:r>
            <a:r>
              <a:rPr lang="es-UY" sz="900" kern="1200" baseline="0" dirty="0" smtClean="0">
                <a:solidFill>
                  <a:schemeClr val="tx1"/>
                </a:solidFill>
                <a:effectLst/>
                <a:latin typeface="Verdana" pitchFamily="34" charset="0"/>
                <a:ea typeface="Verdana" pitchFamily="34" charset="0"/>
                <a:cs typeface="Verdana" pitchFamily="34" charset="0"/>
              </a:rPr>
              <a:t> s</a:t>
            </a:r>
            <a:r>
              <a:rPr lang="es-UY" sz="900" kern="1200" dirty="0" smtClean="0">
                <a:solidFill>
                  <a:schemeClr val="tx1"/>
                </a:solidFill>
                <a:effectLst/>
                <a:latin typeface="Verdana" pitchFamily="34" charset="0"/>
                <a:ea typeface="Verdana" pitchFamily="34" charset="0"/>
                <a:cs typeface="Verdana" pitchFamily="34" charset="0"/>
              </a:rPr>
              <a:t>alvo los del </a:t>
            </a:r>
            <a:r>
              <a:rPr lang="es-UY" sz="900" kern="1200" dirty="0" err="1" smtClean="0">
                <a:solidFill>
                  <a:schemeClr val="tx1"/>
                </a:solidFill>
                <a:effectLst/>
                <a:latin typeface="Verdana" pitchFamily="34" charset="0"/>
                <a:ea typeface="Verdana" pitchFamily="34" charset="0"/>
                <a:cs typeface="Verdana" pitchFamily="34" charset="0"/>
              </a:rPr>
              <a:t>when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none</a:t>
            </a:r>
            <a:r>
              <a:rPr lang="es-UY" sz="900" kern="1200" dirty="0" smtClean="0">
                <a:solidFill>
                  <a:schemeClr val="tx1"/>
                </a:solidFill>
                <a:effectLst/>
                <a:latin typeface="Verdana" pitchFamily="34" charset="0"/>
                <a:ea typeface="Verdana" pitchFamily="34" charset="0"/>
                <a:cs typeface="Verdana" pitchFamily="34" charset="0"/>
              </a:rPr>
              <a:t>, si hubiera.</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Por lo que cada atributo presente en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(y no en el </a:t>
            </a:r>
            <a:r>
              <a:rPr lang="es-UY" sz="900" kern="1200" dirty="0" err="1" smtClean="0">
                <a:solidFill>
                  <a:schemeClr val="tx1"/>
                </a:solidFill>
                <a:effectLst/>
                <a:latin typeface="Verdana" pitchFamily="34" charset="0"/>
                <a:ea typeface="Verdana" pitchFamily="34" charset="0"/>
                <a:cs typeface="Verdana" pitchFamily="34" charset="0"/>
              </a:rPr>
              <a:t>when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none</a:t>
            </a:r>
            <a:r>
              <a:rPr lang="es-UY" sz="900" kern="1200" dirty="0" smtClean="0">
                <a:solidFill>
                  <a:schemeClr val="tx1"/>
                </a:solidFill>
                <a:effectLst/>
                <a:latin typeface="Verdana" pitchFamily="34" charset="0"/>
                <a:ea typeface="Verdana" pitchFamily="34" charset="0"/>
                <a:cs typeface="Verdana" pitchFamily="34" charset="0"/>
              </a:rPr>
              <a:t>) pertenecerá a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o alguna otra tabla de la </a:t>
            </a:r>
            <a:r>
              <a:rPr lang="es-UY" sz="900" b="1" kern="1200" dirty="0" smtClean="0">
                <a:solidFill>
                  <a:schemeClr val="tx1"/>
                </a:solidFill>
                <a:effectLst/>
                <a:latin typeface="Verdana" pitchFamily="34" charset="0"/>
                <a:ea typeface="Verdana" pitchFamily="34" charset="0"/>
                <a:cs typeface="Verdana" pitchFamily="34" charset="0"/>
              </a:rPr>
              <a:t>extendida</a:t>
            </a:r>
            <a:r>
              <a:rPr lang="es-UY" sz="900" kern="1200" dirty="0" smtClean="0">
                <a:solidFill>
                  <a:schemeClr val="tx1"/>
                </a:solidFill>
                <a:effectLst/>
                <a:latin typeface="Verdana" pitchFamily="34" charset="0"/>
                <a:ea typeface="Verdana" pitchFamily="34" charset="0"/>
                <a:cs typeface="Verdana" pitchFamily="34" charset="0"/>
              </a:rPr>
              <a:t>. La única restricción se produce con la cláusula </a:t>
            </a:r>
            <a:r>
              <a:rPr lang="es-UY" sz="900" b="1" kern="1200" dirty="0" err="1" smtClean="0">
                <a:solidFill>
                  <a:schemeClr val="tx1"/>
                </a:solidFill>
                <a:effectLst/>
                <a:latin typeface="Verdana" pitchFamily="34" charset="0"/>
                <a:ea typeface="Verdana" pitchFamily="34" charset="0"/>
                <a:cs typeface="Verdana" pitchFamily="34" charset="0"/>
              </a:rPr>
              <a:t>Defined</a:t>
            </a:r>
            <a:r>
              <a:rPr lang="es-UY" sz="900" b="1" kern="1200" dirty="0" smtClean="0">
                <a:solidFill>
                  <a:schemeClr val="tx1"/>
                </a:solidFill>
                <a:effectLst/>
                <a:latin typeface="Verdana" pitchFamily="34" charset="0"/>
                <a:ea typeface="Verdana" pitchFamily="34" charset="0"/>
                <a:cs typeface="Verdana" pitchFamily="34" charset="0"/>
              </a:rPr>
              <a:t> </a:t>
            </a:r>
            <a:r>
              <a:rPr lang="es-UY" sz="900" b="1" kern="1200" dirty="0" err="1" smtClean="0">
                <a:solidFill>
                  <a:schemeClr val="tx1"/>
                </a:solidFill>
                <a:effectLst/>
                <a:latin typeface="Verdana" pitchFamily="34" charset="0"/>
                <a:ea typeface="Verdana" pitchFamily="34" charset="0"/>
                <a:cs typeface="Verdana" pitchFamily="34" charset="0"/>
              </a:rPr>
              <a:t>by</a:t>
            </a:r>
            <a:r>
              <a:rPr lang="es-UY" sz="900" kern="1200" dirty="0" smtClean="0">
                <a:solidFill>
                  <a:schemeClr val="tx1"/>
                </a:solidFill>
                <a:effectLst/>
                <a:latin typeface="Verdana" pitchFamily="34" charset="0"/>
                <a:ea typeface="Verdana" pitchFamily="34" charset="0"/>
                <a:cs typeface="Verdana" pitchFamily="34" charset="0"/>
              </a:rPr>
              <a:t>. Allí no podrá suceder que, perteneciendo a la tabla extendida, ninguno de los atributos pertenezca a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dirty="0" smtClean="0"/>
          </a:p>
        </p:txBody>
      </p:sp>
    </p:spTree>
    <p:extLst>
      <p:ext uri="{BB962C8B-B14F-4D97-AF65-F5344CB8AC3E}">
        <p14:creationId xmlns:p14="http://schemas.microsoft.com/office/powerpoint/2010/main" val="2877373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acepta más cláusulas opcionales. Por ejemplo, existe otra manera de filtrar la información con la que se desea trabajar, y es a través del uso de </a:t>
            </a:r>
            <a:r>
              <a:rPr lang="es-UY" sz="900" b="1" kern="1200" dirty="0" smtClean="0">
                <a:solidFill>
                  <a:schemeClr val="tx1"/>
                </a:solidFill>
                <a:effectLst/>
                <a:latin typeface="Verdana" pitchFamily="34" charset="0"/>
                <a:ea typeface="Verdana" pitchFamily="34" charset="0"/>
                <a:cs typeface="Verdana" pitchFamily="34" charset="0"/>
              </a:rPr>
              <a:t>Data </a:t>
            </a:r>
            <a:r>
              <a:rPr lang="es-UY" sz="900" b="1" kern="1200" dirty="0" err="1" smtClean="0">
                <a:solidFill>
                  <a:schemeClr val="tx1"/>
                </a:solidFill>
                <a:effectLst/>
                <a:latin typeface="Verdana" pitchFamily="34" charset="0"/>
                <a:ea typeface="Verdana" pitchFamily="34" charset="0"/>
                <a:cs typeface="Verdana" pitchFamily="34" charset="0"/>
              </a:rPr>
              <a:t>Selectors</a:t>
            </a:r>
            <a:r>
              <a:rPr lang="es-UY" sz="900" kern="1200" dirty="0" smtClean="0">
                <a:solidFill>
                  <a:schemeClr val="tx1"/>
                </a:solidFill>
                <a:effectLst/>
                <a:latin typeface="Verdana" pitchFamily="34" charset="0"/>
                <a:ea typeface="Verdana" pitchFamily="34" charset="0"/>
                <a:cs typeface="Verdana" pitchFamily="34" charset="0"/>
              </a:rPr>
              <a:t>. Este tema se verá en otro lado, pero aquí podemos decir que un </a:t>
            </a:r>
            <a:r>
              <a:rPr lang="es-UY" sz="900" b="1" kern="1200" dirty="0" smtClean="0">
                <a:solidFill>
                  <a:schemeClr val="tx1"/>
                </a:solidFill>
                <a:effectLst/>
                <a:latin typeface="Verdana" pitchFamily="34" charset="0"/>
                <a:ea typeface="Verdana" pitchFamily="34" charset="0"/>
                <a:cs typeface="Verdana" pitchFamily="34" charset="0"/>
              </a:rPr>
              <a:t>Data Selector</a:t>
            </a:r>
            <a:r>
              <a:rPr lang="es-UY" sz="900" kern="1200" dirty="0" smtClean="0">
                <a:solidFill>
                  <a:schemeClr val="tx1"/>
                </a:solidFill>
                <a:effectLst/>
                <a:latin typeface="Verdana" pitchFamily="34" charset="0"/>
                <a:ea typeface="Verdana" pitchFamily="34" charset="0"/>
                <a:cs typeface="Verdana" pitchFamily="34" charset="0"/>
              </a:rPr>
              <a:t> especifica, en base a los parámetros recibidos, un conjunto de condiciones y ordenamientos para la información de manera centralizada, de modo de no tener que repetir las cláusulas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y </a:t>
            </a:r>
            <a:r>
              <a:rPr lang="es-UY" sz="900" kern="1200" dirty="0" err="1" smtClean="0">
                <a:solidFill>
                  <a:schemeClr val="tx1"/>
                </a:solidFill>
                <a:effectLst/>
                <a:latin typeface="Verdana" pitchFamily="34" charset="0"/>
                <a:ea typeface="Verdana" pitchFamily="34" charset="0"/>
                <a:cs typeface="Verdana" pitchFamily="34" charset="0"/>
              </a:rPr>
              <a:t>defined</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by</a:t>
            </a:r>
            <a:r>
              <a:rPr lang="es-UY" sz="900" kern="1200" dirty="0" smtClean="0">
                <a:solidFill>
                  <a:schemeClr val="tx1"/>
                </a:solidFill>
                <a:effectLst/>
                <a:latin typeface="Verdana" pitchFamily="34" charset="0"/>
                <a:ea typeface="Verdana" pitchFamily="34" charset="0"/>
                <a:cs typeface="Verdana" pitchFamily="34" charset="0"/>
              </a:rPr>
              <a:t> en cada lugar en que se necesiten. Ver más </a:t>
            </a:r>
            <a:r>
              <a:rPr lang="es-UY" sz="900" kern="1200" baseline="0" dirty="0" smtClean="0">
                <a:solidFill>
                  <a:schemeClr val="tx1"/>
                </a:solidFill>
                <a:effectLst/>
                <a:latin typeface="Verdana" pitchFamily="34" charset="0"/>
                <a:ea typeface="Verdana" pitchFamily="34" charset="0"/>
                <a:cs typeface="Verdana" pitchFamily="34" charset="0"/>
              </a:rPr>
              <a:t>sobre este objeto</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baseline="0" dirty="0" smtClean="0">
                <a:solidFill>
                  <a:schemeClr val="tx1"/>
                </a:solidFill>
                <a:effectLst/>
                <a:latin typeface="Verdana" pitchFamily="34" charset="0"/>
                <a:ea typeface="Verdana" pitchFamily="34" charset="0"/>
                <a:cs typeface="Verdana" pitchFamily="34" charset="0"/>
              </a:rPr>
              <a:t>en nuestro wiki: http://wiki.gxtechnical.com/commwiki/servlet/hwikibypageid?5271.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Al indicarle al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que </a:t>
            </a:r>
            <a:r>
              <a:rPr lang="es-UY" sz="900" b="1" u="sng" kern="1200" dirty="0" smtClean="0">
                <a:solidFill>
                  <a:schemeClr val="tx1"/>
                </a:solidFill>
                <a:effectLst/>
                <a:latin typeface="Verdana" pitchFamily="34" charset="0"/>
                <a:ea typeface="Verdana" pitchFamily="34" charset="0"/>
                <a:cs typeface="Verdana" pitchFamily="34" charset="0"/>
              </a:rPr>
              <a:t>use</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using</a:t>
            </a:r>
            <a:r>
              <a:rPr lang="es-UY" sz="900" kern="1200" dirty="0" smtClean="0">
                <a:solidFill>
                  <a:schemeClr val="tx1"/>
                </a:solidFill>
                <a:effectLst/>
                <a:latin typeface="Verdana" pitchFamily="34" charset="0"/>
                <a:ea typeface="Verdana" pitchFamily="34" charset="0"/>
                <a:cs typeface="Verdana" pitchFamily="34" charset="0"/>
              </a:rPr>
              <a:t>) un Data Selector, le estaremos diciendo que agregue sus </a:t>
            </a:r>
            <a:r>
              <a:rPr lang="es-UY" sz="900" kern="1200" dirty="0" err="1" smtClean="0">
                <a:solidFill>
                  <a:schemeClr val="tx1"/>
                </a:solidFill>
                <a:effectLst/>
                <a:latin typeface="Verdana" pitchFamily="34" charset="0"/>
                <a:ea typeface="Verdana" pitchFamily="34" charset="0"/>
                <a:cs typeface="Verdana" pitchFamily="34" charset="0"/>
              </a:rPr>
              <a:t>orders</a:t>
            </a:r>
            <a:r>
              <a:rPr lang="es-UY" sz="900" kern="1200" dirty="0" smtClean="0">
                <a:solidFill>
                  <a:schemeClr val="tx1"/>
                </a:solidFill>
                <a:effectLst/>
                <a:latin typeface="Verdana" pitchFamily="34" charset="0"/>
                <a:ea typeface="Verdana" pitchFamily="34" charset="0"/>
                <a:cs typeface="Verdana" pitchFamily="34" charset="0"/>
              </a:rPr>
              <a:t>, condiciones y </a:t>
            </a:r>
            <a:r>
              <a:rPr lang="es-UY" sz="900" kern="1200" dirty="0" err="1" smtClean="0">
                <a:solidFill>
                  <a:schemeClr val="tx1"/>
                </a:solidFill>
                <a:effectLst/>
                <a:latin typeface="Verdana" pitchFamily="34" charset="0"/>
                <a:ea typeface="Verdana" pitchFamily="34" charset="0"/>
                <a:cs typeface="Verdana" pitchFamily="34" charset="0"/>
              </a:rPr>
              <a:t>defined</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by</a:t>
            </a:r>
            <a:r>
              <a:rPr lang="es-UY" sz="900" kern="1200" dirty="0" smtClean="0">
                <a:solidFill>
                  <a:schemeClr val="tx1"/>
                </a:solidFill>
                <a:effectLst/>
                <a:latin typeface="Verdana" pitchFamily="34" charset="0"/>
                <a:ea typeface="Verdana" pitchFamily="34" charset="0"/>
                <a:cs typeface="Verdana" pitchFamily="34" charset="0"/>
              </a:rPr>
              <a:t>, a los explícitos. Por eso, los atributos que figuren como parámetros, serán considerados para la determinación de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(así como los que se encuentren internamente en el </a:t>
            </a:r>
            <a:r>
              <a:rPr lang="es-UY" sz="900" kern="1200" dirty="0" err="1" smtClean="0">
                <a:solidFill>
                  <a:schemeClr val="tx1"/>
                </a:solidFill>
                <a:effectLst/>
                <a:latin typeface="Verdana" pitchFamily="34" charset="0"/>
                <a:ea typeface="Verdana" pitchFamily="34" charset="0"/>
                <a:cs typeface="Verdana" pitchFamily="34" charset="0"/>
              </a:rPr>
              <a:t>DataSelector</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La otra posibilidad, es filtrar de acuerdo a los valores devueltos por un </a:t>
            </a:r>
            <a:r>
              <a:rPr lang="es-UY" sz="900" b="1" kern="1200" dirty="0" smtClean="0">
                <a:solidFill>
                  <a:schemeClr val="tx1"/>
                </a:solidFill>
                <a:effectLst/>
                <a:latin typeface="Verdana" pitchFamily="34" charset="0"/>
                <a:ea typeface="Verdana" pitchFamily="34" charset="0"/>
                <a:cs typeface="Verdana" pitchFamily="34" charset="0"/>
              </a:rPr>
              <a:t>Data Selector</a:t>
            </a:r>
            <a:r>
              <a:rPr lang="es-UY" sz="900" kern="1200" dirty="0" smtClean="0">
                <a:solidFill>
                  <a:schemeClr val="tx1"/>
                </a:solidFill>
                <a:effectLst/>
                <a:latin typeface="Verdana" pitchFamily="34" charset="0"/>
                <a:ea typeface="Verdana" pitchFamily="34" charset="0"/>
                <a:cs typeface="Verdana" pitchFamily="34" charset="0"/>
              </a:rPr>
              <a:t>. Aquí le estamos diciendo que filtre los registros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según el atributo mencionado se encuentre </a:t>
            </a:r>
            <a:r>
              <a:rPr lang="es-UY" sz="900" b="1" u="sng" kern="1200" dirty="0" smtClean="0">
                <a:solidFill>
                  <a:schemeClr val="tx1"/>
                </a:solidFill>
                <a:effectLst/>
                <a:latin typeface="Verdana" pitchFamily="34" charset="0"/>
                <a:ea typeface="Verdana" pitchFamily="34" charset="0"/>
                <a:cs typeface="Verdana" pitchFamily="34" charset="0"/>
              </a:rPr>
              <a:t>en</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att</a:t>
            </a:r>
            <a:r>
              <a:rPr lang="es-UY" sz="900" kern="1200" dirty="0" smtClean="0">
                <a:solidFill>
                  <a:schemeClr val="tx1"/>
                </a:solidFill>
                <a:effectLst/>
                <a:latin typeface="Verdana" pitchFamily="34" charset="0"/>
                <a:ea typeface="Verdana" pitchFamily="34" charset="0"/>
                <a:cs typeface="Verdana" pitchFamily="34" charset="0"/>
              </a:rPr>
              <a:t> in) el conjunto de valores devueltos al ejecutar el Data Selector como si fuera una consulta a la base de datos. Aquí, el único atributo que participa de la determinación de la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del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es el del </a:t>
            </a:r>
            <a:r>
              <a:rPr lang="es-UY" sz="900" kern="1200" dirty="0" err="1" smtClean="0">
                <a:solidFill>
                  <a:schemeClr val="tx1"/>
                </a:solidFill>
                <a:effectLst/>
                <a:latin typeface="Verdana" pitchFamily="34" charset="0"/>
                <a:ea typeface="Verdana" pitchFamily="34" charset="0"/>
                <a:cs typeface="Verdana" pitchFamily="34" charset="0"/>
              </a:rPr>
              <a:t>where</a:t>
            </a:r>
            <a:r>
              <a:rPr lang="es-UY" sz="900" kern="1200" dirty="0" smtClean="0">
                <a:solidFill>
                  <a:schemeClr val="tx1"/>
                </a:solidFill>
                <a:effectLst/>
                <a:latin typeface="Verdana" pitchFamily="34" charset="0"/>
                <a:ea typeface="Verdana" pitchFamily="34" charset="0"/>
                <a:cs typeface="Verdana" pitchFamily="34" charset="0"/>
              </a:rPr>
              <a:t>. Los que aparecieran como parámetros o los internos al Data Selector no participarán.</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Otra cláusula opcional que se agrega cuando el comando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se está ejecutando dentro de un procedimiento, para actualizar o eliminar registros de la base de datos, es la cláusula </a:t>
            </a:r>
            <a:r>
              <a:rPr lang="es-UY" sz="900" b="1" kern="1200" dirty="0" err="1" smtClean="0">
                <a:solidFill>
                  <a:schemeClr val="tx1"/>
                </a:solidFill>
                <a:effectLst/>
                <a:latin typeface="Verdana" pitchFamily="34" charset="0"/>
                <a:ea typeface="Verdana" pitchFamily="34" charset="0"/>
                <a:cs typeface="Verdana" pitchFamily="34" charset="0"/>
              </a:rPr>
              <a:t>Blocking</a:t>
            </a:r>
            <a:r>
              <a:rPr lang="es-UY" sz="900" kern="1200" dirty="0" smtClean="0">
                <a:solidFill>
                  <a:schemeClr val="tx1"/>
                </a:solidFill>
                <a:effectLst/>
                <a:latin typeface="Verdana" pitchFamily="34" charset="0"/>
                <a:ea typeface="Verdana" pitchFamily="34" charset="0"/>
                <a:cs typeface="Verdana" pitchFamily="34" charset="0"/>
              </a:rPr>
              <a:t>, que permite especificar que la actualización o eliminación se realice en bloques de N registros, reduciendo así los accesos a la base de datos.</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dirty="0" smtClean="0"/>
              <a:t>Cuando el </a:t>
            </a:r>
            <a:r>
              <a:rPr lang="es-UY" dirty="0" err="1" smtClean="0"/>
              <a:t>for</a:t>
            </a:r>
            <a:r>
              <a:rPr lang="es-UY" dirty="0" smtClean="0"/>
              <a:t> </a:t>
            </a:r>
            <a:r>
              <a:rPr lang="es-UY" dirty="0" err="1" smtClean="0"/>
              <a:t>each</a:t>
            </a:r>
            <a:r>
              <a:rPr lang="es-UY" dirty="0" smtClean="0"/>
              <a:t> se encuentra dentro de un procedimiento, y se está queriendo actualizar el valor de un atributo que no puede tener valores repetidos, por ejemplo supongamos que </a:t>
            </a:r>
            <a:r>
              <a:rPr lang="es-UY" dirty="0" err="1" smtClean="0"/>
              <a:t>AttractionName</a:t>
            </a:r>
            <a:r>
              <a:rPr lang="es-UY" dirty="0" smtClean="0"/>
              <a:t> tiene definido un índice </a:t>
            </a:r>
            <a:r>
              <a:rPr lang="es-UY" dirty="0" err="1" smtClean="0"/>
              <a:t>Unique</a:t>
            </a:r>
            <a:r>
              <a:rPr lang="es-UY" dirty="0" smtClean="0"/>
              <a:t>, y se está ejecutando el </a:t>
            </a:r>
            <a:r>
              <a:rPr lang="es-UY" dirty="0" err="1" smtClean="0"/>
              <a:t>for</a:t>
            </a:r>
            <a:r>
              <a:rPr lang="es-UY" dirty="0" smtClean="0"/>
              <a:t> </a:t>
            </a:r>
            <a:r>
              <a:rPr lang="es-UY" dirty="0" err="1" smtClean="0"/>
              <a:t>each</a:t>
            </a:r>
            <a:r>
              <a:rPr lang="es-UY" dirty="0" smtClean="0"/>
              <a:t> sobre el registro 1… Al intentar cambiarle el valor a </a:t>
            </a:r>
            <a:r>
              <a:rPr lang="es-UY" dirty="0" err="1" smtClean="0"/>
              <a:t>AttracionName</a:t>
            </a:r>
            <a:r>
              <a:rPr lang="es-UY" dirty="0" smtClean="0"/>
              <a:t> de ese registro, para que asuma el valor “Eiffel Tower” el índice </a:t>
            </a:r>
            <a:r>
              <a:rPr lang="es-UY" dirty="0" err="1" smtClean="0"/>
              <a:t>Unique</a:t>
            </a:r>
            <a:r>
              <a:rPr lang="es-UY" dirty="0" smtClean="0"/>
              <a:t> indicará que ya existe un registro con ese valor y la actualización no se realizará. Pero si queremos tomar alguna acción ante ese caso, programamos la cláusula </a:t>
            </a:r>
            <a:r>
              <a:rPr lang="es-UY" b="1" dirty="0" err="1" smtClean="0"/>
              <a:t>when</a:t>
            </a:r>
            <a:r>
              <a:rPr lang="es-UY" b="1" dirty="0" smtClean="0"/>
              <a:t> </a:t>
            </a:r>
            <a:r>
              <a:rPr lang="es-UY" b="1" dirty="0" err="1" smtClean="0"/>
              <a:t>duplicate</a:t>
            </a:r>
            <a:r>
              <a:rPr lang="es-UY" dirty="0" smtClean="0"/>
              <a:t>… Los atributos que estén presentes en esta cláusula, tampoco participarán de la determinación de la tabla base del </a:t>
            </a:r>
            <a:r>
              <a:rPr lang="es-UY" dirty="0" err="1" smtClean="0"/>
              <a:t>for</a:t>
            </a:r>
            <a:r>
              <a:rPr lang="es-UY" dirty="0" smtClean="0"/>
              <a:t> </a:t>
            </a:r>
            <a:r>
              <a:rPr lang="es-UY" dirty="0" err="1" smtClean="0"/>
              <a:t>each</a:t>
            </a:r>
            <a:r>
              <a:rPr lang="es-UY" dirty="0" smtClean="0"/>
              <a:t>.</a:t>
            </a:r>
            <a:endParaRPr lang="es-UY" dirty="0"/>
          </a:p>
        </p:txBody>
      </p:sp>
    </p:spTree>
    <p:extLst>
      <p:ext uri="{BB962C8B-B14F-4D97-AF65-F5344CB8AC3E}">
        <p14:creationId xmlns:p14="http://schemas.microsoft.com/office/powerpoint/2010/main" val="287737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dirty="0" smtClean="0"/>
              <a:t>El </a:t>
            </a:r>
            <a:r>
              <a:rPr lang="es-UY" dirty="0" err="1" smtClean="0"/>
              <a:t>for</a:t>
            </a:r>
            <a:r>
              <a:rPr lang="es-UY" dirty="0" smtClean="0"/>
              <a:t> </a:t>
            </a:r>
            <a:r>
              <a:rPr lang="es-UY" dirty="0" err="1" smtClean="0"/>
              <a:t>each</a:t>
            </a:r>
            <a:r>
              <a:rPr lang="es-UY" dirty="0" smtClean="0"/>
              <a:t> puede utilizarse tanto en procedimientos, como en eventos de otros objetos, en los que esté permitido consultar la base de datos.</a:t>
            </a:r>
          </a:p>
          <a:p>
            <a:pPr algn="just"/>
            <a:endParaRPr lang="es-UY" dirty="0" smtClean="0"/>
          </a:p>
          <a:p>
            <a:pPr algn="just"/>
            <a:r>
              <a:rPr lang="es-UY" dirty="0" smtClean="0"/>
              <a:t>La misma lógica del </a:t>
            </a:r>
            <a:r>
              <a:rPr lang="es-UY" dirty="0" err="1" smtClean="0"/>
              <a:t>for</a:t>
            </a:r>
            <a:r>
              <a:rPr lang="es-UY" dirty="0" smtClean="0"/>
              <a:t> </a:t>
            </a:r>
            <a:r>
              <a:rPr lang="es-UY" dirty="0" err="1" smtClean="0"/>
              <a:t>each</a:t>
            </a:r>
            <a:r>
              <a:rPr lang="es-UY" dirty="0" smtClean="0"/>
              <a:t> se encuentra en otras formas de consulta de la base de datos, como:</a:t>
            </a:r>
          </a:p>
          <a:p>
            <a:pPr algn="just"/>
            <a:endParaRPr lang="es-UY" dirty="0" smtClean="0"/>
          </a:p>
          <a:p>
            <a:pPr marL="171450" indent="-171450" algn="just">
              <a:buFont typeface="Arial" pitchFamily="34" charset="0"/>
              <a:buChar char="•"/>
            </a:pPr>
            <a:r>
              <a:rPr lang="es-UY" dirty="0" smtClean="0"/>
              <a:t>Los grupos de Data </a:t>
            </a:r>
            <a:r>
              <a:rPr lang="es-UY" dirty="0" err="1" smtClean="0"/>
              <a:t>Providers</a:t>
            </a:r>
            <a:r>
              <a:rPr lang="es-UY" dirty="0" smtClean="0"/>
              <a:t>, y </a:t>
            </a:r>
          </a:p>
          <a:p>
            <a:pPr marL="171450" indent="-171450" algn="just">
              <a:buFont typeface="Arial" pitchFamily="34" charset="0"/>
              <a:buChar char="•"/>
            </a:pPr>
            <a:r>
              <a:rPr lang="es-UY" dirty="0" smtClean="0"/>
              <a:t>los </a:t>
            </a:r>
            <a:r>
              <a:rPr lang="es-UY" dirty="0" err="1" smtClean="0"/>
              <a:t>grids</a:t>
            </a:r>
            <a:r>
              <a:rPr lang="es-UY" dirty="0" smtClean="0"/>
              <a:t> con tabla base</a:t>
            </a:r>
          </a:p>
          <a:p>
            <a:pPr algn="just"/>
            <a:endParaRPr lang="es-UY" dirty="0" smtClean="0"/>
          </a:p>
          <a:p>
            <a:pPr algn="just"/>
            <a:r>
              <a:rPr lang="es-UY" dirty="0" smtClean="0"/>
              <a:t>Por lo que haber aprendido esta lógica, significará haber aprendido buena parte del corazón de </a:t>
            </a:r>
            <a:r>
              <a:rPr lang="es-UY" dirty="0" err="1" smtClean="0"/>
              <a:t>GeneXus</a:t>
            </a:r>
            <a:r>
              <a:rPr lang="es-UY" dirty="0" smtClean="0"/>
              <a:t>.</a:t>
            </a:r>
          </a:p>
          <a:p>
            <a:endParaRPr lang="es-UY" dirty="0"/>
          </a:p>
        </p:txBody>
      </p:sp>
    </p:spTree>
    <p:extLst>
      <p:ext uri="{BB962C8B-B14F-4D97-AF65-F5344CB8AC3E}">
        <p14:creationId xmlns:p14="http://schemas.microsoft.com/office/powerpoint/2010/main" val="2829425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89864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Recordemos que para determinar la tabla base,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extrae los atributos nombrados en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baseline="0" dirty="0" smtClean="0">
                <a:solidFill>
                  <a:schemeClr val="tx1"/>
                </a:solidFill>
                <a:effectLst/>
                <a:latin typeface="Verdana" pitchFamily="34" charset="0"/>
                <a:ea typeface="Verdana" pitchFamily="34" charset="0"/>
                <a:cs typeface="Verdana" pitchFamily="34" charset="0"/>
              </a:rPr>
              <a:t> como si los pusiera dentro de una bolsa, y los fuera sacando de a uno y observando las </a:t>
            </a:r>
            <a:r>
              <a:rPr lang="es-UY" sz="900" kern="1200" dirty="0" smtClean="0">
                <a:solidFill>
                  <a:schemeClr val="tx1"/>
                </a:solidFill>
                <a:effectLst/>
                <a:latin typeface="Verdana" pitchFamily="34" charset="0"/>
                <a:ea typeface="Verdana" pitchFamily="34" charset="0"/>
                <a:cs typeface="Verdana" pitchFamily="34" charset="0"/>
              </a:rPr>
              <a:t>tablas en las que se hallan. </a:t>
            </a:r>
            <a:r>
              <a:rPr lang="es-UY" sz="900" kern="1200" baseline="0" dirty="0" smtClean="0">
                <a:solidFill>
                  <a:schemeClr val="tx1"/>
                </a:solidFill>
                <a:effectLst/>
                <a:latin typeface="Verdana" pitchFamily="34" charset="0"/>
                <a:ea typeface="Verdana" pitchFamily="34" charset="0"/>
                <a:cs typeface="Verdana" pitchFamily="34" charset="0"/>
              </a:rPr>
              <a:t>Finalmente encuentra </a:t>
            </a:r>
            <a:r>
              <a:rPr lang="es-UY" sz="900" kern="1200" dirty="0" smtClean="0">
                <a:solidFill>
                  <a:schemeClr val="tx1"/>
                </a:solidFill>
                <a:effectLst/>
                <a:latin typeface="Verdana" pitchFamily="34" charset="0"/>
                <a:ea typeface="Verdana" pitchFamily="34" charset="0"/>
                <a:cs typeface="Verdana" pitchFamily="34" charset="0"/>
              </a:rPr>
              <a:t>como </a:t>
            </a:r>
            <a:r>
              <a:rPr lang="es-UY" sz="900" b="1" kern="1200" dirty="0" smtClean="0">
                <a:solidFill>
                  <a:schemeClr val="tx1"/>
                </a:solidFill>
                <a:effectLst/>
                <a:latin typeface="Verdana" pitchFamily="34" charset="0"/>
                <a:ea typeface="Verdana" pitchFamily="34" charset="0"/>
                <a:cs typeface="Verdana" pitchFamily="34" charset="0"/>
              </a:rPr>
              <a:t>tabla base</a:t>
            </a:r>
            <a:r>
              <a:rPr lang="es-UY" sz="900" kern="1200" dirty="0" smtClean="0">
                <a:solidFill>
                  <a:schemeClr val="tx1"/>
                </a:solidFill>
                <a:effectLst/>
                <a:latin typeface="Verdana" pitchFamily="34" charset="0"/>
                <a:ea typeface="Verdana" pitchFamily="34" charset="0"/>
                <a:cs typeface="Verdana" pitchFamily="34" charset="0"/>
              </a:rPr>
              <a:t> aquella cuya extendida los contiene</a:t>
            </a:r>
            <a:r>
              <a:rPr lang="es-UY" sz="900" kern="1200" baseline="0" dirty="0" smtClean="0">
                <a:solidFill>
                  <a:schemeClr val="tx1"/>
                </a:solidFill>
                <a:effectLst/>
                <a:latin typeface="Verdana" pitchFamily="34" charset="0"/>
                <a:ea typeface="Verdana" pitchFamily="34" charset="0"/>
                <a:cs typeface="Verdana" pitchFamily="34" charset="0"/>
              </a:rPr>
              <a:t> a todos.</a:t>
            </a:r>
          </a:p>
          <a:p>
            <a:pPr algn="just"/>
            <a:endParaRPr lang="es-UY" dirty="0"/>
          </a:p>
          <a:p>
            <a:pPr algn="just"/>
            <a:r>
              <a:rPr lang="es-UY" sz="900" kern="1200" dirty="0" smtClean="0">
                <a:solidFill>
                  <a:schemeClr val="tx1"/>
                </a:solidFill>
                <a:effectLst/>
                <a:latin typeface="Verdana" pitchFamily="34" charset="0"/>
                <a:ea typeface="Verdana" pitchFamily="34" charset="0"/>
                <a:cs typeface="Verdana" pitchFamily="34" charset="0"/>
              </a:rPr>
              <a:t>Supongamos que tenemos un procedimiento con los comandos que vemos en el medio (el </a:t>
            </a:r>
            <a:r>
              <a:rPr lang="es-UY" sz="900" kern="1200" dirty="0" err="1" smtClean="0">
                <a:solidFill>
                  <a:schemeClr val="tx1"/>
                </a:solidFill>
                <a:effectLst/>
                <a:latin typeface="Verdana" pitchFamily="34" charset="0"/>
                <a:ea typeface="Verdana" pitchFamily="34" charset="0"/>
                <a:cs typeface="Verdana" pitchFamily="34" charset="0"/>
              </a:rPr>
              <a:t>print</a:t>
            </a:r>
            <a:r>
              <a:rPr lang="es-UY" sz="900" kern="1200" dirty="0" smtClean="0">
                <a:solidFill>
                  <a:schemeClr val="tx1"/>
                </a:solidFill>
                <a:effectLst/>
                <a:latin typeface="Verdana" pitchFamily="34" charset="0"/>
                <a:ea typeface="Verdana" pitchFamily="34" charset="0"/>
                <a:cs typeface="Verdana" pitchFamily="34" charset="0"/>
              </a:rPr>
              <a:t>, seguido de un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Dependiendo del contenido del </a:t>
            </a:r>
            <a:r>
              <a:rPr lang="es-UY" sz="900" kern="1200" dirty="0" err="1" smtClean="0">
                <a:solidFill>
                  <a:schemeClr val="tx1"/>
                </a:solidFill>
                <a:effectLst/>
                <a:latin typeface="Verdana" pitchFamily="34" charset="0"/>
                <a:ea typeface="Verdana" pitchFamily="34" charset="0"/>
                <a:cs typeface="Verdana" pitchFamily="34" charset="0"/>
              </a:rPr>
              <a:t>printblock</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cities</a:t>
            </a:r>
            <a:r>
              <a:rPr lang="es-UY" sz="900" kern="1200" dirty="0" smtClean="0">
                <a:solidFill>
                  <a:schemeClr val="tx1"/>
                </a:solidFill>
                <a:effectLst/>
                <a:latin typeface="Verdana" pitchFamily="34" charset="0"/>
                <a:ea typeface="Verdana" pitchFamily="34" charset="0"/>
                <a:cs typeface="Verdana" pitchFamily="34" charset="0"/>
              </a:rPr>
              <a:t>, la tabla base que será determinada.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1. Si observamos el </a:t>
            </a:r>
            <a:r>
              <a:rPr lang="es-UY" sz="900" kern="1200" dirty="0" err="1" smtClean="0">
                <a:solidFill>
                  <a:schemeClr val="tx1"/>
                </a:solidFill>
                <a:effectLst/>
                <a:latin typeface="Verdana" pitchFamily="34" charset="0"/>
                <a:ea typeface="Verdana" pitchFamily="34" charset="0"/>
                <a:cs typeface="Verdana" pitchFamily="34" charset="0"/>
              </a:rPr>
              <a:t>for</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each</a:t>
            </a:r>
            <a:r>
              <a:rPr lang="es-UY" sz="900" kern="1200" dirty="0" smtClean="0">
                <a:solidFill>
                  <a:schemeClr val="tx1"/>
                </a:solidFill>
                <a:effectLst/>
                <a:latin typeface="Verdana" pitchFamily="34" charset="0"/>
                <a:ea typeface="Verdana" pitchFamily="34" charset="0"/>
                <a:cs typeface="Verdana" pitchFamily="34" charset="0"/>
              </a:rPr>
              <a:t> considerando</a:t>
            </a:r>
            <a:r>
              <a:rPr lang="es-UY" sz="900" kern="1200" baseline="0" dirty="0" smtClean="0">
                <a:solidFill>
                  <a:schemeClr val="tx1"/>
                </a:solidFill>
                <a:effectLst/>
                <a:latin typeface="Verdana" pitchFamily="34" charset="0"/>
                <a:ea typeface="Verdana" pitchFamily="34" charset="0"/>
                <a:cs typeface="Verdana" pitchFamily="34" charset="0"/>
              </a:rPr>
              <a:t> como </a:t>
            </a:r>
            <a:r>
              <a:rPr lang="es-UY" sz="900" kern="1200" baseline="0" dirty="0" err="1" smtClean="0">
                <a:solidFill>
                  <a:schemeClr val="tx1"/>
                </a:solidFill>
                <a:effectLst/>
                <a:latin typeface="Verdana" pitchFamily="34" charset="0"/>
                <a:ea typeface="Verdana" pitchFamily="34" charset="0"/>
                <a:cs typeface="Verdana" pitchFamily="34" charset="0"/>
              </a:rPr>
              <a:t>printblocks</a:t>
            </a:r>
            <a:r>
              <a:rPr lang="es-UY" sz="900" kern="1200" baseline="0" dirty="0" smtClean="0">
                <a:solidFill>
                  <a:schemeClr val="tx1"/>
                </a:solidFill>
                <a:effectLst/>
                <a:latin typeface="Verdana" pitchFamily="34" charset="0"/>
                <a:ea typeface="Verdana" pitchFamily="34" charset="0"/>
                <a:cs typeface="Verdana" pitchFamily="34" charset="0"/>
              </a:rPr>
              <a:t> los de la izquierda, los atributos participantes serán </a:t>
            </a:r>
            <a:r>
              <a:rPr lang="es-UY" sz="900" kern="1200" baseline="0" dirty="0" err="1" smtClean="0">
                <a:solidFill>
                  <a:schemeClr val="tx1"/>
                </a:solidFill>
                <a:effectLst/>
                <a:latin typeface="Verdana" pitchFamily="34" charset="0"/>
                <a:ea typeface="Verdana" pitchFamily="34" charset="0"/>
                <a:cs typeface="Verdana" pitchFamily="34" charset="0"/>
              </a:rPr>
              <a:t>CountryName</a:t>
            </a:r>
            <a:r>
              <a:rPr lang="es-UY" sz="900" kern="1200" baseline="0" dirty="0" smtClean="0">
                <a:solidFill>
                  <a:schemeClr val="tx1"/>
                </a:solidFill>
                <a:effectLst/>
                <a:latin typeface="Verdana" pitchFamily="34" charset="0"/>
                <a:ea typeface="Verdana" pitchFamily="34" charset="0"/>
                <a:cs typeface="Verdana" pitchFamily="34" charset="0"/>
              </a:rPr>
              <a:t> y </a:t>
            </a:r>
            <a:r>
              <a:rPr lang="es-UY" sz="900" kern="1200" baseline="0" dirty="0" err="1" smtClean="0">
                <a:solidFill>
                  <a:schemeClr val="tx1"/>
                </a:solidFill>
                <a:effectLst/>
                <a:latin typeface="Verdana" pitchFamily="34" charset="0"/>
                <a:ea typeface="Verdana" pitchFamily="34" charset="0"/>
                <a:cs typeface="Verdana" pitchFamily="34" charset="0"/>
              </a:rPr>
              <a:t>CityName</a:t>
            </a:r>
            <a:r>
              <a:rPr lang="es-UY" sz="900" kern="1200" baseline="0" dirty="0" smtClean="0">
                <a:solidFill>
                  <a:schemeClr val="tx1"/>
                </a:solidFill>
                <a:effectLst/>
                <a:latin typeface="Verdana" pitchFamily="34" charset="0"/>
                <a:ea typeface="Verdana" pitchFamily="34" charset="0"/>
                <a:cs typeface="Verdana" pitchFamily="34" charset="0"/>
              </a:rPr>
              <a:t>, por lo que la tabla base será </a:t>
            </a:r>
            <a:r>
              <a:rPr lang="es-UY" sz="900" kern="1200" baseline="0" dirty="0" err="1" smtClean="0">
                <a:solidFill>
                  <a:schemeClr val="tx1"/>
                </a:solidFill>
                <a:effectLst/>
                <a:latin typeface="Verdana" pitchFamily="34" charset="0"/>
                <a:ea typeface="Verdana" pitchFamily="34" charset="0"/>
                <a:cs typeface="Verdana" pitchFamily="34" charset="0"/>
              </a:rPr>
              <a:t>CountryCity</a:t>
            </a:r>
            <a:r>
              <a:rPr lang="es-UY" sz="900" kern="1200" baseline="0" dirty="0" smtClean="0">
                <a:solidFill>
                  <a:schemeClr val="tx1"/>
                </a:solidFill>
                <a:effectLst/>
                <a:latin typeface="Verdana" pitchFamily="34" charset="0"/>
                <a:ea typeface="Verdana" pitchFamily="34" charset="0"/>
                <a:cs typeface="Verdana" pitchFamily="34" charset="0"/>
              </a:rPr>
              <a:t>. </a:t>
            </a:r>
          </a:p>
          <a:p>
            <a:pPr algn="just"/>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2. Si ahora,</a:t>
            </a:r>
            <a:r>
              <a:rPr lang="es-UY" sz="900" kern="1200" baseline="0" dirty="0" smtClean="0">
                <a:solidFill>
                  <a:schemeClr val="tx1"/>
                </a:solidFill>
                <a:effectLst/>
                <a:latin typeface="Verdana" pitchFamily="34" charset="0"/>
                <a:ea typeface="Verdana" pitchFamily="34" charset="0"/>
                <a:cs typeface="Verdana" pitchFamily="34" charset="0"/>
              </a:rPr>
              <a:t> al </a:t>
            </a:r>
            <a:r>
              <a:rPr lang="es-UY" sz="900" kern="1200" baseline="0" dirty="0" err="1" smtClean="0">
                <a:solidFill>
                  <a:schemeClr val="tx1"/>
                </a:solidFill>
                <a:effectLst/>
                <a:latin typeface="Verdana" pitchFamily="34" charset="0"/>
                <a:ea typeface="Verdana" pitchFamily="34" charset="0"/>
                <a:cs typeface="Verdana" pitchFamily="34" charset="0"/>
              </a:rPr>
              <a:t>printblock</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baseline="0" dirty="0" err="1" smtClean="0">
                <a:solidFill>
                  <a:schemeClr val="tx1"/>
                </a:solidFill>
                <a:effectLst/>
                <a:latin typeface="Verdana" pitchFamily="34" charset="0"/>
                <a:ea typeface="Verdana" pitchFamily="34" charset="0"/>
                <a:cs typeface="Verdana" pitchFamily="34" charset="0"/>
              </a:rPr>
              <a:t>cities</a:t>
            </a:r>
            <a:r>
              <a:rPr lang="es-UY" sz="900" kern="1200" baseline="0" dirty="0" smtClean="0">
                <a:solidFill>
                  <a:schemeClr val="tx1"/>
                </a:solidFill>
                <a:effectLst/>
                <a:latin typeface="Verdana" pitchFamily="34" charset="0"/>
                <a:ea typeface="Verdana" pitchFamily="34" charset="0"/>
                <a:cs typeface="Verdana" pitchFamily="34" charset="0"/>
              </a:rPr>
              <a:t>, le agregamos el atributo </a:t>
            </a:r>
            <a:r>
              <a:rPr lang="es-UY" sz="900" kern="1200" baseline="0" dirty="0" err="1" smtClean="0">
                <a:solidFill>
                  <a:schemeClr val="tx1"/>
                </a:solidFill>
                <a:effectLst/>
                <a:latin typeface="Verdana" pitchFamily="34" charset="0"/>
                <a:ea typeface="Verdana" pitchFamily="34" charset="0"/>
                <a:cs typeface="Verdana" pitchFamily="34" charset="0"/>
              </a:rPr>
              <a:t>AttractionName</a:t>
            </a:r>
            <a:r>
              <a:rPr lang="es-UY" sz="900" kern="1200" baseline="0" dirty="0" smtClean="0">
                <a:solidFill>
                  <a:schemeClr val="tx1"/>
                </a:solidFill>
                <a:effectLst/>
                <a:latin typeface="Verdana" pitchFamily="34" charset="0"/>
                <a:ea typeface="Verdana" pitchFamily="34" charset="0"/>
                <a:cs typeface="Verdana" pitchFamily="34" charset="0"/>
              </a:rPr>
              <a:t> (como vemos</a:t>
            </a:r>
            <a:r>
              <a:rPr lang="es-UY" sz="900" kern="1200" dirty="0" smtClean="0">
                <a:solidFill>
                  <a:schemeClr val="tx1"/>
                </a:solidFill>
                <a:effectLst/>
                <a:latin typeface="Verdana" pitchFamily="34" charset="0"/>
                <a:ea typeface="Verdana" pitchFamily="34" charset="0"/>
                <a:cs typeface="Verdana" pitchFamily="34" charset="0"/>
              </a:rPr>
              <a:t> a la derecha)</a:t>
            </a:r>
            <a:r>
              <a:rPr lang="es-UY" sz="900" kern="1200" baseline="0" dirty="0" smtClean="0">
                <a:solidFill>
                  <a:schemeClr val="tx1"/>
                </a:solidFill>
                <a:effectLst/>
                <a:latin typeface="Verdana" pitchFamily="34" charset="0"/>
                <a:ea typeface="Verdana" pitchFamily="34" charset="0"/>
                <a:cs typeface="Verdana" pitchFamily="34" charset="0"/>
              </a:rPr>
              <a:t>, a las tablas involucradas se sumará </a:t>
            </a:r>
            <a:r>
              <a:rPr lang="es-UY" sz="900" kern="1200" baseline="0" dirty="0" err="1" smtClean="0">
                <a:solidFill>
                  <a:schemeClr val="tx1"/>
                </a:solidFill>
                <a:effectLst/>
                <a:latin typeface="Verdana" pitchFamily="34" charset="0"/>
                <a:ea typeface="Verdana" pitchFamily="34" charset="0"/>
                <a:cs typeface="Verdana" pitchFamily="34" charset="0"/>
              </a:rPr>
              <a:t>Attraction</a:t>
            </a:r>
            <a:r>
              <a:rPr lang="es-UY" sz="900" kern="1200" baseline="0" dirty="0" smtClean="0">
                <a:solidFill>
                  <a:schemeClr val="tx1"/>
                </a:solidFill>
                <a:effectLst/>
                <a:latin typeface="Verdana" pitchFamily="34" charset="0"/>
                <a:ea typeface="Verdana" pitchFamily="34" charset="0"/>
                <a:cs typeface="Verdana" pitchFamily="34" charset="0"/>
              </a:rPr>
              <a:t>, y eso cambiará la tabla base por esta última. </a:t>
            </a:r>
            <a:r>
              <a:rPr lang="es-UY" sz="900" kern="1200" dirty="0" smtClean="0">
                <a:solidFill>
                  <a:schemeClr val="tx1"/>
                </a:solidFill>
                <a:effectLst/>
                <a:latin typeface="Verdana" pitchFamily="34" charset="0"/>
                <a:ea typeface="Verdana" pitchFamily="34" charset="0"/>
                <a:cs typeface="Verdana" pitchFamily="34" charset="0"/>
              </a:rPr>
              <a:t>¿Qué significa? Que lo que se listará no serán países, sino atracciones turísticas. El país y ciudad listados en cada caso, serán los de la atracción, no los de la tabla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baseline="0" dirty="0" smtClean="0">
                <a:solidFill>
                  <a:schemeClr val="tx1"/>
                </a:solidFill>
                <a:effectLst/>
                <a:latin typeface="Verdana" pitchFamily="34" charset="0"/>
                <a:ea typeface="Verdana" pitchFamily="34" charset="0"/>
                <a:cs typeface="Verdana" pitchFamily="34" charset="0"/>
              </a:rPr>
              <a:t> –a diferencia del caso anterior–.</a:t>
            </a:r>
          </a:p>
          <a:p>
            <a:pPr algn="just"/>
            <a:endParaRPr lang="es-UY" dirty="0"/>
          </a:p>
          <a:p>
            <a:pPr algn="just"/>
            <a:endParaRPr lang="es-UY" dirty="0"/>
          </a:p>
        </p:txBody>
      </p:sp>
    </p:spTree>
    <p:extLst>
      <p:ext uri="{BB962C8B-B14F-4D97-AF65-F5344CB8AC3E}">
        <p14:creationId xmlns:p14="http://schemas.microsoft.com/office/powerpoint/2010/main" val="313222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UY" sz="900" kern="1200" dirty="0" smtClean="0">
                <a:solidFill>
                  <a:schemeClr val="tx1"/>
                </a:solidFill>
                <a:effectLst/>
                <a:latin typeface="Verdana" pitchFamily="34" charset="0"/>
                <a:ea typeface="Verdana" pitchFamily="34" charset="0"/>
                <a:cs typeface="Verdana" pitchFamily="34" charset="0"/>
              </a:rPr>
              <a:t>El  listado de navegación de la izquierda</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dirty="0" smtClean="0">
                <a:solidFill>
                  <a:schemeClr val="tx1"/>
                </a:solidFill>
                <a:effectLst/>
                <a:latin typeface="Verdana" pitchFamily="34" charset="0"/>
                <a:ea typeface="Verdana" pitchFamily="34" charset="0"/>
                <a:cs typeface="Verdana" pitchFamily="34" charset="0"/>
              </a:rPr>
              <a:t>nos está informando que la tabla base es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dirty="0" smtClean="0">
                <a:solidFill>
                  <a:schemeClr val="tx1"/>
                </a:solidFill>
                <a:effectLst/>
                <a:latin typeface="Verdana" pitchFamily="34" charset="0"/>
                <a:ea typeface="Verdana" pitchFamily="34" charset="0"/>
                <a:cs typeface="Verdana" pitchFamily="34" charset="0"/>
              </a:rPr>
              <a:t>, que su recorrida será</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dirty="0" err="1" smtClean="0">
                <a:solidFill>
                  <a:schemeClr val="tx1"/>
                </a:solidFill>
                <a:effectLst/>
                <a:latin typeface="Verdana" pitchFamily="34" charset="0"/>
                <a:ea typeface="Verdana" pitchFamily="34" charset="0"/>
                <a:cs typeface="Verdana" pitchFamily="34" charset="0"/>
              </a:rPr>
              <a:t>ordenanda</a:t>
            </a:r>
            <a:r>
              <a:rPr lang="es-UY" sz="900" kern="1200" baseline="0" dirty="0" smtClean="0">
                <a:solidFill>
                  <a:schemeClr val="tx1"/>
                </a:solidFill>
                <a:effectLst/>
                <a:latin typeface="Verdana" pitchFamily="34" charset="0"/>
                <a:ea typeface="Verdana" pitchFamily="34" charset="0"/>
                <a:cs typeface="Verdana" pitchFamily="34" charset="0"/>
              </a:rPr>
              <a:t> por la clave primaria –que es compuesta–  y que se recorrerá toda la tabla, accediendo a la tabla Country para recuperar información (</a:t>
            </a:r>
            <a:r>
              <a:rPr lang="es-UY" sz="900" kern="1200" baseline="0" dirty="0" err="1" smtClean="0">
                <a:solidFill>
                  <a:schemeClr val="tx1"/>
                </a:solidFill>
                <a:effectLst/>
                <a:latin typeface="Verdana" pitchFamily="34" charset="0"/>
                <a:ea typeface="Verdana" pitchFamily="34" charset="0"/>
                <a:cs typeface="Verdana" pitchFamily="34" charset="0"/>
              </a:rPr>
              <a:t>CountryName</a:t>
            </a:r>
            <a:r>
              <a:rPr lang="es-UY" sz="900" kern="1200" baseline="0" dirty="0" smtClean="0">
                <a:solidFill>
                  <a:schemeClr val="tx1"/>
                </a:solidFill>
                <a:effectLst/>
                <a:latin typeface="Verdana" pitchFamily="34" charset="0"/>
                <a:ea typeface="Verdana" pitchFamily="34" charset="0"/>
                <a:cs typeface="Verdana" pitchFamily="34" charset="0"/>
              </a:rPr>
              <a:t>, el país de la atracción). </a:t>
            </a:r>
          </a:p>
          <a:p>
            <a:pPr marL="0" marR="0" indent="0" algn="just" defTabSz="914400" rtl="0" eaLnBrk="1" fontAlgn="auto" latinLnBrk="0" hangingPunct="1">
              <a:lnSpc>
                <a:spcPct val="100000"/>
              </a:lnSpc>
              <a:spcBef>
                <a:spcPts val="0"/>
              </a:spcBef>
              <a:spcAft>
                <a:spcPts val="0"/>
              </a:spcAft>
              <a:buClrTx/>
              <a:buSzTx/>
              <a:buFontTx/>
              <a:buNone/>
              <a:tabLst/>
              <a:defRPr/>
            </a:pPr>
            <a:endParaRPr lang="es-UY" sz="900" kern="1200" baseline="0" dirty="0" smtClean="0">
              <a:solidFill>
                <a:schemeClr val="tx1"/>
              </a:solidFill>
              <a:effectLst/>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UY" sz="900" kern="1200" baseline="0" dirty="0" smtClean="0">
                <a:solidFill>
                  <a:schemeClr val="tx1"/>
                </a:solidFill>
                <a:effectLst/>
                <a:latin typeface="Verdana" pitchFamily="34" charset="0"/>
                <a:ea typeface="Verdana" pitchFamily="34" charset="0"/>
                <a:cs typeface="Verdana" pitchFamily="34" charset="0"/>
              </a:rPr>
              <a:t>Mientras que el listado de navegación de la </a:t>
            </a:r>
            <a:r>
              <a:rPr lang="es-UY" sz="900" kern="1200" baseline="0" dirty="0" err="1" smtClean="0">
                <a:solidFill>
                  <a:schemeClr val="tx1"/>
                </a:solidFill>
                <a:effectLst/>
                <a:latin typeface="Verdana" pitchFamily="34" charset="0"/>
                <a:ea typeface="Verdana" pitchFamily="34" charset="0"/>
                <a:cs typeface="Verdana" pitchFamily="34" charset="0"/>
              </a:rPr>
              <a:t>derehca</a:t>
            </a:r>
            <a:r>
              <a:rPr lang="es-UY" sz="900" kern="1200" baseline="0" dirty="0" smtClean="0">
                <a:solidFill>
                  <a:schemeClr val="tx1"/>
                </a:solidFill>
                <a:effectLst/>
                <a:latin typeface="Verdana" pitchFamily="34" charset="0"/>
                <a:ea typeface="Verdana" pitchFamily="34" charset="0"/>
                <a:cs typeface="Verdana" pitchFamily="34" charset="0"/>
              </a:rPr>
              <a:t>, nos informa claramente que la tabla base ahora es </a:t>
            </a:r>
            <a:r>
              <a:rPr lang="es-UY" sz="900" kern="1200" baseline="0" dirty="0" err="1" smtClean="0">
                <a:solidFill>
                  <a:schemeClr val="tx1"/>
                </a:solidFill>
                <a:effectLst/>
                <a:latin typeface="Verdana" pitchFamily="34" charset="0"/>
                <a:ea typeface="Verdana" pitchFamily="34" charset="0"/>
                <a:cs typeface="Verdana" pitchFamily="34" charset="0"/>
              </a:rPr>
              <a:t>Attraction</a:t>
            </a:r>
            <a:r>
              <a:rPr lang="es-UY" sz="900" kern="1200" baseline="0" dirty="0" smtClean="0">
                <a:solidFill>
                  <a:schemeClr val="tx1"/>
                </a:solidFill>
                <a:effectLst/>
                <a:latin typeface="Verdana" pitchFamily="34" charset="0"/>
                <a:ea typeface="Verdana" pitchFamily="34" charset="0"/>
                <a:cs typeface="Verdana" pitchFamily="34" charset="0"/>
              </a:rPr>
              <a:t>, que la recorrida será ordenada por la clave primaria, </a:t>
            </a:r>
            <a:r>
              <a:rPr lang="es-UY" sz="900" kern="1200" baseline="0" dirty="0" err="1" smtClean="0">
                <a:solidFill>
                  <a:schemeClr val="tx1"/>
                </a:solidFill>
                <a:effectLst/>
                <a:latin typeface="Verdana" pitchFamily="34" charset="0"/>
                <a:ea typeface="Verdana" pitchFamily="34" charset="0"/>
                <a:cs typeface="Verdana" pitchFamily="34" charset="0"/>
              </a:rPr>
              <a:t>AttractionId</a:t>
            </a:r>
            <a:r>
              <a:rPr lang="es-UY" sz="900" kern="1200" baseline="0" dirty="0" smtClean="0">
                <a:solidFill>
                  <a:schemeClr val="tx1"/>
                </a:solidFill>
                <a:effectLst/>
                <a:latin typeface="Verdana" pitchFamily="34" charset="0"/>
                <a:ea typeface="Verdana" pitchFamily="34" charset="0"/>
                <a:cs typeface="Verdana" pitchFamily="34" charset="0"/>
              </a:rPr>
              <a:t>, y que recorrerá toda la tabla, accediendo </a:t>
            </a:r>
            <a:r>
              <a:rPr lang="es-UY" sz="900" kern="1200" dirty="0" smtClean="0">
                <a:solidFill>
                  <a:schemeClr val="tx1"/>
                </a:solidFill>
                <a:effectLst/>
                <a:latin typeface="Verdana" pitchFamily="34" charset="0"/>
                <a:ea typeface="Verdana" pitchFamily="34" charset="0"/>
                <a:cs typeface="Verdana" pitchFamily="34" charset="0"/>
              </a:rPr>
              <a:t>tanto a Country –para  recuperar </a:t>
            </a:r>
            <a:r>
              <a:rPr lang="es-UY" sz="900" kern="1200" dirty="0" err="1" smtClean="0">
                <a:solidFill>
                  <a:schemeClr val="tx1"/>
                </a:solidFill>
                <a:effectLst/>
                <a:latin typeface="Verdana" pitchFamily="34" charset="0"/>
                <a:ea typeface="Verdana" pitchFamily="34" charset="0"/>
                <a:cs typeface="Verdana" pitchFamily="34" charset="0"/>
              </a:rPr>
              <a:t>CountryName</a:t>
            </a:r>
            <a:r>
              <a:rPr lang="es-UY" sz="900" kern="1200" dirty="0" smtClean="0">
                <a:solidFill>
                  <a:schemeClr val="tx1"/>
                </a:solidFill>
                <a:effectLst/>
                <a:latin typeface="Verdana" pitchFamily="34" charset="0"/>
                <a:ea typeface="Verdana" pitchFamily="34" charset="0"/>
                <a:cs typeface="Verdana" pitchFamily="34" charset="0"/>
              </a:rPr>
              <a:t>, el país de la atracción–, como a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dirty="0" smtClean="0">
                <a:solidFill>
                  <a:schemeClr val="tx1"/>
                </a:solidFill>
                <a:effectLst/>
                <a:latin typeface="Verdana" pitchFamily="34" charset="0"/>
                <a:ea typeface="Verdana" pitchFamily="34" charset="0"/>
                <a:cs typeface="Verdana" pitchFamily="34" charset="0"/>
              </a:rPr>
              <a:t>  para recuperar </a:t>
            </a:r>
            <a:r>
              <a:rPr lang="es-UY" sz="900" kern="1200" dirty="0" err="1" smtClean="0">
                <a:solidFill>
                  <a:schemeClr val="tx1"/>
                </a:solidFill>
                <a:effectLst/>
                <a:latin typeface="Verdana" pitchFamily="34" charset="0"/>
                <a:ea typeface="Verdana" pitchFamily="34" charset="0"/>
                <a:cs typeface="Verdana" pitchFamily="34" charset="0"/>
              </a:rPr>
              <a:t>CityName</a:t>
            </a:r>
            <a:r>
              <a:rPr lang="es-UY" sz="900" kern="1200" dirty="0" smtClean="0">
                <a:solidFill>
                  <a:schemeClr val="tx1"/>
                </a:solidFill>
                <a:effectLst/>
                <a:latin typeface="Verdana" pitchFamily="34" charset="0"/>
                <a:ea typeface="Verdana" pitchFamily="34" charset="0"/>
                <a:cs typeface="Verdana" pitchFamily="34" charset="0"/>
              </a:rPr>
              <a:t> –siempre y cuando </a:t>
            </a:r>
            <a:r>
              <a:rPr lang="es-UY" sz="900" kern="1200" dirty="0" err="1" smtClean="0">
                <a:solidFill>
                  <a:schemeClr val="tx1"/>
                </a:solidFill>
                <a:effectLst/>
                <a:latin typeface="Verdana" pitchFamily="34" charset="0"/>
                <a:ea typeface="Verdana" pitchFamily="34" charset="0"/>
                <a:cs typeface="Verdana" pitchFamily="34" charset="0"/>
              </a:rPr>
              <a:t>CityId</a:t>
            </a:r>
            <a:r>
              <a:rPr lang="es-UY" sz="900" kern="1200" dirty="0" smtClean="0">
                <a:solidFill>
                  <a:schemeClr val="tx1"/>
                </a:solidFill>
                <a:effectLst/>
                <a:latin typeface="Verdana" pitchFamily="34" charset="0"/>
                <a:ea typeface="Verdana" pitchFamily="34" charset="0"/>
                <a:cs typeface="Verdana" pitchFamily="34" charset="0"/>
              </a:rPr>
              <a:t> tenga valor, pues recordemos que habíamos especificado en la estructura de la transacci</a:t>
            </a:r>
            <a:r>
              <a:rPr lang="es-UY" dirty="0" smtClean="0"/>
              <a:t>ón</a:t>
            </a:r>
            <a:r>
              <a:rPr lang="es-UY" sz="900" kern="1200" dirty="0" smtClean="0">
                <a:solidFill>
                  <a:schemeClr val="tx1"/>
                </a:solidFill>
                <a:effectLst/>
                <a:latin typeface="Verdana" pitchFamily="34" charset="0"/>
                <a:ea typeface="Verdana" pitchFamily="34" charset="0"/>
                <a:cs typeface="Verdana" pitchFamily="34" charset="0"/>
              </a:rPr>
              <a:t> la posibilidad de dejar nulo el valor de ese atributo–.</a:t>
            </a:r>
            <a:endParaRPr lang="es-UY" dirty="0"/>
          </a:p>
        </p:txBody>
      </p:sp>
    </p:spTree>
    <p:extLst>
      <p:ext uri="{BB962C8B-B14F-4D97-AF65-F5344CB8AC3E}">
        <p14:creationId xmlns:p14="http://schemas.microsoft.com/office/powerpoint/2010/main" val="313222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3. La misma tabla base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 obtendríamos si en vez de agregar el atributo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al </a:t>
            </a:r>
            <a:r>
              <a:rPr lang="es-UY" sz="900" kern="1200" dirty="0" err="1" smtClean="0">
                <a:solidFill>
                  <a:schemeClr val="tx1"/>
                </a:solidFill>
                <a:effectLst/>
                <a:latin typeface="Verdana" pitchFamily="34" charset="0"/>
                <a:ea typeface="Verdana" pitchFamily="34" charset="0"/>
                <a:cs typeface="Verdana" pitchFamily="34" charset="0"/>
              </a:rPr>
              <a:t>printblock</a:t>
            </a:r>
            <a:r>
              <a:rPr lang="es-UY" sz="900" kern="1200" dirty="0" smtClean="0">
                <a:solidFill>
                  <a:schemeClr val="tx1"/>
                </a:solidFill>
                <a:effectLst/>
                <a:latin typeface="Verdana" pitchFamily="34" charset="0"/>
                <a:ea typeface="Verdana" pitchFamily="34" charset="0"/>
                <a:cs typeface="Verdana" pitchFamily="34" charset="0"/>
              </a:rPr>
              <a:t>, lo agregáramos, por ejemplo, en la cláusula </a:t>
            </a:r>
            <a:r>
              <a:rPr lang="es-UY" sz="900" kern="1200" dirty="0" err="1" smtClean="0">
                <a:solidFill>
                  <a:schemeClr val="tx1"/>
                </a:solidFill>
                <a:effectLst/>
                <a:latin typeface="Verdana" pitchFamily="34" charset="0"/>
                <a:ea typeface="Verdana" pitchFamily="34" charset="0"/>
                <a:cs typeface="Verdana" pitchFamily="34" charset="0"/>
              </a:rPr>
              <a:t>order</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En este caso, ordenará la recorrida por </a:t>
            </a:r>
            <a:r>
              <a:rPr lang="es-UY" sz="900" b="1"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y para cada registro se accederá a la tabla Country a través del valor de la clave foránea, </a:t>
            </a:r>
            <a:r>
              <a:rPr lang="es-UY" sz="900" kern="1200" dirty="0" err="1" smtClean="0">
                <a:solidFill>
                  <a:schemeClr val="tx1"/>
                </a:solidFill>
                <a:effectLst/>
                <a:latin typeface="Verdana" pitchFamily="34" charset="0"/>
                <a:ea typeface="Verdana" pitchFamily="34" charset="0"/>
                <a:cs typeface="Verdana" pitchFamily="34" charset="0"/>
              </a:rPr>
              <a:t>CountryId</a:t>
            </a:r>
            <a:r>
              <a:rPr lang="es-UY" sz="900" kern="1200" dirty="0" smtClean="0">
                <a:solidFill>
                  <a:schemeClr val="tx1"/>
                </a:solidFill>
                <a:effectLst/>
                <a:latin typeface="Verdana" pitchFamily="34" charset="0"/>
                <a:ea typeface="Verdana" pitchFamily="34" charset="0"/>
                <a:cs typeface="Verdana" pitchFamily="34" charset="0"/>
              </a:rPr>
              <a:t>, para recuperar el valor de </a:t>
            </a:r>
            <a:r>
              <a:rPr lang="es-UY" sz="900" kern="1200" dirty="0" err="1" smtClean="0">
                <a:solidFill>
                  <a:schemeClr val="tx1"/>
                </a:solidFill>
                <a:effectLst/>
                <a:latin typeface="Verdana" pitchFamily="34" charset="0"/>
                <a:ea typeface="Verdana" pitchFamily="34" charset="0"/>
                <a:cs typeface="Verdana" pitchFamily="34" charset="0"/>
              </a:rPr>
              <a:t>CountryName</a:t>
            </a:r>
            <a:r>
              <a:rPr lang="es-UY" sz="900" kern="1200" dirty="0" smtClean="0">
                <a:solidFill>
                  <a:schemeClr val="tx1"/>
                </a:solidFill>
                <a:effectLst/>
                <a:latin typeface="Verdana" pitchFamily="34" charset="0"/>
                <a:ea typeface="Verdana" pitchFamily="34" charset="0"/>
                <a:cs typeface="Verdana" pitchFamily="34" charset="0"/>
              </a:rPr>
              <a:t>. Lo mismo hará con </a:t>
            </a:r>
            <a:r>
              <a:rPr lang="es-UY" sz="900" kern="1200" dirty="0" err="1" smtClean="0">
                <a:solidFill>
                  <a:schemeClr val="tx1"/>
                </a:solidFill>
                <a:effectLst/>
                <a:latin typeface="Verdana" pitchFamily="34" charset="0"/>
                <a:ea typeface="Verdana" pitchFamily="34" charset="0"/>
                <a:cs typeface="Verdana" pitchFamily="34" charset="0"/>
              </a:rPr>
              <a:t>CountryCity</a:t>
            </a:r>
            <a:r>
              <a:rPr lang="es-UY" sz="900" kern="1200" dirty="0" smtClean="0">
                <a:solidFill>
                  <a:schemeClr val="tx1"/>
                </a:solidFill>
                <a:effectLst/>
                <a:latin typeface="Verdana" pitchFamily="34" charset="0"/>
                <a:ea typeface="Verdana" pitchFamily="34" charset="0"/>
                <a:cs typeface="Verdana" pitchFamily="34" charset="0"/>
              </a:rPr>
              <a:t>, para recuperar el valor de </a:t>
            </a:r>
            <a:r>
              <a:rPr lang="es-UY" sz="900" kern="1200" dirty="0" err="1" smtClean="0">
                <a:solidFill>
                  <a:schemeClr val="tx1"/>
                </a:solidFill>
                <a:effectLst/>
                <a:latin typeface="Verdana" pitchFamily="34" charset="0"/>
                <a:ea typeface="Verdana" pitchFamily="34" charset="0"/>
                <a:cs typeface="Verdana" pitchFamily="34" charset="0"/>
              </a:rPr>
              <a:t>CityName</a:t>
            </a:r>
            <a:r>
              <a:rPr lang="es-UY" sz="900" kern="1200" dirty="0" smtClean="0">
                <a:solidFill>
                  <a:schemeClr val="tx1"/>
                </a:solidFill>
                <a:effectLst/>
                <a:latin typeface="Verdana" pitchFamily="34" charset="0"/>
                <a:ea typeface="Verdana" pitchFamily="34" charset="0"/>
                <a:cs typeface="Verdana" pitchFamily="34" charset="0"/>
              </a:rPr>
              <a:t>.</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En el </a:t>
            </a:r>
            <a:r>
              <a:rPr lang="es-UY" sz="900" kern="1200" dirty="0" err="1" smtClean="0">
                <a:solidFill>
                  <a:schemeClr val="tx1"/>
                </a:solidFill>
                <a:effectLst/>
                <a:latin typeface="Verdana" pitchFamily="34" charset="0"/>
                <a:ea typeface="Verdana" pitchFamily="34" charset="0"/>
                <a:cs typeface="Verdana" pitchFamily="34" charset="0"/>
              </a:rPr>
              <a:t>pdf</a:t>
            </a:r>
            <a:r>
              <a:rPr lang="es-UY" sz="900" kern="1200" dirty="0" smtClean="0">
                <a:solidFill>
                  <a:schemeClr val="tx1"/>
                </a:solidFill>
                <a:effectLst/>
                <a:latin typeface="Verdana" pitchFamily="34" charset="0"/>
                <a:ea typeface="Verdana" pitchFamily="34" charset="0"/>
                <a:cs typeface="Verdana" pitchFamily="34" charset="0"/>
              </a:rPr>
              <a:t>, ahora se imprimirán sólo el país y ciudad de cada atracción</a:t>
            </a:r>
            <a:r>
              <a:rPr lang="es-UY" sz="900" kern="1200" baseline="0" dirty="0" smtClean="0">
                <a:solidFill>
                  <a:schemeClr val="tx1"/>
                </a:solidFill>
                <a:effectLst/>
                <a:latin typeface="Verdana" pitchFamily="34" charset="0"/>
                <a:ea typeface="Verdana" pitchFamily="34" charset="0"/>
                <a:cs typeface="Verdana" pitchFamily="34" charset="0"/>
              </a:rPr>
              <a:t> (pues no colocamos </a:t>
            </a:r>
            <a:r>
              <a:rPr lang="es-UY" sz="900" kern="1200" baseline="0" dirty="0" err="1" smtClean="0">
                <a:solidFill>
                  <a:schemeClr val="tx1"/>
                </a:solidFill>
                <a:effectLst/>
                <a:latin typeface="Verdana" pitchFamily="34" charset="0"/>
                <a:ea typeface="Verdana" pitchFamily="34" charset="0"/>
                <a:cs typeface="Verdana" pitchFamily="34" charset="0"/>
              </a:rPr>
              <a:t>AttractionName</a:t>
            </a:r>
            <a:r>
              <a:rPr lang="es-UY" sz="900" kern="1200" baseline="0" dirty="0" smtClean="0">
                <a:solidFill>
                  <a:schemeClr val="tx1"/>
                </a:solidFill>
                <a:effectLst/>
                <a:latin typeface="Verdana" pitchFamily="34" charset="0"/>
                <a:ea typeface="Verdana" pitchFamily="34" charset="0"/>
                <a:cs typeface="Verdana" pitchFamily="34" charset="0"/>
              </a:rPr>
              <a:t> en el </a:t>
            </a:r>
            <a:r>
              <a:rPr lang="es-UY" sz="900" kern="1200" baseline="0" dirty="0" err="1" smtClean="0">
                <a:solidFill>
                  <a:schemeClr val="tx1"/>
                </a:solidFill>
                <a:effectLst/>
                <a:latin typeface="Verdana" pitchFamily="34" charset="0"/>
                <a:ea typeface="Verdana" pitchFamily="34" charset="0"/>
                <a:cs typeface="Verdana" pitchFamily="34" charset="0"/>
              </a:rPr>
              <a:t>printblock</a:t>
            </a:r>
            <a:r>
              <a:rPr lang="es-UY" sz="900" kern="1200" baseline="0" dirty="0" smtClean="0">
                <a:solidFill>
                  <a:schemeClr val="tx1"/>
                </a:solidFill>
                <a:effectLst/>
                <a:latin typeface="Verdana" pitchFamily="34" charset="0"/>
                <a:ea typeface="Verdana" pitchFamily="34" charset="0"/>
                <a:cs typeface="Verdana" pitchFamily="34" charset="0"/>
              </a:rPr>
              <a:t>).</a:t>
            </a:r>
          </a:p>
          <a:p>
            <a:pPr algn="just"/>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Además, el listado de navegación nos informa que en la base de datos no existe un </a:t>
            </a:r>
            <a:r>
              <a:rPr lang="es-UY" sz="900" b="1" kern="1200" dirty="0" smtClean="0">
                <a:solidFill>
                  <a:schemeClr val="tx1"/>
                </a:solidFill>
                <a:effectLst/>
                <a:latin typeface="Verdana" pitchFamily="34" charset="0"/>
                <a:ea typeface="Verdana" pitchFamily="34" charset="0"/>
                <a:cs typeface="Verdana" pitchFamily="34" charset="0"/>
              </a:rPr>
              <a:t>índice </a:t>
            </a:r>
            <a:r>
              <a:rPr lang="es-UY" sz="900" kern="1200" dirty="0" smtClean="0">
                <a:solidFill>
                  <a:schemeClr val="tx1"/>
                </a:solidFill>
                <a:effectLst/>
                <a:latin typeface="Verdana" pitchFamily="34" charset="0"/>
                <a:ea typeface="Verdana" pitchFamily="34" charset="0"/>
                <a:cs typeface="Verdana" pitchFamily="34" charset="0"/>
              </a:rPr>
              <a:t>por el atributo por el que necesitamos ordenar la información, por lo que podríamos tener baja performance para esta consulta. ¿Por qué?</a:t>
            </a:r>
          </a:p>
        </p:txBody>
      </p:sp>
    </p:spTree>
    <p:extLst>
      <p:ext uri="{BB962C8B-B14F-4D97-AF65-F5344CB8AC3E}">
        <p14:creationId xmlns:p14="http://schemas.microsoft.com/office/powerpoint/2010/main" val="313222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a:p>
        </p:txBody>
      </p:sp>
    </p:spTree>
    <p:extLst>
      <p:ext uri="{BB962C8B-B14F-4D97-AF65-F5344CB8AC3E}">
        <p14:creationId xmlns:p14="http://schemas.microsoft.com/office/powerpoint/2010/main" val="299582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Supongamos que la tabla </a:t>
            </a:r>
            <a:r>
              <a:rPr lang="es-UY" sz="900" kern="1200" dirty="0" err="1" smtClean="0">
                <a:solidFill>
                  <a:schemeClr val="tx1"/>
                </a:solidFill>
                <a:effectLst/>
                <a:latin typeface="Verdana" pitchFamily="34" charset="0"/>
                <a:ea typeface="Verdana" pitchFamily="34" charset="0"/>
                <a:cs typeface="Verdana" pitchFamily="34" charset="0"/>
              </a:rPr>
              <a:t>Attraction</a:t>
            </a:r>
            <a:r>
              <a:rPr lang="es-UY" sz="900" kern="1200" dirty="0" smtClean="0">
                <a:solidFill>
                  <a:schemeClr val="tx1"/>
                </a:solidFill>
                <a:effectLst/>
                <a:latin typeface="Verdana" pitchFamily="34" charset="0"/>
                <a:ea typeface="Verdana" pitchFamily="34" charset="0"/>
                <a:cs typeface="Verdana" pitchFamily="34" charset="0"/>
              </a:rPr>
              <a:t> tiene los datos que se muestran</a:t>
            </a:r>
            <a:r>
              <a:rPr lang="es-UY" dirty="0" smtClean="0"/>
              <a:t>. </a:t>
            </a:r>
            <a:r>
              <a:rPr lang="es-UY" sz="900" kern="1200" dirty="0" smtClean="0">
                <a:solidFill>
                  <a:schemeClr val="tx1"/>
                </a:solidFill>
                <a:effectLst/>
                <a:latin typeface="Verdana" pitchFamily="34" charset="0"/>
                <a:ea typeface="Verdana" pitchFamily="34" charset="0"/>
                <a:cs typeface="Verdana" pitchFamily="34" charset="0"/>
              </a:rPr>
              <a:t>Si necesitamos obtener sus registros ordenados por el atributo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entonces tendrá que reordenarse de algún modo por ese atributo, lo que, en caso de tener millones de registros, podría insumir un tiempo considerable.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La existencia de un índice a nivel de la tabla física, optimizaría la consulta. </a:t>
            </a:r>
          </a:p>
          <a:p>
            <a:pPr algn="just"/>
            <a:endParaRPr lang="es-UY" dirty="0"/>
          </a:p>
          <a:p>
            <a:pPr algn="just"/>
            <a:r>
              <a:rPr lang="es-UY" sz="900" kern="1200" dirty="0" smtClean="0">
                <a:solidFill>
                  <a:schemeClr val="tx1"/>
                </a:solidFill>
                <a:effectLst/>
                <a:latin typeface="Verdana" pitchFamily="34" charset="0"/>
                <a:ea typeface="Verdana" pitchFamily="34" charset="0"/>
                <a:cs typeface="Verdana" pitchFamily="34" charset="0"/>
              </a:rPr>
              <a:t>Recordemos que los </a:t>
            </a:r>
            <a:r>
              <a:rPr lang="es-UY" sz="900" b="1" kern="1200" dirty="0" smtClean="0">
                <a:solidFill>
                  <a:schemeClr val="tx1"/>
                </a:solidFill>
                <a:effectLst/>
                <a:latin typeface="Verdana" pitchFamily="34" charset="0"/>
                <a:ea typeface="Verdana" pitchFamily="34" charset="0"/>
                <a:cs typeface="Verdana" pitchFamily="34" charset="0"/>
              </a:rPr>
              <a:t>índices</a:t>
            </a:r>
            <a:r>
              <a:rPr lang="es-UY" sz="900" kern="1200" dirty="0" smtClean="0">
                <a:solidFill>
                  <a:schemeClr val="tx1"/>
                </a:solidFill>
                <a:effectLst/>
                <a:latin typeface="Verdana" pitchFamily="34" charset="0"/>
                <a:ea typeface="Verdana" pitchFamily="34" charset="0"/>
                <a:cs typeface="Verdana" pitchFamily="34" charset="0"/>
              </a:rPr>
              <a:t> son vías de acceso eficientes a los datos. Como si fueran diccionarios, que indexan por cierto atributo o conjunto de atributos. En este caso, por uno: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34482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La desventaja de crear un índice, es que, a partir de allí, debe ser mantenido. Es decir, si se agrega una atracción, por ejemplo el obelisco de San Pablo,  debe reacomodarse el índice (como se ve arriba, comparando el índice de la izquierda, con el de la página anterior).</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Crear un índice desde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para una tabla de la base de datos es sencillo y puede hacerse en cualquier momento.</a:t>
            </a:r>
            <a:endParaRPr lang="es-UY" dirty="0"/>
          </a:p>
        </p:txBody>
      </p:sp>
    </p:spTree>
    <p:extLst>
      <p:ext uri="{BB962C8B-B14F-4D97-AF65-F5344CB8AC3E}">
        <p14:creationId xmlns:p14="http://schemas.microsoft.com/office/powerpoint/2010/main" val="34482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s-UY" sz="900" kern="1200" dirty="0" smtClean="0">
                <a:solidFill>
                  <a:schemeClr val="tx1"/>
                </a:solidFill>
                <a:effectLst/>
                <a:latin typeface="Verdana" pitchFamily="34" charset="0"/>
                <a:ea typeface="Verdana" pitchFamily="34" charset="0"/>
                <a:cs typeface="Verdana" pitchFamily="34" charset="0"/>
              </a:rPr>
              <a:t>¿Cómo? Buscamos la tabla, la abrimos y vamos a la sección que informa sobre los índices definidos.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Los tres primeros, que aparecen antecedidos por</a:t>
            </a:r>
            <a:r>
              <a:rPr lang="es-UY" sz="900" kern="1200" baseline="0" dirty="0" smtClean="0">
                <a:solidFill>
                  <a:schemeClr val="tx1"/>
                </a:solidFill>
                <a:effectLst/>
                <a:latin typeface="Verdana" pitchFamily="34" charset="0"/>
                <a:ea typeface="Verdana" pitchFamily="34" charset="0"/>
                <a:cs typeface="Verdana" pitchFamily="34" charset="0"/>
              </a:rPr>
              <a:t> el prefijo “I”, </a:t>
            </a:r>
            <a:r>
              <a:rPr lang="es-UY" sz="900" kern="1200" dirty="0" smtClean="0">
                <a:solidFill>
                  <a:schemeClr val="tx1"/>
                </a:solidFill>
                <a:effectLst/>
                <a:latin typeface="Verdana" pitchFamily="34" charset="0"/>
                <a:ea typeface="Verdana" pitchFamily="34" charset="0"/>
                <a:cs typeface="Verdana" pitchFamily="34" charset="0"/>
              </a:rPr>
              <a:t>son los creados automáticamente por </a:t>
            </a:r>
            <a:r>
              <a:rPr lang="es-UY" sz="900" kern="1200" dirty="0" err="1" smtClean="0">
                <a:solidFill>
                  <a:schemeClr val="tx1"/>
                </a:solidFill>
                <a:effectLst/>
                <a:latin typeface="Verdana" pitchFamily="34" charset="0"/>
                <a:ea typeface="Verdana" pitchFamily="34" charset="0"/>
                <a:cs typeface="Verdana" pitchFamily="34" charset="0"/>
              </a:rPr>
              <a:t>GeneXus</a:t>
            </a:r>
            <a:r>
              <a:rPr lang="es-UY" sz="900" kern="1200" dirty="0" smtClean="0">
                <a:solidFill>
                  <a:schemeClr val="tx1"/>
                </a:solidFill>
                <a:effectLst/>
                <a:latin typeface="Verdana" pitchFamily="34" charset="0"/>
                <a:ea typeface="Verdana" pitchFamily="34" charset="0"/>
                <a:cs typeface="Verdana" pitchFamily="34" charset="0"/>
              </a:rPr>
              <a:t> a partir de las claves primaria y foráneas, para hacer eficientes los controles de integridad referencial.</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Necesitamos crear uno</a:t>
            </a:r>
            <a:r>
              <a:rPr lang="es-UY" sz="900" kern="1200" baseline="0" dirty="0" smtClean="0">
                <a:solidFill>
                  <a:schemeClr val="tx1"/>
                </a:solidFill>
                <a:effectLst/>
                <a:latin typeface="Verdana" pitchFamily="34" charset="0"/>
                <a:ea typeface="Verdana" pitchFamily="34" charset="0"/>
                <a:cs typeface="Verdana" pitchFamily="34" charset="0"/>
              </a:rPr>
              <a:t> de usuario.</a:t>
            </a:r>
            <a:r>
              <a:rPr lang="es-UY" sz="900" kern="1200" dirty="0" smtClean="0">
                <a:solidFill>
                  <a:schemeClr val="tx1"/>
                </a:solidFill>
                <a:effectLst/>
                <a:latin typeface="Verdana" pitchFamily="34" charset="0"/>
                <a:ea typeface="Verdana" pitchFamily="34" charset="0"/>
                <a:cs typeface="Verdana" pitchFamily="34" charset="0"/>
              </a:rPr>
              <a:t> </a:t>
            </a:r>
            <a:r>
              <a:rPr lang="es-UY" sz="900" kern="1200" baseline="0" dirty="0" smtClean="0">
                <a:solidFill>
                  <a:schemeClr val="tx1"/>
                </a:solidFill>
                <a:effectLst/>
                <a:latin typeface="Verdana" pitchFamily="34" charset="0"/>
                <a:ea typeface="Verdana" pitchFamily="34" charset="0"/>
                <a:cs typeface="Verdana" pitchFamily="34" charset="0"/>
              </a:rPr>
              <a:t>Para ello</a:t>
            </a:r>
            <a:r>
              <a:rPr lang="es-UY" sz="900" kern="1200" dirty="0" smtClean="0">
                <a:solidFill>
                  <a:schemeClr val="tx1"/>
                </a:solidFill>
                <a:effectLst/>
                <a:latin typeface="Verdana" pitchFamily="34" charset="0"/>
                <a:ea typeface="Verdana" pitchFamily="34" charset="0"/>
                <a:cs typeface="Verdana" pitchFamily="34" charset="0"/>
              </a:rPr>
              <a:t> presionamos </a:t>
            </a:r>
            <a:r>
              <a:rPr lang="es-UY" sz="900" kern="1200" dirty="0" err="1" smtClean="0">
                <a:solidFill>
                  <a:schemeClr val="tx1"/>
                </a:solidFill>
                <a:effectLst/>
                <a:latin typeface="Verdana" pitchFamily="34" charset="0"/>
                <a:ea typeface="Verdana" pitchFamily="34" charset="0"/>
                <a:cs typeface="Verdana" pitchFamily="34" charset="0"/>
              </a:rPr>
              <a:t>enter</a:t>
            </a:r>
            <a:r>
              <a:rPr lang="es-UY" sz="900" kern="1200" dirty="0" smtClean="0">
                <a:solidFill>
                  <a:schemeClr val="tx1"/>
                </a:solidFill>
                <a:effectLst/>
                <a:latin typeface="Verdana" pitchFamily="34" charset="0"/>
                <a:ea typeface="Verdana" pitchFamily="34" charset="0"/>
                <a:cs typeface="Verdana" pitchFamily="34" charset="0"/>
              </a:rPr>
              <a:t>, tras lo que aparecerá</a:t>
            </a:r>
            <a:r>
              <a:rPr lang="es-UY" sz="900" kern="1200" baseline="0" dirty="0" smtClean="0">
                <a:solidFill>
                  <a:schemeClr val="tx1"/>
                </a:solidFill>
                <a:effectLst/>
                <a:latin typeface="Verdana" pitchFamily="34" charset="0"/>
                <a:ea typeface="Verdana" pitchFamily="34" charset="0"/>
                <a:cs typeface="Verdana" pitchFamily="34" charset="0"/>
              </a:rPr>
              <a:t> el nombre por defecto </a:t>
            </a:r>
            <a:r>
              <a:rPr lang="es-UY" sz="900" kern="1200" baseline="0" dirty="0" err="1" smtClean="0">
                <a:solidFill>
                  <a:schemeClr val="tx1"/>
                </a:solidFill>
                <a:effectLst/>
                <a:latin typeface="Verdana" pitchFamily="34" charset="0"/>
                <a:ea typeface="Verdana" pitchFamily="34" charset="0"/>
                <a:cs typeface="Verdana" pitchFamily="34" charset="0"/>
              </a:rPr>
              <a:t>UAttraction</a:t>
            </a:r>
            <a:r>
              <a:rPr lang="es-UY" sz="900" kern="1200" baseline="0" dirty="0" smtClean="0">
                <a:solidFill>
                  <a:schemeClr val="tx1"/>
                </a:solidFill>
                <a:effectLst/>
                <a:latin typeface="Verdana" pitchFamily="34" charset="0"/>
                <a:ea typeface="Verdana" pitchFamily="34" charset="0"/>
                <a:cs typeface="Verdana" pitchFamily="34" charset="0"/>
              </a:rPr>
              <a:t>. </a:t>
            </a:r>
            <a:r>
              <a:rPr lang="es-UY" sz="900" kern="1200" dirty="0" smtClean="0">
                <a:solidFill>
                  <a:schemeClr val="tx1"/>
                </a:solidFill>
                <a:effectLst/>
                <a:latin typeface="Verdana" pitchFamily="34" charset="0"/>
                <a:ea typeface="Verdana" pitchFamily="34" charset="0"/>
                <a:cs typeface="Verdana" pitchFamily="34" charset="0"/>
              </a:rPr>
              <a:t> Lo modificamos a nuestro gusto</a:t>
            </a:r>
            <a:r>
              <a:rPr lang="es-UY" sz="900" kern="1200" baseline="0" dirty="0" smtClean="0">
                <a:solidFill>
                  <a:schemeClr val="tx1"/>
                </a:solidFill>
                <a:effectLst/>
                <a:latin typeface="Verdana" pitchFamily="34" charset="0"/>
                <a:ea typeface="Verdana" pitchFamily="34" charset="0"/>
                <a:cs typeface="Verdana" pitchFamily="34" charset="0"/>
              </a:rPr>
              <a:t> –agregándole </a:t>
            </a:r>
            <a:r>
              <a:rPr lang="es-UY" sz="900" kern="1200" baseline="0" dirty="0" err="1" smtClean="0">
                <a:solidFill>
                  <a:schemeClr val="tx1"/>
                </a:solidFill>
                <a:effectLst/>
                <a:latin typeface="Verdana" pitchFamily="34" charset="0"/>
                <a:ea typeface="Verdana" pitchFamily="34" charset="0"/>
                <a:cs typeface="Verdana" pitchFamily="34" charset="0"/>
              </a:rPr>
              <a:t>Name</a:t>
            </a:r>
            <a:r>
              <a:rPr lang="es-UY" sz="900" kern="1200" baseline="0" dirty="0" smtClean="0">
                <a:solidFill>
                  <a:schemeClr val="tx1"/>
                </a:solidFill>
                <a:effectLst/>
                <a:latin typeface="Verdana" pitchFamily="34" charset="0"/>
                <a:ea typeface="Verdana" pitchFamily="34" charset="0"/>
                <a:cs typeface="Verdana" pitchFamily="34" charset="0"/>
              </a:rPr>
              <a:t> al final, por ejemplo–. Ob</a:t>
            </a:r>
            <a:r>
              <a:rPr lang="es-UY" dirty="0" smtClean="0"/>
              <a:t>sérvese el prefijo “U”, por </a:t>
            </a:r>
            <a:r>
              <a:rPr lang="es-UY" b="1" dirty="0" err="1" smtClean="0"/>
              <a:t>U</a:t>
            </a:r>
            <a:r>
              <a:rPr lang="es-UY" dirty="0" err="1" smtClean="0"/>
              <a:t>ser</a:t>
            </a:r>
            <a:r>
              <a:rPr lang="es-UY" dirty="0" smtClean="0"/>
              <a:t>.</a:t>
            </a:r>
            <a:endParaRPr lang="es-UY" sz="900" kern="1200" baseline="0" dirty="0" smtClean="0">
              <a:solidFill>
                <a:schemeClr val="tx1"/>
              </a:solidFill>
              <a:effectLst/>
              <a:latin typeface="Verdana" pitchFamily="34" charset="0"/>
              <a:ea typeface="Verdana" pitchFamily="34" charset="0"/>
              <a:cs typeface="Verdana" pitchFamily="34" charset="0"/>
            </a:endParaRP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Nuestro índice estará compuesto por el atributo </a:t>
            </a:r>
            <a:r>
              <a:rPr lang="es-UY" sz="900" kern="1200" dirty="0" err="1" smtClean="0">
                <a:solidFill>
                  <a:schemeClr val="tx1"/>
                </a:solidFill>
                <a:effectLst/>
                <a:latin typeface="Verdana" pitchFamily="34" charset="0"/>
                <a:ea typeface="Verdana" pitchFamily="34" charset="0"/>
                <a:cs typeface="Verdana" pitchFamily="34" charset="0"/>
              </a:rPr>
              <a:t>AttractionName</a:t>
            </a:r>
            <a:r>
              <a:rPr lang="es-UY" sz="900" kern="1200" dirty="0" smtClean="0">
                <a:solidFill>
                  <a:schemeClr val="tx1"/>
                </a:solidFill>
                <a:effectLst/>
                <a:latin typeface="Verdana" pitchFamily="34" charset="0"/>
                <a:ea typeface="Verdana" pitchFamily="34" charset="0"/>
                <a:cs typeface="Verdana" pitchFamily="34" charset="0"/>
              </a:rPr>
              <a:t>, ordenado en sentido ascendente. Si los nombres de atracción no pueden repetirse, podemos controlarlo indicando que el índice sea </a:t>
            </a:r>
            <a:r>
              <a:rPr lang="es-UY" sz="900" b="1" kern="1200" dirty="0" err="1" smtClean="0">
                <a:solidFill>
                  <a:schemeClr val="tx1"/>
                </a:solidFill>
                <a:effectLst/>
                <a:latin typeface="Verdana" pitchFamily="34" charset="0"/>
                <a:ea typeface="Verdana" pitchFamily="34" charset="0"/>
                <a:cs typeface="Verdana" pitchFamily="34" charset="0"/>
              </a:rPr>
              <a:t>Unique</a:t>
            </a:r>
            <a:r>
              <a:rPr lang="es-UY" sz="900" kern="1200" dirty="0" smtClean="0">
                <a:solidFill>
                  <a:schemeClr val="tx1"/>
                </a:solidFill>
                <a:effectLst/>
                <a:latin typeface="Verdana" pitchFamily="34" charset="0"/>
                <a:ea typeface="Verdana" pitchFamily="34" charset="0"/>
                <a:cs typeface="Verdana" pitchFamily="34" charset="0"/>
              </a:rPr>
              <a:t>, y no </a:t>
            </a:r>
            <a:r>
              <a:rPr lang="es-UY" sz="900" b="1" kern="1200" dirty="0" err="1" smtClean="0">
                <a:solidFill>
                  <a:schemeClr val="tx1"/>
                </a:solidFill>
                <a:effectLst/>
                <a:latin typeface="Verdana" pitchFamily="34" charset="0"/>
                <a:ea typeface="Verdana" pitchFamily="34" charset="0"/>
                <a:cs typeface="Verdana" pitchFamily="34" charset="0"/>
              </a:rPr>
              <a:t>Duplicate</a:t>
            </a:r>
            <a:r>
              <a:rPr lang="es-UY" sz="900" kern="1200" dirty="0" smtClean="0">
                <a:solidFill>
                  <a:schemeClr val="tx1"/>
                </a:solidFill>
                <a:effectLst/>
                <a:latin typeface="Verdana" pitchFamily="34" charset="0"/>
                <a:ea typeface="Verdana" pitchFamily="34" charset="0"/>
                <a:cs typeface="Verdana" pitchFamily="34" charset="0"/>
              </a:rPr>
              <a:t>. En ese caso se controlará automáticamente cuando se ingrese una atracción, que no exista otra con el mismo nombre</a:t>
            </a:r>
            <a:r>
              <a:rPr lang="es-UY" sz="900" kern="1200" baseline="0" dirty="0" smtClean="0">
                <a:solidFill>
                  <a:schemeClr val="tx1"/>
                </a:solidFill>
                <a:effectLst/>
                <a:latin typeface="Verdana" pitchFamily="34" charset="0"/>
                <a:ea typeface="Verdana" pitchFamily="34" charset="0"/>
                <a:cs typeface="Verdana" pitchFamily="34" charset="0"/>
              </a:rPr>
              <a:t> –utilizando este índice–. </a:t>
            </a:r>
            <a:r>
              <a:rPr lang="es-UY" sz="900" kern="1200" dirty="0" smtClean="0">
                <a:solidFill>
                  <a:schemeClr val="tx1"/>
                </a:solidFill>
                <a:effectLst/>
                <a:latin typeface="Verdana" pitchFamily="34" charset="0"/>
                <a:ea typeface="Verdana" pitchFamily="34" charset="0"/>
                <a:cs typeface="Verdana" pitchFamily="34" charset="0"/>
              </a:rPr>
              <a:t>En nuestro caso podrán repetirse (por ejemplo pensemos que cada país suele tener un Obelisco), así que dejamos el valor </a:t>
            </a:r>
            <a:r>
              <a:rPr lang="es-UY" sz="900" kern="1200" dirty="0" err="1" smtClean="0">
                <a:solidFill>
                  <a:schemeClr val="tx1"/>
                </a:solidFill>
                <a:effectLst/>
                <a:latin typeface="Verdana" pitchFamily="34" charset="0"/>
                <a:ea typeface="Verdana" pitchFamily="34" charset="0"/>
                <a:cs typeface="Verdana" pitchFamily="34" charset="0"/>
              </a:rPr>
              <a:t>Duplicate</a:t>
            </a:r>
            <a:r>
              <a:rPr lang="es-UY" sz="900" kern="1200" dirty="0" smtClean="0">
                <a:solidFill>
                  <a:schemeClr val="tx1"/>
                </a:solidFill>
                <a:effectLst/>
                <a:latin typeface="Verdana" pitchFamily="34" charset="0"/>
                <a:ea typeface="Verdana" pitchFamily="34" charset="0"/>
                <a:cs typeface="Verdana" pitchFamily="34" charset="0"/>
              </a:rPr>
              <a:t>.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Una vez hecho esto, al dar F5 deberá reorganizarse la base de datos, para crear ese nuevo índice. Recordemos que el listado de navegación del reporte nos informaba que no teníamos índice para satisfacer la consulta, y veamos lo que dirá luego de reorganizar: nos informa que utilizará el índice que se acaba de crear. </a:t>
            </a:r>
          </a:p>
          <a:p>
            <a:pPr algn="just"/>
            <a:endParaRPr lang="es-UY" sz="900" kern="1200" dirty="0" smtClean="0">
              <a:solidFill>
                <a:schemeClr val="tx1"/>
              </a:solidFill>
              <a:effectLst/>
              <a:latin typeface="Verdana" pitchFamily="34" charset="0"/>
              <a:ea typeface="Verdana" pitchFamily="34" charset="0"/>
              <a:cs typeface="Verdana" pitchFamily="34" charset="0"/>
            </a:endParaRPr>
          </a:p>
          <a:p>
            <a:pPr algn="just"/>
            <a:r>
              <a:rPr lang="es-UY" sz="900" kern="1200" dirty="0" smtClean="0">
                <a:solidFill>
                  <a:schemeClr val="tx1"/>
                </a:solidFill>
                <a:effectLst/>
                <a:latin typeface="Verdana" pitchFamily="34" charset="0"/>
                <a:ea typeface="Verdana" pitchFamily="34" charset="0"/>
                <a:cs typeface="Verdana" pitchFamily="34" charset="0"/>
              </a:rPr>
              <a:t>Así como lo creamos, en cualquier momento podemos eliminarlo,</a:t>
            </a:r>
            <a:r>
              <a:rPr lang="es-UY" sz="900" kern="1200" baseline="0" dirty="0" smtClean="0">
                <a:solidFill>
                  <a:schemeClr val="tx1"/>
                </a:solidFill>
                <a:effectLst/>
                <a:latin typeface="Verdana" pitchFamily="34" charset="0"/>
                <a:ea typeface="Verdana" pitchFamily="34" charset="0"/>
                <a:cs typeface="Verdana" pitchFamily="34" charset="0"/>
              </a:rPr>
              <a:t> y al hacer F5 y reorganizar, volveremos a la situación de la que habíamos partido antes de crearlo. </a:t>
            </a:r>
            <a:endParaRPr lang="es-UY" dirty="0"/>
          </a:p>
        </p:txBody>
      </p:sp>
    </p:spTree>
    <p:extLst>
      <p:ext uri="{BB962C8B-B14F-4D97-AF65-F5344CB8AC3E}">
        <p14:creationId xmlns:p14="http://schemas.microsoft.com/office/powerpoint/2010/main" val="3012579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5/29/2013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5/29/2013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3.png"/><Relationship Id="rId4" Type="http://schemas.openxmlformats.org/officeDocument/2006/relationships/image" Target="../media/image19.jpe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jpe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jpe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3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jpe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jp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5.png"/><Relationship Id="rId5" Type="http://schemas.openxmlformats.org/officeDocument/2006/relationships/image" Target="../media/image60.png"/><Relationship Id="rId10" Type="http://schemas.openxmlformats.org/officeDocument/2006/relationships/image" Target="../media/image6.png"/><Relationship Id="rId4" Type="http://schemas.openxmlformats.org/officeDocument/2006/relationships/image" Target="../media/image59.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png"/><Relationship Id="rId4" Type="http://schemas.openxmlformats.org/officeDocument/2006/relationships/image" Target="../media/image66.png"/><Relationship Id="rId9" Type="http://schemas.openxmlformats.org/officeDocument/2006/relationships/image" Target="../media/image70.png"/></Relationships>
</file>

<file path=ppt/slides/_rels/slide2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gif"/><Relationship Id="rId7" Type="http://schemas.openxmlformats.org/officeDocument/2006/relationships/image" Target="../media/image75.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gif"/><Relationship Id="rId9"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3.png"/><Relationship Id="rId4" Type="http://schemas.openxmlformats.org/officeDocument/2006/relationships/image" Target="../media/image19.jpe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1" y="2665977"/>
            <a:ext cx="3052978" cy="1143000"/>
          </a:xfrm>
        </p:spPr>
        <p:txBody>
          <a:bodyPr>
            <a:normAutofit/>
          </a:bodyPr>
          <a:lstStyle/>
          <a:p>
            <a:pPr>
              <a:lnSpc>
                <a:spcPts val="2920"/>
              </a:lnSpc>
              <a:spcBef>
                <a:spcPts val="0"/>
              </a:spcBef>
            </a:pPr>
            <a:r>
              <a:rPr lang="en-US" spc="-60" dirty="0" smtClean="0"/>
              <a:t>FOR EACHS</a:t>
            </a:r>
            <a:br>
              <a:rPr lang="en-US" spc="-60" dirty="0" smtClean="0"/>
            </a:br>
            <a:r>
              <a:rPr lang="en-US" sz="2400" b="0" spc="-20" dirty="0" err="1" smtClean="0"/>
              <a:t>Acceso</a:t>
            </a:r>
            <a:r>
              <a:rPr lang="en-US" sz="2400" b="0" spc="-20" dirty="0" smtClean="0"/>
              <a:t> a la BD</a:t>
            </a: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733" y="3684613"/>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719513"/>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815975"/>
            <a:ext cx="25812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085850"/>
            <a:ext cx="262731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716338"/>
            <a:ext cx="1584325"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84450" y="3935600"/>
            <a:ext cx="6380163" cy="150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8"/>
          <p:cNvSpPr>
            <a:spLocks/>
          </p:cNvSpPr>
          <p:nvPr/>
        </p:nvSpPr>
        <p:spPr bwMode="auto">
          <a:xfrm>
            <a:off x="7358510" y="1349375"/>
            <a:ext cx="485775" cy="711200"/>
          </a:xfrm>
          <a:custGeom>
            <a:avLst/>
            <a:gdLst>
              <a:gd name="T0" fmla="*/ 234547 w 485404"/>
              <a:gd name="T1" fmla="*/ 0 h 711200"/>
              <a:gd name="T2" fmla="*/ 483752 w 485404"/>
              <a:gd name="T3" fmla="*/ 261257 h 711200"/>
              <a:gd name="T4" fmla="*/ 0 w 485404"/>
              <a:gd name="T5" fmla="*/ 711200 h 711200"/>
              <a:gd name="T6" fmla="*/ 0 60000 65536"/>
              <a:gd name="T7" fmla="*/ 0 60000 65536"/>
              <a:gd name="T8" fmla="*/ 0 60000 65536"/>
            </a:gdLst>
            <a:ahLst/>
            <a:cxnLst>
              <a:cxn ang="T6">
                <a:pos x="T0" y="T1"/>
              </a:cxn>
              <a:cxn ang="T7">
                <a:pos x="T2" y="T3"/>
              </a:cxn>
              <a:cxn ang="T8">
                <a:pos x="T4" y="T5"/>
              </a:cxn>
            </a:cxnLst>
            <a:rect l="0" t="0" r="r" b="b"/>
            <a:pathLst>
              <a:path w="485404" h="711200">
                <a:moveTo>
                  <a:pt x="232229" y="0"/>
                </a:moveTo>
                <a:cubicBezTo>
                  <a:pt x="374953" y="71362"/>
                  <a:pt x="517677" y="142724"/>
                  <a:pt x="478972" y="261257"/>
                </a:cubicBezTo>
                <a:cubicBezTo>
                  <a:pt x="440267" y="379790"/>
                  <a:pt x="220133" y="545495"/>
                  <a:pt x="0" y="71120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0" name="Freeform 9"/>
          <p:cNvSpPr>
            <a:spLocks/>
          </p:cNvSpPr>
          <p:nvPr/>
        </p:nvSpPr>
        <p:spPr bwMode="auto">
          <a:xfrm>
            <a:off x="2859088" y="2700338"/>
            <a:ext cx="406400" cy="1044575"/>
          </a:xfrm>
          <a:custGeom>
            <a:avLst/>
            <a:gdLst>
              <a:gd name="T0" fmla="*/ 0 w 406400"/>
              <a:gd name="T1" fmla="*/ 0 h 1045029"/>
              <a:gd name="T2" fmla="*/ 304800 w 406400"/>
              <a:gd name="T3" fmla="*/ 447409 h 1045029"/>
              <a:gd name="T4" fmla="*/ 406400 w 406400"/>
              <a:gd name="T5" fmla="*/ 1039142 h 1045029"/>
              <a:gd name="T6" fmla="*/ 0 60000 65536"/>
              <a:gd name="T7" fmla="*/ 0 60000 65536"/>
              <a:gd name="T8" fmla="*/ 0 60000 65536"/>
            </a:gdLst>
            <a:ahLst/>
            <a:cxnLst>
              <a:cxn ang="T6">
                <a:pos x="T0" y="T1"/>
              </a:cxn>
              <a:cxn ang="T7">
                <a:pos x="T2" y="T3"/>
              </a:cxn>
              <a:cxn ang="T8">
                <a:pos x="T4" y="T5"/>
              </a:cxn>
            </a:cxnLst>
            <a:rect l="0" t="0" r="r" b="b"/>
            <a:pathLst>
              <a:path w="406400" h="1045029">
                <a:moveTo>
                  <a:pt x="0" y="0"/>
                </a:moveTo>
                <a:cubicBezTo>
                  <a:pt x="118533" y="137886"/>
                  <a:pt x="237067" y="275772"/>
                  <a:pt x="304800" y="449943"/>
                </a:cubicBezTo>
                <a:cubicBezTo>
                  <a:pt x="372533" y="624115"/>
                  <a:pt x="389466" y="834572"/>
                  <a:pt x="406400" y="10450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1" name="Freeform 10"/>
          <p:cNvSpPr>
            <a:spLocks/>
          </p:cNvSpPr>
          <p:nvPr/>
        </p:nvSpPr>
        <p:spPr bwMode="auto">
          <a:xfrm>
            <a:off x="1785938" y="4092575"/>
            <a:ext cx="796925" cy="604838"/>
          </a:xfrm>
          <a:custGeom>
            <a:avLst/>
            <a:gdLst>
              <a:gd name="T0" fmla="*/ 0 w 798286"/>
              <a:gd name="T1" fmla="*/ 0 h 604177"/>
              <a:gd name="T2" fmla="*/ 184546 w 798286"/>
              <a:gd name="T3" fmla="*/ 117776 h 604177"/>
              <a:gd name="T4" fmla="*/ 496855 w 798286"/>
              <a:gd name="T5" fmla="*/ 559437 h 604177"/>
              <a:gd name="T6" fmla="*/ 780773 w 798286"/>
              <a:gd name="T7" fmla="*/ 588883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2" name="Freeform 11"/>
          <p:cNvSpPr>
            <a:spLocks/>
          </p:cNvSpPr>
          <p:nvPr/>
        </p:nvSpPr>
        <p:spPr bwMode="auto">
          <a:xfrm>
            <a:off x="1785938" y="4392613"/>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3" name="Freeform 12"/>
          <p:cNvSpPr>
            <a:spLocks/>
          </p:cNvSpPr>
          <p:nvPr/>
        </p:nvSpPr>
        <p:spPr bwMode="auto">
          <a:xfrm>
            <a:off x="1814513" y="4267200"/>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1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8738" y="5200650"/>
            <a:ext cx="6276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a:spLocks noChangeArrowheads="1"/>
          </p:cNvSpPr>
          <p:nvPr/>
        </p:nvSpPr>
        <p:spPr bwMode="auto">
          <a:xfrm>
            <a:off x="2582863" y="5214938"/>
            <a:ext cx="6278562" cy="204787"/>
          </a:xfrm>
          <a:prstGeom prst="rect">
            <a:avLst/>
          </a:prstGeom>
          <a:solidFill>
            <a:srgbClr val="FFFF0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911225"/>
            <a:endParaRPr lang="es-UY"/>
          </a:p>
        </p:txBody>
      </p:sp>
      <p:pic>
        <p:nvPicPr>
          <p:cNvPr id="19"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339" y="5210849"/>
            <a:ext cx="1581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978" y="4868863"/>
            <a:ext cx="1600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Freeform 20"/>
          <p:cNvSpPr>
            <a:spLocks/>
          </p:cNvSpPr>
          <p:nvPr/>
        </p:nvSpPr>
        <p:spPr bwMode="auto">
          <a:xfrm>
            <a:off x="1843088" y="5108575"/>
            <a:ext cx="711200" cy="565150"/>
          </a:xfrm>
          <a:custGeom>
            <a:avLst/>
            <a:gdLst>
              <a:gd name="T0" fmla="*/ 0 w 711200"/>
              <a:gd name="T1" fmla="*/ 539200 h 564960"/>
              <a:gd name="T2" fmla="*/ 290286 w 711200"/>
              <a:gd name="T3" fmla="*/ 539200 h 564960"/>
              <a:gd name="T4" fmla="*/ 406400 w 711200"/>
              <a:gd name="T5" fmla="*/ 247738 h 564960"/>
              <a:gd name="T6" fmla="*/ 711200 w 711200"/>
              <a:gd name="T7" fmla="*/ 0 h 564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564960">
                <a:moveTo>
                  <a:pt x="0" y="537028"/>
                </a:moveTo>
                <a:cubicBezTo>
                  <a:pt x="111276" y="561218"/>
                  <a:pt x="222553" y="585409"/>
                  <a:pt x="290286" y="537028"/>
                </a:cubicBezTo>
                <a:cubicBezTo>
                  <a:pt x="358019" y="488647"/>
                  <a:pt x="336248" y="336247"/>
                  <a:pt x="406400" y="246742"/>
                </a:cubicBezTo>
                <a:cubicBezTo>
                  <a:pt x="476552" y="157237"/>
                  <a:pt x="593876" y="7861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2" name="Freeform 21"/>
          <p:cNvSpPr>
            <a:spLocks/>
          </p:cNvSpPr>
          <p:nvPr/>
        </p:nvSpPr>
        <p:spPr bwMode="auto">
          <a:xfrm>
            <a:off x="1828800" y="4935538"/>
            <a:ext cx="668338" cy="484187"/>
          </a:xfrm>
          <a:custGeom>
            <a:avLst/>
            <a:gdLst>
              <a:gd name="T0" fmla="*/ 0 w 667657"/>
              <a:gd name="T1" fmla="*/ 461510 h 484444"/>
              <a:gd name="T2" fmla="*/ 220394 w 667657"/>
              <a:gd name="T3" fmla="*/ 447087 h 484444"/>
              <a:gd name="T4" fmla="*/ 455481 w 667657"/>
              <a:gd name="T5" fmla="*/ 144219 h 484444"/>
              <a:gd name="T6" fmla="*/ 675875 w 667657"/>
              <a:gd name="T7" fmla="*/ 0 h 4844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657" h="484444">
                <a:moveTo>
                  <a:pt x="0" y="464457"/>
                </a:moveTo>
                <a:cubicBezTo>
                  <a:pt x="71362" y="483809"/>
                  <a:pt x="142724" y="503162"/>
                  <a:pt x="217714" y="449943"/>
                </a:cubicBezTo>
                <a:cubicBezTo>
                  <a:pt x="292704" y="396724"/>
                  <a:pt x="374953" y="220133"/>
                  <a:pt x="449943" y="145143"/>
                </a:cubicBezTo>
                <a:cubicBezTo>
                  <a:pt x="524933" y="70153"/>
                  <a:pt x="596295" y="35076"/>
                  <a:pt x="667657"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4" name="Freeform 23"/>
          <p:cNvSpPr>
            <a:spLocks/>
          </p:cNvSpPr>
          <p:nvPr/>
        </p:nvSpPr>
        <p:spPr bwMode="auto">
          <a:xfrm>
            <a:off x="1828800" y="4979988"/>
            <a:ext cx="739775" cy="341312"/>
          </a:xfrm>
          <a:custGeom>
            <a:avLst/>
            <a:gdLst>
              <a:gd name="T0" fmla="*/ 0 w 711200"/>
              <a:gd name="T1" fmla="*/ 454881 h 259898"/>
              <a:gd name="T2" fmla="*/ 435986 w 711200"/>
              <a:gd name="T3" fmla="*/ 956838 h 259898"/>
              <a:gd name="T4" fmla="*/ 1186848 w 711200"/>
              <a:gd name="T5" fmla="*/ 8987250 h 259898"/>
              <a:gd name="T6" fmla="*/ 0 60000 65536"/>
              <a:gd name="T7" fmla="*/ 0 60000 65536"/>
              <a:gd name="T8" fmla="*/ 0 60000 65536"/>
            </a:gdLst>
            <a:ahLst/>
            <a:cxnLst>
              <a:cxn ang="T6">
                <a:pos x="T0" y="T1"/>
              </a:cxn>
              <a:cxn ang="T7">
                <a:pos x="T2" y="T3"/>
              </a:cxn>
              <a:cxn ang="T8">
                <a:pos x="T4" y="T5"/>
              </a:cxn>
            </a:cxnLst>
            <a:rect l="0" t="0" r="r" b="b"/>
            <a:pathLst>
              <a:path w="711200" h="259898">
                <a:moveTo>
                  <a:pt x="0" y="13155"/>
                </a:moveTo>
                <a:cubicBezTo>
                  <a:pt x="71362" y="-150"/>
                  <a:pt x="142724" y="-13454"/>
                  <a:pt x="261257" y="27670"/>
                </a:cubicBezTo>
                <a:cubicBezTo>
                  <a:pt x="379790" y="68794"/>
                  <a:pt x="545495" y="164346"/>
                  <a:pt x="711200" y="259898"/>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3" name="Rectangle 12"/>
          <p:cNvSpPr txBox="1">
            <a:spLocks/>
          </p:cNvSpPr>
          <p:nvPr/>
        </p:nvSpPr>
        <p:spPr bwMode="auto">
          <a:xfrm>
            <a:off x="4776100" y="2043216"/>
            <a:ext cx="306818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800" b="1" dirty="0" smtClean="0">
                <a:latin typeface="Segoe"/>
              </a:rPr>
              <a:t>¿</a:t>
            </a:r>
            <a:r>
              <a:rPr lang="en-US" sz="2800" b="1" dirty="0" err="1" smtClean="0">
                <a:latin typeface="Segoe"/>
              </a:rPr>
              <a:t>descendente</a:t>
            </a:r>
            <a:r>
              <a:rPr lang="en-US" sz="2800" b="1" dirty="0" smtClean="0">
                <a:latin typeface="Segoe"/>
              </a:rPr>
              <a:t>?</a:t>
            </a:r>
            <a:endParaRPr lang="es-UY" sz="2800" b="1" dirty="0">
              <a:latin typeface="Segoe"/>
            </a:endParaRPr>
          </a:p>
        </p:txBody>
      </p:sp>
      <p:sp>
        <p:nvSpPr>
          <p:cNvPr id="25" name="TextBox 24"/>
          <p:cNvSpPr txBox="1">
            <a:spLocks noChangeArrowheads="1"/>
          </p:cNvSpPr>
          <p:nvPr/>
        </p:nvSpPr>
        <p:spPr bwMode="auto">
          <a:xfrm>
            <a:off x="6435499" y="1009650"/>
            <a:ext cx="252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600" b="1" dirty="0">
                <a:solidFill>
                  <a:srgbClr val="FF0000"/>
                </a:solidFill>
              </a:rPr>
              <a:t>(</a:t>
            </a:r>
            <a:endParaRPr lang="es-UY" b="1" dirty="0">
              <a:solidFill>
                <a:srgbClr val="FF0000"/>
              </a:solidFill>
            </a:endParaRPr>
          </a:p>
        </p:txBody>
      </p:sp>
      <p:sp>
        <p:nvSpPr>
          <p:cNvPr id="26" name="TextBox 25"/>
          <p:cNvSpPr txBox="1">
            <a:spLocks noChangeArrowheads="1"/>
          </p:cNvSpPr>
          <p:nvPr/>
        </p:nvSpPr>
        <p:spPr bwMode="auto">
          <a:xfrm>
            <a:off x="8278586" y="1012825"/>
            <a:ext cx="252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600" b="1" dirty="0">
                <a:solidFill>
                  <a:srgbClr val="FF0000"/>
                </a:solidFill>
              </a:rPr>
              <a:t>)</a:t>
            </a:r>
            <a:endParaRPr lang="es-UY" sz="1400" b="1" dirty="0">
              <a:solidFill>
                <a:srgbClr val="FF0000"/>
              </a:solidFill>
            </a:endParaRPr>
          </a:p>
        </p:txBody>
      </p:sp>
      <p:sp>
        <p:nvSpPr>
          <p:cNvPr id="2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e </a:t>
            </a:r>
            <a:r>
              <a:rPr lang="en-US" b="0" i="0" dirty="0" err="1" smtClean="0">
                <a:solidFill>
                  <a:schemeClr val="bg1">
                    <a:lumMod val="95000"/>
                  </a:schemeClr>
                </a:solidFill>
              </a:rPr>
              <a:t>Iïndices</a:t>
            </a:r>
            <a:endParaRPr lang="en-US" b="0" i="0" dirty="0">
              <a:solidFill>
                <a:schemeClr val="bg1">
                  <a:lumMod val="95000"/>
                </a:schemeClr>
              </a:solidFill>
            </a:endParaRPr>
          </a:p>
        </p:txBody>
      </p:sp>
    </p:spTree>
    <p:extLst>
      <p:ext uri="{BB962C8B-B14F-4D97-AF65-F5344CB8AC3E}">
        <p14:creationId xmlns:p14="http://schemas.microsoft.com/office/powerpoint/2010/main" val="248409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80">
                                          <p:stCondLst>
                                            <p:cond delay="0"/>
                                          </p:stCondLst>
                                        </p:cTn>
                                        <p:tgtEl>
                                          <p:spTgt spid="26"/>
                                        </p:tgtEl>
                                      </p:cBhvr>
                                    </p:animEffect>
                                    <p:anim calcmode="lin" valueType="num">
                                      <p:cBhvr>
                                        <p:cTn id="25"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0" dur="26">
                                          <p:stCondLst>
                                            <p:cond delay="650"/>
                                          </p:stCondLst>
                                        </p:cTn>
                                        <p:tgtEl>
                                          <p:spTgt spid="26"/>
                                        </p:tgtEl>
                                      </p:cBhvr>
                                      <p:to x="100000" y="60000"/>
                                    </p:animScale>
                                    <p:animScale>
                                      <p:cBhvr>
                                        <p:cTn id="31" dur="166" decel="50000">
                                          <p:stCondLst>
                                            <p:cond delay="676"/>
                                          </p:stCondLst>
                                        </p:cTn>
                                        <p:tgtEl>
                                          <p:spTgt spid="26"/>
                                        </p:tgtEl>
                                      </p:cBhvr>
                                      <p:to x="100000" y="100000"/>
                                    </p:animScale>
                                    <p:animScale>
                                      <p:cBhvr>
                                        <p:cTn id="32" dur="26">
                                          <p:stCondLst>
                                            <p:cond delay="1312"/>
                                          </p:stCondLst>
                                        </p:cTn>
                                        <p:tgtEl>
                                          <p:spTgt spid="26"/>
                                        </p:tgtEl>
                                      </p:cBhvr>
                                      <p:to x="100000" y="80000"/>
                                    </p:animScale>
                                    <p:animScale>
                                      <p:cBhvr>
                                        <p:cTn id="33" dur="166" decel="50000">
                                          <p:stCondLst>
                                            <p:cond delay="1338"/>
                                          </p:stCondLst>
                                        </p:cTn>
                                        <p:tgtEl>
                                          <p:spTgt spid="26"/>
                                        </p:tgtEl>
                                      </p:cBhvr>
                                      <p:to x="100000" y="100000"/>
                                    </p:animScale>
                                    <p:animScale>
                                      <p:cBhvr>
                                        <p:cTn id="34" dur="26">
                                          <p:stCondLst>
                                            <p:cond delay="1642"/>
                                          </p:stCondLst>
                                        </p:cTn>
                                        <p:tgtEl>
                                          <p:spTgt spid="26"/>
                                        </p:tgtEl>
                                      </p:cBhvr>
                                      <p:to x="100000" y="90000"/>
                                    </p:animScale>
                                    <p:animScale>
                                      <p:cBhvr>
                                        <p:cTn id="35" dur="166" decel="50000">
                                          <p:stCondLst>
                                            <p:cond delay="1668"/>
                                          </p:stCondLst>
                                        </p:cTn>
                                        <p:tgtEl>
                                          <p:spTgt spid="26"/>
                                        </p:tgtEl>
                                      </p:cBhvr>
                                      <p:to x="100000" y="100000"/>
                                    </p:animScale>
                                    <p:animScale>
                                      <p:cBhvr>
                                        <p:cTn id="36" dur="26">
                                          <p:stCondLst>
                                            <p:cond delay="1808"/>
                                          </p:stCondLst>
                                        </p:cTn>
                                        <p:tgtEl>
                                          <p:spTgt spid="26"/>
                                        </p:tgtEl>
                                      </p:cBhvr>
                                      <p:to x="100000" y="95000"/>
                                    </p:animScale>
                                    <p:animScale>
                                      <p:cBhvr>
                                        <p:cTn id="37"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dirty="0" err="1" smtClean="0"/>
              <a:t>filtros</a:t>
            </a:r>
            <a:endParaRPr lang="en-US" sz="2600" dirty="0"/>
          </a:p>
        </p:txBody>
      </p:sp>
    </p:spTree>
    <p:extLst>
      <p:ext uri="{BB962C8B-B14F-4D97-AF65-F5344CB8AC3E}">
        <p14:creationId xmlns:p14="http://schemas.microsoft.com/office/powerpoint/2010/main" val="3289467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Filtros</a:t>
            </a:r>
            <a:endParaRPr lang="en-US" b="0" i="0" dirty="0">
              <a:solidFill>
                <a:schemeClr val="bg1">
                  <a:lumMod val="95000"/>
                </a:schemeClr>
              </a:solidFill>
            </a:endParaRPr>
          </a:p>
        </p:txBody>
      </p:sp>
      <p:pic>
        <p:nvPicPr>
          <p:cNvPr id="28"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43" y="4089400"/>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Freeform 6"/>
          <p:cNvSpPr>
            <a:spLocks/>
          </p:cNvSpPr>
          <p:nvPr/>
        </p:nvSpPr>
        <p:spPr bwMode="auto">
          <a:xfrm>
            <a:off x="1960106" y="4462463"/>
            <a:ext cx="796925" cy="604837"/>
          </a:xfrm>
          <a:custGeom>
            <a:avLst/>
            <a:gdLst>
              <a:gd name="T0" fmla="*/ 0 w 798286"/>
              <a:gd name="T1" fmla="*/ 0 h 604177"/>
              <a:gd name="T2" fmla="*/ 184546 w 798286"/>
              <a:gd name="T3" fmla="*/ 117774 h 604177"/>
              <a:gd name="T4" fmla="*/ 496855 w 798286"/>
              <a:gd name="T5" fmla="*/ 559425 h 604177"/>
              <a:gd name="T6" fmla="*/ 780773 w 798286"/>
              <a:gd name="T7" fmla="*/ 588871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0" name="Freeform 7"/>
          <p:cNvSpPr>
            <a:spLocks/>
          </p:cNvSpPr>
          <p:nvPr/>
        </p:nvSpPr>
        <p:spPr bwMode="auto">
          <a:xfrm>
            <a:off x="1960106" y="4762500"/>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1" name="Freeform 8"/>
          <p:cNvSpPr>
            <a:spLocks/>
          </p:cNvSpPr>
          <p:nvPr/>
        </p:nvSpPr>
        <p:spPr bwMode="auto">
          <a:xfrm>
            <a:off x="1988681" y="4637088"/>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93" y="5599113"/>
            <a:ext cx="1581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118" y="5238750"/>
            <a:ext cx="1600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2"/>
          <p:cNvSpPr>
            <a:spLocks/>
          </p:cNvSpPr>
          <p:nvPr/>
        </p:nvSpPr>
        <p:spPr bwMode="auto">
          <a:xfrm>
            <a:off x="2002968" y="5349875"/>
            <a:ext cx="739775" cy="341313"/>
          </a:xfrm>
          <a:custGeom>
            <a:avLst/>
            <a:gdLst>
              <a:gd name="T0" fmla="*/ 0 w 711200"/>
              <a:gd name="T1" fmla="*/ 454899 h 259898"/>
              <a:gd name="T2" fmla="*/ 435986 w 711200"/>
              <a:gd name="T3" fmla="*/ 956863 h 259898"/>
              <a:gd name="T4" fmla="*/ 1186848 w 711200"/>
              <a:gd name="T5" fmla="*/ 8987556 h 259898"/>
              <a:gd name="T6" fmla="*/ 0 60000 65536"/>
              <a:gd name="T7" fmla="*/ 0 60000 65536"/>
              <a:gd name="T8" fmla="*/ 0 60000 65536"/>
            </a:gdLst>
            <a:ahLst/>
            <a:cxnLst>
              <a:cxn ang="T6">
                <a:pos x="T0" y="T1"/>
              </a:cxn>
              <a:cxn ang="T7">
                <a:pos x="T2" y="T3"/>
              </a:cxn>
              <a:cxn ang="T8">
                <a:pos x="T4" y="T5"/>
              </a:cxn>
            </a:cxnLst>
            <a:rect l="0" t="0" r="r" b="b"/>
            <a:pathLst>
              <a:path w="711200" h="259898">
                <a:moveTo>
                  <a:pt x="0" y="13155"/>
                </a:moveTo>
                <a:cubicBezTo>
                  <a:pt x="71362" y="-150"/>
                  <a:pt x="142724" y="-13454"/>
                  <a:pt x="261257" y="27670"/>
                </a:cubicBezTo>
                <a:cubicBezTo>
                  <a:pt x="379790" y="68794"/>
                  <a:pt x="545495" y="164346"/>
                  <a:pt x="711200" y="259898"/>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5" name="Freeform 3"/>
          <p:cNvSpPr>
            <a:spLocks/>
          </p:cNvSpPr>
          <p:nvPr/>
        </p:nvSpPr>
        <p:spPr bwMode="auto">
          <a:xfrm>
            <a:off x="2002968" y="5305425"/>
            <a:ext cx="739775" cy="484188"/>
          </a:xfrm>
          <a:custGeom>
            <a:avLst/>
            <a:gdLst>
              <a:gd name="T0" fmla="*/ 0 w 667657"/>
              <a:gd name="T1" fmla="*/ 461521 h 484444"/>
              <a:gd name="T2" fmla="*/ 826011 w 667657"/>
              <a:gd name="T3" fmla="*/ 447097 h 484444"/>
              <a:gd name="T4" fmla="*/ 1707098 w 667657"/>
              <a:gd name="T5" fmla="*/ 144226 h 484444"/>
              <a:gd name="T6" fmla="*/ 2533113 w 667657"/>
              <a:gd name="T7" fmla="*/ 0 h 4844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657" h="484444">
                <a:moveTo>
                  <a:pt x="0" y="464457"/>
                </a:moveTo>
                <a:cubicBezTo>
                  <a:pt x="71362" y="483809"/>
                  <a:pt x="142724" y="503162"/>
                  <a:pt x="217714" y="449943"/>
                </a:cubicBezTo>
                <a:cubicBezTo>
                  <a:pt x="292704" y="396724"/>
                  <a:pt x="374953" y="220133"/>
                  <a:pt x="449943" y="145143"/>
                </a:cubicBezTo>
                <a:cubicBezTo>
                  <a:pt x="524933" y="70153"/>
                  <a:pt x="596295" y="35076"/>
                  <a:pt x="667657"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6" name="Freeform 5"/>
          <p:cNvSpPr>
            <a:spLocks/>
          </p:cNvSpPr>
          <p:nvPr/>
        </p:nvSpPr>
        <p:spPr bwMode="auto">
          <a:xfrm>
            <a:off x="2017256" y="5478463"/>
            <a:ext cx="711200" cy="565150"/>
          </a:xfrm>
          <a:custGeom>
            <a:avLst/>
            <a:gdLst>
              <a:gd name="T0" fmla="*/ 0 w 711200"/>
              <a:gd name="T1" fmla="*/ 539200 h 564960"/>
              <a:gd name="T2" fmla="*/ 290286 w 711200"/>
              <a:gd name="T3" fmla="*/ 539200 h 564960"/>
              <a:gd name="T4" fmla="*/ 406400 w 711200"/>
              <a:gd name="T5" fmla="*/ 247738 h 564960"/>
              <a:gd name="T6" fmla="*/ 711200 w 711200"/>
              <a:gd name="T7" fmla="*/ 0 h 564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564960">
                <a:moveTo>
                  <a:pt x="0" y="537028"/>
                </a:moveTo>
                <a:cubicBezTo>
                  <a:pt x="111276" y="561218"/>
                  <a:pt x="222553" y="585409"/>
                  <a:pt x="290286" y="537028"/>
                </a:cubicBezTo>
                <a:cubicBezTo>
                  <a:pt x="358019" y="488647"/>
                  <a:pt x="336248" y="336247"/>
                  <a:pt x="406400" y="246742"/>
                </a:cubicBezTo>
                <a:cubicBezTo>
                  <a:pt x="476552" y="157237"/>
                  <a:pt x="593876" y="7861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481" y="4340225"/>
            <a:ext cx="6143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313" y="798513"/>
            <a:ext cx="2349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793750"/>
            <a:ext cx="26177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0187" y="1068388"/>
            <a:ext cx="41306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12"/>
          <p:cNvSpPr txBox="1">
            <a:spLocks/>
          </p:cNvSpPr>
          <p:nvPr/>
        </p:nvSpPr>
        <p:spPr bwMode="auto">
          <a:xfrm>
            <a:off x="4414156" y="2636838"/>
            <a:ext cx="17399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&amp;start</a:t>
            </a:r>
            <a:endParaRPr lang="es-UY" sz="2000" b="1" dirty="0">
              <a:latin typeface="Segoe"/>
            </a:endParaRPr>
          </a:p>
        </p:txBody>
      </p:sp>
      <p:sp>
        <p:nvSpPr>
          <p:cNvPr id="43" name="Rectangle 12"/>
          <p:cNvSpPr txBox="1">
            <a:spLocks/>
          </p:cNvSpPr>
          <p:nvPr/>
        </p:nvSpPr>
        <p:spPr bwMode="auto">
          <a:xfrm>
            <a:off x="6935788" y="2636838"/>
            <a:ext cx="17399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&amp;end</a:t>
            </a:r>
            <a:endParaRPr lang="es-UY" sz="2000" b="1" dirty="0">
              <a:latin typeface="Segoe"/>
            </a:endParaRPr>
          </a:p>
        </p:txBody>
      </p:sp>
      <p:cxnSp>
        <p:nvCxnSpPr>
          <p:cNvPr id="44" name="Straight Arrow Connector 43"/>
          <p:cNvCxnSpPr/>
          <p:nvPr/>
        </p:nvCxnSpPr>
        <p:spPr bwMode="auto">
          <a:xfrm>
            <a:off x="4284663" y="3233738"/>
            <a:ext cx="4032250" cy="0"/>
          </a:xfrm>
          <a:prstGeom prst="straightConnector1">
            <a:avLst/>
          </a:prstGeom>
          <a:noFill/>
          <a:ln w="9525" cap="flat" cmpd="sng" algn="ctr">
            <a:solidFill>
              <a:schemeClr val="bg2">
                <a:lumMod val="50000"/>
              </a:schemeClr>
            </a:solidFill>
            <a:prstDash val="solid"/>
            <a:round/>
            <a:headEnd type="none" w="med" len="med"/>
            <a:tailEnd type="arrow"/>
          </a:ln>
          <a:effectLst/>
        </p:spPr>
      </p:cxnSp>
      <p:cxnSp>
        <p:nvCxnSpPr>
          <p:cNvPr id="45" name="Straight Connector 44"/>
          <p:cNvCxnSpPr/>
          <p:nvPr/>
        </p:nvCxnSpPr>
        <p:spPr bwMode="auto">
          <a:xfrm>
            <a:off x="4943475" y="3113088"/>
            <a:ext cx="0" cy="225425"/>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46" name="Straight Connector 45"/>
          <p:cNvCxnSpPr/>
          <p:nvPr/>
        </p:nvCxnSpPr>
        <p:spPr bwMode="auto">
          <a:xfrm>
            <a:off x="7380288" y="3122613"/>
            <a:ext cx="0" cy="223837"/>
          </a:xfrm>
          <a:prstGeom prst="line">
            <a:avLst/>
          </a:prstGeom>
          <a:noFill/>
          <a:ln w="9525" cap="flat" cmpd="sng" algn="ctr">
            <a:solidFill>
              <a:schemeClr val="bg2">
                <a:lumMod val="50000"/>
              </a:schemeClr>
            </a:solidFill>
            <a:prstDash val="solid"/>
            <a:round/>
            <a:headEnd type="none" w="med" len="med"/>
            <a:tailEnd type="none" w="med" len="med"/>
          </a:ln>
          <a:effectLst/>
        </p:spPr>
      </p:cxnSp>
      <p:sp>
        <p:nvSpPr>
          <p:cNvPr id="47" name="TextBox 46"/>
          <p:cNvSpPr txBox="1">
            <a:spLocks noChangeArrowheads="1"/>
          </p:cNvSpPr>
          <p:nvPr/>
        </p:nvSpPr>
        <p:spPr bwMode="auto">
          <a:xfrm>
            <a:off x="4733925" y="3346450"/>
            <a:ext cx="411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F</a:t>
            </a:r>
            <a:r>
              <a:rPr lang="es-UY" sz="1400"/>
              <a:t>’</a:t>
            </a:r>
          </a:p>
        </p:txBody>
      </p:sp>
      <p:sp>
        <p:nvSpPr>
          <p:cNvPr id="48" name="TextBox 47"/>
          <p:cNvSpPr txBox="1">
            <a:spLocks noChangeArrowheads="1"/>
          </p:cNvSpPr>
          <p:nvPr/>
        </p:nvSpPr>
        <p:spPr bwMode="auto">
          <a:xfrm>
            <a:off x="7188200" y="3346450"/>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N</a:t>
            </a:r>
            <a:r>
              <a:rPr lang="es-UY" sz="1400"/>
              <a:t>’</a:t>
            </a:r>
          </a:p>
        </p:txBody>
      </p:sp>
      <p:sp>
        <p:nvSpPr>
          <p:cNvPr id="49" name="TextBox 48"/>
          <p:cNvSpPr txBox="1">
            <a:spLocks noChangeArrowheads="1"/>
          </p:cNvSpPr>
          <p:nvPr/>
        </p:nvSpPr>
        <p:spPr bwMode="auto">
          <a:xfrm>
            <a:off x="5146675" y="3500438"/>
            <a:ext cx="1089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G</a:t>
            </a:r>
            <a:r>
              <a:rPr lang="es-UY" sz="1400"/>
              <a:t>reat Wall’</a:t>
            </a:r>
          </a:p>
        </p:txBody>
      </p:sp>
      <p:sp>
        <p:nvSpPr>
          <p:cNvPr id="50" name="TextBox 49"/>
          <p:cNvSpPr txBox="1">
            <a:spLocks noChangeArrowheads="1"/>
          </p:cNvSpPr>
          <p:nvPr/>
        </p:nvSpPr>
        <p:spPr bwMode="auto">
          <a:xfrm>
            <a:off x="6227763" y="3500438"/>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L</a:t>
            </a:r>
            <a:r>
              <a:rPr lang="es-UY" sz="1400"/>
              <a:t>ouvre…’</a:t>
            </a:r>
          </a:p>
        </p:txBody>
      </p:sp>
      <p:cxnSp>
        <p:nvCxnSpPr>
          <p:cNvPr id="51" name="Straight Connector 50"/>
          <p:cNvCxnSpPr/>
          <p:nvPr/>
        </p:nvCxnSpPr>
        <p:spPr bwMode="auto">
          <a:xfrm>
            <a:off x="6588125" y="3113088"/>
            <a:ext cx="0" cy="266700"/>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52" name="Straight Connector 51"/>
          <p:cNvCxnSpPr/>
          <p:nvPr/>
        </p:nvCxnSpPr>
        <p:spPr bwMode="auto">
          <a:xfrm>
            <a:off x="5651500" y="3141663"/>
            <a:ext cx="0" cy="265112"/>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14" name="Straight Arrow Connector 13"/>
          <p:cNvCxnSpPr/>
          <p:nvPr/>
        </p:nvCxnSpPr>
        <p:spPr>
          <a:xfrm>
            <a:off x="101600" y="4733472"/>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08860" y="5118096"/>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640187" y="1068388"/>
            <a:ext cx="4035501" cy="588168"/>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12129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up)">
                                      <p:cBhvr>
                                        <p:cTn id="47" dur="500"/>
                                        <p:tgtEl>
                                          <p:spTgt spid="52"/>
                                        </p:tgtEl>
                                      </p:cBhvr>
                                    </p:animEffect>
                                  </p:childTnLst>
                                </p:cTn>
                              </p:par>
                            </p:childTnLst>
                          </p:cTn>
                        </p:par>
                        <p:par>
                          <p:cTn id="48" fill="hold">
                            <p:stCondLst>
                              <p:cond delay="500"/>
                            </p:stCondLst>
                            <p:childTnLst>
                              <p:par>
                                <p:cTn id="49" presetID="42" presetClass="entr" presetSubtype="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1000"/>
                                        <p:tgtEl>
                                          <p:spTgt spid="49"/>
                                        </p:tgtEl>
                                      </p:cBhvr>
                                    </p:animEffect>
                                    <p:anim calcmode="lin" valueType="num">
                                      <p:cBhvr>
                                        <p:cTn id="52" dur="1000" fill="hold"/>
                                        <p:tgtEl>
                                          <p:spTgt spid="49"/>
                                        </p:tgtEl>
                                        <p:attrNameLst>
                                          <p:attrName>ppt_x</p:attrName>
                                        </p:attrNameLst>
                                      </p:cBhvr>
                                      <p:tavLst>
                                        <p:tav tm="0">
                                          <p:val>
                                            <p:strVal val="#ppt_x"/>
                                          </p:val>
                                        </p:tav>
                                        <p:tav tm="100000">
                                          <p:val>
                                            <p:strVal val="#ppt_x"/>
                                          </p:val>
                                        </p:tav>
                                      </p:tavLst>
                                    </p:anim>
                                    <p:anim calcmode="lin" valueType="num">
                                      <p:cBhvr>
                                        <p:cTn id="5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wipe(up)">
                                      <p:cBhvr>
                                        <p:cTn id="58" dur="500"/>
                                        <p:tgtEl>
                                          <p:spTgt spid="51"/>
                                        </p:tgtEl>
                                      </p:cBhvr>
                                    </p:animEffect>
                                  </p:childTnLst>
                                </p:cTn>
                              </p:par>
                            </p:childTnLst>
                          </p:cTn>
                        </p:par>
                        <p:par>
                          <p:cTn id="59" fill="hold">
                            <p:stCondLst>
                              <p:cond delay="500"/>
                            </p:stCondLst>
                            <p:childTnLst>
                              <p:par>
                                <p:cTn id="60" presetID="42" presetClass="entr" presetSubtype="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2000" fill="hold"/>
                                        <p:tgtEl>
                                          <p:spTgt spid="41"/>
                                        </p:tgtEl>
                                        <p:attrNameLst>
                                          <p:attrName>ppt_x</p:attrName>
                                        </p:attrNameLst>
                                      </p:cBhvr>
                                      <p:tavLst>
                                        <p:tav tm="0">
                                          <p:val>
                                            <p:strVal val="1+#ppt_w/2"/>
                                          </p:val>
                                        </p:tav>
                                        <p:tav tm="100000">
                                          <p:val>
                                            <p:strVal val="#ppt_x"/>
                                          </p:val>
                                        </p:tav>
                                      </p:tavLst>
                                    </p:anim>
                                    <p:anim calcmode="lin" valueType="num">
                                      <p:cBhvr additive="base">
                                        <p:cTn id="70" dur="2000" fill="hold"/>
                                        <p:tgtEl>
                                          <p:spTgt spid="41"/>
                                        </p:tgtEl>
                                        <p:attrNameLst>
                                          <p:attrName>ppt_y</p:attrName>
                                        </p:attrNameLst>
                                      </p:cBhvr>
                                      <p:tavLst>
                                        <p:tav tm="0">
                                          <p:val>
                                            <p:strVal val="#ppt_y"/>
                                          </p:val>
                                        </p:tav>
                                        <p:tav tm="100000">
                                          <p:val>
                                            <p:strVal val="#ppt_y"/>
                                          </p:val>
                                        </p:tav>
                                      </p:tavLst>
                                    </p:anim>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7" grpId="0"/>
      <p:bldP spid="48" grpId="0"/>
      <p:bldP spid="49" grpId="0"/>
      <p:bldP spid="50"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Filtros</a:t>
            </a:r>
            <a:endParaRPr lang="en-US" b="0" i="0" dirty="0">
              <a:solidFill>
                <a:schemeClr val="bg1">
                  <a:lumMod val="95000"/>
                </a:schemeClr>
              </a:solidFill>
            </a:endParaRPr>
          </a:p>
        </p:txBody>
      </p:sp>
      <p:pic>
        <p:nvPicPr>
          <p:cNvPr id="28"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43" y="4089400"/>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Freeform 6"/>
          <p:cNvSpPr>
            <a:spLocks/>
          </p:cNvSpPr>
          <p:nvPr/>
        </p:nvSpPr>
        <p:spPr bwMode="auto">
          <a:xfrm>
            <a:off x="1960106" y="4462463"/>
            <a:ext cx="796925" cy="604837"/>
          </a:xfrm>
          <a:custGeom>
            <a:avLst/>
            <a:gdLst>
              <a:gd name="T0" fmla="*/ 0 w 798286"/>
              <a:gd name="T1" fmla="*/ 0 h 604177"/>
              <a:gd name="T2" fmla="*/ 184546 w 798286"/>
              <a:gd name="T3" fmla="*/ 117774 h 604177"/>
              <a:gd name="T4" fmla="*/ 496855 w 798286"/>
              <a:gd name="T5" fmla="*/ 559425 h 604177"/>
              <a:gd name="T6" fmla="*/ 780773 w 798286"/>
              <a:gd name="T7" fmla="*/ 588871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0" name="Freeform 7"/>
          <p:cNvSpPr>
            <a:spLocks/>
          </p:cNvSpPr>
          <p:nvPr/>
        </p:nvSpPr>
        <p:spPr bwMode="auto">
          <a:xfrm>
            <a:off x="1960106" y="4762500"/>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1" name="Freeform 8"/>
          <p:cNvSpPr>
            <a:spLocks/>
          </p:cNvSpPr>
          <p:nvPr/>
        </p:nvSpPr>
        <p:spPr bwMode="auto">
          <a:xfrm>
            <a:off x="1988681" y="4637088"/>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93" y="5599113"/>
            <a:ext cx="1581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118" y="5238750"/>
            <a:ext cx="1600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2"/>
          <p:cNvSpPr>
            <a:spLocks/>
          </p:cNvSpPr>
          <p:nvPr/>
        </p:nvSpPr>
        <p:spPr bwMode="auto">
          <a:xfrm>
            <a:off x="2002968" y="5349875"/>
            <a:ext cx="739775" cy="341313"/>
          </a:xfrm>
          <a:custGeom>
            <a:avLst/>
            <a:gdLst>
              <a:gd name="T0" fmla="*/ 0 w 711200"/>
              <a:gd name="T1" fmla="*/ 454899 h 259898"/>
              <a:gd name="T2" fmla="*/ 435986 w 711200"/>
              <a:gd name="T3" fmla="*/ 956863 h 259898"/>
              <a:gd name="T4" fmla="*/ 1186848 w 711200"/>
              <a:gd name="T5" fmla="*/ 8987556 h 259898"/>
              <a:gd name="T6" fmla="*/ 0 60000 65536"/>
              <a:gd name="T7" fmla="*/ 0 60000 65536"/>
              <a:gd name="T8" fmla="*/ 0 60000 65536"/>
            </a:gdLst>
            <a:ahLst/>
            <a:cxnLst>
              <a:cxn ang="T6">
                <a:pos x="T0" y="T1"/>
              </a:cxn>
              <a:cxn ang="T7">
                <a:pos x="T2" y="T3"/>
              </a:cxn>
              <a:cxn ang="T8">
                <a:pos x="T4" y="T5"/>
              </a:cxn>
            </a:cxnLst>
            <a:rect l="0" t="0" r="r" b="b"/>
            <a:pathLst>
              <a:path w="711200" h="259898">
                <a:moveTo>
                  <a:pt x="0" y="13155"/>
                </a:moveTo>
                <a:cubicBezTo>
                  <a:pt x="71362" y="-150"/>
                  <a:pt x="142724" y="-13454"/>
                  <a:pt x="261257" y="27670"/>
                </a:cubicBezTo>
                <a:cubicBezTo>
                  <a:pt x="379790" y="68794"/>
                  <a:pt x="545495" y="164346"/>
                  <a:pt x="711200" y="259898"/>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5" name="Freeform 3"/>
          <p:cNvSpPr>
            <a:spLocks/>
          </p:cNvSpPr>
          <p:nvPr/>
        </p:nvSpPr>
        <p:spPr bwMode="auto">
          <a:xfrm>
            <a:off x="2002968" y="5305425"/>
            <a:ext cx="739775" cy="484188"/>
          </a:xfrm>
          <a:custGeom>
            <a:avLst/>
            <a:gdLst>
              <a:gd name="T0" fmla="*/ 0 w 667657"/>
              <a:gd name="T1" fmla="*/ 461521 h 484444"/>
              <a:gd name="T2" fmla="*/ 826011 w 667657"/>
              <a:gd name="T3" fmla="*/ 447097 h 484444"/>
              <a:gd name="T4" fmla="*/ 1707098 w 667657"/>
              <a:gd name="T5" fmla="*/ 144226 h 484444"/>
              <a:gd name="T6" fmla="*/ 2533113 w 667657"/>
              <a:gd name="T7" fmla="*/ 0 h 4844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657" h="484444">
                <a:moveTo>
                  <a:pt x="0" y="464457"/>
                </a:moveTo>
                <a:cubicBezTo>
                  <a:pt x="71362" y="483809"/>
                  <a:pt x="142724" y="503162"/>
                  <a:pt x="217714" y="449943"/>
                </a:cubicBezTo>
                <a:cubicBezTo>
                  <a:pt x="292704" y="396724"/>
                  <a:pt x="374953" y="220133"/>
                  <a:pt x="449943" y="145143"/>
                </a:cubicBezTo>
                <a:cubicBezTo>
                  <a:pt x="524933" y="70153"/>
                  <a:pt x="596295" y="35076"/>
                  <a:pt x="667657"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6" name="Freeform 5"/>
          <p:cNvSpPr>
            <a:spLocks/>
          </p:cNvSpPr>
          <p:nvPr/>
        </p:nvSpPr>
        <p:spPr bwMode="auto">
          <a:xfrm>
            <a:off x="2017256" y="5478463"/>
            <a:ext cx="711200" cy="565150"/>
          </a:xfrm>
          <a:custGeom>
            <a:avLst/>
            <a:gdLst>
              <a:gd name="T0" fmla="*/ 0 w 711200"/>
              <a:gd name="T1" fmla="*/ 539200 h 564960"/>
              <a:gd name="T2" fmla="*/ 290286 w 711200"/>
              <a:gd name="T3" fmla="*/ 539200 h 564960"/>
              <a:gd name="T4" fmla="*/ 406400 w 711200"/>
              <a:gd name="T5" fmla="*/ 247738 h 564960"/>
              <a:gd name="T6" fmla="*/ 711200 w 711200"/>
              <a:gd name="T7" fmla="*/ 0 h 564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564960">
                <a:moveTo>
                  <a:pt x="0" y="537028"/>
                </a:moveTo>
                <a:cubicBezTo>
                  <a:pt x="111276" y="561218"/>
                  <a:pt x="222553" y="585409"/>
                  <a:pt x="290286" y="537028"/>
                </a:cubicBezTo>
                <a:cubicBezTo>
                  <a:pt x="358019" y="488647"/>
                  <a:pt x="336248" y="336247"/>
                  <a:pt x="406400" y="246742"/>
                </a:cubicBezTo>
                <a:cubicBezTo>
                  <a:pt x="476552" y="157237"/>
                  <a:pt x="593876" y="7861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481" y="4340225"/>
            <a:ext cx="6143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313" y="798513"/>
            <a:ext cx="2349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793750"/>
            <a:ext cx="26177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0187" y="1068388"/>
            <a:ext cx="41306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Straight Arrow Connector 43"/>
          <p:cNvCxnSpPr/>
          <p:nvPr/>
        </p:nvCxnSpPr>
        <p:spPr bwMode="auto">
          <a:xfrm>
            <a:off x="4284663" y="3233738"/>
            <a:ext cx="4032250" cy="0"/>
          </a:xfrm>
          <a:prstGeom prst="straightConnector1">
            <a:avLst/>
          </a:prstGeom>
          <a:noFill/>
          <a:ln w="9525" cap="flat" cmpd="sng" algn="ctr">
            <a:solidFill>
              <a:schemeClr val="bg2">
                <a:lumMod val="50000"/>
              </a:schemeClr>
            </a:solidFill>
            <a:prstDash val="solid"/>
            <a:round/>
            <a:headEnd type="none" w="med" len="med"/>
            <a:tailEnd type="arrow"/>
          </a:ln>
          <a:effectLst/>
        </p:spPr>
      </p:cxnSp>
      <p:cxnSp>
        <p:nvCxnSpPr>
          <p:cNvPr id="45" name="Straight Connector 44"/>
          <p:cNvCxnSpPr/>
          <p:nvPr/>
        </p:nvCxnSpPr>
        <p:spPr bwMode="auto">
          <a:xfrm>
            <a:off x="4943475" y="3113088"/>
            <a:ext cx="0" cy="225425"/>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46" name="Straight Connector 45"/>
          <p:cNvCxnSpPr/>
          <p:nvPr/>
        </p:nvCxnSpPr>
        <p:spPr bwMode="auto">
          <a:xfrm>
            <a:off x="7380288" y="3122613"/>
            <a:ext cx="0" cy="223837"/>
          </a:xfrm>
          <a:prstGeom prst="line">
            <a:avLst/>
          </a:prstGeom>
          <a:noFill/>
          <a:ln w="9525" cap="flat" cmpd="sng" algn="ctr">
            <a:solidFill>
              <a:schemeClr val="bg2">
                <a:lumMod val="50000"/>
              </a:schemeClr>
            </a:solidFill>
            <a:prstDash val="solid"/>
            <a:round/>
            <a:headEnd type="none" w="med" len="med"/>
            <a:tailEnd type="none" w="med" len="med"/>
          </a:ln>
          <a:effectLst/>
        </p:spPr>
      </p:cxnSp>
      <p:sp>
        <p:nvSpPr>
          <p:cNvPr id="47" name="TextBox 46"/>
          <p:cNvSpPr txBox="1">
            <a:spLocks noChangeArrowheads="1"/>
          </p:cNvSpPr>
          <p:nvPr/>
        </p:nvSpPr>
        <p:spPr bwMode="auto">
          <a:xfrm>
            <a:off x="4733925" y="3346450"/>
            <a:ext cx="411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F</a:t>
            </a:r>
            <a:r>
              <a:rPr lang="es-UY" sz="1400"/>
              <a:t>’</a:t>
            </a:r>
          </a:p>
        </p:txBody>
      </p:sp>
      <p:sp>
        <p:nvSpPr>
          <p:cNvPr id="48" name="TextBox 47"/>
          <p:cNvSpPr txBox="1">
            <a:spLocks noChangeArrowheads="1"/>
          </p:cNvSpPr>
          <p:nvPr/>
        </p:nvSpPr>
        <p:spPr bwMode="auto">
          <a:xfrm>
            <a:off x="7188200" y="3346450"/>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N</a:t>
            </a:r>
            <a:r>
              <a:rPr lang="es-UY" sz="1400"/>
              <a:t>’</a:t>
            </a:r>
          </a:p>
        </p:txBody>
      </p:sp>
      <p:sp>
        <p:nvSpPr>
          <p:cNvPr id="49" name="TextBox 48"/>
          <p:cNvSpPr txBox="1">
            <a:spLocks noChangeArrowheads="1"/>
          </p:cNvSpPr>
          <p:nvPr/>
        </p:nvSpPr>
        <p:spPr bwMode="auto">
          <a:xfrm>
            <a:off x="5146675" y="3500438"/>
            <a:ext cx="1089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G</a:t>
            </a:r>
            <a:r>
              <a:rPr lang="es-UY" sz="1400"/>
              <a:t>reat Wall’</a:t>
            </a:r>
          </a:p>
        </p:txBody>
      </p:sp>
      <p:sp>
        <p:nvSpPr>
          <p:cNvPr id="50" name="TextBox 49"/>
          <p:cNvSpPr txBox="1">
            <a:spLocks noChangeArrowheads="1"/>
          </p:cNvSpPr>
          <p:nvPr/>
        </p:nvSpPr>
        <p:spPr bwMode="auto">
          <a:xfrm>
            <a:off x="6227763" y="3500438"/>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400"/>
              <a:t>‘</a:t>
            </a:r>
            <a:r>
              <a:rPr lang="es-UY" sz="1400" b="1"/>
              <a:t>L</a:t>
            </a:r>
            <a:r>
              <a:rPr lang="es-UY" sz="1400"/>
              <a:t>ouvre…’</a:t>
            </a:r>
          </a:p>
        </p:txBody>
      </p:sp>
      <p:cxnSp>
        <p:nvCxnSpPr>
          <p:cNvPr id="51" name="Straight Connector 50"/>
          <p:cNvCxnSpPr/>
          <p:nvPr/>
        </p:nvCxnSpPr>
        <p:spPr bwMode="auto">
          <a:xfrm>
            <a:off x="6588125" y="3113088"/>
            <a:ext cx="0" cy="266700"/>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52" name="Straight Connector 51"/>
          <p:cNvCxnSpPr/>
          <p:nvPr/>
        </p:nvCxnSpPr>
        <p:spPr bwMode="auto">
          <a:xfrm>
            <a:off x="5651500" y="3141663"/>
            <a:ext cx="0" cy="265112"/>
          </a:xfrm>
          <a:prstGeom prst="line">
            <a:avLst/>
          </a:prstGeom>
          <a:noFill/>
          <a:ln w="9525" cap="flat" cmpd="sng" algn="ctr">
            <a:solidFill>
              <a:schemeClr val="bg2">
                <a:lumMod val="50000"/>
              </a:schemeClr>
            </a:solidFill>
            <a:prstDash val="solid"/>
            <a:round/>
            <a:headEnd type="none" w="med" len="med"/>
            <a:tailEnd type="none" w="med" len="med"/>
          </a:ln>
          <a:effectLst/>
        </p:spPr>
      </p:cxnSp>
      <p:cxnSp>
        <p:nvCxnSpPr>
          <p:cNvPr id="14" name="Straight Arrow Connector 13"/>
          <p:cNvCxnSpPr/>
          <p:nvPr/>
        </p:nvCxnSpPr>
        <p:spPr>
          <a:xfrm>
            <a:off x="101600" y="4733472"/>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08860" y="5118096"/>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pic>
        <p:nvPicPr>
          <p:cNvPr id="55"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9276" y="1095375"/>
            <a:ext cx="43068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8244343" y="1005343"/>
            <a:ext cx="469250" cy="415925"/>
          </a:xfrm>
          <a:prstGeom prst="roundRect">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6" name="Rectangle 12"/>
          <p:cNvSpPr txBox="1">
            <a:spLocks/>
          </p:cNvSpPr>
          <p:nvPr/>
        </p:nvSpPr>
        <p:spPr bwMode="auto">
          <a:xfrm>
            <a:off x="4414156" y="2636838"/>
            <a:ext cx="17399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&amp;start</a:t>
            </a:r>
            <a:endParaRPr lang="es-UY" sz="2000" b="1" dirty="0">
              <a:latin typeface="Segoe"/>
            </a:endParaRPr>
          </a:p>
        </p:txBody>
      </p:sp>
      <p:sp>
        <p:nvSpPr>
          <p:cNvPr id="57" name="Rectangle 12"/>
          <p:cNvSpPr txBox="1">
            <a:spLocks/>
          </p:cNvSpPr>
          <p:nvPr/>
        </p:nvSpPr>
        <p:spPr bwMode="auto">
          <a:xfrm>
            <a:off x="6935788" y="2636838"/>
            <a:ext cx="17399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&amp;end</a:t>
            </a:r>
            <a:endParaRPr lang="es-UY" sz="2000" b="1" dirty="0">
              <a:latin typeface="Segoe"/>
            </a:endParaRPr>
          </a:p>
        </p:txBody>
      </p:sp>
    </p:spTree>
    <p:extLst>
      <p:ext uri="{BB962C8B-B14F-4D97-AF65-F5344CB8AC3E}">
        <p14:creationId xmlns:p14="http://schemas.microsoft.com/office/powerpoint/2010/main" val="159109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86" y="629493"/>
            <a:ext cx="4753656" cy="205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797" y="240487"/>
            <a:ext cx="3939389" cy="1734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02" y="2931463"/>
            <a:ext cx="4675274" cy="245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57948" y="3906612"/>
            <a:ext cx="2917367" cy="563805"/>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4339" y="2085459"/>
            <a:ext cx="3978389" cy="1371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Filtros</a:t>
            </a:r>
            <a:endParaRPr lang="en-US" b="0" i="0" dirty="0">
              <a:solidFill>
                <a:schemeClr val="bg1">
                  <a:lumMod val="95000"/>
                </a:schemeClr>
              </a:solidFill>
            </a:endParaRPr>
          </a:p>
        </p:txBody>
      </p:sp>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9396" y="3583876"/>
            <a:ext cx="4179137" cy="2729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484910" y="846424"/>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3" name="Right Arrow 12"/>
          <p:cNvSpPr/>
          <p:nvPr/>
        </p:nvSpPr>
        <p:spPr>
          <a:xfrm rot="5400000">
            <a:off x="5427489" y="1691510"/>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 name="Freeform 4"/>
          <p:cNvSpPr/>
          <p:nvPr/>
        </p:nvSpPr>
        <p:spPr>
          <a:xfrm>
            <a:off x="6138599" y="1059543"/>
            <a:ext cx="1263687" cy="1262743"/>
          </a:xfrm>
          <a:custGeom>
            <a:avLst/>
            <a:gdLst>
              <a:gd name="connsiteX0" fmla="*/ 1263687 w 1263687"/>
              <a:gd name="connsiteY0" fmla="*/ 0 h 1262743"/>
              <a:gd name="connsiteX1" fmla="*/ 204144 w 1263687"/>
              <a:gd name="connsiteY1" fmla="*/ 595086 h 1262743"/>
              <a:gd name="connsiteX2" fmla="*/ 944 w 1263687"/>
              <a:gd name="connsiteY2" fmla="*/ 1262743 h 1262743"/>
            </a:gdLst>
            <a:ahLst/>
            <a:cxnLst>
              <a:cxn ang="0">
                <a:pos x="connsiteX0" y="connsiteY0"/>
              </a:cxn>
              <a:cxn ang="0">
                <a:pos x="connsiteX1" y="connsiteY1"/>
              </a:cxn>
              <a:cxn ang="0">
                <a:pos x="connsiteX2" y="connsiteY2"/>
              </a:cxn>
            </a:cxnLst>
            <a:rect l="l" t="t" r="r" b="b"/>
            <a:pathLst>
              <a:path w="1263687" h="1262743">
                <a:moveTo>
                  <a:pt x="1263687" y="0"/>
                </a:moveTo>
                <a:cubicBezTo>
                  <a:pt x="839144" y="192314"/>
                  <a:pt x="414601" y="384629"/>
                  <a:pt x="204144" y="595086"/>
                </a:cubicBezTo>
                <a:cubicBezTo>
                  <a:pt x="-6313" y="805543"/>
                  <a:pt x="-2685" y="1034143"/>
                  <a:pt x="944" y="1262743"/>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7" name="Freeform 6"/>
          <p:cNvSpPr/>
          <p:nvPr/>
        </p:nvSpPr>
        <p:spPr>
          <a:xfrm>
            <a:off x="6879771" y="1016000"/>
            <a:ext cx="1016000" cy="1306286"/>
          </a:xfrm>
          <a:custGeom>
            <a:avLst/>
            <a:gdLst>
              <a:gd name="connsiteX0" fmla="*/ 1016000 w 1016000"/>
              <a:gd name="connsiteY0" fmla="*/ 0 h 1204686"/>
              <a:gd name="connsiteX1" fmla="*/ 319315 w 1016000"/>
              <a:gd name="connsiteY1" fmla="*/ 478971 h 1204686"/>
              <a:gd name="connsiteX2" fmla="*/ 0 w 1016000"/>
              <a:gd name="connsiteY2" fmla="*/ 1204686 h 1204686"/>
            </a:gdLst>
            <a:ahLst/>
            <a:cxnLst>
              <a:cxn ang="0">
                <a:pos x="connsiteX0" y="connsiteY0"/>
              </a:cxn>
              <a:cxn ang="0">
                <a:pos x="connsiteX1" y="connsiteY1"/>
              </a:cxn>
              <a:cxn ang="0">
                <a:pos x="connsiteX2" y="connsiteY2"/>
              </a:cxn>
            </a:cxnLst>
            <a:rect l="l" t="t" r="r" b="b"/>
            <a:pathLst>
              <a:path w="1016000" h="1204686">
                <a:moveTo>
                  <a:pt x="1016000" y="0"/>
                </a:moveTo>
                <a:cubicBezTo>
                  <a:pt x="752324" y="139095"/>
                  <a:pt x="488648" y="278190"/>
                  <a:pt x="319315" y="478971"/>
                </a:cubicBezTo>
                <a:cubicBezTo>
                  <a:pt x="149982" y="679752"/>
                  <a:pt x="74991" y="942219"/>
                  <a:pt x="0" y="1204686"/>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6" name="Right Arrow 15"/>
          <p:cNvSpPr/>
          <p:nvPr/>
        </p:nvSpPr>
        <p:spPr>
          <a:xfrm rot="9210461">
            <a:off x="4498685" y="2946590"/>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7" name="Right Arrow 16"/>
          <p:cNvSpPr/>
          <p:nvPr/>
        </p:nvSpPr>
        <p:spPr>
          <a:xfrm>
            <a:off x="4498684" y="4726119"/>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8" name="Rectangle 17"/>
          <p:cNvSpPr/>
          <p:nvPr/>
        </p:nvSpPr>
        <p:spPr>
          <a:xfrm>
            <a:off x="5102012" y="4473245"/>
            <a:ext cx="3171131" cy="838984"/>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032" name="Picture 8" descr="C:\Users\cfernandez\Desktop\For eachs\dictionary_pa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4124" y="5211438"/>
            <a:ext cx="1608168" cy="1145820"/>
          </a:xfrm>
          <a:prstGeom prst="rect">
            <a:avLst/>
          </a:prstGeom>
          <a:noFill/>
          <a:extLst>
            <a:ext uri="{909E8E84-426E-40DD-AFC4-6F175D3DCCD1}">
              <a14:hiddenFill xmlns:a14="http://schemas.microsoft.com/office/drawing/2010/main">
                <a:solidFill>
                  <a:srgbClr val="FFFFFF"/>
                </a:solidFill>
              </a14:hiddenFill>
            </a:ext>
          </a:extLst>
        </p:spPr>
      </p:pic>
      <p:pic>
        <p:nvPicPr>
          <p:cNvPr id="21" name="Content Placeholder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275786" y="5931049"/>
            <a:ext cx="1422254" cy="40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8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fade">
                                      <p:cBhvr>
                                        <p:cTn id="16" dur="500"/>
                                        <p:tgtEl>
                                          <p:spTgt spid="102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right)">
                                      <p:cBhvr>
                                        <p:cTn id="29" dur="500"/>
                                        <p:tgtEl>
                                          <p:spTgt spid="1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fade">
                                      <p:cBhvr>
                                        <p:cTn id="33" dur="500"/>
                                        <p:tgtEl>
                                          <p:spTgt spid="1030"/>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032"/>
                                        </p:tgtEl>
                                        <p:attrNameLst>
                                          <p:attrName>style.visibility</p:attrName>
                                        </p:attrNameLst>
                                      </p:cBhvr>
                                      <p:to>
                                        <p:strVal val="visible"/>
                                      </p:to>
                                    </p:set>
                                    <p:animEffect transition="in" filter="wipe(left)">
                                      <p:cBhvr>
                                        <p:cTn id="55"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3" grpId="0" animBg="1"/>
      <p:bldP spid="5" grpId="0" animBg="1"/>
      <p:bldP spid="7"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02" y="347971"/>
            <a:ext cx="4675274" cy="245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57948" y="1323120"/>
            <a:ext cx="2917367" cy="563805"/>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396" y="245656"/>
            <a:ext cx="4179137" cy="2729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ight Arrow 16"/>
          <p:cNvSpPr/>
          <p:nvPr/>
        </p:nvSpPr>
        <p:spPr>
          <a:xfrm>
            <a:off x="4411600" y="1315329"/>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8" name="Rectangle 17"/>
          <p:cNvSpPr/>
          <p:nvPr/>
        </p:nvSpPr>
        <p:spPr>
          <a:xfrm>
            <a:off x="5087498" y="1135025"/>
            <a:ext cx="3171131" cy="838984"/>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79" y="3108325"/>
            <a:ext cx="4173021" cy="245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1024113" y="4228720"/>
            <a:ext cx="2917367" cy="386825"/>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3" name="Straight Arrow Connector 2"/>
          <p:cNvCxnSpPr/>
          <p:nvPr/>
        </p:nvCxnSpPr>
        <p:spPr>
          <a:xfrm flipH="1">
            <a:off x="1915886" y="4093029"/>
            <a:ext cx="500745" cy="14515"/>
          </a:xfrm>
          <a:prstGeom prst="straightConnector1">
            <a:avLst/>
          </a:prstGeom>
          <a:ln w="34925">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24" name="Content Placeholder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275786" y="5931049"/>
            <a:ext cx="1422254" cy="40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920" y="3079296"/>
            <a:ext cx="4245383" cy="3054471"/>
          </a:xfrm>
          <a:prstGeom prst="rect">
            <a:avLst/>
          </a:prstGeom>
        </p:spPr>
      </p:pic>
      <p:sp>
        <p:nvSpPr>
          <p:cNvPr id="26" name="Rectangle 25"/>
          <p:cNvSpPr/>
          <p:nvPr/>
        </p:nvSpPr>
        <p:spPr>
          <a:xfrm>
            <a:off x="5063253" y="4020459"/>
            <a:ext cx="3064747" cy="638628"/>
          </a:xfrm>
          <a:prstGeom prst="rect">
            <a:avLst/>
          </a:prstGeom>
          <a:noFill/>
          <a:ln w="2222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7" name="Right Arrow 26"/>
          <p:cNvSpPr/>
          <p:nvPr/>
        </p:nvSpPr>
        <p:spPr>
          <a:xfrm>
            <a:off x="4274458" y="4213733"/>
            <a:ext cx="579083" cy="445354"/>
          </a:xfrm>
          <a:prstGeom prst="rightArrow">
            <a:avLst/>
          </a:prstGeom>
          <a:solidFill>
            <a:srgbClr val="A6CE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8"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Filtros</a:t>
            </a:r>
            <a:endParaRPr lang="en-US" b="0" i="0" dirty="0">
              <a:solidFill>
                <a:schemeClr val="bg1">
                  <a:lumMod val="95000"/>
                </a:schemeClr>
              </a:solidFill>
            </a:endParaRPr>
          </a:p>
        </p:txBody>
      </p:sp>
    </p:spTree>
    <p:extLst>
      <p:ext uri="{BB962C8B-B14F-4D97-AF65-F5344CB8AC3E}">
        <p14:creationId xmlns:p14="http://schemas.microsoft.com/office/powerpoint/2010/main" val="115129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Filtros</a:t>
            </a:r>
            <a:endParaRPr lang="en-US" b="0" i="0" dirty="0">
              <a:solidFill>
                <a:schemeClr val="bg1">
                  <a:lumMod val="95000"/>
                </a:schemeClr>
              </a:solidFill>
            </a:endParaRPr>
          </a:p>
        </p:txBody>
      </p:sp>
      <p:pic>
        <p:nvPicPr>
          <p:cNvPr id="28"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43" y="4089400"/>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Freeform 6"/>
          <p:cNvSpPr>
            <a:spLocks/>
          </p:cNvSpPr>
          <p:nvPr/>
        </p:nvSpPr>
        <p:spPr bwMode="auto">
          <a:xfrm>
            <a:off x="1960106" y="4462463"/>
            <a:ext cx="796925" cy="604837"/>
          </a:xfrm>
          <a:custGeom>
            <a:avLst/>
            <a:gdLst>
              <a:gd name="T0" fmla="*/ 0 w 798286"/>
              <a:gd name="T1" fmla="*/ 0 h 604177"/>
              <a:gd name="T2" fmla="*/ 184546 w 798286"/>
              <a:gd name="T3" fmla="*/ 117774 h 604177"/>
              <a:gd name="T4" fmla="*/ 496855 w 798286"/>
              <a:gd name="T5" fmla="*/ 559425 h 604177"/>
              <a:gd name="T6" fmla="*/ 780773 w 798286"/>
              <a:gd name="T7" fmla="*/ 588871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0" name="Freeform 7"/>
          <p:cNvSpPr>
            <a:spLocks/>
          </p:cNvSpPr>
          <p:nvPr/>
        </p:nvSpPr>
        <p:spPr bwMode="auto">
          <a:xfrm>
            <a:off x="1960106" y="4762500"/>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1" name="Freeform 8"/>
          <p:cNvSpPr>
            <a:spLocks/>
          </p:cNvSpPr>
          <p:nvPr/>
        </p:nvSpPr>
        <p:spPr bwMode="auto">
          <a:xfrm>
            <a:off x="1988681" y="4637088"/>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93" y="5599113"/>
            <a:ext cx="1581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118" y="5238750"/>
            <a:ext cx="1600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2"/>
          <p:cNvSpPr>
            <a:spLocks/>
          </p:cNvSpPr>
          <p:nvPr/>
        </p:nvSpPr>
        <p:spPr bwMode="auto">
          <a:xfrm>
            <a:off x="2002968" y="5349875"/>
            <a:ext cx="739775" cy="341313"/>
          </a:xfrm>
          <a:custGeom>
            <a:avLst/>
            <a:gdLst>
              <a:gd name="T0" fmla="*/ 0 w 711200"/>
              <a:gd name="T1" fmla="*/ 454899 h 259898"/>
              <a:gd name="T2" fmla="*/ 435986 w 711200"/>
              <a:gd name="T3" fmla="*/ 956863 h 259898"/>
              <a:gd name="T4" fmla="*/ 1186848 w 711200"/>
              <a:gd name="T5" fmla="*/ 8987556 h 259898"/>
              <a:gd name="T6" fmla="*/ 0 60000 65536"/>
              <a:gd name="T7" fmla="*/ 0 60000 65536"/>
              <a:gd name="T8" fmla="*/ 0 60000 65536"/>
            </a:gdLst>
            <a:ahLst/>
            <a:cxnLst>
              <a:cxn ang="T6">
                <a:pos x="T0" y="T1"/>
              </a:cxn>
              <a:cxn ang="T7">
                <a:pos x="T2" y="T3"/>
              </a:cxn>
              <a:cxn ang="T8">
                <a:pos x="T4" y="T5"/>
              </a:cxn>
            </a:cxnLst>
            <a:rect l="0" t="0" r="r" b="b"/>
            <a:pathLst>
              <a:path w="711200" h="259898">
                <a:moveTo>
                  <a:pt x="0" y="13155"/>
                </a:moveTo>
                <a:cubicBezTo>
                  <a:pt x="71362" y="-150"/>
                  <a:pt x="142724" y="-13454"/>
                  <a:pt x="261257" y="27670"/>
                </a:cubicBezTo>
                <a:cubicBezTo>
                  <a:pt x="379790" y="68794"/>
                  <a:pt x="545495" y="164346"/>
                  <a:pt x="711200" y="259898"/>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5" name="Freeform 3"/>
          <p:cNvSpPr>
            <a:spLocks/>
          </p:cNvSpPr>
          <p:nvPr/>
        </p:nvSpPr>
        <p:spPr bwMode="auto">
          <a:xfrm>
            <a:off x="2002968" y="5305425"/>
            <a:ext cx="739775" cy="484188"/>
          </a:xfrm>
          <a:custGeom>
            <a:avLst/>
            <a:gdLst>
              <a:gd name="T0" fmla="*/ 0 w 667657"/>
              <a:gd name="T1" fmla="*/ 461521 h 484444"/>
              <a:gd name="T2" fmla="*/ 826011 w 667657"/>
              <a:gd name="T3" fmla="*/ 447097 h 484444"/>
              <a:gd name="T4" fmla="*/ 1707098 w 667657"/>
              <a:gd name="T5" fmla="*/ 144226 h 484444"/>
              <a:gd name="T6" fmla="*/ 2533113 w 667657"/>
              <a:gd name="T7" fmla="*/ 0 h 4844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657" h="484444">
                <a:moveTo>
                  <a:pt x="0" y="464457"/>
                </a:moveTo>
                <a:cubicBezTo>
                  <a:pt x="71362" y="483809"/>
                  <a:pt x="142724" y="503162"/>
                  <a:pt x="217714" y="449943"/>
                </a:cubicBezTo>
                <a:cubicBezTo>
                  <a:pt x="292704" y="396724"/>
                  <a:pt x="374953" y="220133"/>
                  <a:pt x="449943" y="145143"/>
                </a:cubicBezTo>
                <a:cubicBezTo>
                  <a:pt x="524933" y="70153"/>
                  <a:pt x="596295" y="35076"/>
                  <a:pt x="667657"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36" name="Freeform 5"/>
          <p:cNvSpPr>
            <a:spLocks/>
          </p:cNvSpPr>
          <p:nvPr/>
        </p:nvSpPr>
        <p:spPr bwMode="auto">
          <a:xfrm>
            <a:off x="2017256" y="5478463"/>
            <a:ext cx="711200" cy="565150"/>
          </a:xfrm>
          <a:custGeom>
            <a:avLst/>
            <a:gdLst>
              <a:gd name="T0" fmla="*/ 0 w 711200"/>
              <a:gd name="T1" fmla="*/ 539200 h 564960"/>
              <a:gd name="T2" fmla="*/ 290286 w 711200"/>
              <a:gd name="T3" fmla="*/ 539200 h 564960"/>
              <a:gd name="T4" fmla="*/ 406400 w 711200"/>
              <a:gd name="T5" fmla="*/ 247738 h 564960"/>
              <a:gd name="T6" fmla="*/ 711200 w 711200"/>
              <a:gd name="T7" fmla="*/ 0 h 564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564960">
                <a:moveTo>
                  <a:pt x="0" y="537028"/>
                </a:moveTo>
                <a:cubicBezTo>
                  <a:pt x="111276" y="561218"/>
                  <a:pt x="222553" y="585409"/>
                  <a:pt x="290286" y="537028"/>
                </a:cubicBezTo>
                <a:cubicBezTo>
                  <a:pt x="358019" y="488647"/>
                  <a:pt x="336248" y="336247"/>
                  <a:pt x="406400" y="246742"/>
                </a:cubicBezTo>
                <a:cubicBezTo>
                  <a:pt x="476552" y="157237"/>
                  <a:pt x="593876" y="7861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3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481" y="4340225"/>
            <a:ext cx="6143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1313" y="798513"/>
            <a:ext cx="23495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793750"/>
            <a:ext cx="26177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0187" y="1068388"/>
            <a:ext cx="41306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101600" y="4733472"/>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08860" y="5118096"/>
            <a:ext cx="323393" cy="0"/>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sp>
        <p:nvSpPr>
          <p:cNvPr id="40" name="Rectangle 12"/>
          <p:cNvSpPr txBox="1">
            <a:spLocks/>
          </p:cNvSpPr>
          <p:nvPr/>
        </p:nvSpPr>
        <p:spPr bwMode="auto">
          <a:xfrm>
            <a:off x="5517567" y="2333739"/>
            <a:ext cx="3219111" cy="1071563"/>
          </a:xfrm>
          <a:prstGeom prst="rect">
            <a:avLst/>
          </a:prstGeom>
          <a:noFill/>
          <a:ln>
            <a:noFill/>
          </a:ln>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400" b="1" dirty="0" smtClean="0">
                <a:latin typeface="Segoe"/>
              </a:rPr>
              <a:t>¡</a:t>
            </a:r>
            <a:r>
              <a:rPr lang="en-US" sz="2400" b="1" dirty="0" err="1" smtClean="0">
                <a:latin typeface="Segoe"/>
              </a:rPr>
              <a:t>Orden</a:t>
            </a:r>
            <a:r>
              <a:rPr lang="en-US" sz="2400" b="1" dirty="0" smtClean="0">
                <a:latin typeface="Segoe"/>
              </a:rPr>
              <a:t> </a:t>
            </a:r>
            <a:r>
              <a:rPr lang="en-US" sz="2400" b="1" dirty="0">
                <a:latin typeface="Segoe"/>
              </a:rPr>
              <a:t>compatible </a:t>
            </a:r>
            <a:r>
              <a:rPr lang="en-US" sz="2400" b="1" dirty="0" smtClean="0">
                <a:latin typeface="Segoe"/>
              </a:rPr>
              <a:t>con los </a:t>
            </a:r>
            <a:r>
              <a:rPr lang="en-US" sz="2400" b="1" dirty="0" err="1" smtClean="0">
                <a:latin typeface="Segoe"/>
              </a:rPr>
              <a:t>filtros</a:t>
            </a:r>
            <a:r>
              <a:rPr lang="en-US" sz="2400" b="1" dirty="0">
                <a:latin typeface="Segoe"/>
              </a:rPr>
              <a:t>!</a:t>
            </a:r>
            <a:endParaRPr lang="es-UY" sz="2400" b="1" dirty="0">
              <a:latin typeface="Segoe"/>
            </a:endParaRPr>
          </a:p>
        </p:txBody>
      </p:sp>
      <p:cxnSp>
        <p:nvCxnSpPr>
          <p:cNvPr id="5" name="Straight Arrow Connector 4"/>
          <p:cNvCxnSpPr/>
          <p:nvPr/>
        </p:nvCxnSpPr>
        <p:spPr>
          <a:xfrm flipH="1">
            <a:off x="6952343" y="385536"/>
            <a:ext cx="101600" cy="393700"/>
          </a:xfrm>
          <a:prstGeom prst="straightConnector1">
            <a:avLst/>
          </a:prstGeom>
          <a:ln w="349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442857" y="1068388"/>
            <a:ext cx="1886857" cy="56038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359855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dirty="0" err="1" smtClean="0"/>
              <a:t>Órdenes</a:t>
            </a:r>
            <a:r>
              <a:rPr lang="en-US" dirty="0" smtClean="0"/>
              <a:t> y </a:t>
            </a:r>
            <a:r>
              <a:rPr lang="en-US" dirty="0" err="1" smtClean="0"/>
              <a:t>filtros</a:t>
            </a:r>
            <a:endParaRPr lang="en-US" sz="2600" dirty="0"/>
          </a:p>
        </p:txBody>
      </p:sp>
    </p:spTree>
    <p:extLst>
      <p:ext uri="{BB962C8B-B14F-4D97-AF65-F5344CB8AC3E}">
        <p14:creationId xmlns:p14="http://schemas.microsoft.com/office/powerpoint/2010/main" val="2174133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49055" y="6394902"/>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y </a:t>
            </a:r>
            <a:r>
              <a:rPr lang="en-US" b="0" i="0" dirty="0" err="1" smtClean="0">
                <a:solidFill>
                  <a:schemeClr val="bg1">
                    <a:lumMod val="95000"/>
                  </a:schemeClr>
                </a:solidFill>
              </a:rPr>
              <a:t>Filtros</a:t>
            </a:r>
            <a:endParaRPr lang="en-US" b="0" i="0" dirty="0">
              <a:solidFill>
                <a:schemeClr val="bg1">
                  <a:lumMod val="95000"/>
                </a:schemeClr>
              </a:solidFill>
            </a:endParaRPr>
          </a:p>
        </p:txBody>
      </p:sp>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8844" y="2316830"/>
            <a:ext cx="4890749"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817" y="2817346"/>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12"/>
          <p:cNvSpPr txBox="1">
            <a:spLocks/>
          </p:cNvSpPr>
          <p:nvPr/>
        </p:nvSpPr>
        <p:spPr bwMode="auto">
          <a:xfrm rot="160821">
            <a:off x="5592079" y="2866558"/>
            <a:ext cx="6270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3200" b="1">
                <a:solidFill>
                  <a:schemeClr val="bg1"/>
                </a:solidFill>
                <a:latin typeface="Cartoon" pitchFamily="2" charset="0"/>
              </a:rPr>
              <a:t>?</a:t>
            </a:r>
            <a:endParaRPr lang="es-UY" sz="3200" b="1">
              <a:solidFill>
                <a:schemeClr val="bg1"/>
              </a:solidFill>
              <a:latin typeface="Cartoon" pitchFamily="2" charset="0"/>
            </a:endParaRPr>
          </a:p>
        </p:txBody>
      </p:sp>
      <p:sp>
        <p:nvSpPr>
          <p:cNvPr id="25" name="Rectangle 12"/>
          <p:cNvSpPr txBox="1">
            <a:spLocks/>
          </p:cNvSpPr>
          <p:nvPr/>
        </p:nvSpPr>
        <p:spPr bwMode="auto">
          <a:xfrm rot="160821">
            <a:off x="5765117" y="2541121"/>
            <a:ext cx="6270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3200" b="1">
                <a:solidFill>
                  <a:schemeClr val="bg1"/>
                </a:solidFill>
                <a:latin typeface="Cartoon" pitchFamily="2" charset="0"/>
              </a:rPr>
              <a:t>?</a:t>
            </a:r>
            <a:endParaRPr lang="es-UY" sz="3200" b="1">
              <a:solidFill>
                <a:schemeClr val="bg1"/>
              </a:solidFill>
              <a:latin typeface="Cartoon" pitchFamily="2" charset="0"/>
            </a:endParaRPr>
          </a:p>
        </p:txBody>
      </p:sp>
      <p:sp>
        <p:nvSpPr>
          <p:cNvPr id="26" name="Picture 4"/>
          <p:cNvSpPr>
            <a:spLocks noChangeAspect="1" noChangeArrowheads="1"/>
          </p:cNvSpPr>
          <p:nvPr/>
        </p:nvSpPr>
        <p:spPr bwMode="auto">
          <a:xfrm>
            <a:off x="5861954" y="2891958"/>
            <a:ext cx="26860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UY"/>
          </a:p>
        </p:txBody>
      </p:sp>
      <p:sp>
        <p:nvSpPr>
          <p:cNvPr id="27" name="Picture 5"/>
          <p:cNvSpPr>
            <a:spLocks noChangeAspect="1" noChangeArrowheads="1"/>
          </p:cNvSpPr>
          <p:nvPr/>
        </p:nvSpPr>
        <p:spPr bwMode="auto">
          <a:xfrm>
            <a:off x="5638117" y="3247558"/>
            <a:ext cx="24257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UY"/>
          </a:p>
        </p:txBody>
      </p:sp>
      <p:sp>
        <p:nvSpPr>
          <p:cNvPr id="28" name="Rectangle 12"/>
          <p:cNvSpPr txBox="1">
            <a:spLocks/>
          </p:cNvSpPr>
          <p:nvPr/>
        </p:nvSpPr>
        <p:spPr bwMode="auto">
          <a:xfrm rot="160821">
            <a:off x="4913313" y="580358"/>
            <a:ext cx="627062"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3200" b="1">
                <a:solidFill>
                  <a:schemeClr val="bg1"/>
                </a:solidFill>
                <a:latin typeface="Cartoon" pitchFamily="2" charset="0"/>
              </a:rPr>
              <a:t>?</a:t>
            </a:r>
            <a:endParaRPr lang="es-UY" sz="3200" b="1">
              <a:solidFill>
                <a:schemeClr val="bg1"/>
              </a:solidFill>
              <a:latin typeface="Cartoon" pitchFamily="2" charset="0"/>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117" y="3131671"/>
            <a:ext cx="725487"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192" y="2341096"/>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467" y="2917358"/>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1754" y="3233271"/>
            <a:ext cx="1981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7440" y="2910538"/>
            <a:ext cx="2791038" cy="275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9694" y="3240295"/>
            <a:ext cx="2536825" cy="24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Straight Connector 41"/>
          <p:cNvCxnSpPr/>
          <p:nvPr/>
        </p:nvCxnSpPr>
        <p:spPr>
          <a:xfrm>
            <a:off x="5847554" y="3184966"/>
            <a:ext cx="2732868" cy="147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637104" y="3497020"/>
            <a:ext cx="2561985" cy="147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47"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3187" y="205003"/>
            <a:ext cx="4890749"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ounded Rectangle 43"/>
          <p:cNvSpPr/>
          <p:nvPr/>
        </p:nvSpPr>
        <p:spPr>
          <a:xfrm>
            <a:off x="4322308" y="740241"/>
            <a:ext cx="874544" cy="347412"/>
          </a:xfrm>
          <a:prstGeom prst="roundRect">
            <a:avLst/>
          </a:prstGeom>
          <a:noFill/>
          <a:ln>
            <a:solidFill>
              <a:srgbClr val="93AE4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9" name="Rounded Rectangle 48"/>
          <p:cNvSpPr/>
          <p:nvPr/>
        </p:nvSpPr>
        <p:spPr>
          <a:xfrm>
            <a:off x="4373110" y="1081323"/>
            <a:ext cx="668109" cy="347412"/>
          </a:xfrm>
          <a:prstGeom prst="roundRect">
            <a:avLst/>
          </a:prstGeom>
          <a:noFill/>
          <a:ln>
            <a:solidFill>
              <a:srgbClr val="93AE4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48" name="Straight Arrow Connector 47"/>
          <p:cNvCxnSpPr/>
          <p:nvPr/>
        </p:nvCxnSpPr>
        <p:spPr>
          <a:xfrm>
            <a:off x="5238860" y="913947"/>
            <a:ext cx="399257" cy="0"/>
          </a:xfrm>
          <a:prstGeom prst="straightConnector1">
            <a:avLst/>
          </a:prstGeom>
          <a:ln>
            <a:solidFill>
              <a:srgbClr val="5E5E5E"/>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5774985" y="609615"/>
            <a:ext cx="173038" cy="514788"/>
          </a:xfrm>
          <a:prstGeom prst="rect">
            <a:avLst/>
          </a:prstGeom>
        </p:spPr>
        <p:txBody>
          <a:bodyPr vert="horz" wrap="none" lIns="0" tIns="0" rIns="0" bIns="0" rtlCol="0" anchor="ctr">
            <a:normAutofit/>
          </a:bodyPr>
          <a:lstStyle/>
          <a:p>
            <a:r>
              <a:rPr lang="es-UY" sz="2400" b="1" i="0" dirty="0" smtClean="0">
                <a:solidFill>
                  <a:srgbClr val="5E5E5E"/>
                </a:solidFill>
                <a:latin typeface="Segoe"/>
              </a:rPr>
              <a:t>Ø</a:t>
            </a:r>
            <a:endParaRPr lang="es-UY" b="1" i="0" dirty="0" smtClean="0">
              <a:solidFill>
                <a:srgbClr val="5E5E5E"/>
              </a:solidFill>
              <a:latin typeface="Segoe"/>
            </a:endParaRPr>
          </a:p>
        </p:txBody>
      </p:sp>
      <p:sp>
        <p:nvSpPr>
          <p:cNvPr id="54" name="TextBox 53"/>
          <p:cNvSpPr txBox="1"/>
          <p:nvPr/>
        </p:nvSpPr>
        <p:spPr>
          <a:xfrm>
            <a:off x="5651619" y="979725"/>
            <a:ext cx="173038" cy="514788"/>
          </a:xfrm>
          <a:prstGeom prst="rect">
            <a:avLst/>
          </a:prstGeom>
        </p:spPr>
        <p:txBody>
          <a:bodyPr vert="horz" wrap="none" lIns="0" tIns="0" rIns="0" bIns="0" rtlCol="0" anchor="ctr">
            <a:normAutofit/>
          </a:bodyPr>
          <a:lstStyle/>
          <a:p>
            <a:r>
              <a:rPr lang="es-UY" sz="2400" b="1" i="0" dirty="0" smtClean="0">
                <a:solidFill>
                  <a:srgbClr val="5E5E5E"/>
                </a:solidFill>
                <a:latin typeface="Segoe"/>
              </a:rPr>
              <a:t>Ø</a:t>
            </a:r>
            <a:endParaRPr lang="es-UY" b="1" i="0" dirty="0" smtClean="0">
              <a:solidFill>
                <a:srgbClr val="5E5E5E"/>
              </a:solidFill>
              <a:latin typeface="Segoe"/>
            </a:endParaRPr>
          </a:p>
        </p:txBody>
      </p:sp>
      <p:cxnSp>
        <p:nvCxnSpPr>
          <p:cNvPr id="55" name="Straight Arrow Connector 54"/>
          <p:cNvCxnSpPr/>
          <p:nvPr/>
        </p:nvCxnSpPr>
        <p:spPr>
          <a:xfrm>
            <a:off x="5071952" y="1240515"/>
            <a:ext cx="399257" cy="0"/>
          </a:xfrm>
          <a:prstGeom prst="straightConnector1">
            <a:avLst/>
          </a:prstGeom>
          <a:ln>
            <a:solidFill>
              <a:srgbClr val="5E5E5E"/>
            </a:solidFill>
            <a:tailEnd type="arrow"/>
          </a:ln>
        </p:spPr>
        <p:style>
          <a:lnRef idx="2">
            <a:schemeClr val="accent1"/>
          </a:lnRef>
          <a:fillRef idx="0">
            <a:schemeClr val="accent1"/>
          </a:fillRef>
          <a:effectRef idx="1">
            <a:schemeClr val="accent1"/>
          </a:effectRef>
          <a:fontRef idx="minor">
            <a:schemeClr val="tx1"/>
          </a:fontRef>
        </p:style>
      </p:cxnSp>
      <p:sp>
        <p:nvSpPr>
          <p:cNvPr id="52" name="Right Brace 51"/>
          <p:cNvSpPr/>
          <p:nvPr/>
        </p:nvSpPr>
        <p:spPr>
          <a:xfrm>
            <a:off x="6107676" y="566282"/>
            <a:ext cx="165207" cy="12044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UY"/>
          </a:p>
        </p:txBody>
      </p:sp>
      <p:sp>
        <p:nvSpPr>
          <p:cNvPr id="57" name="TextBox 56"/>
          <p:cNvSpPr txBox="1"/>
          <p:nvPr/>
        </p:nvSpPr>
        <p:spPr>
          <a:xfrm>
            <a:off x="6535052" y="950229"/>
            <a:ext cx="383043" cy="514788"/>
          </a:xfrm>
          <a:prstGeom prst="rect">
            <a:avLst/>
          </a:prstGeom>
        </p:spPr>
        <p:txBody>
          <a:bodyPr vert="horz" wrap="none" lIns="0" tIns="0" rIns="0" bIns="0" rtlCol="0" anchor="ctr">
            <a:noAutofit/>
          </a:bodyPr>
          <a:lstStyle/>
          <a:p>
            <a:r>
              <a:rPr lang="es-UY" sz="4800" b="1" i="0" dirty="0" smtClean="0">
                <a:solidFill>
                  <a:srgbClr val="5E5E5E"/>
                </a:solidFill>
                <a:latin typeface="Segoe"/>
              </a:rPr>
              <a:t>?</a:t>
            </a:r>
            <a:endParaRPr lang="es-UY" sz="3600" b="1" i="0" dirty="0" smtClean="0">
              <a:solidFill>
                <a:srgbClr val="5E5E5E"/>
              </a:solidFill>
              <a:latin typeface="Segoe"/>
            </a:endParaRPr>
          </a:p>
        </p:txBody>
      </p:sp>
      <p:cxnSp>
        <p:nvCxnSpPr>
          <p:cNvPr id="61" name="Straight Connector 60"/>
          <p:cNvCxnSpPr/>
          <p:nvPr/>
        </p:nvCxnSpPr>
        <p:spPr>
          <a:xfrm>
            <a:off x="231552" y="2069664"/>
            <a:ext cx="8708571" cy="0"/>
          </a:xfrm>
          <a:prstGeom prst="line">
            <a:avLst/>
          </a:prstGeom>
          <a:ln>
            <a:solidFill>
              <a:srgbClr val="92BA5E"/>
            </a:solidFill>
            <a:prstDash val="dashDot"/>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82354" y="4224996"/>
            <a:ext cx="8708571" cy="0"/>
          </a:xfrm>
          <a:prstGeom prst="line">
            <a:avLst/>
          </a:prstGeom>
          <a:ln>
            <a:solidFill>
              <a:srgbClr val="92BA5E"/>
            </a:solidFill>
            <a:prstDash val="dashDot"/>
          </a:ln>
        </p:spPr>
        <p:style>
          <a:lnRef idx="2">
            <a:schemeClr val="accent1"/>
          </a:lnRef>
          <a:fillRef idx="0">
            <a:schemeClr val="accent1"/>
          </a:fillRef>
          <a:effectRef idx="1">
            <a:schemeClr val="accent1"/>
          </a:effectRef>
          <a:fontRef idx="minor">
            <a:schemeClr val="tx1"/>
          </a:fontRef>
        </p:style>
      </p:cxnSp>
      <p:pic>
        <p:nvPicPr>
          <p:cNvPr id="65" name="Picture 2" descr="C:\Users\cfernandez\Desktop\For eachs\When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41" y="4661967"/>
            <a:ext cx="48291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331" y="5139586"/>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173" y="5439397"/>
            <a:ext cx="725487"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496" y="5232778"/>
            <a:ext cx="2791038" cy="275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3236" y="5548021"/>
            <a:ext cx="2536825" cy="24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461" y="4566286"/>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6453" y="4524138"/>
            <a:ext cx="2791038" cy="275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1430" y="4857998"/>
            <a:ext cx="2536825" cy="24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6149" y="4533370"/>
            <a:ext cx="379285" cy="25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Rectangle 73"/>
          <p:cNvSpPr/>
          <p:nvPr/>
        </p:nvSpPr>
        <p:spPr>
          <a:xfrm>
            <a:off x="5267888" y="4509624"/>
            <a:ext cx="3399618" cy="615448"/>
          </a:xfrm>
          <a:prstGeom prst="rect">
            <a:avLst/>
          </a:prstGeom>
          <a:noFill/>
          <a:ln w="28575">
            <a:solidFill>
              <a:srgbClr val="FF0000"/>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3418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grpId="0" nodeType="withEffect" nodePh="1">
                                  <p:stCondLst>
                                    <p:cond delay="0"/>
                                  </p:stCondLst>
                                  <p:endCondLst>
                                    <p:cond evt="begin" delay="0">
                                      <p:tn val="22"/>
                                    </p:cond>
                                  </p:end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par>
                                <p:cTn id="28" presetID="22" presetClass="entr" presetSubtype="8"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par>
                                <p:cTn id="34" presetID="22" presetClass="entr" presetSubtype="8"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par>
                                <p:cTn id="37" presetID="22" presetClass="entr" presetSubtype="8"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nodeType="withEffect">
                                  <p:stCondLst>
                                    <p:cond delay="0"/>
                                  </p:stCondLst>
                                  <p:childTnLst>
                                    <p:set>
                                      <p:cBhvr>
                                        <p:cTn id="41" dur="1" fill="hold">
                                          <p:stCondLst>
                                            <p:cond delay="0"/>
                                          </p:stCondLst>
                                        </p:cTn>
                                        <p:tgtEl>
                                          <p:spTgt spid="4098"/>
                                        </p:tgtEl>
                                        <p:attrNameLst>
                                          <p:attrName>style.visibility</p:attrName>
                                        </p:attrNameLst>
                                      </p:cBhvr>
                                      <p:to>
                                        <p:strVal val="visible"/>
                                      </p:to>
                                    </p:set>
                                    <p:animEffect transition="in" filter="wipe(left)">
                                      <p:cBhvr>
                                        <p:cTn id="42" dur="500"/>
                                        <p:tgtEl>
                                          <p:spTgt spid="4098"/>
                                        </p:tgtEl>
                                      </p:cBhvr>
                                    </p:animEffect>
                                  </p:childTnLst>
                                </p:cTn>
                              </p:par>
                              <p:par>
                                <p:cTn id="43" presetID="22" presetClass="entr" presetSubtype="8" fill="hold" nodeType="withEffect">
                                  <p:stCondLst>
                                    <p:cond delay="0"/>
                                  </p:stCondLst>
                                  <p:childTnLst>
                                    <p:set>
                                      <p:cBhvr>
                                        <p:cTn id="44" dur="1" fill="hold">
                                          <p:stCondLst>
                                            <p:cond delay="0"/>
                                          </p:stCondLst>
                                        </p:cTn>
                                        <p:tgtEl>
                                          <p:spTgt spid="4099"/>
                                        </p:tgtEl>
                                        <p:attrNameLst>
                                          <p:attrName>style.visibility</p:attrName>
                                        </p:attrNameLst>
                                      </p:cBhvr>
                                      <p:to>
                                        <p:strVal val="visible"/>
                                      </p:to>
                                    </p:set>
                                    <p:animEffect transition="in" filter="wipe(left)">
                                      <p:cBhvr>
                                        <p:cTn id="45" dur="500"/>
                                        <p:tgtEl>
                                          <p:spTgt spid="4099"/>
                                        </p:tgtEl>
                                      </p:cBhvr>
                                    </p:animEffect>
                                  </p:childTnLst>
                                </p:cTn>
                              </p:par>
                              <p:par>
                                <p:cTn id="46" presetID="22" presetClass="entr" presetSubtype="8"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par>
                                <p:cTn id="52" presetID="22" presetClass="entr" presetSubtype="8"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left)">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par>
                                <p:cTn id="60" presetID="22" presetClass="entr" presetSubtype="8" fill="hold"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wipe(left)">
                                      <p:cBhvr>
                                        <p:cTn id="62" dur="500"/>
                                        <p:tgtEl>
                                          <p:spTgt spid="65"/>
                                        </p:tgtEl>
                                      </p:cBhvr>
                                    </p:animEffect>
                                  </p:childTnLst>
                                </p:cTn>
                              </p:par>
                              <p:par>
                                <p:cTn id="63" presetID="22" presetClass="entr" presetSubtype="8" fill="hold"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left)">
                                      <p:cBhvr>
                                        <p:cTn id="65" dur="500"/>
                                        <p:tgtEl>
                                          <p:spTgt spid="66"/>
                                        </p:tgtEl>
                                      </p:cBhvr>
                                    </p:animEffect>
                                  </p:childTnLst>
                                </p:cTn>
                              </p:par>
                              <p:par>
                                <p:cTn id="66" presetID="22" presetClass="entr" presetSubtype="8"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wipe(left)">
                                      <p:cBhvr>
                                        <p:cTn id="68" dur="500"/>
                                        <p:tgtEl>
                                          <p:spTgt spid="67"/>
                                        </p:tgtEl>
                                      </p:cBhvr>
                                    </p:animEffect>
                                  </p:childTnLst>
                                </p:cTn>
                              </p:par>
                              <p:par>
                                <p:cTn id="69" presetID="22" presetClass="entr" presetSubtype="8"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par>
                                <p:cTn id="72" presetID="22" presetClass="entr" presetSubtype="8"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left)">
                                      <p:cBhvr>
                                        <p:cTn id="74" dur="500"/>
                                        <p:tgtEl>
                                          <p:spTgt spid="69"/>
                                        </p:tgtEl>
                                      </p:cBhvr>
                                    </p:animEffect>
                                  </p:childTnLst>
                                </p:cTn>
                              </p:par>
                              <p:par>
                                <p:cTn id="75" presetID="22" presetClass="entr" presetSubtype="8"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wipe(left)">
                                      <p:cBhvr>
                                        <p:cTn id="77" dur="500"/>
                                        <p:tgtEl>
                                          <p:spTgt spid="70"/>
                                        </p:tgtEl>
                                      </p:cBhvr>
                                    </p:animEffect>
                                  </p:childTnLst>
                                </p:cTn>
                              </p:par>
                              <p:par>
                                <p:cTn id="78" presetID="22" presetClass="entr" presetSubtype="8"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left)">
                                      <p:cBhvr>
                                        <p:cTn id="80" dur="500"/>
                                        <p:tgtEl>
                                          <p:spTgt spid="71"/>
                                        </p:tgtEl>
                                      </p:cBhvr>
                                    </p:animEffect>
                                  </p:childTnLst>
                                </p:cTn>
                              </p:par>
                              <p:par>
                                <p:cTn id="81" presetID="22" presetClass="entr" presetSubtype="8"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left)">
                                      <p:cBhvr>
                                        <p:cTn id="83" dur="500"/>
                                        <p:tgtEl>
                                          <p:spTgt spid="72"/>
                                        </p:tgtEl>
                                      </p:cBhvr>
                                    </p:animEffect>
                                  </p:childTnLst>
                                </p:cTn>
                              </p:par>
                              <p:par>
                                <p:cTn id="84" presetID="22" presetClass="entr" presetSubtype="8" fill="hold"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wipe(left)">
                                      <p:cBhvr>
                                        <p:cTn id="86" dur="500"/>
                                        <p:tgtEl>
                                          <p:spTgt spid="7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left)">
                                      <p:cBhvr>
                                        <p:cTn id="8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5" grpId="0"/>
      <p:bldP spid="26" grpId="0"/>
      <p:bldP spid="2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1" y="3107793"/>
            <a:ext cx="4069781" cy="3182474"/>
          </a:xfrm>
          <a:prstGeom prst="rect">
            <a:avLst/>
          </a:prstGeom>
        </p:spPr>
      </p:pic>
      <p:sp>
        <p:nvSpPr>
          <p:cNvPr id="2"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y </a:t>
            </a:r>
            <a:r>
              <a:rPr lang="en-US" b="0" i="0" dirty="0" err="1" smtClean="0">
                <a:solidFill>
                  <a:schemeClr val="bg1">
                    <a:lumMod val="95000"/>
                  </a:schemeClr>
                </a:solidFill>
              </a:rPr>
              <a:t>Filtros</a:t>
            </a:r>
            <a:endParaRPr lang="en-US" b="0" i="0" dirty="0">
              <a:solidFill>
                <a:schemeClr val="bg1">
                  <a:lumMod val="95000"/>
                </a:schemeClr>
              </a:solidFill>
            </a:endParaRPr>
          </a:p>
        </p:txBody>
      </p:sp>
      <p:sp>
        <p:nvSpPr>
          <p:cNvPr id="8" name="TextBox 7"/>
          <p:cNvSpPr txBox="1"/>
          <p:nvPr/>
        </p:nvSpPr>
        <p:spPr>
          <a:xfrm rot="21222198">
            <a:off x="226654" y="7266"/>
            <a:ext cx="1906948" cy="914400"/>
          </a:xfrm>
          <a:prstGeom prst="rect">
            <a:avLst/>
          </a:prstGeom>
        </p:spPr>
        <p:txBody>
          <a:bodyPr vert="horz" wrap="none" lIns="0" tIns="0" rIns="0" bIns="0" rtlCol="0" anchor="ctr">
            <a:normAutofit/>
          </a:bodyPr>
          <a:lstStyle/>
          <a:p>
            <a:r>
              <a:rPr lang="es-UY" sz="2800" b="1" i="0" dirty="0" smtClean="0">
                <a:latin typeface="Segoe"/>
              </a:rPr>
              <a:t>Tabla base</a:t>
            </a: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53" y="1103097"/>
            <a:ext cx="7279006" cy="1782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descr="Z:\MaterialTodosLosCursos\GeneXus\Icons - images -etc\bolsa-traz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8513" y="3064251"/>
            <a:ext cx="1908063" cy="199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flipV="1">
            <a:off x="2293256" y="1335325"/>
            <a:ext cx="1741714" cy="145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1690928" y="2111827"/>
            <a:ext cx="1741714" cy="145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705442" y="2358565"/>
            <a:ext cx="1741714" cy="145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3167748" y="2336811"/>
            <a:ext cx="4220023" cy="2104571"/>
          </a:xfrm>
          <a:custGeom>
            <a:avLst/>
            <a:gdLst>
              <a:gd name="connsiteX0" fmla="*/ 68938 w 4220023"/>
              <a:gd name="connsiteY0" fmla="*/ 0 h 2104571"/>
              <a:gd name="connsiteX1" fmla="*/ 257623 w 4220023"/>
              <a:gd name="connsiteY1" fmla="*/ 478971 h 2104571"/>
              <a:gd name="connsiteX2" fmla="*/ 2158995 w 4220023"/>
              <a:gd name="connsiteY2" fmla="*/ 1204686 h 2104571"/>
              <a:gd name="connsiteX3" fmla="*/ 3726538 w 4220023"/>
              <a:gd name="connsiteY3" fmla="*/ 1262743 h 2104571"/>
              <a:gd name="connsiteX4" fmla="*/ 4220023 w 4220023"/>
              <a:gd name="connsiteY4" fmla="*/ 2104571 h 2104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0023" h="2104571">
                <a:moveTo>
                  <a:pt x="68938" y="0"/>
                </a:moveTo>
                <a:cubicBezTo>
                  <a:pt x="-10891" y="139095"/>
                  <a:pt x="-90720" y="278190"/>
                  <a:pt x="257623" y="478971"/>
                </a:cubicBezTo>
                <a:cubicBezTo>
                  <a:pt x="605966" y="679752"/>
                  <a:pt x="1580843" y="1074057"/>
                  <a:pt x="2158995" y="1204686"/>
                </a:cubicBezTo>
                <a:cubicBezTo>
                  <a:pt x="2737147" y="1335315"/>
                  <a:pt x="3383033" y="1112762"/>
                  <a:pt x="3726538" y="1262743"/>
                </a:cubicBezTo>
                <a:cubicBezTo>
                  <a:pt x="4070043" y="1412724"/>
                  <a:pt x="4145033" y="1758647"/>
                  <a:pt x="4220023" y="2104571"/>
                </a:cubicBezTo>
              </a:path>
            </a:pathLst>
          </a:custGeom>
          <a:noFill/>
          <a:ln w="15875">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2" name="Freeform 11"/>
          <p:cNvSpPr/>
          <p:nvPr/>
        </p:nvSpPr>
        <p:spPr>
          <a:xfrm>
            <a:off x="3309257" y="495050"/>
            <a:ext cx="4837721" cy="2872275"/>
          </a:xfrm>
          <a:custGeom>
            <a:avLst/>
            <a:gdLst>
              <a:gd name="connsiteX0" fmla="*/ 0 w 4837721"/>
              <a:gd name="connsiteY0" fmla="*/ 579018 h 2872275"/>
              <a:gd name="connsiteX1" fmla="*/ 2569029 w 4837721"/>
              <a:gd name="connsiteY1" fmla="*/ 56504 h 2872275"/>
              <a:gd name="connsiteX2" fmla="*/ 4673600 w 4837721"/>
              <a:gd name="connsiteY2" fmla="*/ 332275 h 2872275"/>
              <a:gd name="connsiteX3" fmla="*/ 4542972 w 4837721"/>
              <a:gd name="connsiteY3" fmla="*/ 2872275 h 2872275"/>
            </a:gdLst>
            <a:ahLst/>
            <a:cxnLst>
              <a:cxn ang="0">
                <a:pos x="connsiteX0" y="connsiteY0"/>
              </a:cxn>
              <a:cxn ang="0">
                <a:pos x="connsiteX1" y="connsiteY1"/>
              </a:cxn>
              <a:cxn ang="0">
                <a:pos x="connsiteX2" y="connsiteY2"/>
              </a:cxn>
              <a:cxn ang="0">
                <a:pos x="connsiteX3" y="connsiteY3"/>
              </a:cxn>
            </a:cxnLst>
            <a:rect l="l" t="t" r="r" b="b"/>
            <a:pathLst>
              <a:path w="4837721" h="2872275">
                <a:moveTo>
                  <a:pt x="0" y="579018"/>
                </a:moveTo>
                <a:cubicBezTo>
                  <a:pt x="895048" y="338323"/>
                  <a:pt x="1790096" y="97628"/>
                  <a:pt x="2569029" y="56504"/>
                </a:cubicBezTo>
                <a:cubicBezTo>
                  <a:pt x="3347962" y="15380"/>
                  <a:pt x="4344610" y="-137020"/>
                  <a:pt x="4673600" y="332275"/>
                </a:cubicBezTo>
                <a:cubicBezTo>
                  <a:pt x="5002590" y="801570"/>
                  <a:pt x="4772781" y="1836922"/>
                  <a:pt x="4542972" y="2872275"/>
                </a:cubicBezTo>
              </a:path>
            </a:pathLst>
          </a:custGeom>
          <a:noFill/>
          <a:ln w="15875">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3" name="Freeform 12"/>
          <p:cNvSpPr/>
          <p:nvPr/>
        </p:nvSpPr>
        <p:spPr>
          <a:xfrm>
            <a:off x="3349890" y="2104582"/>
            <a:ext cx="3849196" cy="1378857"/>
          </a:xfrm>
          <a:custGeom>
            <a:avLst/>
            <a:gdLst>
              <a:gd name="connsiteX0" fmla="*/ 2910 w 3849196"/>
              <a:gd name="connsiteY0" fmla="*/ 0 h 1378857"/>
              <a:gd name="connsiteX1" fmla="*/ 264167 w 3849196"/>
              <a:gd name="connsiteY1" fmla="*/ 377372 h 1378857"/>
              <a:gd name="connsiteX2" fmla="*/ 1672053 w 3849196"/>
              <a:gd name="connsiteY2" fmla="*/ 972457 h 1378857"/>
              <a:gd name="connsiteX3" fmla="*/ 3254110 w 3849196"/>
              <a:gd name="connsiteY3" fmla="*/ 1045029 h 1378857"/>
              <a:gd name="connsiteX4" fmla="*/ 3849196 w 3849196"/>
              <a:gd name="connsiteY4" fmla="*/ 1378857 h 137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9196" h="1378857">
                <a:moveTo>
                  <a:pt x="2910" y="0"/>
                </a:moveTo>
                <a:cubicBezTo>
                  <a:pt x="-5557" y="107648"/>
                  <a:pt x="-14023" y="215296"/>
                  <a:pt x="264167" y="377372"/>
                </a:cubicBezTo>
                <a:cubicBezTo>
                  <a:pt x="542357" y="539448"/>
                  <a:pt x="1173729" y="861181"/>
                  <a:pt x="1672053" y="972457"/>
                </a:cubicBezTo>
                <a:cubicBezTo>
                  <a:pt x="2170377" y="1083733"/>
                  <a:pt x="2891253" y="977296"/>
                  <a:pt x="3254110" y="1045029"/>
                </a:cubicBezTo>
                <a:cubicBezTo>
                  <a:pt x="3616967" y="1112762"/>
                  <a:pt x="3733081" y="1245809"/>
                  <a:pt x="3849196" y="1378857"/>
                </a:cubicBezTo>
              </a:path>
            </a:pathLst>
          </a:custGeom>
          <a:noFill/>
          <a:ln w="15875">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Freeform 13"/>
          <p:cNvSpPr/>
          <p:nvPr/>
        </p:nvSpPr>
        <p:spPr>
          <a:xfrm>
            <a:off x="2423886" y="2612582"/>
            <a:ext cx="4746171" cy="1872343"/>
          </a:xfrm>
          <a:custGeom>
            <a:avLst/>
            <a:gdLst>
              <a:gd name="connsiteX0" fmla="*/ 0 w 4746171"/>
              <a:gd name="connsiteY0" fmla="*/ 0 h 1872343"/>
              <a:gd name="connsiteX1" fmla="*/ 2293257 w 4746171"/>
              <a:gd name="connsiteY1" fmla="*/ 1161143 h 1872343"/>
              <a:gd name="connsiteX2" fmla="*/ 3933371 w 4746171"/>
              <a:gd name="connsiteY2" fmla="*/ 1320800 h 1872343"/>
              <a:gd name="connsiteX3" fmla="*/ 4746171 w 4746171"/>
              <a:gd name="connsiteY3" fmla="*/ 1872343 h 1872343"/>
            </a:gdLst>
            <a:ahLst/>
            <a:cxnLst>
              <a:cxn ang="0">
                <a:pos x="connsiteX0" y="connsiteY0"/>
              </a:cxn>
              <a:cxn ang="0">
                <a:pos x="connsiteX1" y="connsiteY1"/>
              </a:cxn>
              <a:cxn ang="0">
                <a:pos x="connsiteX2" y="connsiteY2"/>
              </a:cxn>
              <a:cxn ang="0">
                <a:pos x="connsiteX3" y="connsiteY3"/>
              </a:cxn>
            </a:cxnLst>
            <a:rect l="l" t="t" r="r" b="b"/>
            <a:pathLst>
              <a:path w="4746171" h="1872343">
                <a:moveTo>
                  <a:pt x="0" y="0"/>
                </a:moveTo>
                <a:cubicBezTo>
                  <a:pt x="818847" y="470505"/>
                  <a:pt x="1637695" y="941010"/>
                  <a:pt x="2293257" y="1161143"/>
                </a:cubicBezTo>
                <a:cubicBezTo>
                  <a:pt x="2948819" y="1381276"/>
                  <a:pt x="3524552" y="1202267"/>
                  <a:pt x="3933371" y="1320800"/>
                </a:cubicBezTo>
                <a:cubicBezTo>
                  <a:pt x="4342190" y="1439333"/>
                  <a:pt x="4544180" y="1655838"/>
                  <a:pt x="4746171" y="1872343"/>
                </a:cubicBezTo>
              </a:path>
            </a:pathLst>
          </a:custGeom>
          <a:noFill/>
          <a:ln w="15875">
            <a:solidFill>
              <a:srgbClr val="5E5E5E"/>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20" name="Straight Arrow Connector 19"/>
          <p:cNvCxnSpPr/>
          <p:nvPr/>
        </p:nvCxnSpPr>
        <p:spPr>
          <a:xfrm>
            <a:off x="443139" y="3788229"/>
            <a:ext cx="45674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406857" y="5087235"/>
            <a:ext cx="45674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450399" y="6103215"/>
            <a:ext cx="45674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48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137" y="3183430"/>
            <a:ext cx="3013619" cy="601994"/>
          </a:xfrm>
        </p:spPr>
        <p:txBody>
          <a:bodyPr/>
          <a:lstStyle/>
          <a:p>
            <a:r>
              <a:rPr lang="en-US" dirty="0" smtClean="0"/>
              <a:t>TABLA BASE</a:t>
            </a:r>
            <a:endParaRPr lang="en-US" dirty="0"/>
          </a:p>
        </p:txBody>
      </p:sp>
    </p:spTree>
    <p:extLst>
      <p:ext uri="{BB962C8B-B14F-4D97-AF65-F5344CB8AC3E}">
        <p14:creationId xmlns:p14="http://schemas.microsoft.com/office/powerpoint/2010/main" val="2057770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sz="2600" dirty="0" smtClean="0"/>
              <a:t>Defined by</a:t>
            </a:r>
            <a:endParaRPr lang="en-US" sz="2600" dirty="0"/>
          </a:p>
        </p:txBody>
      </p:sp>
    </p:spTree>
    <p:extLst>
      <p:ext uri="{BB962C8B-B14F-4D97-AF65-F5344CB8AC3E}">
        <p14:creationId xmlns:p14="http://schemas.microsoft.com/office/powerpoint/2010/main" val="668012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04" y="3627503"/>
            <a:ext cx="3399710" cy="2658494"/>
          </a:xfrm>
          <a:prstGeom prst="rect">
            <a:avLst/>
          </a:prstGeom>
        </p:spPr>
      </p:pic>
      <p:sp>
        <p:nvSpPr>
          <p:cNvPr id="2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Defined by</a:t>
            </a:r>
            <a:endParaRPr lang="en-US" b="0" i="0" dirty="0">
              <a:solidFill>
                <a:schemeClr val="bg1">
                  <a:lumMod val="9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93" y="351527"/>
            <a:ext cx="3569495" cy="2791262"/>
          </a:xfrm>
          <a:prstGeom prst="rect">
            <a:avLst/>
          </a:prstGeom>
        </p:spPr>
      </p:pic>
      <p:pic>
        <p:nvPicPr>
          <p:cNvPr id="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379" y="505278"/>
            <a:ext cx="3633787"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flipV="1">
            <a:off x="6270174" y="1001486"/>
            <a:ext cx="2217964" cy="1451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7458" y="2235698"/>
            <a:ext cx="34766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4" name="Rectangle 6143"/>
          <p:cNvSpPr/>
          <p:nvPr/>
        </p:nvSpPr>
        <p:spPr>
          <a:xfrm>
            <a:off x="277065" y="1320805"/>
            <a:ext cx="1696878" cy="98696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28" name="Picture 2" descr="Z:\MaterialTodosLosCursos\GeneXus\Icons - images -etc\bolsa-trazo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356" y="252609"/>
            <a:ext cx="1037232" cy="108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Connector 34"/>
          <p:cNvCxnSpPr/>
          <p:nvPr/>
        </p:nvCxnSpPr>
        <p:spPr>
          <a:xfrm>
            <a:off x="231552" y="3346896"/>
            <a:ext cx="8708571" cy="0"/>
          </a:xfrm>
          <a:prstGeom prst="line">
            <a:avLst/>
          </a:prstGeom>
          <a:ln>
            <a:solidFill>
              <a:srgbClr val="92BA5E"/>
            </a:solidFill>
            <a:prstDash val="dashDot"/>
          </a:ln>
        </p:spPr>
        <p:style>
          <a:lnRef idx="2">
            <a:schemeClr val="accent1"/>
          </a:lnRef>
          <a:fillRef idx="0">
            <a:schemeClr val="accent1"/>
          </a:fillRef>
          <a:effectRef idx="1">
            <a:schemeClr val="accent1"/>
          </a:effectRef>
          <a:fontRef idx="minor">
            <a:schemeClr val="tx1"/>
          </a:fontRef>
        </p:style>
      </p:cxnSp>
      <p:sp>
        <p:nvSpPr>
          <p:cNvPr id="6148" name="Freeform 6147"/>
          <p:cNvSpPr/>
          <p:nvPr/>
        </p:nvSpPr>
        <p:spPr>
          <a:xfrm>
            <a:off x="3585029" y="957943"/>
            <a:ext cx="3236685" cy="232607"/>
          </a:xfrm>
          <a:custGeom>
            <a:avLst/>
            <a:gdLst>
              <a:gd name="connsiteX0" fmla="*/ 3236685 w 3236685"/>
              <a:gd name="connsiteY0" fmla="*/ 43543 h 232607"/>
              <a:gd name="connsiteX1" fmla="*/ 2496457 w 3236685"/>
              <a:gd name="connsiteY1" fmla="*/ 232228 h 232607"/>
              <a:gd name="connsiteX2" fmla="*/ 0 w 3236685"/>
              <a:gd name="connsiteY2" fmla="*/ 0 h 232607"/>
            </a:gdLst>
            <a:ahLst/>
            <a:cxnLst>
              <a:cxn ang="0">
                <a:pos x="connsiteX0" y="connsiteY0"/>
              </a:cxn>
              <a:cxn ang="0">
                <a:pos x="connsiteX1" y="connsiteY1"/>
              </a:cxn>
              <a:cxn ang="0">
                <a:pos x="connsiteX2" y="connsiteY2"/>
              </a:cxn>
            </a:cxnLst>
            <a:rect l="l" t="t" r="r" b="b"/>
            <a:pathLst>
              <a:path w="3236685" h="232607">
                <a:moveTo>
                  <a:pt x="3236685" y="43543"/>
                </a:moveTo>
                <a:cubicBezTo>
                  <a:pt x="3136294" y="141514"/>
                  <a:pt x="3035904" y="239485"/>
                  <a:pt x="2496457" y="232228"/>
                </a:cubicBezTo>
                <a:cubicBezTo>
                  <a:pt x="1957010" y="224971"/>
                  <a:pt x="978505" y="112485"/>
                  <a:pt x="0" y="0"/>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6149" name="Freeform 6148"/>
          <p:cNvSpPr/>
          <p:nvPr/>
        </p:nvSpPr>
        <p:spPr>
          <a:xfrm>
            <a:off x="3773714" y="1219200"/>
            <a:ext cx="1378857" cy="1256963"/>
          </a:xfrm>
          <a:custGeom>
            <a:avLst/>
            <a:gdLst>
              <a:gd name="connsiteX0" fmla="*/ 1378857 w 1378857"/>
              <a:gd name="connsiteY0" fmla="*/ 1146629 h 1256963"/>
              <a:gd name="connsiteX1" fmla="*/ 1001486 w 1378857"/>
              <a:gd name="connsiteY1" fmla="*/ 1146629 h 1256963"/>
              <a:gd name="connsiteX2" fmla="*/ 0 w 1378857"/>
              <a:gd name="connsiteY2" fmla="*/ 0 h 1256963"/>
            </a:gdLst>
            <a:ahLst/>
            <a:cxnLst>
              <a:cxn ang="0">
                <a:pos x="connsiteX0" y="connsiteY0"/>
              </a:cxn>
              <a:cxn ang="0">
                <a:pos x="connsiteX1" y="connsiteY1"/>
              </a:cxn>
              <a:cxn ang="0">
                <a:pos x="connsiteX2" y="connsiteY2"/>
              </a:cxn>
            </a:cxnLst>
            <a:rect l="l" t="t" r="r" b="b"/>
            <a:pathLst>
              <a:path w="1378857" h="1256963">
                <a:moveTo>
                  <a:pt x="1378857" y="1146629"/>
                </a:moveTo>
                <a:cubicBezTo>
                  <a:pt x="1305076" y="1242181"/>
                  <a:pt x="1231295" y="1337734"/>
                  <a:pt x="1001486" y="1146629"/>
                </a:cubicBezTo>
                <a:cubicBezTo>
                  <a:pt x="771677" y="955524"/>
                  <a:pt x="385838" y="477762"/>
                  <a:pt x="0" y="0"/>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3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932" y="4010487"/>
            <a:ext cx="3633787"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2111830" y="4695492"/>
            <a:ext cx="1696878" cy="148759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6151" name="Picture 61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0228" y="4496020"/>
            <a:ext cx="2972704" cy="348025"/>
          </a:xfrm>
          <a:prstGeom prst="rect">
            <a:avLst/>
          </a:prstGeom>
        </p:spPr>
      </p:pic>
      <p:cxnSp>
        <p:nvCxnSpPr>
          <p:cNvPr id="45" name="Straight Connector 44"/>
          <p:cNvCxnSpPr/>
          <p:nvPr/>
        </p:nvCxnSpPr>
        <p:spPr>
          <a:xfrm flipV="1">
            <a:off x="7155543" y="4771464"/>
            <a:ext cx="1622863" cy="145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154" name="Freeform 6153"/>
          <p:cNvSpPr/>
          <p:nvPr/>
        </p:nvSpPr>
        <p:spPr>
          <a:xfrm>
            <a:off x="3367314" y="4789714"/>
            <a:ext cx="4586515" cy="857897"/>
          </a:xfrm>
          <a:custGeom>
            <a:avLst/>
            <a:gdLst>
              <a:gd name="connsiteX0" fmla="*/ 4586515 w 4586515"/>
              <a:gd name="connsiteY0" fmla="*/ 0 h 857897"/>
              <a:gd name="connsiteX1" fmla="*/ 3947886 w 4586515"/>
              <a:gd name="connsiteY1" fmla="*/ 667657 h 857897"/>
              <a:gd name="connsiteX2" fmla="*/ 1654629 w 4586515"/>
              <a:gd name="connsiteY2" fmla="*/ 856343 h 857897"/>
              <a:gd name="connsiteX3" fmla="*/ 0 w 4586515"/>
              <a:gd name="connsiteY3" fmla="*/ 595086 h 857897"/>
            </a:gdLst>
            <a:ahLst/>
            <a:cxnLst>
              <a:cxn ang="0">
                <a:pos x="connsiteX0" y="connsiteY0"/>
              </a:cxn>
              <a:cxn ang="0">
                <a:pos x="connsiteX1" y="connsiteY1"/>
              </a:cxn>
              <a:cxn ang="0">
                <a:pos x="connsiteX2" y="connsiteY2"/>
              </a:cxn>
              <a:cxn ang="0">
                <a:pos x="connsiteX3" y="connsiteY3"/>
              </a:cxn>
            </a:cxnLst>
            <a:rect l="l" t="t" r="r" b="b"/>
            <a:pathLst>
              <a:path w="4586515" h="857897">
                <a:moveTo>
                  <a:pt x="4586515" y="0"/>
                </a:moveTo>
                <a:cubicBezTo>
                  <a:pt x="4511524" y="262466"/>
                  <a:pt x="4436534" y="524933"/>
                  <a:pt x="3947886" y="667657"/>
                </a:cubicBezTo>
                <a:cubicBezTo>
                  <a:pt x="3459238" y="810381"/>
                  <a:pt x="2312610" y="868438"/>
                  <a:pt x="1654629" y="856343"/>
                </a:cubicBezTo>
                <a:cubicBezTo>
                  <a:pt x="996648" y="844248"/>
                  <a:pt x="498324" y="719667"/>
                  <a:pt x="0" y="595086"/>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49" name="Rectangle 12"/>
          <p:cNvSpPr txBox="1">
            <a:spLocks/>
          </p:cNvSpPr>
          <p:nvPr/>
        </p:nvSpPr>
        <p:spPr bwMode="auto">
          <a:xfrm>
            <a:off x="5137369" y="5689602"/>
            <a:ext cx="3889838" cy="88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Defined by att</a:t>
            </a:r>
            <a:r>
              <a:rPr lang="en-US" sz="2000" b="1" baseline="-25000" dirty="0">
                <a:latin typeface="Segoe"/>
              </a:rPr>
              <a:t>1</a:t>
            </a:r>
            <a:r>
              <a:rPr lang="en-US" sz="2000" b="1" dirty="0">
                <a:latin typeface="Segoe"/>
              </a:rPr>
              <a:t>,  att</a:t>
            </a:r>
            <a:r>
              <a:rPr lang="en-US" sz="2000" b="1" baseline="-25000" dirty="0">
                <a:latin typeface="Segoe"/>
              </a:rPr>
              <a:t>2</a:t>
            </a:r>
            <a:r>
              <a:rPr lang="en-US" sz="2000" b="1" dirty="0">
                <a:latin typeface="Segoe"/>
              </a:rPr>
              <a:t>, ... ,  att</a:t>
            </a:r>
            <a:r>
              <a:rPr lang="en-US" sz="2000" b="1" baseline="-25000" dirty="0">
                <a:latin typeface="Segoe"/>
              </a:rPr>
              <a:t>n</a:t>
            </a:r>
            <a:endParaRPr lang="es-UY" sz="2000" b="1" baseline="-25000" dirty="0">
              <a:latin typeface="Segoe"/>
            </a:endParaRPr>
          </a:p>
        </p:txBody>
      </p:sp>
      <p:sp>
        <p:nvSpPr>
          <p:cNvPr id="50" name="Oval 49"/>
          <p:cNvSpPr>
            <a:spLocks noChangeArrowheads="1"/>
          </p:cNvSpPr>
          <p:nvPr/>
        </p:nvSpPr>
        <p:spPr bwMode="auto">
          <a:xfrm>
            <a:off x="7126788" y="5863772"/>
            <a:ext cx="667383" cy="532956"/>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a:p>
        </p:txBody>
      </p:sp>
    </p:spTree>
    <p:extLst>
      <p:ext uri="{BB962C8B-B14F-4D97-AF65-F5344CB8AC3E}">
        <p14:creationId xmlns:p14="http://schemas.microsoft.com/office/powerpoint/2010/main" val="216970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fade">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wipe(left)">
                                      <p:cBhvr>
                                        <p:cTn id="17" dur="500"/>
                                        <p:tgtEl>
                                          <p:spTgt spid="615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500"/>
                                        <p:tgtEl>
                                          <p:spTgt spid="45"/>
                                        </p:tgtEl>
                                      </p:cBhvr>
                                    </p:animEffect>
                                  </p:childTnLst>
                                </p:cTn>
                              </p:par>
                            </p:childTnLst>
                          </p:cTn>
                        </p:par>
                        <p:par>
                          <p:cTn id="22" fill="hold">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6154"/>
                                        </p:tgtEl>
                                        <p:attrNameLst>
                                          <p:attrName>style.visibility</p:attrName>
                                        </p:attrNameLst>
                                      </p:cBhvr>
                                      <p:to>
                                        <p:strVal val="visible"/>
                                      </p:to>
                                    </p:set>
                                    <p:animEffect transition="in" filter="wipe(right)">
                                      <p:cBhvr>
                                        <p:cTn id="25" dur="500"/>
                                        <p:tgtEl>
                                          <p:spTgt spid="615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154" grpId="0" animBg="1"/>
      <p:bldP spid="49" grpId="0"/>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sz="2600" dirty="0" smtClean="0"/>
              <a:t>When none</a:t>
            </a:r>
            <a:endParaRPr lang="en-US" sz="2600" dirty="0"/>
          </a:p>
        </p:txBody>
      </p:sp>
    </p:spTree>
    <p:extLst>
      <p:ext uri="{BB962C8B-B14F-4D97-AF65-F5344CB8AC3E}">
        <p14:creationId xmlns:p14="http://schemas.microsoft.com/office/powerpoint/2010/main" val="3600870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87175"/>
            <a:ext cx="476091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598" y="851625"/>
            <a:ext cx="3645581" cy="130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597" y="291426"/>
            <a:ext cx="742950"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8846" y="276912"/>
            <a:ext cx="5857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395585" y="173951"/>
            <a:ext cx="355600" cy="360363"/>
          </a:xfrm>
          <a:prstGeom prst="rect">
            <a:avLst/>
          </a:prstGeom>
          <a:ln>
            <a:solidFill>
              <a:schemeClr val="bg1">
                <a:lumMod val="75000"/>
              </a:schemeClr>
            </a:solidFill>
          </a:ln>
        </p:spPr>
        <p:txBody>
          <a:bodyPr lIns="90000" tIns="46800" rIns="90000" bIns="46800"/>
          <a:lstStyle/>
          <a:p>
            <a:pPr defTabSz="911225">
              <a:defRPr/>
            </a:pPr>
            <a:endParaRPr lang="es-UY"/>
          </a:p>
        </p:txBody>
      </p:sp>
      <p:sp>
        <p:nvSpPr>
          <p:cNvPr id="10" name="Rectangle 9"/>
          <p:cNvSpPr/>
          <p:nvPr/>
        </p:nvSpPr>
        <p:spPr>
          <a:xfrm>
            <a:off x="7992609" y="158305"/>
            <a:ext cx="355600" cy="360362"/>
          </a:xfrm>
          <a:prstGeom prst="rect">
            <a:avLst/>
          </a:prstGeom>
          <a:ln>
            <a:solidFill>
              <a:schemeClr val="bg1">
                <a:lumMod val="75000"/>
              </a:schemeClr>
            </a:solidFill>
          </a:ln>
        </p:spPr>
        <p:txBody>
          <a:bodyPr lIns="90000" tIns="46800" rIns="90000" bIns="46800"/>
          <a:lstStyle/>
          <a:p>
            <a:pPr defTabSz="911225">
              <a:defRPr/>
            </a:pPr>
            <a:endParaRPr lang="es-UY"/>
          </a:p>
        </p:txBody>
      </p:sp>
      <p:sp>
        <p:nvSpPr>
          <p:cNvPr id="11" name="TextBox 10"/>
          <p:cNvSpPr txBox="1">
            <a:spLocks noChangeArrowheads="1"/>
          </p:cNvSpPr>
          <p:nvPr/>
        </p:nvSpPr>
        <p:spPr bwMode="auto">
          <a:xfrm>
            <a:off x="6351135" y="173951"/>
            <a:ext cx="395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600" dirty="0">
                <a:latin typeface="Segoe"/>
              </a:rPr>
              <a:t>‘A’</a:t>
            </a:r>
          </a:p>
        </p:txBody>
      </p:sp>
      <p:sp>
        <p:nvSpPr>
          <p:cNvPr id="12" name="TextBox 11"/>
          <p:cNvSpPr txBox="1">
            <a:spLocks noChangeArrowheads="1"/>
          </p:cNvSpPr>
          <p:nvPr/>
        </p:nvSpPr>
        <p:spPr bwMode="auto">
          <a:xfrm>
            <a:off x="7935459" y="180530"/>
            <a:ext cx="4106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600" dirty="0">
                <a:latin typeface="Segoe"/>
              </a:rPr>
              <a:t>‘B’</a:t>
            </a:r>
          </a:p>
        </p:txBody>
      </p:sp>
      <p:sp>
        <p:nvSpPr>
          <p:cNvPr id="13" name="Rectangle 12"/>
          <p:cNvSpPr txBox="1">
            <a:spLocks/>
          </p:cNvSpPr>
          <p:nvPr/>
        </p:nvSpPr>
        <p:spPr bwMode="auto">
          <a:xfrm>
            <a:off x="6653667" y="1004452"/>
            <a:ext cx="8969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defRPr/>
            </a:pPr>
            <a:r>
              <a:rPr lang="en-US" sz="11500" b="1" dirty="0" smtClean="0">
                <a:solidFill>
                  <a:srgbClr val="8EBB38"/>
                </a:solidFill>
                <a:latin typeface="Segoe"/>
              </a:rPr>
              <a:t>Ø</a:t>
            </a:r>
            <a:endParaRPr lang="es-UY" sz="7200" b="1" dirty="0" smtClean="0">
              <a:solidFill>
                <a:srgbClr val="8EBB38"/>
              </a:solidFill>
              <a:latin typeface="Segoe"/>
            </a:endParaRPr>
          </a:p>
        </p:txBody>
      </p:sp>
      <p:sp>
        <p:nvSpPr>
          <p:cNvPr id="14" name="Picture 31" descr="C:\Users\cfernandez\AppData\Local\Microsoft\Windows\Temporary Internet Files\Content.IE5\1GUTFI9R\MM900284111[1].gif"/>
          <p:cNvSpPr>
            <a:spLocks noChangeAspect="1" noChangeArrowheads="1"/>
          </p:cNvSpPr>
          <p:nvPr/>
        </p:nvSpPr>
        <p:spPr bwMode="auto">
          <a:xfrm>
            <a:off x="4140200" y="2518922"/>
            <a:ext cx="8763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UY"/>
          </a:p>
        </p:txBody>
      </p:sp>
      <p:sp>
        <p:nvSpPr>
          <p:cNvPr id="15" name="Right Brace 14"/>
          <p:cNvSpPr/>
          <p:nvPr/>
        </p:nvSpPr>
        <p:spPr bwMode="auto">
          <a:xfrm>
            <a:off x="5003800" y="763375"/>
            <a:ext cx="155575" cy="1292225"/>
          </a:xfrm>
          <a:prstGeom prst="rightBrace">
            <a:avLst/>
          </a:prstGeom>
          <a:noFill/>
          <a:ln w="25400" cap="flat" cmpd="sng" algn="ctr">
            <a:solidFill>
              <a:srgbClr val="FF0000"/>
            </a:solidFill>
            <a:prstDash val="solid"/>
            <a:round/>
            <a:headEnd type="none" w="med" len="med"/>
            <a:tailEnd type="none" w="med" len="med"/>
          </a:ln>
          <a:effectLst/>
        </p:spPr>
        <p:txBody>
          <a:bodyPr lIns="90000" tIns="46800" rIns="90000" bIns="46800"/>
          <a:lstStyle/>
          <a:p>
            <a:pPr defTabSz="911225">
              <a:defRPr/>
            </a:pPr>
            <a:endParaRPr lang="es-UY"/>
          </a:p>
        </p:txBody>
      </p:sp>
      <p:cxnSp>
        <p:nvCxnSpPr>
          <p:cNvPr id="18" name="Straight Connector 17"/>
          <p:cNvCxnSpPr/>
          <p:nvPr/>
        </p:nvCxnSpPr>
        <p:spPr>
          <a:xfrm flipV="1">
            <a:off x="1591357" y="1233728"/>
            <a:ext cx="3354387" cy="1451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627645" y="1538525"/>
            <a:ext cx="3045955" cy="72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74" y="3270042"/>
            <a:ext cx="476091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4384639"/>
            <a:ext cx="1398588"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681502"/>
            <a:ext cx="291306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015" y="5658855"/>
            <a:ext cx="4110520" cy="58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descr="Z:\MaterialTodosLosCursos\GeneXus\Icons - images -etc\bolsa-trazo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0532" y="3665497"/>
            <a:ext cx="1426962" cy="148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p:cNvCxnSpPr/>
          <p:nvPr/>
        </p:nvCxnSpPr>
        <p:spPr>
          <a:xfrm>
            <a:off x="231552" y="3013074"/>
            <a:ext cx="8708571" cy="0"/>
          </a:xfrm>
          <a:prstGeom prst="line">
            <a:avLst/>
          </a:prstGeom>
          <a:ln>
            <a:solidFill>
              <a:srgbClr val="92BA5E"/>
            </a:solidFill>
            <a:prstDash val="dashDot"/>
          </a:ln>
        </p:spPr>
        <p:style>
          <a:lnRef idx="2">
            <a:schemeClr val="accent1"/>
          </a:lnRef>
          <a:fillRef idx="0">
            <a:schemeClr val="accent1"/>
          </a:fillRef>
          <a:effectRef idx="1">
            <a:schemeClr val="accent1"/>
          </a:effectRef>
          <a:fontRef idx="minor">
            <a:schemeClr val="tx1"/>
          </a:fontRef>
        </p:style>
      </p:cxnSp>
      <p:sp>
        <p:nvSpPr>
          <p:cNvPr id="30" name="Right Brace 29"/>
          <p:cNvSpPr/>
          <p:nvPr/>
        </p:nvSpPr>
        <p:spPr bwMode="auto">
          <a:xfrm>
            <a:off x="5032376" y="3240846"/>
            <a:ext cx="127000" cy="1127576"/>
          </a:xfrm>
          <a:prstGeom prst="rightBrace">
            <a:avLst/>
          </a:prstGeom>
          <a:noFill/>
          <a:ln w="25400" cap="flat" cmpd="sng" algn="ctr">
            <a:solidFill>
              <a:srgbClr val="FF0000"/>
            </a:solidFill>
            <a:prstDash val="solid"/>
            <a:round/>
            <a:headEnd type="none" w="med" len="med"/>
            <a:tailEnd type="none" w="med" len="med"/>
          </a:ln>
          <a:effectLst/>
        </p:spPr>
        <p:txBody>
          <a:bodyPr lIns="90000" tIns="46800" rIns="90000" bIns="46800"/>
          <a:lstStyle/>
          <a:p>
            <a:pPr defTabSz="911225">
              <a:defRPr/>
            </a:pPr>
            <a:endParaRPr lang="es-UY"/>
          </a:p>
        </p:txBody>
      </p:sp>
      <p:sp>
        <p:nvSpPr>
          <p:cNvPr id="31" name="Right Brace 30"/>
          <p:cNvSpPr/>
          <p:nvPr/>
        </p:nvSpPr>
        <p:spPr bwMode="auto">
          <a:xfrm>
            <a:off x="5025121" y="4438254"/>
            <a:ext cx="155575" cy="493712"/>
          </a:xfrm>
          <a:prstGeom prst="rightBrace">
            <a:avLst/>
          </a:prstGeom>
          <a:noFill/>
          <a:ln w="25400" cap="flat" cmpd="sng" algn="ctr">
            <a:solidFill>
              <a:srgbClr val="FF0000"/>
            </a:solidFill>
            <a:prstDash val="solid"/>
            <a:round/>
            <a:headEnd type="none" w="med" len="med"/>
            <a:tailEnd type="none" w="med" len="med"/>
          </a:ln>
          <a:effectLst/>
        </p:spPr>
        <p:txBody>
          <a:bodyPr lIns="90000" tIns="46800" rIns="90000" bIns="46800"/>
          <a:lstStyle/>
          <a:p>
            <a:pPr defTabSz="911225">
              <a:defRPr/>
            </a:pPr>
            <a:endParaRPr lang="es-UY"/>
          </a:p>
        </p:txBody>
      </p:sp>
      <p:cxnSp>
        <p:nvCxnSpPr>
          <p:cNvPr id="33" name="Straight Connector 32"/>
          <p:cNvCxnSpPr/>
          <p:nvPr/>
        </p:nvCxnSpPr>
        <p:spPr>
          <a:xfrm flipV="1">
            <a:off x="320674" y="4355611"/>
            <a:ext cx="4718961" cy="25621"/>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Freeform 34"/>
          <p:cNvSpPr/>
          <p:nvPr/>
        </p:nvSpPr>
        <p:spPr>
          <a:xfrm>
            <a:off x="5196114" y="3697008"/>
            <a:ext cx="1436915" cy="541163"/>
          </a:xfrm>
          <a:custGeom>
            <a:avLst/>
            <a:gdLst>
              <a:gd name="connsiteX0" fmla="*/ 0 w 1436915"/>
              <a:gd name="connsiteY0" fmla="*/ 91221 h 541163"/>
              <a:gd name="connsiteX1" fmla="*/ 696686 w 1436915"/>
              <a:gd name="connsiteY1" fmla="*/ 33163 h 541163"/>
              <a:gd name="connsiteX2" fmla="*/ 1436915 w 1436915"/>
              <a:gd name="connsiteY2" fmla="*/ 541163 h 541163"/>
            </a:gdLst>
            <a:ahLst/>
            <a:cxnLst>
              <a:cxn ang="0">
                <a:pos x="connsiteX0" y="connsiteY0"/>
              </a:cxn>
              <a:cxn ang="0">
                <a:pos x="connsiteX1" y="connsiteY1"/>
              </a:cxn>
              <a:cxn ang="0">
                <a:pos x="connsiteX2" y="connsiteY2"/>
              </a:cxn>
            </a:cxnLst>
            <a:rect l="l" t="t" r="r" b="b"/>
            <a:pathLst>
              <a:path w="1436915" h="541163">
                <a:moveTo>
                  <a:pt x="0" y="91221"/>
                </a:moveTo>
                <a:cubicBezTo>
                  <a:pt x="228600" y="24697"/>
                  <a:pt x="457200" y="-41827"/>
                  <a:pt x="696686" y="33163"/>
                </a:cubicBezTo>
                <a:cubicBezTo>
                  <a:pt x="936172" y="108153"/>
                  <a:pt x="1186543" y="324658"/>
                  <a:pt x="1436915" y="541163"/>
                </a:cubicBezTo>
              </a:path>
            </a:pathLst>
          </a:custGeom>
          <a:noFill/>
          <a:ln>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6" name="Freeform 35"/>
          <p:cNvSpPr/>
          <p:nvPr/>
        </p:nvSpPr>
        <p:spPr>
          <a:xfrm>
            <a:off x="5239658" y="4441371"/>
            <a:ext cx="1306286" cy="291341"/>
          </a:xfrm>
          <a:custGeom>
            <a:avLst/>
            <a:gdLst>
              <a:gd name="connsiteX0" fmla="*/ 0 w 1306286"/>
              <a:gd name="connsiteY0" fmla="*/ 290286 h 291341"/>
              <a:gd name="connsiteX1" fmla="*/ 435429 w 1306286"/>
              <a:gd name="connsiteY1" fmla="*/ 246743 h 291341"/>
              <a:gd name="connsiteX2" fmla="*/ 1306286 w 1306286"/>
              <a:gd name="connsiteY2" fmla="*/ 0 h 291341"/>
            </a:gdLst>
            <a:ahLst/>
            <a:cxnLst>
              <a:cxn ang="0">
                <a:pos x="connsiteX0" y="connsiteY0"/>
              </a:cxn>
              <a:cxn ang="0">
                <a:pos x="connsiteX1" y="connsiteY1"/>
              </a:cxn>
              <a:cxn ang="0">
                <a:pos x="connsiteX2" y="connsiteY2"/>
              </a:cxn>
            </a:cxnLst>
            <a:rect l="l" t="t" r="r" b="b"/>
            <a:pathLst>
              <a:path w="1306286" h="291341">
                <a:moveTo>
                  <a:pt x="0" y="290286"/>
                </a:moveTo>
                <a:cubicBezTo>
                  <a:pt x="108857" y="292705"/>
                  <a:pt x="217715" y="295124"/>
                  <a:pt x="435429" y="246743"/>
                </a:cubicBezTo>
                <a:cubicBezTo>
                  <a:pt x="653143" y="198362"/>
                  <a:pt x="979714" y="99181"/>
                  <a:pt x="1306286" y="0"/>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7171" name="Picture 3" descr="C:\Users\cfernandez\Desktop\For eachs\CruzLineaIzq.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2170" y="4523308"/>
            <a:ext cx="410726" cy="2933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cfernandez\Desktop\For eachs\raya.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267556">
            <a:off x="5636306" y="4453037"/>
            <a:ext cx="371475" cy="457200"/>
          </a:xfrm>
          <a:prstGeom prst="rect">
            <a:avLst/>
          </a:prstGeom>
          <a:noFill/>
          <a:extLst>
            <a:ext uri="{909E8E84-426E-40DD-AFC4-6F175D3DCCD1}">
              <a14:hiddenFill xmlns:a14="http://schemas.microsoft.com/office/drawing/2010/main">
                <a:solidFill>
                  <a:srgbClr val="FFFFFF"/>
                </a:solidFill>
              </a14:hiddenFill>
            </a:ext>
          </a:extLst>
        </p:spPr>
      </p:pic>
      <p:sp>
        <p:nvSpPr>
          <p:cNvPr id="41"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When none</a:t>
            </a:r>
            <a:endParaRPr lang="en-US" b="0" i="0" dirty="0">
              <a:solidFill>
                <a:schemeClr val="bg1">
                  <a:lumMod val="95000"/>
                </a:schemeClr>
              </a:solidFill>
            </a:endParaRPr>
          </a:p>
        </p:txBody>
      </p:sp>
    </p:spTree>
    <p:extLst>
      <p:ext uri="{BB962C8B-B14F-4D97-AF65-F5344CB8AC3E}">
        <p14:creationId xmlns:p14="http://schemas.microsoft.com/office/powerpoint/2010/main" val="317375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171"/>
                                        </p:tgtEl>
                                        <p:attrNameLst>
                                          <p:attrName>style.visibility</p:attrName>
                                        </p:attrNameLst>
                                      </p:cBhvr>
                                      <p:to>
                                        <p:strVal val="visible"/>
                                      </p:to>
                                    </p:set>
                                    <p:animEffect transition="in" filter="wipe(left)">
                                      <p:cBhvr>
                                        <p:cTn id="46" dur="500"/>
                                        <p:tgtEl>
                                          <p:spTgt spid="7171"/>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7172"/>
                                        </p:tgtEl>
                                        <p:attrNameLst>
                                          <p:attrName>style.visibility</p:attrName>
                                        </p:attrNameLst>
                                      </p:cBhvr>
                                      <p:to>
                                        <p:strVal val="visible"/>
                                      </p:to>
                                    </p:set>
                                    <p:animEffect transition="in" filter="wipe(up)">
                                      <p:cBhvr>
                                        <p:cTn id="5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5"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sz="2600" dirty="0" err="1" smtClean="0"/>
              <a:t>Resumen</a:t>
            </a:r>
            <a:endParaRPr lang="en-US" sz="2600" dirty="0"/>
          </a:p>
        </p:txBody>
      </p:sp>
    </p:spTree>
    <p:extLst>
      <p:ext uri="{BB962C8B-B14F-4D97-AF65-F5344CB8AC3E}">
        <p14:creationId xmlns:p14="http://schemas.microsoft.com/office/powerpoint/2010/main" val="1455751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Resumen</a:t>
            </a:r>
            <a:endParaRPr lang="en-US" b="0" i="0" dirty="0">
              <a:solidFill>
                <a:schemeClr val="bg1">
                  <a:lumMod val="95000"/>
                </a:schemeClr>
              </a:solidFill>
            </a:endParaRPr>
          </a:p>
        </p:txBody>
      </p:sp>
      <p:pic>
        <p:nvPicPr>
          <p:cNvPr id="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92" y="1415785"/>
            <a:ext cx="387985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2"/>
          <p:cNvSpPr txBox="1">
            <a:spLocks/>
          </p:cNvSpPr>
          <p:nvPr/>
        </p:nvSpPr>
        <p:spPr bwMode="auto">
          <a:xfrm>
            <a:off x="4582542" y="1053073"/>
            <a:ext cx="4373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For each</a:t>
            </a:r>
            <a:endParaRPr lang="es-UY" sz="2000" b="1" baseline="-25000" dirty="0">
              <a:latin typeface="Segoe"/>
            </a:endParaRPr>
          </a:p>
        </p:txBody>
      </p:sp>
      <p:sp>
        <p:nvSpPr>
          <p:cNvPr id="6" name="Rectangle 12"/>
          <p:cNvSpPr txBox="1">
            <a:spLocks/>
          </p:cNvSpPr>
          <p:nvPr/>
        </p:nvSpPr>
        <p:spPr bwMode="auto">
          <a:xfrm>
            <a:off x="4771225" y="4372386"/>
            <a:ext cx="4373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err="1">
                <a:latin typeface="Segoe"/>
              </a:rPr>
              <a:t>endfor</a:t>
            </a:r>
            <a:endParaRPr lang="es-UY" sz="2000" b="1" baseline="-25000" dirty="0">
              <a:latin typeface="Segoe"/>
            </a:endParaRPr>
          </a:p>
        </p:txBody>
      </p:sp>
      <p:sp>
        <p:nvSpPr>
          <p:cNvPr id="19" name="Rectangle 12"/>
          <p:cNvSpPr txBox="1">
            <a:spLocks/>
          </p:cNvSpPr>
          <p:nvPr/>
        </p:nvSpPr>
        <p:spPr bwMode="auto">
          <a:xfrm>
            <a:off x="4967169" y="1778157"/>
            <a:ext cx="330641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solidFill>
                  <a:schemeClr val="accent3">
                    <a:lumMod val="75000"/>
                  </a:schemeClr>
                </a:solidFill>
                <a:latin typeface="Segoe"/>
              </a:rPr>
              <a:t>o</a:t>
            </a:r>
            <a:r>
              <a:rPr lang="en-US" sz="2000" b="1" dirty="0" smtClean="0">
                <a:solidFill>
                  <a:schemeClr val="accent3">
                    <a:lumMod val="75000"/>
                  </a:schemeClr>
                </a:solidFill>
                <a:latin typeface="Segoe"/>
              </a:rPr>
              <a:t>rder </a:t>
            </a:r>
            <a:r>
              <a:rPr lang="en-US" sz="2000" b="1" dirty="0" smtClean="0">
                <a:latin typeface="Segoe"/>
              </a:rPr>
              <a:t> att</a:t>
            </a:r>
            <a:r>
              <a:rPr lang="en-US" sz="2000" b="1" baseline="-25000" dirty="0" smtClean="0">
                <a:latin typeface="Segoe"/>
              </a:rPr>
              <a:t>1</a:t>
            </a:r>
            <a:r>
              <a:rPr lang="en-US" sz="2000" b="1" dirty="0" smtClean="0">
                <a:latin typeface="Segoe"/>
              </a:rPr>
              <a:t>, att</a:t>
            </a:r>
            <a:r>
              <a:rPr lang="en-US" sz="2000" b="1" baseline="-25000" dirty="0" smtClean="0">
                <a:latin typeface="Segoe"/>
              </a:rPr>
              <a:t>2</a:t>
            </a:r>
            <a:r>
              <a:rPr lang="en-US" sz="2000" b="1" dirty="0" smtClean="0">
                <a:latin typeface="Segoe"/>
              </a:rPr>
              <a:t>, … , att</a:t>
            </a:r>
            <a:r>
              <a:rPr lang="en-US" sz="2000" b="1" baseline="-25000" dirty="0" smtClean="0">
                <a:latin typeface="Segoe"/>
              </a:rPr>
              <a:t>n</a:t>
            </a:r>
            <a:endParaRPr lang="es-UY" sz="2000" b="1" baseline="-25000" dirty="0">
              <a:latin typeface="Segoe"/>
            </a:endParaRPr>
          </a:p>
        </p:txBody>
      </p:sp>
      <p:sp>
        <p:nvSpPr>
          <p:cNvPr id="20" name="Rectangle 12"/>
          <p:cNvSpPr txBox="1">
            <a:spLocks/>
          </p:cNvSpPr>
          <p:nvPr/>
        </p:nvSpPr>
        <p:spPr bwMode="auto">
          <a:xfrm>
            <a:off x="4974429" y="2191809"/>
            <a:ext cx="330641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solidFill>
                  <a:schemeClr val="accent3">
                    <a:lumMod val="75000"/>
                  </a:schemeClr>
                </a:solidFill>
                <a:latin typeface="Segoe"/>
              </a:rPr>
              <a:t>where </a:t>
            </a:r>
            <a:r>
              <a:rPr lang="en-US" sz="2000" b="1" dirty="0" smtClean="0">
                <a:latin typeface="Segoe"/>
              </a:rPr>
              <a:t> att</a:t>
            </a:r>
            <a:r>
              <a:rPr lang="en-US" sz="2000" b="1" baseline="-25000" dirty="0" smtClean="0">
                <a:latin typeface="Segoe"/>
              </a:rPr>
              <a:t>1</a:t>
            </a:r>
            <a:r>
              <a:rPr lang="en-US" sz="2000" b="1" dirty="0" smtClean="0">
                <a:latin typeface="Segoe"/>
              </a:rPr>
              <a:t>, att</a:t>
            </a:r>
            <a:r>
              <a:rPr lang="en-US" sz="2000" b="1" baseline="-25000" dirty="0" smtClean="0">
                <a:latin typeface="Segoe"/>
              </a:rPr>
              <a:t>2</a:t>
            </a:r>
            <a:r>
              <a:rPr lang="en-US" sz="2000" b="1" dirty="0" smtClean="0">
                <a:latin typeface="Segoe"/>
              </a:rPr>
              <a:t>, … , att</a:t>
            </a:r>
            <a:r>
              <a:rPr lang="en-US" sz="2000" b="1" baseline="-25000" dirty="0" smtClean="0">
                <a:latin typeface="Segoe"/>
              </a:rPr>
              <a:t>n</a:t>
            </a:r>
            <a:endParaRPr lang="es-UY" sz="2000" b="1" baseline="-25000" dirty="0">
              <a:latin typeface="Segoe"/>
            </a:endParaRPr>
          </a:p>
        </p:txBody>
      </p:sp>
      <p:sp>
        <p:nvSpPr>
          <p:cNvPr id="21" name="Rectangle 12"/>
          <p:cNvSpPr txBox="1">
            <a:spLocks/>
          </p:cNvSpPr>
          <p:nvPr/>
        </p:nvSpPr>
        <p:spPr bwMode="auto">
          <a:xfrm>
            <a:off x="4967175" y="2605461"/>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solidFill>
                  <a:schemeClr val="accent3">
                    <a:lumMod val="75000"/>
                  </a:schemeClr>
                </a:solidFill>
                <a:latin typeface="Segoe"/>
              </a:rPr>
              <a:t>d</a:t>
            </a:r>
            <a:r>
              <a:rPr lang="en-US" sz="2000" b="1" dirty="0" smtClean="0">
                <a:solidFill>
                  <a:schemeClr val="accent3">
                    <a:lumMod val="75000"/>
                  </a:schemeClr>
                </a:solidFill>
                <a:latin typeface="Segoe"/>
              </a:rPr>
              <a:t>efined by</a:t>
            </a:r>
            <a:r>
              <a:rPr lang="en-US" sz="2000" b="1" dirty="0" smtClean="0">
                <a:latin typeface="Segoe"/>
              </a:rPr>
              <a:t> att</a:t>
            </a:r>
            <a:r>
              <a:rPr lang="en-US" sz="2000" b="1" baseline="-25000" dirty="0" smtClean="0">
                <a:latin typeface="Segoe"/>
              </a:rPr>
              <a:t>1</a:t>
            </a:r>
            <a:r>
              <a:rPr lang="en-US" sz="2000" b="1" dirty="0" smtClean="0">
                <a:latin typeface="Segoe"/>
              </a:rPr>
              <a:t>, att</a:t>
            </a:r>
            <a:r>
              <a:rPr lang="en-US" sz="2000" b="1" baseline="-25000" dirty="0" smtClean="0">
                <a:latin typeface="Segoe"/>
              </a:rPr>
              <a:t>2</a:t>
            </a:r>
            <a:r>
              <a:rPr lang="en-US" sz="2000" b="1" dirty="0" smtClean="0">
                <a:latin typeface="Segoe"/>
              </a:rPr>
              <a:t>, … , att</a:t>
            </a:r>
            <a:r>
              <a:rPr lang="en-US" sz="2000" b="1" baseline="-25000" dirty="0" smtClean="0">
                <a:latin typeface="Segoe"/>
              </a:rPr>
              <a:t>n</a:t>
            </a:r>
            <a:endParaRPr lang="es-UY" sz="2000" b="1" baseline="-25000" dirty="0">
              <a:latin typeface="Segoe"/>
            </a:endParaRPr>
          </a:p>
        </p:txBody>
      </p:sp>
      <p:sp>
        <p:nvSpPr>
          <p:cNvPr id="22" name="Rectangle 12"/>
          <p:cNvSpPr txBox="1">
            <a:spLocks/>
          </p:cNvSpPr>
          <p:nvPr/>
        </p:nvSpPr>
        <p:spPr bwMode="auto">
          <a:xfrm>
            <a:off x="4756725" y="3527103"/>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solidFill>
                  <a:schemeClr val="accent3">
                    <a:lumMod val="75000"/>
                  </a:schemeClr>
                </a:solidFill>
                <a:latin typeface="Segoe"/>
              </a:rPr>
              <a:t>When none</a:t>
            </a:r>
            <a:endParaRPr lang="es-UY" sz="2000" b="1" baseline="-25000" dirty="0">
              <a:solidFill>
                <a:schemeClr val="accent3">
                  <a:lumMod val="75000"/>
                </a:schemeClr>
              </a:solidFill>
              <a:latin typeface="Segoe"/>
            </a:endParaRPr>
          </a:p>
        </p:txBody>
      </p:sp>
      <p:sp>
        <p:nvSpPr>
          <p:cNvPr id="23" name="Rectangle 12"/>
          <p:cNvSpPr txBox="1">
            <a:spLocks/>
          </p:cNvSpPr>
          <p:nvPr/>
        </p:nvSpPr>
        <p:spPr bwMode="auto">
          <a:xfrm>
            <a:off x="5337279" y="3908199"/>
            <a:ext cx="25060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latin typeface="Segoe"/>
              </a:rPr>
              <a:t>…</a:t>
            </a:r>
            <a:endParaRPr lang="es-UY" sz="2000" b="1" baseline="-25000" dirty="0">
              <a:latin typeface="Segoe"/>
            </a:endParaRPr>
          </a:p>
        </p:txBody>
      </p:sp>
      <p:sp>
        <p:nvSpPr>
          <p:cNvPr id="24" name="Rectangle 12"/>
          <p:cNvSpPr txBox="1">
            <a:spLocks/>
          </p:cNvSpPr>
          <p:nvPr/>
        </p:nvSpPr>
        <p:spPr bwMode="auto">
          <a:xfrm>
            <a:off x="5337277" y="2976749"/>
            <a:ext cx="4373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latin typeface="Segoe"/>
              </a:rPr>
              <a:t>…</a:t>
            </a:r>
            <a:endParaRPr lang="es-UY" sz="2000" b="1" baseline="-25000" dirty="0">
              <a:latin typeface="Segoe"/>
            </a:endParaRPr>
          </a:p>
        </p:txBody>
      </p:sp>
      <p:sp>
        <p:nvSpPr>
          <p:cNvPr id="25" name="Right Brace 24"/>
          <p:cNvSpPr/>
          <p:nvPr/>
        </p:nvSpPr>
        <p:spPr bwMode="auto">
          <a:xfrm flipH="1">
            <a:off x="4582541" y="1807186"/>
            <a:ext cx="174184" cy="1748946"/>
          </a:xfrm>
          <a:prstGeom prst="rightBrace">
            <a:avLst/>
          </a:prstGeom>
          <a:noFill/>
          <a:ln w="25400" cap="flat" cmpd="sng" algn="ctr">
            <a:solidFill>
              <a:srgbClr val="FF0000"/>
            </a:solidFill>
            <a:prstDash val="solid"/>
            <a:round/>
            <a:headEnd type="none" w="med" len="med"/>
            <a:tailEnd type="none" w="med" len="med"/>
          </a:ln>
          <a:effectLst/>
        </p:spPr>
        <p:txBody>
          <a:bodyPr lIns="90000" tIns="46800" rIns="90000" bIns="46800"/>
          <a:lstStyle/>
          <a:p>
            <a:pPr defTabSz="911225">
              <a:defRPr/>
            </a:pPr>
            <a:endParaRPr lang="es-UY"/>
          </a:p>
        </p:txBody>
      </p:sp>
      <p:sp>
        <p:nvSpPr>
          <p:cNvPr id="26" name="Oval 25"/>
          <p:cNvSpPr/>
          <p:nvPr/>
        </p:nvSpPr>
        <p:spPr>
          <a:xfrm>
            <a:off x="6894277" y="2676788"/>
            <a:ext cx="513663" cy="4136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28" name="Straight Connector 27"/>
          <p:cNvCxnSpPr/>
          <p:nvPr/>
        </p:nvCxnSpPr>
        <p:spPr>
          <a:xfrm>
            <a:off x="5849257" y="2226854"/>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393535" y="2205086"/>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380487" y="2219600"/>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943601" y="2611478"/>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467571" y="2596964"/>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09647" y="2596964"/>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393535" y="3003356"/>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946533" y="3017870"/>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392069" y="3424262"/>
            <a:ext cx="4354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3672114" y="2075280"/>
            <a:ext cx="899886" cy="595335"/>
          </a:xfrm>
          <a:custGeom>
            <a:avLst/>
            <a:gdLst>
              <a:gd name="connsiteX0" fmla="*/ 899886 w 899886"/>
              <a:gd name="connsiteY0" fmla="*/ 595335 h 595335"/>
              <a:gd name="connsiteX1" fmla="*/ 203200 w 899886"/>
              <a:gd name="connsiteY1" fmla="*/ 249 h 595335"/>
              <a:gd name="connsiteX2" fmla="*/ 0 w 899886"/>
              <a:gd name="connsiteY2" fmla="*/ 537278 h 595335"/>
            </a:gdLst>
            <a:ahLst/>
            <a:cxnLst>
              <a:cxn ang="0">
                <a:pos x="connsiteX0" y="connsiteY0"/>
              </a:cxn>
              <a:cxn ang="0">
                <a:pos x="connsiteX1" y="connsiteY1"/>
              </a:cxn>
              <a:cxn ang="0">
                <a:pos x="connsiteX2" y="connsiteY2"/>
              </a:cxn>
            </a:cxnLst>
            <a:rect l="l" t="t" r="r" b="b"/>
            <a:pathLst>
              <a:path w="899886" h="595335">
                <a:moveTo>
                  <a:pt x="899886" y="595335"/>
                </a:moveTo>
                <a:cubicBezTo>
                  <a:pt x="626533" y="302630"/>
                  <a:pt x="353181" y="9925"/>
                  <a:pt x="203200" y="249"/>
                </a:cubicBezTo>
                <a:cubicBezTo>
                  <a:pt x="53219" y="-9427"/>
                  <a:pt x="26609" y="263925"/>
                  <a:pt x="0" y="537278"/>
                </a:cubicBezTo>
              </a:path>
            </a:pathLst>
          </a:custGeom>
          <a:noFill/>
          <a:ln w="15875">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9" name="Rounded Rectangle 38"/>
          <p:cNvSpPr/>
          <p:nvPr/>
        </p:nvSpPr>
        <p:spPr>
          <a:xfrm>
            <a:off x="2264229" y="2596964"/>
            <a:ext cx="1857828" cy="1634739"/>
          </a:xfrm>
          <a:prstGeom prst="roundRect">
            <a:avLst/>
          </a:prstGeom>
          <a:noFill/>
          <a:ln w="317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40" name="Picture 3" descr="C:\Users\cfernandez\Desktop\For eachs\CruzLineaIz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012" y="4073374"/>
            <a:ext cx="410726" cy="29337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Users\cfernandez\Desktop\For eachs\ray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67556">
            <a:off x="4954148" y="4003103"/>
            <a:ext cx="371475"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p:cNvCxnSpPr/>
          <p:nvPr/>
        </p:nvCxnSpPr>
        <p:spPr>
          <a:xfrm flipH="1">
            <a:off x="3193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4717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6241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7765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9289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813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12337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13861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15385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90914" y="1814470"/>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120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4644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6168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7692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9216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10740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12264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13788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15312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1683660" y="2924794"/>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H="1">
            <a:off x="3265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4789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a:off x="6313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H="1">
            <a:off x="7837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9361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10885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H="1">
            <a:off x="12409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13933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15457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1698174" y="3897232"/>
            <a:ext cx="130629" cy="2680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6" name="Freeform 75"/>
          <p:cNvSpPr/>
          <p:nvPr/>
        </p:nvSpPr>
        <p:spPr>
          <a:xfrm>
            <a:off x="1988457" y="1599599"/>
            <a:ext cx="1901372" cy="461416"/>
          </a:xfrm>
          <a:custGeom>
            <a:avLst/>
            <a:gdLst>
              <a:gd name="connsiteX0" fmla="*/ 1901372 w 1901372"/>
              <a:gd name="connsiteY0" fmla="*/ 461416 h 461416"/>
              <a:gd name="connsiteX1" fmla="*/ 638629 w 1901372"/>
              <a:gd name="connsiteY1" fmla="*/ 40502 h 461416"/>
              <a:gd name="connsiteX2" fmla="*/ 0 w 1901372"/>
              <a:gd name="connsiteY2" fmla="*/ 40502 h 461416"/>
            </a:gdLst>
            <a:ahLst/>
            <a:cxnLst>
              <a:cxn ang="0">
                <a:pos x="connsiteX0" y="connsiteY0"/>
              </a:cxn>
              <a:cxn ang="0">
                <a:pos x="connsiteX1" y="connsiteY1"/>
              </a:cxn>
              <a:cxn ang="0">
                <a:pos x="connsiteX2" y="connsiteY2"/>
              </a:cxn>
            </a:cxnLst>
            <a:rect l="l" t="t" r="r" b="b"/>
            <a:pathLst>
              <a:path w="1901372" h="461416">
                <a:moveTo>
                  <a:pt x="1901372" y="461416"/>
                </a:moveTo>
                <a:cubicBezTo>
                  <a:pt x="1428448" y="286035"/>
                  <a:pt x="955524" y="110654"/>
                  <a:pt x="638629" y="40502"/>
                </a:cubicBezTo>
                <a:cubicBezTo>
                  <a:pt x="321734" y="-29650"/>
                  <a:pt x="160867" y="5426"/>
                  <a:pt x="0" y="40502"/>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78" name="Freeform 77"/>
          <p:cNvSpPr/>
          <p:nvPr/>
        </p:nvSpPr>
        <p:spPr>
          <a:xfrm>
            <a:off x="2017486" y="1965969"/>
            <a:ext cx="1828800" cy="443389"/>
          </a:xfrm>
          <a:custGeom>
            <a:avLst/>
            <a:gdLst>
              <a:gd name="connsiteX0" fmla="*/ 1828800 w 1828800"/>
              <a:gd name="connsiteY0" fmla="*/ 95046 h 443389"/>
              <a:gd name="connsiteX1" fmla="*/ 1190171 w 1828800"/>
              <a:gd name="connsiteY1" fmla="*/ 22474 h 443389"/>
              <a:gd name="connsiteX2" fmla="*/ 0 w 1828800"/>
              <a:gd name="connsiteY2" fmla="*/ 443389 h 443389"/>
            </a:gdLst>
            <a:ahLst/>
            <a:cxnLst>
              <a:cxn ang="0">
                <a:pos x="connsiteX0" y="connsiteY0"/>
              </a:cxn>
              <a:cxn ang="0">
                <a:pos x="connsiteX1" y="connsiteY1"/>
              </a:cxn>
              <a:cxn ang="0">
                <a:pos x="connsiteX2" y="connsiteY2"/>
              </a:cxn>
            </a:cxnLst>
            <a:rect l="l" t="t" r="r" b="b"/>
            <a:pathLst>
              <a:path w="1828800" h="443389">
                <a:moveTo>
                  <a:pt x="1828800" y="95046"/>
                </a:moveTo>
                <a:cubicBezTo>
                  <a:pt x="1661885" y="29731"/>
                  <a:pt x="1494971" y="-35583"/>
                  <a:pt x="1190171" y="22474"/>
                </a:cubicBezTo>
                <a:cubicBezTo>
                  <a:pt x="885371" y="80531"/>
                  <a:pt x="442685" y="261960"/>
                  <a:pt x="0" y="443389"/>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79" name="Freeform 78"/>
          <p:cNvSpPr/>
          <p:nvPr/>
        </p:nvSpPr>
        <p:spPr>
          <a:xfrm>
            <a:off x="1915886" y="2052952"/>
            <a:ext cx="1930400" cy="1749777"/>
          </a:xfrm>
          <a:custGeom>
            <a:avLst/>
            <a:gdLst>
              <a:gd name="connsiteX0" fmla="*/ 1930400 w 1930400"/>
              <a:gd name="connsiteY0" fmla="*/ 8063 h 1749777"/>
              <a:gd name="connsiteX1" fmla="*/ 1277257 w 1930400"/>
              <a:gd name="connsiteY1" fmla="*/ 80634 h 1749777"/>
              <a:gd name="connsiteX2" fmla="*/ 188685 w 1930400"/>
              <a:gd name="connsiteY2" fmla="*/ 588634 h 1749777"/>
              <a:gd name="connsiteX3" fmla="*/ 174171 w 1930400"/>
              <a:gd name="connsiteY3" fmla="*/ 1488520 h 1749777"/>
              <a:gd name="connsiteX4" fmla="*/ 0 w 1930400"/>
              <a:gd name="connsiteY4" fmla="*/ 1749777 h 174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400" h="1749777">
                <a:moveTo>
                  <a:pt x="1930400" y="8063"/>
                </a:moveTo>
                <a:cubicBezTo>
                  <a:pt x="1748971" y="-4033"/>
                  <a:pt x="1567543" y="-16128"/>
                  <a:pt x="1277257" y="80634"/>
                </a:cubicBezTo>
                <a:cubicBezTo>
                  <a:pt x="986971" y="177396"/>
                  <a:pt x="372533" y="353986"/>
                  <a:pt x="188685" y="588634"/>
                </a:cubicBezTo>
                <a:cubicBezTo>
                  <a:pt x="4837" y="823282"/>
                  <a:pt x="205619" y="1294996"/>
                  <a:pt x="174171" y="1488520"/>
                </a:cubicBezTo>
                <a:cubicBezTo>
                  <a:pt x="142723" y="1682044"/>
                  <a:pt x="71361" y="1715910"/>
                  <a:pt x="0" y="1749777"/>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828110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Resumen</a:t>
            </a:r>
            <a:endParaRPr lang="en-US" b="0" i="0" dirty="0">
              <a:solidFill>
                <a:schemeClr val="bg1">
                  <a:lumMod val="95000"/>
                </a:schemeClr>
              </a:solidFill>
            </a:endParaRPr>
          </a:p>
        </p:txBody>
      </p:sp>
      <p:sp>
        <p:nvSpPr>
          <p:cNvPr id="5" name="Rectangle 12"/>
          <p:cNvSpPr txBox="1">
            <a:spLocks/>
          </p:cNvSpPr>
          <p:nvPr/>
        </p:nvSpPr>
        <p:spPr bwMode="auto">
          <a:xfrm>
            <a:off x="362850" y="306840"/>
            <a:ext cx="4373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a:latin typeface="Segoe"/>
              </a:rPr>
              <a:t>For each</a:t>
            </a:r>
            <a:endParaRPr lang="es-UY" sz="2000" b="1" baseline="-25000" dirty="0">
              <a:latin typeface="Segoe"/>
            </a:endParaRPr>
          </a:p>
        </p:txBody>
      </p:sp>
      <p:sp>
        <p:nvSpPr>
          <p:cNvPr id="6" name="Rectangle 12"/>
          <p:cNvSpPr txBox="1">
            <a:spLocks/>
          </p:cNvSpPr>
          <p:nvPr/>
        </p:nvSpPr>
        <p:spPr bwMode="auto">
          <a:xfrm>
            <a:off x="551532" y="5892870"/>
            <a:ext cx="4373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err="1">
                <a:latin typeface="Segoe"/>
              </a:rPr>
              <a:t>endfor</a:t>
            </a:r>
            <a:endParaRPr lang="es-UY" sz="1800" b="1" baseline="-25000" dirty="0">
              <a:latin typeface="Segoe"/>
            </a:endParaRPr>
          </a:p>
        </p:txBody>
      </p:sp>
      <p:sp>
        <p:nvSpPr>
          <p:cNvPr id="19" name="Rectangle 12"/>
          <p:cNvSpPr txBox="1">
            <a:spLocks/>
          </p:cNvSpPr>
          <p:nvPr/>
        </p:nvSpPr>
        <p:spPr bwMode="auto">
          <a:xfrm>
            <a:off x="747476" y="1092513"/>
            <a:ext cx="330641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a:solidFill>
                  <a:schemeClr val="accent3">
                    <a:lumMod val="75000"/>
                  </a:schemeClr>
                </a:solidFill>
                <a:latin typeface="Segoe"/>
              </a:rPr>
              <a:t>o</a:t>
            </a:r>
            <a:r>
              <a:rPr lang="en-US" sz="1800" b="1" dirty="0" smtClean="0">
                <a:solidFill>
                  <a:schemeClr val="accent3">
                    <a:lumMod val="75000"/>
                  </a:schemeClr>
                </a:solidFill>
                <a:latin typeface="Segoe"/>
              </a:rPr>
              <a:t>rder </a:t>
            </a:r>
            <a:r>
              <a:rPr lang="en-US" sz="1800" b="1" dirty="0" smtClean="0">
                <a:latin typeface="Segoe"/>
              </a:rPr>
              <a:t> </a:t>
            </a:r>
            <a:r>
              <a:rPr lang="en-US" sz="1800" dirty="0" smtClean="0">
                <a:latin typeface="Segoe"/>
              </a:rPr>
              <a:t>att</a:t>
            </a:r>
            <a:r>
              <a:rPr lang="en-US" sz="1800" baseline="-25000" dirty="0" smtClean="0">
                <a:latin typeface="Segoe"/>
              </a:rPr>
              <a:t>1</a:t>
            </a:r>
            <a:r>
              <a:rPr lang="en-US" sz="1800" dirty="0" smtClean="0">
                <a:latin typeface="Segoe"/>
              </a:rPr>
              <a:t>, att</a:t>
            </a:r>
            <a:r>
              <a:rPr lang="en-US" sz="1800" baseline="-25000" dirty="0" smtClean="0">
                <a:latin typeface="Segoe"/>
              </a:rPr>
              <a:t>2</a:t>
            </a:r>
            <a:r>
              <a:rPr lang="en-US" sz="1800" dirty="0" smtClean="0">
                <a:latin typeface="Segoe"/>
              </a:rPr>
              <a:t>, … , att</a:t>
            </a:r>
            <a:r>
              <a:rPr lang="en-US" sz="1800" baseline="-25000" dirty="0" smtClean="0">
                <a:latin typeface="Segoe"/>
              </a:rPr>
              <a:t>n</a:t>
            </a:r>
            <a:endParaRPr lang="es-UY" sz="1800" baseline="-25000" dirty="0">
              <a:latin typeface="Segoe"/>
            </a:endParaRPr>
          </a:p>
        </p:txBody>
      </p:sp>
      <p:sp>
        <p:nvSpPr>
          <p:cNvPr id="20" name="Rectangle 12"/>
          <p:cNvSpPr txBox="1">
            <a:spLocks/>
          </p:cNvSpPr>
          <p:nvPr/>
        </p:nvSpPr>
        <p:spPr bwMode="auto">
          <a:xfrm>
            <a:off x="754736" y="2260893"/>
            <a:ext cx="330641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smtClean="0">
                <a:solidFill>
                  <a:schemeClr val="accent3">
                    <a:lumMod val="75000"/>
                  </a:schemeClr>
                </a:solidFill>
                <a:latin typeface="Segoe"/>
              </a:rPr>
              <a:t>where </a:t>
            </a:r>
            <a:r>
              <a:rPr lang="en-US" sz="1800" b="1" dirty="0" smtClean="0">
                <a:latin typeface="Segoe"/>
              </a:rPr>
              <a:t> </a:t>
            </a:r>
            <a:r>
              <a:rPr lang="en-US" sz="1800" dirty="0" smtClean="0">
                <a:latin typeface="Segoe"/>
              </a:rPr>
              <a:t>att</a:t>
            </a:r>
            <a:r>
              <a:rPr lang="en-US" sz="1800" baseline="-25000" dirty="0" smtClean="0">
                <a:latin typeface="Segoe"/>
              </a:rPr>
              <a:t>1</a:t>
            </a:r>
            <a:r>
              <a:rPr lang="en-US" sz="1800" dirty="0" smtClean="0">
                <a:latin typeface="Segoe"/>
              </a:rPr>
              <a:t>, att</a:t>
            </a:r>
            <a:r>
              <a:rPr lang="en-US" sz="1800" baseline="-25000" dirty="0" smtClean="0">
                <a:latin typeface="Segoe"/>
              </a:rPr>
              <a:t>2</a:t>
            </a:r>
            <a:r>
              <a:rPr lang="en-US" sz="1800" dirty="0" smtClean="0">
                <a:latin typeface="Segoe"/>
              </a:rPr>
              <a:t>, … , att</a:t>
            </a:r>
            <a:r>
              <a:rPr lang="en-US" sz="1800" baseline="-25000" dirty="0" smtClean="0">
                <a:latin typeface="Segoe"/>
              </a:rPr>
              <a:t>n</a:t>
            </a:r>
            <a:endParaRPr lang="es-UY" sz="1800" baseline="-25000" dirty="0">
              <a:latin typeface="Segoe"/>
            </a:endParaRPr>
          </a:p>
        </p:txBody>
      </p:sp>
      <p:sp>
        <p:nvSpPr>
          <p:cNvPr id="21" name="Rectangle 12"/>
          <p:cNvSpPr txBox="1">
            <a:spLocks/>
          </p:cNvSpPr>
          <p:nvPr/>
        </p:nvSpPr>
        <p:spPr bwMode="auto">
          <a:xfrm>
            <a:off x="747482" y="2674545"/>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a:solidFill>
                  <a:schemeClr val="accent3">
                    <a:lumMod val="75000"/>
                  </a:schemeClr>
                </a:solidFill>
                <a:latin typeface="Segoe"/>
              </a:rPr>
              <a:t>d</a:t>
            </a:r>
            <a:r>
              <a:rPr lang="en-US" sz="1800" b="1" dirty="0" smtClean="0">
                <a:solidFill>
                  <a:schemeClr val="accent3">
                    <a:lumMod val="75000"/>
                  </a:schemeClr>
                </a:solidFill>
                <a:latin typeface="Segoe"/>
              </a:rPr>
              <a:t>efined by</a:t>
            </a:r>
            <a:r>
              <a:rPr lang="en-US" sz="1800" b="1" dirty="0" smtClean="0">
                <a:latin typeface="Segoe"/>
              </a:rPr>
              <a:t> </a:t>
            </a:r>
            <a:r>
              <a:rPr lang="en-US" sz="1800" dirty="0" smtClean="0">
                <a:latin typeface="Segoe"/>
              </a:rPr>
              <a:t>att</a:t>
            </a:r>
            <a:r>
              <a:rPr lang="en-US" sz="1800" baseline="-25000" dirty="0" smtClean="0">
                <a:latin typeface="Segoe"/>
              </a:rPr>
              <a:t>1</a:t>
            </a:r>
            <a:r>
              <a:rPr lang="en-US" sz="1800" dirty="0" smtClean="0">
                <a:latin typeface="Segoe"/>
              </a:rPr>
              <a:t>, att</a:t>
            </a:r>
            <a:r>
              <a:rPr lang="en-US" sz="1800" baseline="-25000" dirty="0" smtClean="0">
                <a:latin typeface="Segoe"/>
              </a:rPr>
              <a:t>2</a:t>
            </a:r>
            <a:r>
              <a:rPr lang="en-US" sz="1800" dirty="0" smtClean="0">
                <a:latin typeface="Segoe"/>
              </a:rPr>
              <a:t>, … , att</a:t>
            </a:r>
            <a:r>
              <a:rPr lang="en-US" sz="1800" baseline="-25000" dirty="0" smtClean="0">
                <a:latin typeface="Segoe"/>
              </a:rPr>
              <a:t>n</a:t>
            </a:r>
            <a:endParaRPr lang="es-UY" sz="1800" baseline="-25000" dirty="0">
              <a:latin typeface="Segoe"/>
            </a:endParaRPr>
          </a:p>
        </p:txBody>
      </p:sp>
      <p:sp>
        <p:nvSpPr>
          <p:cNvPr id="22" name="Rectangle 12"/>
          <p:cNvSpPr txBox="1">
            <a:spLocks/>
          </p:cNvSpPr>
          <p:nvPr/>
        </p:nvSpPr>
        <p:spPr bwMode="auto">
          <a:xfrm>
            <a:off x="537032" y="5047587"/>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smtClean="0">
                <a:solidFill>
                  <a:schemeClr val="accent3">
                    <a:lumMod val="75000"/>
                  </a:schemeClr>
                </a:solidFill>
                <a:latin typeface="Segoe"/>
              </a:rPr>
              <a:t>When none</a:t>
            </a:r>
            <a:endParaRPr lang="es-UY" sz="1800" b="1" baseline="-25000" dirty="0">
              <a:solidFill>
                <a:schemeClr val="accent3">
                  <a:lumMod val="75000"/>
                </a:schemeClr>
              </a:solidFill>
              <a:latin typeface="Segoe"/>
            </a:endParaRPr>
          </a:p>
        </p:txBody>
      </p:sp>
      <p:sp>
        <p:nvSpPr>
          <p:cNvPr id="23" name="Rectangle 12"/>
          <p:cNvSpPr txBox="1">
            <a:spLocks/>
          </p:cNvSpPr>
          <p:nvPr/>
        </p:nvSpPr>
        <p:spPr bwMode="auto">
          <a:xfrm>
            <a:off x="1117586" y="5428683"/>
            <a:ext cx="25060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latin typeface="Segoe"/>
              </a:rPr>
              <a:t>…</a:t>
            </a:r>
            <a:endParaRPr lang="es-UY" sz="2000" b="1" baseline="-25000" dirty="0">
              <a:latin typeface="Segoe"/>
            </a:endParaRPr>
          </a:p>
        </p:txBody>
      </p:sp>
      <p:sp>
        <p:nvSpPr>
          <p:cNvPr id="24" name="Rectangle 12"/>
          <p:cNvSpPr txBox="1">
            <a:spLocks/>
          </p:cNvSpPr>
          <p:nvPr/>
        </p:nvSpPr>
        <p:spPr bwMode="auto">
          <a:xfrm>
            <a:off x="1538490" y="3463737"/>
            <a:ext cx="4373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latin typeface="Segoe"/>
              </a:rPr>
              <a:t>…</a:t>
            </a:r>
            <a:endParaRPr lang="es-UY" sz="2000" b="1" baseline="-25000" dirty="0">
              <a:latin typeface="Segoe"/>
            </a:endParaRPr>
          </a:p>
        </p:txBody>
      </p:sp>
      <p:pic>
        <p:nvPicPr>
          <p:cNvPr id="40" name="Picture 3" descr="C:\Users\cfernandez\Desktop\For eachs\CruzLineaIz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19" y="5550316"/>
            <a:ext cx="410726" cy="29337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Users\cfernandez\Desktop\For eachs\ray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67556">
            <a:off x="734455" y="5480045"/>
            <a:ext cx="371475" cy="45720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12"/>
          <p:cNvSpPr txBox="1">
            <a:spLocks/>
          </p:cNvSpPr>
          <p:nvPr/>
        </p:nvSpPr>
        <p:spPr bwMode="auto">
          <a:xfrm>
            <a:off x="761995" y="1484397"/>
            <a:ext cx="6204862"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n-US" sz="1800" b="1" dirty="0" smtClean="0">
                <a:solidFill>
                  <a:schemeClr val="accent3">
                    <a:lumMod val="75000"/>
                  </a:schemeClr>
                </a:solidFill>
                <a:latin typeface="Segoe"/>
              </a:rPr>
              <a:t>using </a:t>
            </a:r>
            <a:r>
              <a:rPr lang="en-US" sz="1800" b="1" dirty="0" smtClean="0">
                <a:latin typeface="Segoe"/>
              </a:rPr>
              <a:t> </a:t>
            </a:r>
            <a:r>
              <a:rPr lang="en-US" sz="1800" b="1" dirty="0" err="1" smtClean="0">
                <a:latin typeface="Segoe"/>
              </a:rPr>
              <a:t>DataSelector</a:t>
            </a:r>
            <a:r>
              <a:rPr lang="en-US" sz="1800" b="1" dirty="0" smtClean="0">
                <a:latin typeface="Segoe"/>
              </a:rPr>
              <a:t>( parm</a:t>
            </a:r>
            <a:r>
              <a:rPr lang="en-US" sz="1800" b="1" baseline="-25000" dirty="0" smtClean="0">
                <a:latin typeface="Segoe"/>
              </a:rPr>
              <a:t>1</a:t>
            </a:r>
            <a:r>
              <a:rPr lang="en-US" sz="1800" b="1" dirty="0" smtClean="0">
                <a:latin typeface="Segoe"/>
              </a:rPr>
              <a:t>, parm</a:t>
            </a:r>
            <a:r>
              <a:rPr lang="en-US" sz="1800" b="1" baseline="-25000" dirty="0" smtClean="0">
                <a:latin typeface="Segoe"/>
              </a:rPr>
              <a:t>2</a:t>
            </a:r>
            <a:r>
              <a:rPr lang="en-US" sz="1800" b="1" dirty="0" smtClean="0">
                <a:latin typeface="Segoe"/>
              </a:rPr>
              <a:t>, … , </a:t>
            </a:r>
            <a:r>
              <a:rPr lang="en-US" sz="1800" b="1" dirty="0" err="1" smtClean="0">
                <a:latin typeface="Segoe"/>
              </a:rPr>
              <a:t>par</a:t>
            </a:r>
            <a:r>
              <a:rPr lang="en-US" sz="1800" b="1" dirty="0" err="1">
                <a:latin typeface="Segoe"/>
              </a:rPr>
              <a:t>m</a:t>
            </a:r>
            <a:r>
              <a:rPr lang="en-US" sz="1800" b="1" baseline="-25000" dirty="0" err="1">
                <a:latin typeface="Segoe"/>
              </a:rPr>
              <a:t>n</a:t>
            </a:r>
            <a:r>
              <a:rPr lang="en-US" sz="1800" b="1" dirty="0" smtClean="0">
                <a:latin typeface="Segoe"/>
              </a:rPr>
              <a:t>)</a:t>
            </a:r>
            <a:endParaRPr lang="es-UY" sz="1800" b="1" baseline="-25000" dirty="0">
              <a:latin typeface="Segoe"/>
            </a:endParaRPr>
          </a:p>
        </p:txBody>
      </p:sp>
      <p:sp>
        <p:nvSpPr>
          <p:cNvPr id="80" name="Rectangle 12"/>
          <p:cNvSpPr txBox="1">
            <a:spLocks/>
          </p:cNvSpPr>
          <p:nvPr/>
        </p:nvSpPr>
        <p:spPr bwMode="auto">
          <a:xfrm>
            <a:off x="765962" y="1876275"/>
            <a:ext cx="6592781"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n-US" sz="1800" b="1" dirty="0" smtClean="0">
                <a:solidFill>
                  <a:schemeClr val="accent3">
                    <a:lumMod val="75000"/>
                  </a:schemeClr>
                </a:solidFill>
                <a:latin typeface="Segoe"/>
              </a:rPr>
              <a:t>where </a:t>
            </a:r>
            <a:r>
              <a:rPr lang="en-US" sz="1800" b="1" dirty="0" smtClean="0">
                <a:latin typeface="Segoe"/>
              </a:rPr>
              <a:t> </a:t>
            </a:r>
            <a:r>
              <a:rPr lang="en-US" sz="1800" b="1" dirty="0" err="1" smtClean="0">
                <a:latin typeface="Segoe"/>
              </a:rPr>
              <a:t>att</a:t>
            </a:r>
            <a:r>
              <a:rPr lang="en-US" sz="1800" b="1" dirty="0" smtClean="0">
                <a:latin typeface="Segoe"/>
              </a:rPr>
              <a:t> </a:t>
            </a:r>
            <a:r>
              <a:rPr lang="en-US" sz="1800" b="1" dirty="0" smtClean="0">
                <a:solidFill>
                  <a:srgbClr val="93AE43"/>
                </a:solidFill>
                <a:latin typeface="Segoe"/>
              </a:rPr>
              <a:t>in</a:t>
            </a:r>
            <a:r>
              <a:rPr lang="en-US" sz="1800" b="1" dirty="0" smtClean="0">
                <a:latin typeface="Segoe"/>
              </a:rPr>
              <a:t> </a:t>
            </a:r>
            <a:r>
              <a:rPr lang="en-US" sz="1800" b="1" dirty="0" err="1">
                <a:latin typeface="Segoe"/>
              </a:rPr>
              <a:t>DataSelector</a:t>
            </a:r>
            <a:r>
              <a:rPr lang="en-US" sz="1800" b="1" dirty="0">
                <a:latin typeface="Segoe"/>
              </a:rPr>
              <a:t>( parm</a:t>
            </a:r>
            <a:r>
              <a:rPr lang="en-US" sz="1800" b="1" baseline="-25000" dirty="0">
                <a:latin typeface="Segoe"/>
              </a:rPr>
              <a:t>1</a:t>
            </a:r>
            <a:r>
              <a:rPr lang="en-US" sz="1800" b="1" dirty="0">
                <a:latin typeface="Segoe"/>
              </a:rPr>
              <a:t>, parm</a:t>
            </a:r>
            <a:r>
              <a:rPr lang="en-US" sz="1800" b="1" baseline="-25000" dirty="0">
                <a:latin typeface="Segoe"/>
              </a:rPr>
              <a:t>2</a:t>
            </a:r>
            <a:r>
              <a:rPr lang="en-US" sz="1800" b="1" dirty="0">
                <a:latin typeface="Segoe"/>
              </a:rPr>
              <a:t>, … , </a:t>
            </a:r>
            <a:r>
              <a:rPr lang="en-US" sz="1800" b="1" dirty="0" err="1">
                <a:latin typeface="Segoe"/>
              </a:rPr>
              <a:t>parm</a:t>
            </a:r>
            <a:r>
              <a:rPr lang="en-US" sz="1800" b="1" baseline="-25000" dirty="0" err="1">
                <a:latin typeface="Segoe"/>
              </a:rPr>
              <a:t>n</a:t>
            </a:r>
            <a:r>
              <a:rPr lang="en-US" sz="1800" b="1" dirty="0">
                <a:latin typeface="Segoe"/>
              </a:rPr>
              <a:t>)</a:t>
            </a:r>
            <a:endParaRPr lang="es-UY" sz="1800" b="1" baseline="-25000" dirty="0">
              <a:latin typeface="Segoe"/>
            </a:endParaRPr>
          </a:p>
        </p:txBody>
      </p:sp>
      <p:sp>
        <p:nvSpPr>
          <p:cNvPr id="81" name="Rectangle 12"/>
          <p:cNvSpPr txBox="1">
            <a:spLocks/>
          </p:cNvSpPr>
          <p:nvPr/>
        </p:nvSpPr>
        <p:spPr bwMode="auto">
          <a:xfrm>
            <a:off x="783770" y="3102711"/>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smtClean="0">
                <a:solidFill>
                  <a:schemeClr val="accent3">
                    <a:lumMod val="75000"/>
                  </a:schemeClr>
                </a:solidFill>
                <a:latin typeface="Segoe"/>
              </a:rPr>
              <a:t>Blocking </a:t>
            </a:r>
            <a:r>
              <a:rPr lang="en-US" sz="1800" b="1" dirty="0" smtClean="0">
                <a:latin typeface="Segoe"/>
              </a:rPr>
              <a:t> </a:t>
            </a:r>
            <a:r>
              <a:rPr lang="en-US" sz="1800" dirty="0" smtClean="0">
                <a:latin typeface="Segoe"/>
              </a:rPr>
              <a:t>N</a:t>
            </a:r>
            <a:endParaRPr lang="es-UY" sz="1800" baseline="-25000" dirty="0">
              <a:latin typeface="Segoe"/>
            </a:endParaRPr>
          </a:p>
        </p:txBody>
      </p:sp>
      <p:sp>
        <p:nvSpPr>
          <p:cNvPr id="82" name="Rectangle 12"/>
          <p:cNvSpPr txBox="1">
            <a:spLocks/>
          </p:cNvSpPr>
          <p:nvPr/>
        </p:nvSpPr>
        <p:spPr bwMode="auto">
          <a:xfrm>
            <a:off x="1538490" y="3777615"/>
            <a:ext cx="43735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600" dirty="0" err="1" smtClean="0">
                <a:latin typeface="Segoe"/>
              </a:rPr>
              <a:t>AttractionName</a:t>
            </a:r>
            <a:r>
              <a:rPr lang="en-US" sz="1600" dirty="0" smtClean="0">
                <a:latin typeface="Segoe"/>
              </a:rPr>
              <a:t> = ‘Eiffel Tower’</a:t>
            </a:r>
            <a:endParaRPr lang="es-UY" sz="1600" baseline="-25000" dirty="0">
              <a:latin typeface="Segoe"/>
            </a:endParaRPr>
          </a:p>
        </p:txBody>
      </p:sp>
      <p:sp>
        <p:nvSpPr>
          <p:cNvPr id="83" name="Rectangle 12"/>
          <p:cNvSpPr txBox="1">
            <a:spLocks/>
          </p:cNvSpPr>
          <p:nvPr/>
        </p:nvSpPr>
        <p:spPr bwMode="auto">
          <a:xfrm>
            <a:off x="558806" y="4314633"/>
            <a:ext cx="3683336"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1800" b="1" dirty="0" smtClean="0">
                <a:solidFill>
                  <a:schemeClr val="accent3">
                    <a:lumMod val="75000"/>
                  </a:schemeClr>
                </a:solidFill>
                <a:latin typeface="Segoe"/>
              </a:rPr>
              <a:t>When duplicate</a:t>
            </a:r>
            <a:endParaRPr lang="es-UY" sz="1800" b="1" baseline="-25000" dirty="0">
              <a:solidFill>
                <a:schemeClr val="accent3">
                  <a:lumMod val="75000"/>
                </a:schemeClr>
              </a:solidFill>
              <a:latin typeface="Segoe"/>
            </a:endParaRPr>
          </a:p>
        </p:txBody>
      </p:sp>
      <p:sp>
        <p:nvSpPr>
          <p:cNvPr id="84" name="Rectangle 12"/>
          <p:cNvSpPr txBox="1">
            <a:spLocks/>
          </p:cNvSpPr>
          <p:nvPr/>
        </p:nvSpPr>
        <p:spPr bwMode="auto">
          <a:xfrm>
            <a:off x="1269986" y="4608645"/>
            <a:ext cx="25060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000" b="1" dirty="0" smtClean="0">
                <a:latin typeface="Segoe"/>
              </a:rPr>
              <a:t>…</a:t>
            </a:r>
            <a:endParaRPr lang="es-UY" sz="2000" b="1" baseline="-25000" dirty="0">
              <a:latin typeface="Segoe"/>
            </a:endParaRPr>
          </a:p>
        </p:txBody>
      </p:sp>
      <p:pic>
        <p:nvPicPr>
          <p:cNvPr id="85" name="Picture 3" descr="C:\Users\cfernandez\Desktop\For eachs\CruzLineaIz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77" y="4773820"/>
            <a:ext cx="410726" cy="293376"/>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C:\Users\cfernandez\Desktop\For eachs\ray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67556">
            <a:off x="843313" y="4703549"/>
            <a:ext cx="3714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Z:\MaterialTodosLosCursos\GeneXus\Icons - images -etc\bolsa-traz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9632" y="537548"/>
            <a:ext cx="1678923" cy="175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405" y="3769376"/>
            <a:ext cx="339393" cy="37932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467" y="1123968"/>
            <a:ext cx="339393" cy="3793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2052" y="1503290"/>
            <a:ext cx="339393" cy="3793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9384" y="1849939"/>
            <a:ext cx="274137" cy="3063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6073" y="2037979"/>
            <a:ext cx="2581184" cy="158842"/>
          </a:xfrm>
          <a:prstGeom prst="rect">
            <a:avLst/>
          </a:prstGeom>
        </p:spPr>
      </p:pic>
      <p:pic>
        <p:nvPicPr>
          <p:cNvPr id="30"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7727" y="2335890"/>
            <a:ext cx="339393" cy="37932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cfernandez\Desktop\For eachs\ti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6865" y="2764056"/>
            <a:ext cx="339393" cy="37932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6545" y="4591120"/>
            <a:ext cx="4329112"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2746" y="4773820"/>
            <a:ext cx="476250" cy="228600"/>
          </a:xfrm>
          <a:prstGeom prst="rect">
            <a:avLst/>
          </a:prstGeom>
        </p:spPr>
      </p:pic>
      <p:sp>
        <p:nvSpPr>
          <p:cNvPr id="7" name="Oval 6"/>
          <p:cNvSpPr/>
          <p:nvPr/>
        </p:nvSpPr>
        <p:spPr>
          <a:xfrm>
            <a:off x="5297715" y="4773820"/>
            <a:ext cx="939216" cy="228600"/>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8" name="Freeform 7"/>
          <p:cNvSpPr/>
          <p:nvPr/>
        </p:nvSpPr>
        <p:spPr>
          <a:xfrm>
            <a:off x="3622169" y="4238171"/>
            <a:ext cx="456345" cy="638629"/>
          </a:xfrm>
          <a:custGeom>
            <a:avLst/>
            <a:gdLst>
              <a:gd name="connsiteX0" fmla="*/ 20917 w 456345"/>
              <a:gd name="connsiteY0" fmla="*/ 0 h 638629"/>
              <a:gd name="connsiteX1" fmla="*/ 49945 w 456345"/>
              <a:gd name="connsiteY1" fmla="*/ 464458 h 638629"/>
              <a:gd name="connsiteX2" fmla="*/ 456345 w 456345"/>
              <a:gd name="connsiteY2" fmla="*/ 638629 h 638629"/>
            </a:gdLst>
            <a:ahLst/>
            <a:cxnLst>
              <a:cxn ang="0">
                <a:pos x="connsiteX0" y="connsiteY0"/>
              </a:cxn>
              <a:cxn ang="0">
                <a:pos x="connsiteX1" y="connsiteY1"/>
              </a:cxn>
              <a:cxn ang="0">
                <a:pos x="connsiteX2" y="connsiteY2"/>
              </a:cxn>
            </a:cxnLst>
            <a:rect l="l" t="t" r="r" b="b"/>
            <a:pathLst>
              <a:path w="456345" h="638629">
                <a:moveTo>
                  <a:pt x="20917" y="0"/>
                </a:moveTo>
                <a:cubicBezTo>
                  <a:pt x="-855" y="179010"/>
                  <a:pt x="-22626" y="358020"/>
                  <a:pt x="49945" y="464458"/>
                </a:cubicBezTo>
                <a:cubicBezTo>
                  <a:pt x="122516" y="570896"/>
                  <a:pt x="289430" y="604762"/>
                  <a:pt x="456345" y="638629"/>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10" name="Straight Connector 9"/>
          <p:cNvCxnSpPr/>
          <p:nvPr/>
        </p:nvCxnSpPr>
        <p:spPr>
          <a:xfrm>
            <a:off x="5341259" y="5336792"/>
            <a:ext cx="6534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5297715" y="4557484"/>
            <a:ext cx="957944" cy="1583035"/>
          </a:xfrm>
          <a:prstGeom prst="rect">
            <a:avLst/>
          </a:prstGeom>
          <a:noFill/>
          <a:ln w="25400">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3" name="TextBox 12"/>
          <p:cNvSpPr txBox="1"/>
          <p:nvPr/>
        </p:nvSpPr>
        <p:spPr>
          <a:xfrm>
            <a:off x="5798459" y="4078516"/>
            <a:ext cx="1560284" cy="470363"/>
          </a:xfrm>
          <a:prstGeom prst="rect">
            <a:avLst/>
          </a:prstGeom>
        </p:spPr>
        <p:txBody>
          <a:bodyPr vert="horz" wrap="none" lIns="0" tIns="0" rIns="0" bIns="0" rtlCol="0" anchor="ctr">
            <a:normAutofit/>
          </a:bodyPr>
          <a:lstStyle/>
          <a:p>
            <a:r>
              <a:rPr lang="es-UY" b="1" i="0" dirty="0" smtClean="0">
                <a:solidFill>
                  <a:schemeClr val="accent4">
                    <a:lumMod val="75000"/>
                  </a:schemeClr>
                </a:solidFill>
              </a:rPr>
              <a:t>Índice </a:t>
            </a:r>
            <a:r>
              <a:rPr lang="es-UY" b="1" i="0" dirty="0" err="1" smtClean="0">
                <a:solidFill>
                  <a:schemeClr val="accent4">
                    <a:lumMod val="75000"/>
                  </a:schemeClr>
                </a:solidFill>
              </a:rPr>
              <a:t>unique</a:t>
            </a:r>
            <a:endParaRPr lang="es-UY" b="1" i="0" dirty="0" smtClean="0">
              <a:solidFill>
                <a:schemeClr val="accent4">
                  <a:lumMod val="75000"/>
                </a:schemeClr>
              </a:solidFill>
            </a:endParaRPr>
          </a:p>
        </p:txBody>
      </p:sp>
      <p:sp>
        <p:nvSpPr>
          <p:cNvPr id="14" name="Freeform 13"/>
          <p:cNvSpPr/>
          <p:nvPr/>
        </p:nvSpPr>
        <p:spPr>
          <a:xfrm>
            <a:off x="1973943" y="4963886"/>
            <a:ext cx="2641600" cy="338637"/>
          </a:xfrm>
          <a:custGeom>
            <a:avLst/>
            <a:gdLst>
              <a:gd name="connsiteX0" fmla="*/ 2641600 w 2641600"/>
              <a:gd name="connsiteY0" fmla="*/ 275771 h 338637"/>
              <a:gd name="connsiteX1" fmla="*/ 1930400 w 2641600"/>
              <a:gd name="connsiteY1" fmla="*/ 319314 h 338637"/>
              <a:gd name="connsiteX2" fmla="*/ 0 w 2641600"/>
              <a:gd name="connsiteY2" fmla="*/ 0 h 338637"/>
            </a:gdLst>
            <a:ahLst/>
            <a:cxnLst>
              <a:cxn ang="0">
                <a:pos x="connsiteX0" y="connsiteY0"/>
              </a:cxn>
              <a:cxn ang="0">
                <a:pos x="connsiteX1" y="connsiteY1"/>
              </a:cxn>
              <a:cxn ang="0">
                <a:pos x="connsiteX2" y="connsiteY2"/>
              </a:cxn>
            </a:cxnLst>
            <a:rect l="l" t="t" r="r" b="b"/>
            <a:pathLst>
              <a:path w="2641600" h="338637">
                <a:moveTo>
                  <a:pt x="2641600" y="275771"/>
                </a:moveTo>
                <a:cubicBezTo>
                  <a:pt x="2506133" y="320523"/>
                  <a:pt x="2370667" y="365276"/>
                  <a:pt x="1930400" y="319314"/>
                </a:cubicBezTo>
                <a:cubicBezTo>
                  <a:pt x="1490133" y="273352"/>
                  <a:pt x="745066" y="136676"/>
                  <a:pt x="0" y="0"/>
                </a:cubicBezTo>
              </a:path>
            </a:pathLst>
          </a:custGeom>
          <a:noFill/>
          <a:ln>
            <a:solidFill>
              <a:srgbClr val="FF0000"/>
            </a:solidFill>
            <a:prstDash val="dashDot"/>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94622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ipe(left)">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par>
                                <p:cTn id="28" presetID="22" presetClass="entr" presetSubtype="8"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left)">
                                      <p:cBhvr>
                                        <p:cTn id="73" dur="500"/>
                                        <p:tgtEl>
                                          <p:spTgt spid="10"/>
                                        </p:tgtEl>
                                      </p:cBhvr>
                                    </p:animEffect>
                                  </p:childTnLst>
                                </p:cTn>
                              </p:par>
                            </p:childTnLst>
                          </p:cTn>
                        </p:par>
                        <p:par>
                          <p:cTn id="74" fill="hold">
                            <p:stCondLst>
                              <p:cond delay="2000"/>
                            </p:stCondLst>
                            <p:childTnLst>
                              <p:par>
                                <p:cTn id="75" presetID="22" presetClass="entr" presetSubtype="2"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right)">
                                      <p:cBhvr>
                                        <p:cTn id="77" dur="500"/>
                                        <p:tgtEl>
                                          <p:spTgt spid="14"/>
                                        </p:tgtEl>
                                      </p:cBhvr>
                                    </p:animEffect>
                                  </p:childTnLst>
                                </p:cTn>
                              </p:par>
                            </p:childTnLst>
                          </p:cTn>
                        </p:par>
                        <p:par>
                          <p:cTn id="78" fill="hold">
                            <p:stCondLst>
                              <p:cond delay="2500"/>
                            </p:stCondLst>
                            <p:childTnLst>
                              <p:par>
                                <p:cTn id="79" presetID="22" presetClass="entr" presetSubtype="4" fill="hold" nodeType="afterEffect">
                                  <p:stCondLst>
                                    <p:cond delay="0"/>
                                  </p:stCondLst>
                                  <p:childTnLst>
                                    <p:set>
                                      <p:cBhvr>
                                        <p:cTn id="80" dur="1" fill="hold">
                                          <p:stCondLst>
                                            <p:cond delay="0"/>
                                          </p:stCondLst>
                                        </p:cTn>
                                        <p:tgtEl>
                                          <p:spTgt spid="85"/>
                                        </p:tgtEl>
                                        <p:attrNameLst>
                                          <p:attrName>style.visibility</p:attrName>
                                        </p:attrNameLst>
                                      </p:cBhvr>
                                      <p:to>
                                        <p:strVal val="visible"/>
                                      </p:to>
                                    </p:set>
                                    <p:animEffect transition="in" filter="wipe(down)">
                                      <p:cBhvr>
                                        <p:cTn id="81" dur="500"/>
                                        <p:tgtEl>
                                          <p:spTgt spid="85"/>
                                        </p:tgtEl>
                                      </p:cBhvr>
                                    </p:animEffect>
                                  </p:childTnLst>
                                </p:cTn>
                              </p:par>
                              <p:par>
                                <p:cTn id="82" presetID="22" presetClass="entr" presetSubtype="4" fill="hold" nodeType="withEffect">
                                  <p:stCondLst>
                                    <p:cond delay="0"/>
                                  </p:stCondLst>
                                  <p:childTnLst>
                                    <p:set>
                                      <p:cBhvr>
                                        <p:cTn id="83" dur="1" fill="hold">
                                          <p:stCondLst>
                                            <p:cond delay="0"/>
                                          </p:stCondLst>
                                        </p:cTn>
                                        <p:tgtEl>
                                          <p:spTgt spid="86"/>
                                        </p:tgtEl>
                                        <p:attrNameLst>
                                          <p:attrName>style.visibility</p:attrName>
                                        </p:attrNameLst>
                                      </p:cBhvr>
                                      <p:to>
                                        <p:strVal val="visible"/>
                                      </p:to>
                                    </p:set>
                                    <p:animEffect transition="in" filter="wipe(down)">
                                      <p:cBhvr>
                                        <p:cTn id="8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p:cNvSpPr>
          <p:nvPr/>
        </p:nvSpPr>
        <p:spPr bwMode="auto">
          <a:xfrm rot="21366059">
            <a:off x="211138" y="47625"/>
            <a:ext cx="43434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3600" b="1" dirty="0" smtClean="0">
                <a:latin typeface="Segoe"/>
              </a:rPr>
              <a:t>En </a:t>
            </a:r>
            <a:r>
              <a:rPr lang="en-US" sz="3600" b="1" dirty="0" err="1" smtClean="0">
                <a:latin typeface="Segoe"/>
              </a:rPr>
              <a:t>suma</a:t>
            </a:r>
            <a:endParaRPr lang="es-UY" sz="3600" b="1" dirty="0">
              <a:latin typeface="Segoe"/>
            </a:endParaRPr>
          </a:p>
        </p:txBody>
      </p:sp>
      <p:pic>
        <p:nvPicPr>
          <p:cNvPr id="3" name="Picture 4" descr="C:\Users\cfernandez\AppData\Local\Microsoft\Windows\Temporary Internet Files\Content.IE5\2AEW0VUK\MM900234761[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1881187"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C:\Users\cfernandez\AppData\Local\Microsoft\Windows\Temporary Internet Files\Content.IE5\2AEW0VUK\MM90017263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3716338"/>
            <a:ext cx="93662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p:cNvSpPr txBox="1">
            <a:spLocks/>
          </p:cNvSpPr>
          <p:nvPr/>
        </p:nvSpPr>
        <p:spPr bwMode="auto">
          <a:xfrm rot="282284">
            <a:off x="5323116" y="2334533"/>
            <a:ext cx="481488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2800" b="1" dirty="0" err="1" smtClean="0">
                <a:latin typeface="Segoe"/>
              </a:rPr>
              <a:t>Lógica</a:t>
            </a:r>
            <a:r>
              <a:rPr lang="en-US" sz="2800" b="1" dirty="0" smtClean="0">
                <a:latin typeface="Segoe"/>
              </a:rPr>
              <a:t> del For each:</a:t>
            </a:r>
            <a:endParaRPr lang="es-UY" sz="2800" b="1" dirty="0">
              <a:latin typeface="Segoe"/>
            </a:endParaRPr>
          </a:p>
        </p:txBody>
      </p:sp>
      <p:sp>
        <p:nvSpPr>
          <p:cNvPr id="6" name="Rectangle 12"/>
          <p:cNvSpPr txBox="1">
            <a:spLocks/>
          </p:cNvSpPr>
          <p:nvPr/>
        </p:nvSpPr>
        <p:spPr bwMode="auto">
          <a:xfrm>
            <a:off x="539750" y="2852738"/>
            <a:ext cx="5400675"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buFont typeface="Wingdings" pitchFamily="2" charset="2"/>
              <a:buChar char="ü"/>
            </a:pPr>
            <a:r>
              <a:rPr lang="en-US" sz="2800" b="1" dirty="0">
                <a:latin typeface="Segoe"/>
              </a:rPr>
              <a:t>Data providers groups</a:t>
            </a:r>
          </a:p>
        </p:txBody>
      </p:sp>
      <p:sp>
        <p:nvSpPr>
          <p:cNvPr id="7" name="Rectangle 12"/>
          <p:cNvSpPr txBox="1">
            <a:spLocks/>
          </p:cNvSpPr>
          <p:nvPr/>
        </p:nvSpPr>
        <p:spPr bwMode="auto">
          <a:xfrm>
            <a:off x="395288" y="5021263"/>
            <a:ext cx="5400675"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buFont typeface="Wingdings" pitchFamily="2" charset="2"/>
              <a:buChar char="ü"/>
            </a:pPr>
            <a:r>
              <a:rPr lang="en-US" sz="2800" b="1" dirty="0">
                <a:latin typeface="Segoe"/>
              </a:rPr>
              <a:t>Grids </a:t>
            </a:r>
          </a:p>
        </p:txBody>
      </p:sp>
      <p:pic>
        <p:nvPicPr>
          <p:cNvPr id="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484313"/>
            <a:ext cx="11557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484313"/>
            <a:ext cx="11303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716338"/>
            <a:ext cx="28765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892550"/>
            <a:ext cx="24003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2763" y="5229225"/>
            <a:ext cx="38957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045200" y="925513"/>
            <a:ext cx="13350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48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80">
                                          <p:stCondLst>
                                            <p:cond delay="0"/>
                                          </p:stCondLst>
                                        </p:cTn>
                                        <p:tgtEl>
                                          <p:spTgt spid="6"/>
                                        </p:tgtEl>
                                      </p:cBhvr>
                                    </p:animEffect>
                                    <p:anim calcmode="lin" valueType="num">
                                      <p:cBhvr>
                                        <p:cTn id="3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0" dur="26">
                                          <p:stCondLst>
                                            <p:cond delay="650"/>
                                          </p:stCondLst>
                                        </p:cTn>
                                        <p:tgtEl>
                                          <p:spTgt spid="6"/>
                                        </p:tgtEl>
                                      </p:cBhvr>
                                      <p:to x="100000" y="60000"/>
                                    </p:animScale>
                                    <p:animScale>
                                      <p:cBhvr>
                                        <p:cTn id="41" dur="166" decel="50000">
                                          <p:stCondLst>
                                            <p:cond delay="676"/>
                                          </p:stCondLst>
                                        </p:cTn>
                                        <p:tgtEl>
                                          <p:spTgt spid="6"/>
                                        </p:tgtEl>
                                      </p:cBhvr>
                                      <p:to x="100000" y="100000"/>
                                    </p:animScale>
                                    <p:animScale>
                                      <p:cBhvr>
                                        <p:cTn id="42" dur="26">
                                          <p:stCondLst>
                                            <p:cond delay="1312"/>
                                          </p:stCondLst>
                                        </p:cTn>
                                        <p:tgtEl>
                                          <p:spTgt spid="6"/>
                                        </p:tgtEl>
                                      </p:cBhvr>
                                      <p:to x="100000" y="80000"/>
                                    </p:animScale>
                                    <p:animScale>
                                      <p:cBhvr>
                                        <p:cTn id="43" dur="166" decel="50000">
                                          <p:stCondLst>
                                            <p:cond delay="1338"/>
                                          </p:stCondLst>
                                        </p:cTn>
                                        <p:tgtEl>
                                          <p:spTgt spid="6"/>
                                        </p:tgtEl>
                                      </p:cBhvr>
                                      <p:to x="100000" y="100000"/>
                                    </p:animScale>
                                    <p:animScale>
                                      <p:cBhvr>
                                        <p:cTn id="44" dur="26">
                                          <p:stCondLst>
                                            <p:cond delay="1642"/>
                                          </p:stCondLst>
                                        </p:cTn>
                                        <p:tgtEl>
                                          <p:spTgt spid="6"/>
                                        </p:tgtEl>
                                      </p:cBhvr>
                                      <p:to x="100000" y="90000"/>
                                    </p:animScale>
                                    <p:animScale>
                                      <p:cBhvr>
                                        <p:cTn id="45" dur="166" decel="50000">
                                          <p:stCondLst>
                                            <p:cond delay="1668"/>
                                          </p:stCondLst>
                                        </p:cTn>
                                        <p:tgtEl>
                                          <p:spTgt spid="6"/>
                                        </p:tgtEl>
                                      </p:cBhvr>
                                      <p:to x="100000" y="100000"/>
                                    </p:animScale>
                                    <p:animScale>
                                      <p:cBhvr>
                                        <p:cTn id="46" dur="26">
                                          <p:stCondLst>
                                            <p:cond delay="1808"/>
                                          </p:stCondLst>
                                        </p:cTn>
                                        <p:tgtEl>
                                          <p:spTgt spid="6"/>
                                        </p:tgtEl>
                                      </p:cBhvr>
                                      <p:to x="100000" y="95000"/>
                                    </p:animScale>
                                    <p:animScale>
                                      <p:cBhvr>
                                        <p:cTn id="47" dur="166" decel="50000">
                                          <p:stCondLst>
                                            <p:cond delay="1834"/>
                                          </p:stCondLst>
                                        </p:cTn>
                                        <p:tgtEl>
                                          <p:spTgt spid="6"/>
                                        </p:tgtEl>
                                      </p:cBhvr>
                                      <p:to x="100000" y="100000"/>
                                    </p:animScale>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1+#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80">
                                          <p:stCondLst>
                                            <p:cond delay="0"/>
                                          </p:stCondLst>
                                        </p:cTn>
                                        <p:tgtEl>
                                          <p:spTgt spid="7"/>
                                        </p:tgtEl>
                                      </p:cBhvr>
                                    </p:animEffect>
                                    <p:anim calcmode="lin" valueType="num">
                                      <p:cBhvr>
                                        <p:cTn id="6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8" dur="26">
                                          <p:stCondLst>
                                            <p:cond delay="650"/>
                                          </p:stCondLst>
                                        </p:cTn>
                                        <p:tgtEl>
                                          <p:spTgt spid="7"/>
                                        </p:tgtEl>
                                      </p:cBhvr>
                                      <p:to x="100000" y="60000"/>
                                    </p:animScale>
                                    <p:animScale>
                                      <p:cBhvr>
                                        <p:cTn id="69" dur="166" decel="50000">
                                          <p:stCondLst>
                                            <p:cond delay="676"/>
                                          </p:stCondLst>
                                        </p:cTn>
                                        <p:tgtEl>
                                          <p:spTgt spid="7"/>
                                        </p:tgtEl>
                                      </p:cBhvr>
                                      <p:to x="100000" y="100000"/>
                                    </p:animScale>
                                    <p:animScale>
                                      <p:cBhvr>
                                        <p:cTn id="70" dur="26">
                                          <p:stCondLst>
                                            <p:cond delay="1312"/>
                                          </p:stCondLst>
                                        </p:cTn>
                                        <p:tgtEl>
                                          <p:spTgt spid="7"/>
                                        </p:tgtEl>
                                      </p:cBhvr>
                                      <p:to x="100000" y="80000"/>
                                    </p:animScale>
                                    <p:animScale>
                                      <p:cBhvr>
                                        <p:cTn id="71" dur="166" decel="50000">
                                          <p:stCondLst>
                                            <p:cond delay="1338"/>
                                          </p:stCondLst>
                                        </p:cTn>
                                        <p:tgtEl>
                                          <p:spTgt spid="7"/>
                                        </p:tgtEl>
                                      </p:cBhvr>
                                      <p:to x="100000" y="100000"/>
                                    </p:animScale>
                                    <p:animScale>
                                      <p:cBhvr>
                                        <p:cTn id="72" dur="26">
                                          <p:stCondLst>
                                            <p:cond delay="1642"/>
                                          </p:stCondLst>
                                        </p:cTn>
                                        <p:tgtEl>
                                          <p:spTgt spid="7"/>
                                        </p:tgtEl>
                                      </p:cBhvr>
                                      <p:to x="100000" y="90000"/>
                                    </p:animScale>
                                    <p:animScale>
                                      <p:cBhvr>
                                        <p:cTn id="73" dur="166" decel="50000">
                                          <p:stCondLst>
                                            <p:cond delay="1668"/>
                                          </p:stCondLst>
                                        </p:cTn>
                                        <p:tgtEl>
                                          <p:spTgt spid="7"/>
                                        </p:tgtEl>
                                      </p:cBhvr>
                                      <p:to x="100000" y="100000"/>
                                    </p:animScale>
                                    <p:animScale>
                                      <p:cBhvr>
                                        <p:cTn id="74" dur="26">
                                          <p:stCondLst>
                                            <p:cond delay="1808"/>
                                          </p:stCondLst>
                                        </p:cTn>
                                        <p:tgtEl>
                                          <p:spTgt spid="7"/>
                                        </p:tgtEl>
                                      </p:cBhvr>
                                      <p:to x="100000" y="95000"/>
                                    </p:animScale>
                                    <p:animScale>
                                      <p:cBhvr>
                                        <p:cTn id="75" dur="166" decel="50000">
                                          <p:stCondLst>
                                            <p:cond delay="1834"/>
                                          </p:stCondLst>
                                        </p:cTn>
                                        <p:tgtEl>
                                          <p:spTgt spid="7"/>
                                        </p:tgtEl>
                                      </p:cBhvr>
                                      <p:to x="100000" y="100000"/>
                                    </p:animScale>
                                  </p:childTnLst>
                                </p:cTn>
                              </p:par>
                            </p:childTnLst>
                          </p:cTn>
                        </p:par>
                        <p:par>
                          <p:cTn id="76" fill="hold">
                            <p:stCondLst>
                              <p:cond delay="2000"/>
                            </p:stCondLst>
                            <p:childTnLst>
                              <p:par>
                                <p:cTn id="77" presetID="10" presetClass="entr" presetSubtype="0" fill="hold"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812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15" y="233371"/>
            <a:ext cx="3599376" cy="2814629"/>
          </a:xfrm>
          <a:prstGeom prst="rect">
            <a:avLst/>
          </a:prstGeom>
        </p:spPr>
      </p:pic>
      <p:sp>
        <p:nvSpPr>
          <p:cNvPr id="16"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EACHS: </a:t>
            </a:r>
            <a:r>
              <a:rPr lang="en-US" b="0" i="0" dirty="0" err="1" smtClean="0">
                <a:solidFill>
                  <a:schemeClr val="bg1">
                    <a:lumMod val="95000"/>
                  </a:schemeClr>
                </a:solidFill>
              </a:rPr>
              <a:t>Tablas</a:t>
            </a:r>
            <a:r>
              <a:rPr lang="en-US" b="0" i="0" dirty="0" smtClean="0">
                <a:solidFill>
                  <a:schemeClr val="bg1">
                    <a:lumMod val="95000"/>
                  </a:schemeClr>
                </a:solidFill>
              </a:rPr>
              <a:t> base</a:t>
            </a:r>
            <a:endParaRPr lang="en-US" b="0" i="0" dirty="0">
              <a:solidFill>
                <a:schemeClr val="bg1">
                  <a:lumMod val="95000"/>
                </a:schemeClr>
              </a:solidFill>
            </a:endParaRPr>
          </a:p>
        </p:txBody>
      </p:sp>
      <p:pic>
        <p:nvPicPr>
          <p:cNvPr id="9" name="Picture 2" descr="Z:\MaterialTodosLosCursos\GeneXus\Icons - images -etc\bolsa-trazo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618" y="3375319"/>
            <a:ext cx="1299369" cy="135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09" y="4958787"/>
            <a:ext cx="3676777" cy="123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797" y="4972252"/>
            <a:ext cx="4079663" cy="118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7781" y="233372"/>
            <a:ext cx="3624277" cy="2834100"/>
          </a:xfrm>
          <a:prstGeom prst="rect">
            <a:avLst/>
          </a:prstGeom>
        </p:spPr>
      </p:pic>
      <p:pic>
        <p:nvPicPr>
          <p:cNvPr id="30" name="Picture 2" descr="Z:\MaterialTodosLosCursos\GeneXus\Icons - images -etc\bolsa-trazo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82" y="3329764"/>
            <a:ext cx="1299369" cy="135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4601022" y="233372"/>
            <a:ext cx="14514" cy="6123885"/>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pic>
        <p:nvPicPr>
          <p:cNvPr id="1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457" y="3509586"/>
            <a:ext cx="1854866" cy="86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0669" y="4005111"/>
            <a:ext cx="914400" cy="299986"/>
          </a:xfrm>
          <a:prstGeom prst="rect">
            <a:avLst/>
          </a:prstGeom>
        </p:spPr>
        <p:txBody>
          <a:bodyPr vert="horz" wrap="none" lIns="0" tIns="0" rIns="0" bIns="0" rtlCol="0" anchor="ctr">
            <a:normAutofit/>
          </a:bodyPr>
          <a:lstStyle/>
          <a:p>
            <a:r>
              <a:rPr lang="es-UY" sz="1200" b="1" i="0" dirty="0" err="1" smtClean="0">
                <a:latin typeface="Segoe"/>
              </a:rPr>
              <a:t>ContryName</a:t>
            </a:r>
            <a:endParaRPr lang="es-UY" sz="1200" b="1" i="0" dirty="0" smtClean="0">
              <a:latin typeface="Segoe"/>
            </a:endParaRPr>
          </a:p>
        </p:txBody>
      </p:sp>
      <p:sp>
        <p:nvSpPr>
          <p:cNvPr id="31" name="TextBox 30"/>
          <p:cNvSpPr txBox="1"/>
          <p:nvPr/>
        </p:nvSpPr>
        <p:spPr>
          <a:xfrm>
            <a:off x="700114" y="3744684"/>
            <a:ext cx="827253" cy="299986"/>
          </a:xfrm>
          <a:prstGeom prst="rect">
            <a:avLst/>
          </a:prstGeom>
        </p:spPr>
        <p:txBody>
          <a:bodyPr vert="horz" wrap="none" lIns="0" tIns="0" rIns="0" bIns="0" rtlCol="0" anchor="ctr">
            <a:normAutofit/>
          </a:bodyPr>
          <a:lstStyle/>
          <a:p>
            <a:r>
              <a:rPr lang="es-UY" sz="1200" b="1" i="0" dirty="0" err="1" smtClean="0">
                <a:latin typeface="Segoe"/>
              </a:rPr>
              <a:t>CityName</a:t>
            </a:r>
            <a:endParaRPr lang="es-UY" sz="1200" b="1" i="0" dirty="0" smtClean="0">
              <a:latin typeface="Segoe"/>
            </a:endParaRPr>
          </a:p>
        </p:txBody>
      </p:sp>
      <p:sp>
        <p:nvSpPr>
          <p:cNvPr id="7" name="Rectangle 6"/>
          <p:cNvSpPr/>
          <p:nvPr/>
        </p:nvSpPr>
        <p:spPr>
          <a:xfrm>
            <a:off x="3606457" y="3686628"/>
            <a:ext cx="1854866" cy="632983"/>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2" name="TextBox 31"/>
          <p:cNvSpPr txBox="1"/>
          <p:nvPr/>
        </p:nvSpPr>
        <p:spPr>
          <a:xfrm>
            <a:off x="7612843" y="3923705"/>
            <a:ext cx="914400" cy="299986"/>
          </a:xfrm>
          <a:prstGeom prst="rect">
            <a:avLst/>
          </a:prstGeom>
        </p:spPr>
        <p:txBody>
          <a:bodyPr vert="horz" wrap="none" lIns="0" tIns="0" rIns="0" bIns="0" rtlCol="0" anchor="ctr">
            <a:normAutofit/>
          </a:bodyPr>
          <a:lstStyle/>
          <a:p>
            <a:r>
              <a:rPr lang="es-UY" sz="1200" b="1" i="0" dirty="0" err="1" smtClean="0">
                <a:latin typeface="Segoe"/>
              </a:rPr>
              <a:t>ContryName</a:t>
            </a:r>
            <a:endParaRPr lang="es-UY" sz="1200" b="1" i="0" dirty="0" smtClean="0">
              <a:latin typeface="Segoe"/>
            </a:endParaRPr>
          </a:p>
        </p:txBody>
      </p:sp>
      <p:sp>
        <p:nvSpPr>
          <p:cNvPr id="33" name="TextBox 32"/>
          <p:cNvSpPr txBox="1"/>
          <p:nvPr/>
        </p:nvSpPr>
        <p:spPr>
          <a:xfrm>
            <a:off x="7616176" y="3663278"/>
            <a:ext cx="827253" cy="299986"/>
          </a:xfrm>
          <a:prstGeom prst="rect">
            <a:avLst/>
          </a:prstGeom>
        </p:spPr>
        <p:txBody>
          <a:bodyPr vert="horz" wrap="none" lIns="0" tIns="0" rIns="0" bIns="0" rtlCol="0" anchor="ctr">
            <a:normAutofit/>
          </a:bodyPr>
          <a:lstStyle/>
          <a:p>
            <a:r>
              <a:rPr lang="es-UY" sz="1200" b="1" i="0" dirty="0" err="1" smtClean="0">
                <a:latin typeface="Segoe"/>
              </a:rPr>
              <a:t>CityName</a:t>
            </a:r>
            <a:endParaRPr lang="es-UY" sz="1200" b="1" i="0" dirty="0" smtClean="0">
              <a:latin typeface="Segoe"/>
            </a:endParaRPr>
          </a:p>
        </p:txBody>
      </p:sp>
      <p:sp>
        <p:nvSpPr>
          <p:cNvPr id="36" name="TextBox 35"/>
          <p:cNvSpPr txBox="1"/>
          <p:nvPr/>
        </p:nvSpPr>
        <p:spPr>
          <a:xfrm>
            <a:off x="7620103" y="4177703"/>
            <a:ext cx="914400" cy="299986"/>
          </a:xfrm>
          <a:prstGeom prst="rect">
            <a:avLst/>
          </a:prstGeom>
        </p:spPr>
        <p:txBody>
          <a:bodyPr vert="horz" wrap="none" lIns="0" tIns="0" rIns="0" bIns="0" rtlCol="0" anchor="ctr">
            <a:normAutofit/>
          </a:bodyPr>
          <a:lstStyle/>
          <a:p>
            <a:r>
              <a:rPr lang="es-UY" sz="1200" b="1" i="0" dirty="0" err="1" smtClean="0">
                <a:latin typeface="Segoe"/>
              </a:rPr>
              <a:t>AttractionName</a:t>
            </a:r>
            <a:endParaRPr lang="es-UY" sz="1200" b="1" i="0" dirty="0" smtClean="0">
              <a:latin typeface="Segoe"/>
            </a:endParaRPr>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5725" y="233372"/>
            <a:ext cx="504056" cy="530585"/>
          </a:xfrm>
          <a:prstGeom prst="rect">
            <a:avLst/>
          </a:prstGeom>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1401" y="248515"/>
            <a:ext cx="504056" cy="448049"/>
          </a:xfrm>
          <a:prstGeom prst="rect">
            <a:avLst/>
          </a:prstGeom>
        </p:spPr>
      </p:pic>
      <p:sp>
        <p:nvSpPr>
          <p:cNvPr id="8" name="Rounded Rectangle 7"/>
          <p:cNvSpPr/>
          <p:nvPr/>
        </p:nvSpPr>
        <p:spPr>
          <a:xfrm>
            <a:off x="141631" y="1117600"/>
            <a:ext cx="1799688" cy="1103086"/>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9" name="Rounded Rectangle 38"/>
          <p:cNvSpPr/>
          <p:nvPr/>
        </p:nvSpPr>
        <p:spPr>
          <a:xfrm>
            <a:off x="7262529" y="1270000"/>
            <a:ext cx="1799688" cy="1778000"/>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443443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15" y="233371"/>
            <a:ext cx="3599376" cy="2814629"/>
          </a:xfrm>
          <a:prstGeom prst="rect">
            <a:avLst/>
          </a:prstGeom>
        </p:spPr>
      </p:pic>
      <p:sp>
        <p:nvSpPr>
          <p:cNvPr id="16"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EACHS: </a:t>
            </a:r>
            <a:r>
              <a:rPr lang="en-US" b="0" i="0" dirty="0" err="1" smtClean="0">
                <a:solidFill>
                  <a:schemeClr val="bg1">
                    <a:lumMod val="95000"/>
                  </a:schemeClr>
                </a:solidFill>
              </a:rPr>
              <a:t>Tablas</a:t>
            </a:r>
            <a:r>
              <a:rPr lang="en-US" b="0" i="0" dirty="0" smtClean="0">
                <a:solidFill>
                  <a:schemeClr val="bg1">
                    <a:lumMod val="95000"/>
                  </a:schemeClr>
                </a:solidFill>
              </a:rPr>
              <a:t> base</a:t>
            </a:r>
            <a:endParaRPr lang="en-US" b="0" i="0" dirty="0">
              <a:solidFill>
                <a:schemeClr val="bg1">
                  <a:lumMod val="95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7781" y="233372"/>
            <a:ext cx="3624277" cy="2834100"/>
          </a:xfrm>
          <a:prstGeom prst="rect">
            <a:avLst/>
          </a:prstGeom>
        </p:spPr>
      </p:pic>
      <p:cxnSp>
        <p:nvCxnSpPr>
          <p:cNvPr id="5" name="Straight Connector 4"/>
          <p:cNvCxnSpPr/>
          <p:nvPr/>
        </p:nvCxnSpPr>
        <p:spPr>
          <a:xfrm flipH="1">
            <a:off x="4601022" y="233372"/>
            <a:ext cx="14514" cy="6123885"/>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725" y="233372"/>
            <a:ext cx="504056" cy="530585"/>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1401" y="248515"/>
            <a:ext cx="504056" cy="448049"/>
          </a:xfrm>
          <a:prstGeom prst="rect">
            <a:avLst/>
          </a:prstGeom>
        </p:spPr>
      </p:pic>
      <p:sp>
        <p:nvSpPr>
          <p:cNvPr id="8" name="Rounded Rectangle 7"/>
          <p:cNvSpPr/>
          <p:nvPr/>
        </p:nvSpPr>
        <p:spPr>
          <a:xfrm>
            <a:off x="141631" y="1117600"/>
            <a:ext cx="1799688" cy="1103086"/>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39" name="Rounded Rectangle 38"/>
          <p:cNvSpPr/>
          <p:nvPr/>
        </p:nvSpPr>
        <p:spPr>
          <a:xfrm>
            <a:off x="7262529" y="1270000"/>
            <a:ext cx="1799688" cy="1778000"/>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111" y="3431362"/>
            <a:ext cx="3702438" cy="259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8367" y="3414485"/>
            <a:ext cx="4075422" cy="272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64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EACHS: </a:t>
            </a:r>
            <a:r>
              <a:rPr lang="en-US" b="0" i="0" dirty="0" err="1" smtClean="0">
                <a:solidFill>
                  <a:schemeClr val="bg1">
                    <a:lumMod val="95000"/>
                  </a:schemeClr>
                </a:solidFill>
              </a:rPr>
              <a:t>Tablas</a:t>
            </a:r>
            <a:r>
              <a:rPr lang="en-US" b="0" i="0" dirty="0" smtClean="0">
                <a:solidFill>
                  <a:schemeClr val="bg1">
                    <a:lumMod val="95000"/>
                  </a:schemeClr>
                </a:solidFill>
              </a:rPr>
              <a:t> base</a:t>
            </a:r>
            <a:endParaRPr lang="en-US" b="0" i="0" dirty="0">
              <a:solidFill>
                <a:schemeClr val="bg1">
                  <a:lumMod val="9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58" y="205497"/>
            <a:ext cx="3624277" cy="2834100"/>
          </a:xfrm>
          <a:prstGeom prst="rect">
            <a:avLst/>
          </a:prstGeom>
        </p:spPr>
      </p:pic>
      <p:cxnSp>
        <p:nvCxnSpPr>
          <p:cNvPr id="5" name="Straight Connector 4"/>
          <p:cNvCxnSpPr/>
          <p:nvPr/>
        </p:nvCxnSpPr>
        <p:spPr>
          <a:xfrm flipH="1">
            <a:off x="4310742" y="233372"/>
            <a:ext cx="14514" cy="6123885"/>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2470" y="220640"/>
            <a:ext cx="504056" cy="448049"/>
          </a:xfrm>
          <a:prstGeom prst="rect">
            <a:avLst/>
          </a:prstGeom>
        </p:spPr>
      </p:pic>
      <p:sp>
        <p:nvSpPr>
          <p:cNvPr id="39" name="Rounded Rectangle 38"/>
          <p:cNvSpPr/>
          <p:nvPr/>
        </p:nvSpPr>
        <p:spPr>
          <a:xfrm>
            <a:off x="2132692" y="1242125"/>
            <a:ext cx="1799688" cy="1778000"/>
          </a:xfrm>
          <a:prstGeom prst="roundRect">
            <a:avLst/>
          </a:prstGeom>
          <a:noFill/>
          <a:ln w="31750">
            <a:solidFill>
              <a:srgbClr val="FF0000"/>
            </a:solid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08" y="3560778"/>
            <a:ext cx="4075422" cy="2725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667" y="188508"/>
            <a:ext cx="504055" cy="448049"/>
          </a:xfrm>
          <a:prstGeom prst="rect">
            <a:avLst/>
          </a:prstGeom>
        </p:spPr>
      </p:pic>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2413" y="680537"/>
            <a:ext cx="1854866" cy="86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2413" y="1838304"/>
            <a:ext cx="3676777" cy="123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0859" y="875890"/>
            <a:ext cx="1872342" cy="22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936345" y="1074410"/>
            <a:ext cx="187234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9893" y="3323773"/>
            <a:ext cx="4551537" cy="291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819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1" y="2683595"/>
            <a:ext cx="4105756" cy="2051125"/>
          </a:xfrm>
        </p:spPr>
        <p:txBody>
          <a:bodyPr/>
          <a:lstStyle/>
          <a:p>
            <a:r>
              <a:rPr lang="en-US" dirty="0" err="1" smtClean="0"/>
              <a:t>órdenes</a:t>
            </a:r>
            <a:r>
              <a:rPr lang="en-US" dirty="0"/>
              <a:t/>
            </a:r>
            <a:br>
              <a:rPr lang="en-US" dirty="0"/>
            </a:br>
            <a:r>
              <a:rPr lang="en-US" dirty="0" smtClean="0"/>
              <a:t>e</a:t>
            </a:r>
            <a:br>
              <a:rPr lang="en-US" dirty="0" smtClean="0"/>
            </a:br>
            <a:r>
              <a:rPr lang="en-US" dirty="0" err="1" smtClean="0"/>
              <a:t>índices</a:t>
            </a:r>
            <a:endParaRPr lang="en-US" sz="2600" dirty="0"/>
          </a:p>
        </p:txBody>
      </p:sp>
    </p:spTree>
    <p:extLst>
      <p:ext uri="{BB962C8B-B14F-4D97-AF65-F5344CB8AC3E}">
        <p14:creationId xmlns:p14="http://schemas.microsoft.com/office/powerpoint/2010/main" val="494597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719513"/>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815975"/>
            <a:ext cx="25812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085850"/>
            <a:ext cx="262731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716338"/>
            <a:ext cx="1584325"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84450" y="3935600"/>
            <a:ext cx="6380163" cy="150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2"/>
          <p:cNvSpPr txBox="1">
            <a:spLocks/>
          </p:cNvSpPr>
          <p:nvPr/>
        </p:nvSpPr>
        <p:spPr bwMode="auto">
          <a:xfrm>
            <a:off x="5147130" y="2133600"/>
            <a:ext cx="23876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4000" b="1" dirty="0" smtClean="0">
                <a:latin typeface="Segoe"/>
              </a:rPr>
              <a:t>¿</a:t>
            </a:r>
            <a:r>
              <a:rPr lang="en-US" sz="4000" b="1" dirty="0" err="1" smtClean="0">
                <a:latin typeface="Segoe"/>
              </a:rPr>
              <a:t>índice</a:t>
            </a:r>
            <a:r>
              <a:rPr lang="en-US" sz="4000" b="1" dirty="0" smtClean="0">
                <a:latin typeface="Segoe"/>
              </a:rPr>
              <a:t>?</a:t>
            </a:r>
            <a:endParaRPr lang="es-UY" sz="4000" b="1" dirty="0">
              <a:latin typeface="Segoe"/>
            </a:endParaRPr>
          </a:p>
        </p:txBody>
      </p:sp>
      <p:sp>
        <p:nvSpPr>
          <p:cNvPr id="9" name="Freeform 8"/>
          <p:cNvSpPr>
            <a:spLocks/>
          </p:cNvSpPr>
          <p:nvPr/>
        </p:nvSpPr>
        <p:spPr bwMode="auto">
          <a:xfrm>
            <a:off x="7024688" y="1349375"/>
            <a:ext cx="485775" cy="711200"/>
          </a:xfrm>
          <a:custGeom>
            <a:avLst/>
            <a:gdLst>
              <a:gd name="T0" fmla="*/ 234547 w 485404"/>
              <a:gd name="T1" fmla="*/ 0 h 711200"/>
              <a:gd name="T2" fmla="*/ 483752 w 485404"/>
              <a:gd name="T3" fmla="*/ 261257 h 711200"/>
              <a:gd name="T4" fmla="*/ 0 w 485404"/>
              <a:gd name="T5" fmla="*/ 711200 h 711200"/>
              <a:gd name="T6" fmla="*/ 0 60000 65536"/>
              <a:gd name="T7" fmla="*/ 0 60000 65536"/>
              <a:gd name="T8" fmla="*/ 0 60000 65536"/>
            </a:gdLst>
            <a:ahLst/>
            <a:cxnLst>
              <a:cxn ang="T6">
                <a:pos x="T0" y="T1"/>
              </a:cxn>
              <a:cxn ang="T7">
                <a:pos x="T2" y="T3"/>
              </a:cxn>
              <a:cxn ang="T8">
                <a:pos x="T4" y="T5"/>
              </a:cxn>
            </a:cxnLst>
            <a:rect l="0" t="0" r="r" b="b"/>
            <a:pathLst>
              <a:path w="485404" h="711200">
                <a:moveTo>
                  <a:pt x="232229" y="0"/>
                </a:moveTo>
                <a:cubicBezTo>
                  <a:pt x="374953" y="71362"/>
                  <a:pt x="517677" y="142724"/>
                  <a:pt x="478972" y="261257"/>
                </a:cubicBezTo>
                <a:cubicBezTo>
                  <a:pt x="440267" y="379790"/>
                  <a:pt x="220133" y="545495"/>
                  <a:pt x="0" y="71120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0" name="Freeform 9"/>
          <p:cNvSpPr>
            <a:spLocks/>
          </p:cNvSpPr>
          <p:nvPr/>
        </p:nvSpPr>
        <p:spPr bwMode="auto">
          <a:xfrm>
            <a:off x="2859088" y="2700338"/>
            <a:ext cx="406400" cy="1044575"/>
          </a:xfrm>
          <a:custGeom>
            <a:avLst/>
            <a:gdLst>
              <a:gd name="T0" fmla="*/ 0 w 406400"/>
              <a:gd name="T1" fmla="*/ 0 h 1045029"/>
              <a:gd name="T2" fmla="*/ 304800 w 406400"/>
              <a:gd name="T3" fmla="*/ 447409 h 1045029"/>
              <a:gd name="T4" fmla="*/ 406400 w 406400"/>
              <a:gd name="T5" fmla="*/ 1039142 h 1045029"/>
              <a:gd name="T6" fmla="*/ 0 60000 65536"/>
              <a:gd name="T7" fmla="*/ 0 60000 65536"/>
              <a:gd name="T8" fmla="*/ 0 60000 65536"/>
            </a:gdLst>
            <a:ahLst/>
            <a:cxnLst>
              <a:cxn ang="T6">
                <a:pos x="T0" y="T1"/>
              </a:cxn>
              <a:cxn ang="T7">
                <a:pos x="T2" y="T3"/>
              </a:cxn>
              <a:cxn ang="T8">
                <a:pos x="T4" y="T5"/>
              </a:cxn>
            </a:cxnLst>
            <a:rect l="0" t="0" r="r" b="b"/>
            <a:pathLst>
              <a:path w="406400" h="1045029">
                <a:moveTo>
                  <a:pt x="0" y="0"/>
                </a:moveTo>
                <a:cubicBezTo>
                  <a:pt x="118533" y="137886"/>
                  <a:pt x="237067" y="275772"/>
                  <a:pt x="304800" y="449943"/>
                </a:cubicBezTo>
                <a:cubicBezTo>
                  <a:pt x="372533" y="624115"/>
                  <a:pt x="389466" y="834572"/>
                  <a:pt x="406400" y="10450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1" name="Freeform 10"/>
          <p:cNvSpPr>
            <a:spLocks/>
          </p:cNvSpPr>
          <p:nvPr/>
        </p:nvSpPr>
        <p:spPr bwMode="auto">
          <a:xfrm>
            <a:off x="1785938" y="4092575"/>
            <a:ext cx="796925" cy="604838"/>
          </a:xfrm>
          <a:custGeom>
            <a:avLst/>
            <a:gdLst>
              <a:gd name="T0" fmla="*/ 0 w 798286"/>
              <a:gd name="T1" fmla="*/ 0 h 604177"/>
              <a:gd name="T2" fmla="*/ 184546 w 798286"/>
              <a:gd name="T3" fmla="*/ 117776 h 604177"/>
              <a:gd name="T4" fmla="*/ 496855 w 798286"/>
              <a:gd name="T5" fmla="*/ 559437 h 604177"/>
              <a:gd name="T6" fmla="*/ 780773 w 798286"/>
              <a:gd name="T7" fmla="*/ 588883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2" name="Freeform 11"/>
          <p:cNvSpPr>
            <a:spLocks/>
          </p:cNvSpPr>
          <p:nvPr/>
        </p:nvSpPr>
        <p:spPr bwMode="auto">
          <a:xfrm>
            <a:off x="1785938" y="4392613"/>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3" name="Freeform 12"/>
          <p:cNvSpPr>
            <a:spLocks/>
          </p:cNvSpPr>
          <p:nvPr/>
        </p:nvSpPr>
        <p:spPr bwMode="auto">
          <a:xfrm>
            <a:off x="1814513" y="4267200"/>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4" name="Freeform 13"/>
          <p:cNvSpPr>
            <a:spLocks/>
          </p:cNvSpPr>
          <p:nvPr/>
        </p:nvSpPr>
        <p:spPr bwMode="auto">
          <a:xfrm>
            <a:off x="1800225" y="4891088"/>
            <a:ext cx="798513" cy="130175"/>
          </a:xfrm>
          <a:custGeom>
            <a:avLst/>
            <a:gdLst>
              <a:gd name="T0" fmla="*/ 0 w 798286"/>
              <a:gd name="T1" fmla="*/ 124849 h 130629"/>
              <a:gd name="T2" fmla="*/ 335064 w 798286"/>
              <a:gd name="T3" fmla="*/ 97104 h 130629"/>
              <a:gd name="T4" fmla="*/ 451607 w 798286"/>
              <a:gd name="T5" fmla="*/ 41616 h 130629"/>
              <a:gd name="T6" fmla="*/ 801242 w 798286"/>
              <a:gd name="T7" fmla="*/ 0 h 1306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130629">
                <a:moveTo>
                  <a:pt x="0" y="130629"/>
                </a:moveTo>
                <a:cubicBezTo>
                  <a:pt x="129419" y="123371"/>
                  <a:pt x="258838" y="116114"/>
                  <a:pt x="333829" y="101600"/>
                </a:cubicBezTo>
                <a:cubicBezTo>
                  <a:pt x="408820" y="87086"/>
                  <a:pt x="372533" y="60476"/>
                  <a:pt x="449943" y="43543"/>
                </a:cubicBezTo>
                <a:cubicBezTo>
                  <a:pt x="527353" y="26610"/>
                  <a:pt x="662819" y="13305"/>
                  <a:pt x="798286"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5" name="Freeform 14"/>
          <p:cNvSpPr>
            <a:spLocks/>
          </p:cNvSpPr>
          <p:nvPr/>
        </p:nvSpPr>
        <p:spPr bwMode="auto">
          <a:xfrm>
            <a:off x="1770063" y="5108575"/>
            <a:ext cx="798512" cy="212725"/>
          </a:xfrm>
          <a:custGeom>
            <a:avLst/>
            <a:gdLst>
              <a:gd name="T0" fmla="*/ 0 w 798286"/>
              <a:gd name="T1" fmla="*/ 200109 h 212976"/>
              <a:gd name="T2" fmla="*/ 262219 w 798286"/>
              <a:gd name="T3" fmla="*/ 200109 h 212976"/>
              <a:gd name="T4" fmla="*/ 524438 w 798286"/>
              <a:gd name="T5" fmla="*/ 100055 h 212976"/>
              <a:gd name="T6" fmla="*/ 801229 w 798286"/>
              <a:gd name="T7" fmla="*/ 0 h 212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212976">
                <a:moveTo>
                  <a:pt x="0" y="203200"/>
                </a:moveTo>
                <a:cubicBezTo>
                  <a:pt x="87085" y="211666"/>
                  <a:pt x="174171" y="220133"/>
                  <a:pt x="261257" y="203200"/>
                </a:cubicBezTo>
                <a:cubicBezTo>
                  <a:pt x="348343" y="186267"/>
                  <a:pt x="522514" y="101600"/>
                  <a:pt x="522514" y="101600"/>
                </a:cubicBezTo>
                <a:lnTo>
                  <a:pt x="798286" y="0"/>
                </a:ln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3" name="Up Arrow 22"/>
          <p:cNvSpPr/>
          <p:nvPr/>
        </p:nvSpPr>
        <p:spPr>
          <a:xfrm>
            <a:off x="598708" y="5588001"/>
            <a:ext cx="476709" cy="56605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7"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e </a:t>
            </a:r>
            <a:r>
              <a:rPr lang="en-US" b="0" i="0" dirty="0" err="1" smtClean="0">
                <a:solidFill>
                  <a:schemeClr val="bg1">
                    <a:lumMod val="95000"/>
                  </a:schemeClr>
                </a:solidFill>
              </a:rPr>
              <a:t>Iïndices</a:t>
            </a:r>
            <a:endParaRPr lang="en-US" b="0" i="0" dirty="0">
              <a:solidFill>
                <a:schemeClr val="bg1">
                  <a:lumMod val="95000"/>
                </a:schemeClr>
              </a:solidFill>
            </a:endParaRPr>
          </a:p>
        </p:txBody>
      </p:sp>
    </p:spTree>
    <p:extLst>
      <p:ext uri="{BB962C8B-B14F-4D97-AF65-F5344CB8AC3E}">
        <p14:creationId xmlns:p14="http://schemas.microsoft.com/office/powerpoint/2010/main" val="44081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1+#ppt_w/2"/>
                                          </p:val>
                                        </p:tav>
                                        <p:tav tm="100000">
                                          <p:val>
                                            <p:strVal val="#ppt_x"/>
                                          </p:val>
                                        </p:tav>
                                      </p:tavLst>
                                    </p:anim>
                                    <p:anim calcmode="lin" valueType="num">
                                      <p:cBhvr additive="base">
                                        <p:cTn id="17"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down)">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719513"/>
            <a:ext cx="16002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400050"/>
            <a:ext cx="3213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815975"/>
            <a:ext cx="2581275"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085850"/>
            <a:ext cx="2627313"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716338"/>
            <a:ext cx="1584325"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84450" y="3935600"/>
            <a:ext cx="6380163" cy="150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8"/>
          <p:cNvSpPr>
            <a:spLocks/>
          </p:cNvSpPr>
          <p:nvPr/>
        </p:nvSpPr>
        <p:spPr bwMode="auto">
          <a:xfrm>
            <a:off x="7024688" y="1349375"/>
            <a:ext cx="485775" cy="711200"/>
          </a:xfrm>
          <a:custGeom>
            <a:avLst/>
            <a:gdLst>
              <a:gd name="T0" fmla="*/ 234547 w 485404"/>
              <a:gd name="T1" fmla="*/ 0 h 711200"/>
              <a:gd name="T2" fmla="*/ 483752 w 485404"/>
              <a:gd name="T3" fmla="*/ 261257 h 711200"/>
              <a:gd name="T4" fmla="*/ 0 w 485404"/>
              <a:gd name="T5" fmla="*/ 711200 h 711200"/>
              <a:gd name="T6" fmla="*/ 0 60000 65536"/>
              <a:gd name="T7" fmla="*/ 0 60000 65536"/>
              <a:gd name="T8" fmla="*/ 0 60000 65536"/>
            </a:gdLst>
            <a:ahLst/>
            <a:cxnLst>
              <a:cxn ang="T6">
                <a:pos x="T0" y="T1"/>
              </a:cxn>
              <a:cxn ang="T7">
                <a:pos x="T2" y="T3"/>
              </a:cxn>
              <a:cxn ang="T8">
                <a:pos x="T4" y="T5"/>
              </a:cxn>
            </a:cxnLst>
            <a:rect l="0" t="0" r="r" b="b"/>
            <a:pathLst>
              <a:path w="485404" h="711200">
                <a:moveTo>
                  <a:pt x="232229" y="0"/>
                </a:moveTo>
                <a:cubicBezTo>
                  <a:pt x="374953" y="71362"/>
                  <a:pt x="517677" y="142724"/>
                  <a:pt x="478972" y="261257"/>
                </a:cubicBezTo>
                <a:cubicBezTo>
                  <a:pt x="440267" y="379790"/>
                  <a:pt x="220133" y="545495"/>
                  <a:pt x="0" y="71120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0" name="Freeform 9"/>
          <p:cNvSpPr>
            <a:spLocks/>
          </p:cNvSpPr>
          <p:nvPr/>
        </p:nvSpPr>
        <p:spPr bwMode="auto">
          <a:xfrm>
            <a:off x="2859088" y="2700338"/>
            <a:ext cx="406400" cy="1044575"/>
          </a:xfrm>
          <a:custGeom>
            <a:avLst/>
            <a:gdLst>
              <a:gd name="T0" fmla="*/ 0 w 406400"/>
              <a:gd name="T1" fmla="*/ 0 h 1045029"/>
              <a:gd name="T2" fmla="*/ 304800 w 406400"/>
              <a:gd name="T3" fmla="*/ 447409 h 1045029"/>
              <a:gd name="T4" fmla="*/ 406400 w 406400"/>
              <a:gd name="T5" fmla="*/ 1039142 h 1045029"/>
              <a:gd name="T6" fmla="*/ 0 60000 65536"/>
              <a:gd name="T7" fmla="*/ 0 60000 65536"/>
              <a:gd name="T8" fmla="*/ 0 60000 65536"/>
            </a:gdLst>
            <a:ahLst/>
            <a:cxnLst>
              <a:cxn ang="T6">
                <a:pos x="T0" y="T1"/>
              </a:cxn>
              <a:cxn ang="T7">
                <a:pos x="T2" y="T3"/>
              </a:cxn>
              <a:cxn ang="T8">
                <a:pos x="T4" y="T5"/>
              </a:cxn>
            </a:cxnLst>
            <a:rect l="0" t="0" r="r" b="b"/>
            <a:pathLst>
              <a:path w="406400" h="1045029">
                <a:moveTo>
                  <a:pt x="0" y="0"/>
                </a:moveTo>
                <a:cubicBezTo>
                  <a:pt x="118533" y="137886"/>
                  <a:pt x="237067" y="275772"/>
                  <a:pt x="304800" y="449943"/>
                </a:cubicBezTo>
                <a:cubicBezTo>
                  <a:pt x="372533" y="624115"/>
                  <a:pt x="389466" y="834572"/>
                  <a:pt x="406400" y="10450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1" name="Freeform 10"/>
          <p:cNvSpPr>
            <a:spLocks/>
          </p:cNvSpPr>
          <p:nvPr/>
        </p:nvSpPr>
        <p:spPr bwMode="auto">
          <a:xfrm>
            <a:off x="1785938" y="4092575"/>
            <a:ext cx="796925" cy="604838"/>
          </a:xfrm>
          <a:custGeom>
            <a:avLst/>
            <a:gdLst>
              <a:gd name="T0" fmla="*/ 0 w 798286"/>
              <a:gd name="T1" fmla="*/ 0 h 604177"/>
              <a:gd name="T2" fmla="*/ 184546 w 798286"/>
              <a:gd name="T3" fmla="*/ 117776 h 604177"/>
              <a:gd name="T4" fmla="*/ 496855 w 798286"/>
              <a:gd name="T5" fmla="*/ 559437 h 604177"/>
              <a:gd name="T6" fmla="*/ 780773 w 798286"/>
              <a:gd name="T7" fmla="*/ 588883 h 604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286" h="604177">
                <a:moveTo>
                  <a:pt x="0" y="0"/>
                </a:moveTo>
                <a:cubicBezTo>
                  <a:pt x="52009" y="12095"/>
                  <a:pt x="104019" y="24190"/>
                  <a:pt x="188686" y="116114"/>
                </a:cubicBezTo>
                <a:cubicBezTo>
                  <a:pt x="273353" y="208038"/>
                  <a:pt x="406400" y="474133"/>
                  <a:pt x="508000" y="551542"/>
                </a:cubicBezTo>
                <a:cubicBezTo>
                  <a:pt x="609600" y="628951"/>
                  <a:pt x="703943" y="604761"/>
                  <a:pt x="798286" y="580571"/>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2" name="Freeform 11"/>
          <p:cNvSpPr>
            <a:spLocks/>
          </p:cNvSpPr>
          <p:nvPr/>
        </p:nvSpPr>
        <p:spPr bwMode="auto">
          <a:xfrm>
            <a:off x="1785938" y="4392613"/>
            <a:ext cx="768350" cy="92075"/>
          </a:xfrm>
          <a:custGeom>
            <a:avLst/>
            <a:gdLst>
              <a:gd name="T0" fmla="*/ 0 w 769257"/>
              <a:gd name="T1" fmla="*/ 19940 h 91829"/>
              <a:gd name="T2" fmla="*/ 514562 w 769257"/>
              <a:gd name="T3" fmla="*/ 4913 h 91829"/>
              <a:gd name="T4" fmla="*/ 757549 w 769257"/>
              <a:gd name="T5" fmla="*/ 95079 h 91829"/>
              <a:gd name="T6" fmla="*/ 0 60000 65536"/>
              <a:gd name="T7" fmla="*/ 0 60000 65536"/>
              <a:gd name="T8" fmla="*/ 0 60000 65536"/>
            </a:gdLst>
            <a:ahLst/>
            <a:cxnLst>
              <a:cxn ang="T6">
                <a:pos x="T0" y="T1"/>
              </a:cxn>
              <a:cxn ang="T7">
                <a:pos x="T2" y="T3"/>
              </a:cxn>
              <a:cxn ang="T8">
                <a:pos x="T4" y="T5"/>
              </a:cxn>
            </a:cxnLst>
            <a:rect l="0" t="0" r="r" b="b"/>
            <a:pathLst>
              <a:path w="769257" h="91829">
                <a:moveTo>
                  <a:pt x="0" y="19258"/>
                </a:moveTo>
                <a:cubicBezTo>
                  <a:pt x="197152" y="5953"/>
                  <a:pt x="394305" y="-7351"/>
                  <a:pt x="522514" y="4744"/>
                </a:cubicBezTo>
                <a:cubicBezTo>
                  <a:pt x="650723" y="16839"/>
                  <a:pt x="709990" y="54334"/>
                  <a:pt x="769257" y="91829"/>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13" name="Freeform 12"/>
          <p:cNvSpPr>
            <a:spLocks/>
          </p:cNvSpPr>
          <p:nvPr/>
        </p:nvSpPr>
        <p:spPr bwMode="auto">
          <a:xfrm>
            <a:off x="1814513" y="4267200"/>
            <a:ext cx="711200" cy="441325"/>
          </a:xfrm>
          <a:custGeom>
            <a:avLst/>
            <a:gdLst>
              <a:gd name="T0" fmla="*/ 0 w 711200"/>
              <a:gd name="T1" fmla="*/ 434960 h 441362"/>
              <a:gd name="T2" fmla="*/ 188685 w 711200"/>
              <a:gd name="T3" fmla="*/ 391457 h 441362"/>
              <a:gd name="T4" fmla="*/ 464457 w 711200"/>
              <a:gd name="T5" fmla="*/ 72493 h 441362"/>
              <a:gd name="T6" fmla="*/ 711200 w 711200"/>
              <a:gd name="T7" fmla="*/ 0 h 4413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441362">
                <a:moveTo>
                  <a:pt x="0" y="435429"/>
                </a:moveTo>
                <a:cubicBezTo>
                  <a:pt x="55637" y="443895"/>
                  <a:pt x="111275" y="452362"/>
                  <a:pt x="188685" y="391886"/>
                </a:cubicBezTo>
                <a:cubicBezTo>
                  <a:pt x="266095" y="331410"/>
                  <a:pt x="377371" y="137885"/>
                  <a:pt x="464457" y="72571"/>
                </a:cubicBezTo>
                <a:cubicBezTo>
                  <a:pt x="551543" y="7257"/>
                  <a:pt x="631371" y="362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pic>
        <p:nvPicPr>
          <p:cNvPr id="17"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8738" y="5200650"/>
            <a:ext cx="62769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a:spLocks noChangeArrowheads="1"/>
          </p:cNvSpPr>
          <p:nvPr/>
        </p:nvSpPr>
        <p:spPr bwMode="auto">
          <a:xfrm>
            <a:off x="2582863" y="5214938"/>
            <a:ext cx="6278562" cy="204787"/>
          </a:xfrm>
          <a:prstGeom prst="rect">
            <a:avLst/>
          </a:prstGeom>
          <a:solidFill>
            <a:srgbClr val="FFFF00">
              <a:alpha val="1215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defTabSz="911225"/>
            <a:endParaRPr lang="es-UY"/>
          </a:p>
        </p:txBody>
      </p:sp>
      <p:pic>
        <p:nvPicPr>
          <p:cNvPr id="19"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339" y="5210849"/>
            <a:ext cx="15811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978" y="4868863"/>
            <a:ext cx="1600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Freeform 20"/>
          <p:cNvSpPr>
            <a:spLocks/>
          </p:cNvSpPr>
          <p:nvPr/>
        </p:nvSpPr>
        <p:spPr bwMode="auto">
          <a:xfrm>
            <a:off x="1843088" y="5108575"/>
            <a:ext cx="711200" cy="565150"/>
          </a:xfrm>
          <a:custGeom>
            <a:avLst/>
            <a:gdLst>
              <a:gd name="T0" fmla="*/ 0 w 711200"/>
              <a:gd name="T1" fmla="*/ 539200 h 564960"/>
              <a:gd name="T2" fmla="*/ 290286 w 711200"/>
              <a:gd name="T3" fmla="*/ 539200 h 564960"/>
              <a:gd name="T4" fmla="*/ 406400 w 711200"/>
              <a:gd name="T5" fmla="*/ 247738 h 564960"/>
              <a:gd name="T6" fmla="*/ 711200 w 711200"/>
              <a:gd name="T7" fmla="*/ 0 h 564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11200" h="564960">
                <a:moveTo>
                  <a:pt x="0" y="537028"/>
                </a:moveTo>
                <a:cubicBezTo>
                  <a:pt x="111276" y="561218"/>
                  <a:pt x="222553" y="585409"/>
                  <a:pt x="290286" y="537028"/>
                </a:cubicBezTo>
                <a:cubicBezTo>
                  <a:pt x="358019" y="488647"/>
                  <a:pt x="336248" y="336247"/>
                  <a:pt x="406400" y="246742"/>
                </a:cubicBezTo>
                <a:cubicBezTo>
                  <a:pt x="476552" y="157237"/>
                  <a:pt x="593876" y="78618"/>
                  <a:pt x="711200"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2" name="Freeform 21"/>
          <p:cNvSpPr>
            <a:spLocks/>
          </p:cNvSpPr>
          <p:nvPr/>
        </p:nvSpPr>
        <p:spPr bwMode="auto">
          <a:xfrm>
            <a:off x="1828800" y="4935538"/>
            <a:ext cx="668338" cy="484187"/>
          </a:xfrm>
          <a:custGeom>
            <a:avLst/>
            <a:gdLst>
              <a:gd name="T0" fmla="*/ 0 w 667657"/>
              <a:gd name="T1" fmla="*/ 461510 h 484444"/>
              <a:gd name="T2" fmla="*/ 220394 w 667657"/>
              <a:gd name="T3" fmla="*/ 447087 h 484444"/>
              <a:gd name="T4" fmla="*/ 455481 w 667657"/>
              <a:gd name="T5" fmla="*/ 144219 h 484444"/>
              <a:gd name="T6" fmla="*/ 675875 w 667657"/>
              <a:gd name="T7" fmla="*/ 0 h 4844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7657" h="484444">
                <a:moveTo>
                  <a:pt x="0" y="464457"/>
                </a:moveTo>
                <a:cubicBezTo>
                  <a:pt x="71362" y="483809"/>
                  <a:pt x="142724" y="503162"/>
                  <a:pt x="217714" y="449943"/>
                </a:cubicBezTo>
                <a:cubicBezTo>
                  <a:pt x="292704" y="396724"/>
                  <a:pt x="374953" y="220133"/>
                  <a:pt x="449943" y="145143"/>
                </a:cubicBezTo>
                <a:cubicBezTo>
                  <a:pt x="524933" y="70153"/>
                  <a:pt x="596295" y="35076"/>
                  <a:pt x="667657" y="0"/>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4" name="Freeform 23"/>
          <p:cNvSpPr>
            <a:spLocks/>
          </p:cNvSpPr>
          <p:nvPr/>
        </p:nvSpPr>
        <p:spPr bwMode="auto">
          <a:xfrm>
            <a:off x="1828800" y="4979988"/>
            <a:ext cx="739775" cy="341312"/>
          </a:xfrm>
          <a:custGeom>
            <a:avLst/>
            <a:gdLst>
              <a:gd name="T0" fmla="*/ 0 w 711200"/>
              <a:gd name="T1" fmla="*/ 454881 h 259898"/>
              <a:gd name="T2" fmla="*/ 435986 w 711200"/>
              <a:gd name="T3" fmla="*/ 956838 h 259898"/>
              <a:gd name="T4" fmla="*/ 1186848 w 711200"/>
              <a:gd name="T5" fmla="*/ 8987250 h 259898"/>
              <a:gd name="T6" fmla="*/ 0 60000 65536"/>
              <a:gd name="T7" fmla="*/ 0 60000 65536"/>
              <a:gd name="T8" fmla="*/ 0 60000 65536"/>
            </a:gdLst>
            <a:ahLst/>
            <a:cxnLst>
              <a:cxn ang="T6">
                <a:pos x="T0" y="T1"/>
              </a:cxn>
              <a:cxn ang="T7">
                <a:pos x="T2" y="T3"/>
              </a:cxn>
              <a:cxn ang="T8">
                <a:pos x="T4" y="T5"/>
              </a:cxn>
            </a:cxnLst>
            <a:rect l="0" t="0" r="r" b="b"/>
            <a:pathLst>
              <a:path w="711200" h="259898">
                <a:moveTo>
                  <a:pt x="0" y="13155"/>
                </a:moveTo>
                <a:cubicBezTo>
                  <a:pt x="71362" y="-150"/>
                  <a:pt x="142724" y="-13454"/>
                  <a:pt x="261257" y="27670"/>
                </a:cubicBezTo>
                <a:cubicBezTo>
                  <a:pt x="379790" y="68794"/>
                  <a:pt x="545495" y="164346"/>
                  <a:pt x="711200" y="259898"/>
                </a:cubicBezTo>
              </a:path>
            </a:pathLst>
          </a:custGeom>
          <a:noFill/>
          <a:ln w="22225">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es-UY"/>
          </a:p>
        </p:txBody>
      </p:sp>
      <p:sp>
        <p:nvSpPr>
          <p:cNvPr id="23" name="Rectangle 12"/>
          <p:cNvSpPr txBox="1">
            <a:spLocks/>
          </p:cNvSpPr>
          <p:nvPr/>
        </p:nvSpPr>
        <p:spPr bwMode="auto">
          <a:xfrm>
            <a:off x="5147130" y="2133600"/>
            <a:ext cx="23876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pPr algn="l" eaLnBrk="1" hangingPunct="1"/>
            <a:r>
              <a:rPr lang="en-US" sz="4000" b="1" dirty="0" smtClean="0">
                <a:latin typeface="Segoe"/>
              </a:rPr>
              <a:t>¿</a:t>
            </a:r>
            <a:r>
              <a:rPr lang="en-US" sz="4000" b="1" dirty="0" err="1" smtClean="0">
                <a:latin typeface="Segoe"/>
              </a:rPr>
              <a:t>índice</a:t>
            </a:r>
            <a:r>
              <a:rPr lang="en-US" sz="4000" b="1" dirty="0" smtClean="0">
                <a:latin typeface="Segoe"/>
              </a:rPr>
              <a:t>?</a:t>
            </a:r>
            <a:endParaRPr lang="es-UY" sz="4000" b="1" dirty="0">
              <a:latin typeface="Segoe"/>
            </a:endParaRPr>
          </a:p>
        </p:txBody>
      </p:sp>
      <p:sp>
        <p:nvSpPr>
          <p:cNvPr id="25"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e </a:t>
            </a:r>
            <a:r>
              <a:rPr lang="en-US" b="0" i="0" dirty="0" err="1" smtClean="0">
                <a:solidFill>
                  <a:schemeClr val="bg1">
                    <a:lumMod val="95000"/>
                  </a:schemeClr>
                </a:solidFill>
              </a:rPr>
              <a:t>Iïndices</a:t>
            </a:r>
            <a:endParaRPr lang="en-US" b="0" i="0" dirty="0">
              <a:solidFill>
                <a:schemeClr val="bg1">
                  <a:lumMod val="95000"/>
                </a:schemeClr>
              </a:solidFill>
            </a:endParaRPr>
          </a:p>
        </p:txBody>
      </p:sp>
    </p:spTree>
    <p:extLst>
      <p:ext uri="{BB962C8B-B14F-4D97-AF65-F5344CB8AC3E}">
        <p14:creationId xmlns:p14="http://schemas.microsoft.com/office/powerpoint/2010/main" val="1252908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70" y="227694"/>
            <a:ext cx="1504722" cy="3270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4921" y="242208"/>
            <a:ext cx="4805208" cy="296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142" y="3369201"/>
            <a:ext cx="4979761" cy="55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992" y="4105475"/>
            <a:ext cx="513397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09597" y="6165599"/>
            <a:ext cx="55392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2436" y="4265130"/>
            <a:ext cx="3371938"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1988457" y="449943"/>
            <a:ext cx="972457" cy="1204686"/>
          </a:xfrm>
          <a:custGeom>
            <a:avLst/>
            <a:gdLst>
              <a:gd name="connsiteX0" fmla="*/ 0 w 972457"/>
              <a:gd name="connsiteY0" fmla="*/ 1204686 h 1204686"/>
              <a:gd name="connsiteX1" fmla="*/ 304800 w 972457"/>
              <a:gd name="connsiteY1" fmla="*/ 1001486 h 1204686"/>
              <a:gd name="connsiteX2" fmla="*/ 696686 w 972457"/>
              <a:gd name="connsiteY2" fmla="*/ 188686 h 1204686"/>
              <a:gd name="connsiteX3" fmla="*/ 972457 w 972457"/>
              <a:gd name="connsiteY3" fmla="*/ 0 h 1204686"/>
            </a:gdLst>
            <a:ahLst/>
            <a:cxnLst>
              <a:cxn ang="0">
                <a:pos x="connsiteX0" y="connsiteY0"/>
              </a:cxn>
              <a:cxn ang="0">
                <a:pos x="connsiteX1" y="connsiteY1"/>
              </a:cxn>
              <a:cxn ang="0">
                <a:pos x="connsiteX2" y="connsiteY2"/>
              </a:cxn>
              <a:cxn ang="0">
                <a:pos x="connsiteX3" y="connsiteY3"/>
              </a:cxn>
            </a:cxnLst>
            <a:rect l="l" t="t" r="r" b="b"/>
            <a:pathLst>
              <a:path w="972457" h="1204686">
                <a:moveTo>
                  <a:pt x="0" y="1204686"/>
                </a:moveTo>
                <a:cubicBezTo>
                  <a:pt x="94343" y="1187752"/>
                  <a:pt x="188686" y="1170819"/>
                  <a:pt x="304800" y="1001486"/>
                </a:cubicBezTo>
                <a:cubicBezTo>
                  <a:pt x="420914" y="832153"/>
                  <a:pt x="585410" y="355600"/>
                  <a:pt x="696686" y="188686"/>
                </a:cubicBezTo>
                <a:cubicBezTo>
                  <a:pt x="807962" y="21772"/>
                  <a:pt x="890209" y="10886"/>
                  <a:pt x="972457" y="0"/>
                </a:cubicBezTo>
              </a:path>
            </a:pathLst>
          </a:custGeom>
          <a:noFill/>
          <a:ln w="2540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7" name="Freeform 6"/>
          <p:cNvSpPr/>
          <p:nvPr/>
        </p:nvSpPr>
        <p:spPr>
          <a:xfrm>
            <a:off x="3658148" y="2540000"/>
            <a:ext cx="159109" cy="754743"/>
          </a:xfrm>
          <a:custGeom>
            <a:avLst/>
            <a:gdLst>
              <a:gd name="connsiteX0" fmla="*/ 159109 w 159109"/>
              <a:gd name="connsiteY0" fmla="*/ 0 h 754743"/>
              <a:gd name="connsiteX1" fmla="*/ 13966 w 159109"/>
              <a:gd name="connsiteY1" fmla="*/ 290286 h 754743"/>
              <a:gd name="connsiteX2" fmla="*/ 13966 w 159109"/>
              <a:gd name="connsiteY2" fmla="*/ 754743 h 754743"/>
            </a:gdLst>
            <a:ahLst/>
            <a:cxnLst>
              <a:cxn ang="0">
                <a:pos x="connsiteX0" y="connsiteY0"/>
              </a:cxn>
              <a:cxn ang="0">
                <a:pos x="connsiteX1" y="connsiteY1"/>
              </a:cxn>
              <a:cxn ang="0">
                <a:pos x="connsiteX2" y="connsiteY2"/>
              </a:cxn>
            </a:cxnLst>
            <a:rect l="l" t="t" r="r" b="b"/>
            <a:pathLst>
              <a:path w="159109" h="754743">
                <a:moveTo>
                  <a:pt x="159109" y="0"/>
                </a:moveTo>
                <a:cubicBezTo>
                  <a:pt x="98632" y="82248"/>
                  <a:pt x="38156" y="164496"/>
                  <a:pt x="13966" y="290286"/>
                </a:cubicBezTo>
                <a:cubicBezTo>
                  <a:pt x="-10224" y="416076"/>
                  <a:pt x="1871" y="585409"/>
                  <a:pt x="13966" y="754743"/>
                </a:cubicBezTo>
              </a:path>
            </a:pathLst>
          </a:custGeom>
          <a:noFill/>
          <a:ln w="2540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8" name="Freeform 7"/>
          <p:cNvSpPr/>
          <p:nvPr/>
        </p:nvSpPr>
        <p:spPr>
          <a:xfrm>
            <a:off x="725714" y="3791699"/>
            <a:ext cx="2859315" cy="286977"/>
          </a:xfrm>
          <a:custGeom>
            <a:avLst/>
            <a:gdLst>
              <a:gd name="connsiteX0" fmla="*/ 2859315 w 2859315"/>
              <a:gd name="connsiteY0" fmla="*/ 83615 h 286977"/>
              <a:gd name="connsiteX1" fmla="*/ 2540000 w 2859315"/>
              <a:gd name="connsiteY1" fmla="*/ 286815 h 286977"/>
              <a:gd name="connsiteX2" fmla="*/ 1233715 w 2859315"/>
              <a:gd name="connsiteY2" fmla="*/ 54587 h 286977"/>
              <a:gd name="connsiteX3" fmla="*/ 261257 w 2859315"/>
              <a:gd name="connsiteY3" fmla="*/ 11044 h 286977"/>
              <a:gd name="connsiteX4" fmla="*/ 0 w 2859315"/>
              <a:gd name="connsiteY4" fmla="*/ 214244 h 286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9315" h="286977">
                <a:moveTo>
                  <a:pt x="2859315" y="83615"/>
                </a:moveTo>
                <a:cubicBezTo>
                  <a:pt x="2835124" y="187634"/>
                  <a:pt x="2810933" y="291653"/>
                  <a:pt x="2540000" y="286815"/>
                </a:cubicBezTo>
                <a:cubicBezTo>
                  <a:pt x="2269067" y="281977"/>
                  <a:pt x="1613505" y="100549"/>
                  <a:pt x="1233715" y="54587"/>
                </a:cubicBezTo>
                <a:cubicBezTo>
                  <a:pt x="853925" y="8625"/>
                  <a:pt x="466876" y="-15566"/>
                  <a:pt x="261257" y="11044"/>
                </a:cubicBezTo>
                <a:cubicBezTo>
                  <a:pt x="55638" y="37654"/>
                  <a:pt x="27819" y="125949"/>
                  <a:pt x="0" y="214244"/>
                </a:cubicBezTo>
              </a:path>
            </a:pathLst>
          </a:custGeom>
          <a:noFill/>
          <a:ln w="2540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5" name="TextBox 14"/>
          <p:cNvSpPr txBox="1"/>
          <p:nvPr/>
        </p:nvSpPr>
        <p:spPr>
          <a:xfrm>
            <a:off x="2249704" y="3536635"/>
            <a:ext cx="827253" cy="299986"/>
          </a:xfrm>
          <a:prstGeom prst="rect">
            <a:avLst/>
          </a:prstGeom>
        </p:spPr>
        <p:txBody>
          <a:bodyPr vert="horz" wrap="none" lIns="0" tIns="0" rIns="0" bIns="0" rtlCol="0" anchor="ctr">
            <a:normAutofit/>
          </a:bodyPr>
          <a:lstStyle/>
          <a:p>
            <a:r>
              <a:rPr lang="es-UY" b="1" dirty="0" smtClean="0">
                <a:latin typeface="Segoe"/>
              </a:rPr>
              <a:t>F5</a:t>
            </a:r>
            <a:endParaRPr lang="es-UY" sz="1200" b="1" i="0" dirty="0" smtClean="0">
              <a:latin typeface="Segoe"/>
            </a:endParaRPr>
          </a:p>
        </p:txBody>
      </p:sp>
      <p:sp>
        <p:nvSpPr>
          <p:cNvPr id="9" name="Right Arrow 8"/>
          <p:cNvSpPr/>
          <p:nvPr/>
        </p:nvSpPr>
        <p:spPr>
          <a:xfrm>
            <a:off x="5312911" y="5190192"/>
            <a:ext cx="417581" cy="441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0" name="Rectangle 9"/>
          <p:cNvSpPr/>
          <p:nvPr/>
        </p:nvSpPr>
        <p:spPr>
          <a:xfrm>
            <a:off x="5745006" y="4644571"/>
            <a:ext cx="2499108" cy="30480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Title 1"/>
          <p:cNvSpPr txBox="1">
            <a:spLocks/>
          </p:cNvSpPr>
          <p:nvPr/>
        </p:nvSpPr>
        <p:spPr>
          <a:xfrm>
            <a:off x="1750653" y="6511014"/>
            <a:ext cx="311014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  FOR EACH: </a:t>
            </a:r>
            <a:r>
              <a:rPr lang="en-US" b="0" i="0" dirty="0" err="1" smtClean="0">
                <a:solidFill>
                  <a:schemeClr val="bg1">
                    <a:lumMod val="95000"/>
                  </a:schemeClr>
                </a:solidFill>
              </a:rPr>
              <a:t>Órdenes</a:t>
            </a:r>
            <a:r>
              <a:rPr lang="en-US" b="0" i="0" dirty="0" smtClean="0">
                <a:solidFill>
                  <a:schemeClr val="bg1">
                    <a:lumMod val="95000"/>
                  </a:schemeClr>
                </a:solidFill>
              </a:rPr>
              <a:t> e </a:t>
            </a:r>
            <a:r>
              <a:rPr lang="en-US" b="0" i="0" dirty="0" err="1" smtClean="0">
                <a:solidFill>
                  <a:schemeClr val="bg1">
                    <a:lumMod val="95000"/>
                  </a:schemeClr>
                </a:solidFill>
              </a:rPr>
              <a:t>Iïndices</a:t>
            </a:r>
            <a:endParaRPr lang="en-US" b="0" i="0" dirty="0">
              <a:solidFill>
                <a:schemeClr val="bg1">
                  <a:lumMod val="95000"/>
                </a:schemeClr>
              </a:solidFill>
            </a:endParaRPr>
          </a:p>
        </p:txBody>
      </p:sp>
    </p:spTree>
    <p:extLst>
      <p:ext uri="{BB962C8B-B14F-4D97-AF65-F5344CB8AC3E}">
        <p14:creationId xmlns:p14="http://schemas.microsoft.com/office/powerpoint/2010/main" val="344115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3144</TotalTime>
  <Words>3056</Words>
  <Application>Microsoft Office PowerPoint</Application>
  <PresentationFormat>On-screen Show (4:3)</PresentationFormat>
  <Paragraphs>187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FOR EACHS Acceso a la BD</vt:lpstr>
      <vt:lpstr>TABLA BASE</vt:lpstr>
      <vt:lpstr>PowerPoint Presentation</vt:lpstr>
      <vt:lpstr>PowerPoint Presentation</vt:lpstr>
      <vt:lpstr>PowerPoint Presentation</vt:lpstr>
      <vt:lpstr>órdenes e índices</vt:lpstr>
      <vt:lpstr>PowerPoint Presentation</vt:lpstr>
      <vt:lpstr>PowerPoint Presentation</vt:lpstr>
      <vt:lpstr>PowerPoint Presentation</vt:lpstr>
      <vt:lpstr>PowerPoint Presentation</vt:lpstr>
      <vt:lpstr>filtros</vt:lpstr>
      <vt:lpstr>PowerPoint Presentation</vt:lpstr>
      <vt:lpstr>PowerPoint Presentation</vt:lpstr>
      <vt:lpstr>PowerPoint Presentation</vt:lpstr>
      <vt:lpstr>PowerPoint Presentation</vt:lpstr>
      <vt:lpstr>PowerPoint Presentation</vt:lpstr>
      <vt:lpstr>Órdenes y filtros</vt:lpstr>
      <vt:lpstr>PowerPoint Presentation</vt:lpstr>
      <vt:lpstr>PowerPoint Presentation</vt:lpstr>
      <vt:lpstr>Defined by</vt:lpstr>
      <vt:lpstr>PowerPoint Presentation</vt:lpstr>
      <vt:lpstr>When none</vt:lpstr>
      <vt:lpstr>PowerPoint Presentation</vt:lpstr>
      <vt:lpstr>Resumen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232</cp:revision>
  <cp:lastPrinted>2013-05-13T18:08:38Z</cp:lastPrinted>
  <dcterms:created xsi:type="dcterms:W3CDTF">2013-04-25T16:22:53Z</dcterms:created>
  <dcterms:modified xsi:type="dcterms:W3CDTF">2013-05-29T17:24:11Z</dcterms:modified>
</cp:coreProperties>
</file>