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61" r:id="rId3"/>
    <p:sldId id="262" r:id="rId4"/>
    <p:sldId id="263" r:id="rId5"/>
    <p:sldId id="264" r:id="rId6"/>
    <p:sldId id="265" r:id="rId7"/>
    <p:sldId id="266" r:id="rId8"/>
    <p:sldId id="267" r:id="rId9"/>
    <p:sldId id="268" r:id="rId10"/>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63"/>
            <p14:sldId id="264"/>
            <p14:sldId id="265"/>
            <p14:sldId id="266"/>
            <p14:sldId id="267"/>
            <p14:sldId id="268"/>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452" autoAdjust="0"/>
    <p:restoredTop sz="81647" autoAdjust="0"/>
  </p:normalViewPr>
  <p:slideViewPr>
    <p:cSldViewPr snapToGrid="0" snapToObjects="1">
      <p:cViewPr>
        <p:scale>
          <a:sx n="66" d="100"/>
          <a:sy n="66" d="100"/>
        </p:scale>
        <p:origin x="-129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1650" y="24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just"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just"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just"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just"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just"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Una fórmula local es una fórmula que declaramos como instrucción puntual, dentro de determinado código, como ser en el </a:t>
            </a:r>
            <a:r>
              <a:rPr lang="es-UY" dirty="0" err="1" smtClean="0"/>
              <a:t>source</a:t>
            </a:r>
            <a:r>
              <a:rPr lang="es-UY" dirty="0" smtClean="0"/>
              <a:t> de un procedimiento,  en un evento de un web panel, etc. </a:t>
            </a:r>
          </a:p>
          <a:p>
            <a:r>
              <a:rPr lang="es-UY" dirty="0" smtClean="0"/>
              <a:t> </a:t>
            </a:r>
          </a:p>
          <a:p>
            <a:r>
              <a:rPr lang="es-UY" dirty="0" smtClean="0"/>
              <a:t>La misma solamente se conoce en el objeto donde fue definida.</a:t>
            </a:r>
          </a:p>
          <a:p>
            <a:r>
              <a:rPr lang="es-UY" dirty="0" smtClean="0"/>
              <a:t> </a:t>
            </a:r>
          </a:p>
          <a:p>
            <a:r>
              <a:rPr lang="es-UY" dirty="0" smtClean="0"/>
              <a:t>Veamos algunos ejemplos de uso.</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28506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Supongamos que la agencia de viajes nos solicita un listado que muestre todos los nombres de países y para cada país, la cantidad de atracciones turísticas que ofrece.</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939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Para resolver esta solicitud, creamos un objeto procedimiento y le damos el nombre: </a:t>
            </a:r>
            <a:r>
              <a:rPr lang="es-UY" dirty="0" err="1" smtClean="0"/>
              <a:t>ListCountriesWithAttractionsQty</a:t>
            </a:r>
            <a:r>
              <a:rPr lang="es-UY" dirty="0" smtClean="0"/>
              <a:t>. Quedamos posicionados en el </a:t>
            </a:r>
            <a:r>
              <a:rPr lang="es-UY" dirty="0" err="1" smtClean="0"/>
              <a:t>source</a:t>
            </a:r>
            <a:r>
              <a:rPr lang="es-UY" dirty="0" smtClean="0"/>
              <a:t> del procedimiento y lo primero que vamos a tener que hacer es imprimir un cabezal, así que escribimos la instrucción: </a:t>
            </a:r>
            <a:r>
              <a:rPr lang="es-UY" dirty="0" err="1" smtClean="0"/>
              <a:t>print</a:t>
            </a:r>
            <a:r>
              <a:rPr lang="es-UY" dirty="0" smtClean="0"/>
              <a:t> </a:t>
            </a:r>
            <a:r>
              <a:rPr lang="es-UY" dirty="0" err="1" smtClean="0"/>
              <a:t>header</a:t>
            </a:r>
            <a:r>
              <a:rPr lang="es-UY" dirty="0" smtClean="0"/>
              <a:t> </a:t>
            </a:r>
          </a:p>
          <a:p>
            <a:endParaRPr lang="es-UY" dirty="0" smtClean="0"/>
          </a:p>
          <a:p>
            <a:r>
              <a:rPr lang="es-UY" dirty="0" smtClean="0"/>
              <a:t>Vamos a la sección </a:t>
            </a:r>
            <a:r>
              <a:rPr lang="es-UY" dirty="0" err="1" smtClean="0"/>
              <a:t>layout</a:t>
            </a:r>
            <a:r>
              <a:rPr lang="es-UY" dirty="0" smtClean="0"/>
              <a:t> para definir el </a:t>
            </a:r>
            <a:r>
              <a:rPr lang="es-UY" dirty="0" err="1" smtClean="0"/>
              <a:t>printblock</a:t>
            </a:r>
            <a:r>
              <a:rPr lang="es-UY" dirty="0" smtClean="0"/>
              <a:t> de nombre “</a:t>
            </a:r>
            <a:r>
              <a:rPr lang="es-UY" dirty="0" err="1" smtClean="0"/>
              <a:t>header</a:t>
            </a:r>
            <a:r>
              <a:rPr lang="es-UY" dirty="0" smtClean="0"/>
              <a:t>” y al </a:t>
            </a:r>
            <a:r>
              <a:rPr lang="es-UY" dirty="0" err="1" smtClean="0"/>
              <a:t>printblock</a:t>
            </a:r>
            <a:r>
              <a:rPr lang="es-UY" dirty="0" smtClean="0"/>
              <a:t> que se nos ofrece por defecto, le asignamos dicho nombre. </a:t>
            </a:r>
          </a:p>
          <a:p>
            <a:endParaRPr lang="es-UY" dirty="0" smtClean="0"/>
          </a:p>
          <a:p>
            <a:r>
              <a:rPr lang="es-UY" dirty="0" smtClean="0"/>
              <a:t>Arrastramos desde la </a:t>
            </a:r>
            <a:r>
              <a:rPr lang="es-UY" dirty="0" err="1" smtClean="0"/>
              <a:t>toolbox</a:t>
            </a:r>
            <a:r>
              <a:rPr lang="es-UY" dirty="0" smtClean="0"/>
              <a:t> un control Text block al </a:t>
            </a:r>
            <a:r>
              <a:rPr lang="es-UY" dirty="0" err="1" smtClean="0"/>
              <a:t>printblock</a:t>
            </a:r>
            <a:r>
              <a:rPr lang="es-UY" dirty="0" smtClean="0"/>
              <a:t>, digitamos en la propiedad </a:t>
            </a:r>
            <a:r>
              <a:rPr lang="es-UY" dirty="0" err="1" smtClean="0"/>
              <a:t>text</a:t>
            </a:r>
            <a:r>
              <a:rPr lang="es-UY" dirty="0" smtClean="0"/>
              <a:t> del </a:t>
            </a:r>
            <a:r>
              <a:rPr lang="es-UY" dirty="0" err="1" smtClean="0"/>
              <a:t>textblock</a:t>
            </a:r>
            <a:r>
              <a:rPr lang="es-UY" dirty="0" smtClean="0"/>
              <a:t>: “</a:t>
            </a:r>
            <a:r>
              <a:rPr lang="es-UY" dirty="0" err="1" smtClean="0"/>
              <a:t>Countries</a:t>
            </a:r>
            <a:r>
              <a:rPr lang="es-UY" dirty="0" smtClean="0"/>
              <a:t> </a:t>
            </a:r>
            <a:r>
              <a:rPr lang="es-UY" dirty="0" err="1" smtClean="0"/>
              <a:t>Report</a:t>
            </a:r>
            <a:r>
              <a:rPr lang="es-UY" dirty="0" smtClean="0"/>
              <a:t>”….  y modificamos el tamaño de su fuente de letra, el color de la fuente y el color de fondo. </a:t>
            </a:r>
          </a:p>
          <a:p>
            <a:endParaRPr lang="es-UY" dirty="0" smtClean="0"/>
          </a:p>
          <a:p>
            <a:r>
              <a:rPr lang="es-UY" dirty="0" smtClean="0"/>
              <a:t>Vamos a agregar al </a:t>
            </a:r>
            <a:r>
              <a:rPr lang="es-UY" dirty="0" err="1" smtClean="0"/>
              <a:t>printblock</a:t>
            </a:r>
            <a:r>
              <a:rPr lang="es-UY" dirty="0" smtClean="0"/>
              <a:t> otro texto: “Country” y le definimos tamaño de fuente: 12. Copiamos este </a:t>
            </a:r>
            <a:r>
              <a:rPr lang="es-UY" dirty="0" err="1" smtClean="0"/>
              <a:t>textblock</a:t>
            </a:r>
            <a:r>
              <a:rPr lang="es-UY" dirty="0" smtClean="0"/>
              <a:t> y lo pegamos para ganar tiempo y solamente modificamos la propiedad </a:t>
            </a:r>
            <a:r>
              <a:rPr lang="es-UY" dirty="0" err="1" smtClean="0"/>
              <a:t>text</a:t>
            </a:r>
            <a:r>
              <a:rPr lang="es-UY" dirty="0" smtClean="0"/>
              <a:t> del nuevo </a:t>
            </a:r>
            <a:r>
              <a:rPr lang="es-UY" dirty="0" err="1" smtClean="0"/>
              <a:t>textblock</a:t>
            </a:r>
            <a:r>
              <a:rPr lang="es-UY" dirty="0" smtClean="0"/>
              <a:t> a: “</a:t>
            </a:r>
            <a:r>
              <a:rPr lang="es-UY" dirty="0" err="1" smtClean="0"/>
              <a:t>Quantity</a:t>
            </a:r>
            <a:r>
              <a:rPr lang="es-UY" dirty="0" smtClean="0"/>
              <a:t>”</a:t>
            </a:r>
          </a:p>
          <a:p>
            <a:endParaRPr lang="es-UY" dirty="0" smtClean="0"/>
          </a:p>
          <a:p>
            <a:r>
              <a:rPr lang="es-UY" dirty="0" smtClean="0"/>
              <a:t>Volvamos al </a:t>
            </a:r>
            <a:r>
              <a:rPr lang="es-UY" dirty="0" err="1" smtClean="0"/>
              <a:t>source</a:t>
            </a:r>
            <a:r>
              <a:rPr lang="es-UY" dirty="0" smtClean="0"/>
              <a:t> para seguir implementando el reporte.</a:t>
            </a:r>
          </a:p>
          <a:p>
            <a:r>
              <a:rPr lang="es-UY" dirty="0" smtClean="0"/>
              <a:t>  </a:t>
            </a:r>
          </a:p>
          <a:p>
            <a:r>
              <a:rPr lang="es-UY" dirty="0" smtClean="0"/>
              <a:t>A continuación de la instrucción que imprime el cabezal, debemos escribir un comando </a:t>
            </a:r>
            <a:r>
              <a:rPr lang="es-UY" dirty="0" err="1" smtClean="0"/>
              <a:t>For</a:t>
            </a:r>
            <a:r>
              <a:rPr lang="es-UY" dirty="0" smtClean="0"/>
              <a:t> </a:t>
            </a:r>
            <a:r>
              <a:rPr lang="es-UY" dirty="0" err="1" smtClean="0"/>
              <a:t>each</a:t>
            </a:r>
            <a:r>
              <a:rPr lang="es-UY" dirty="0" smtClean="0"/>
              <a:t>, para acceder a la tabla que almacena los países y mostrarlos.</a:t>
            </a:r>
          </a:p>
          <a:p>
            <a:endParaRPr lang="es-UY" dirty="0" smtClean="0"/>
          </a:p>
          <a:p>
            <a:r>
              <a:rPr lang="es-UY" dirty="0" smtClean="0"/>
              <a:t>Dentro del </a:t>
            </a:r>
            <a:r>
              <a:rPr lang="es-UY" dirty="0" err="1" smtClean="0"/>
              <a:t>For</a:t>
            </a:r>
            <a:r>
              <a:rPr lang="es-UY" dirty="0" smtClean="0"/>
              <a:t> </a:t>
            </a:r>
            <a:r>
              <a:rPr lang="es-UY" dirty="0" err="1" smtClean="0"/>
              <a:t>each</a:t>
            </a:r>
            <a:r>
              <a:rPr lang="es-UY" dirty="0" smtClean="0"/>
              <a:t> escribimos: </a:t>
            </a:r>
            <a:r>
              <a:rPr lang="es-UY" dirty="0" err="1" smtClean="0"/>
              <a:t>print</a:t>
            </a:r>
            <a:r>
              <a:rPr lang="es-UY" dirty="0" smtClean="0"/>
              <a:t> Country con el objetivo de mostrar en dicho </a:t>
            </a:r>
            <a:r>
              <a:rPr lang="es-UY" dirty="0" err="1" smtClean="0"/>
              <a:t>printblock</a:t>
            </a:r>
            <a:r>
              <a:rPr lang="es-UY" dirty="0" smtClean="0"/>
              <a:t> al atributo </a:t>
            </a:r>
            <a:r>
              <a:rPr lang="es-UY" dirty="0" err="1" smtClean="0"/>
              <a:t>CountryName</a:t>
            </a:r>
            <a:r>
              <a:rPr lang="es-UY" dirty="0" smtClean="0"/>
              <a:t>.</a:t>
            </a:r>
          </a:p>
          <a:p>
            <a:endParaRPr lang="es-UY" dirty="0" smtClean="0"/>
          </a:p>
          <a:p>
            <a:r>
              <a:rPr lang="es-UY" dirty="0" smtClean="0"/>
              <a:t>Vamos al </a:t>
            </a:r>
            <a:r>
              <a:rPr lang="es-UY" dirty="0" err="1" smtClean="0"/>
              <a:t>layout</a:t>
            </a:r>
            <a:r>
              <a:rPr lang="es-UY" dirty="0" smtClean="0"/>
              <a:t> e insertamos 1 nuevo </a:t>
            </a:r>
            <a:r>
              <a:rPr lang="es-UY" dirty="0" err="1" smtClean="0"/>
              <a:t>printblock</a:t>
            </a:r>
            <a:r>
              <a:rPr lang="es-UY" dirty="0" smtClean="0"/>
              <a:t>, lo nombramos Country y dentro agregamos al atributo </a:t>
            </a:r>
            <a:r>
              <a:rPr lang="es-UY" dirty="0" err="1" smtClean="0"/>
              <a:t>CountryName</a:t>
            </a:r>
            <a:r>
              <a:rPr lang="es-UY" dirty="0" smtClean="0"/>
              <a:t>. Movemos al atributo para que los nombres de países se impriman debajo del título Country. </a:t>
            </a:r>
          </a:p>
          <a:p>
            <a:endParaRPr lang="es-UY" dirty="0" smtClean="0"/>
          </a:p>
          <a:p>
            <a:r>
              <a:rPr lang="es-UY" dirty="0" smtClean="0"/>
              <a:t>Volvemos al </a:t>
            </a:r>
            <a:r>
              <a:rPr lang="es-UY" dirty="0" err="1" smtClean="0"/>
              <a:t>source</a:t>
            </a:r>
            <a:r>
              <a:rPr lang="es-UY" dirty="0" smtClean="0"/>
              <a:t>. El </a:t>
            </a:r>
            <a:r>
              <a:rPr lang="es-UY" dirty="0" err="1" smtClean="0"/>
              <a:t>For</a:t>
            </a:r>
            <a:r>
              <a:rPr lang="es-UY" dirty="0" smtClean="0"/>
              <a:t> </a:t>
            </a:r>
            <a:r>
              <a:rPr lang="es-UY" dirty="0" err="1" smtClean="0"/>
              <a:t>each</a:t>
            </a:r>
            <a:r>
              <a:rPr lang="es-UY" dirty="0" smtClean="0"/>
              <a:t> así definido, navega toda la tabla de países y muestra el nombre de cada país consultado. Solamente nos está faltando resolver el requisito de que para cada país se imprima la cantidad de atracciones que tiene. ¿Cómo podremos implementar esto? </a:t>
            </a:r>
          </a:p>
          <a:p>
            <a:endParaRPr lang="es-UY" dirty="0" smtClean="0"/>
          </a:p>
          <a:p>
            <a:r>
              <a:rPr lang="es-UY" dirty="0" smtClean="0"/>
              <a:t>Calcularemos la cuenta con una fórmula local y mostraremos el resultado.</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03101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Definimos una variable, para asignarle a la misma el resultado que devuelva una fórmula </a:t>
            </a:r>
            <a:r>
              <a:rPr lang="es-UY" kern="1200" dirty="0" err="1" smtClean="0">
                <a:solidFill>
                  <a:schemeClr val="tx1"/>
                </a:solidFill>
                <a:effectLst/>
              </a:rPr>
              <a:t>Count</a:t>
            </a:r>
            <a:r>
              <a:rPr lang="es-UY" kern="1200" dirty="0" smtClean="0">
                <a:solidFill>
                  <a:schemeClr val="tx1"/>
                </a:solidFill>
                <a:effectLst/>
              </a:rPr>
              <a:t> y luego mostraremos la variable en el </a:t>
            </a:r>
            <a:r>
              <a:rPr lang="es-UY" kern="1200" dirty="0" err="1" smtClean="0">
                <a:solidFill>
                  <a:schemeClr val="tx1"/>
                </a:solidFill>
                <a:effectLst/>
              </a:rPr>
              <a:t>printblock</a:t>
            </a:r>
            <a:r>
              <a:rPr lang="es-UY" kern="1200" dirty="0" smtClean="0">
                <a:solidFill>
                  <a:schemeClr val="tx1"/>
                </a:solidFill>
                <a:effectLst/>
              </a:rPr>
              <a:t>. La creamos, con nombre </a:t>
            </a:r>
            <a:r>
              <a:rPr lang="es-UY" kern="1200" dirty="0" err="1" smtClean="0">
                <a:solidFill>
                  <a:schemeClr val="tx1"/>
                </a:solidFill>
                <a:effectLst/>
              </a:rPr>
              <a:t>AttractionQty</a:t>
            </a:r>
            <a:r>
              <a:rPr lang="es-UY" kern="1200" dirty="0" smtClean="0">
                <a:solidFill>
                  <a:schemeClr val="tx1"/>
                </a:solidFill>
                <a:effectLst/>
              </a:rPr>
              <a:t>, de tipo </a:t>
            </a:r>
            <a:r>
              <a:rPr lang="es-UY" kern="1200" dirty="0" err="1" smtClean="0">
                <a:solidFill>
                  <a:schemeClr val="tx1"/>
                </a:solidFill>
                <a:effectLst/>
              </a:rPr>
              <a:t>Numeric</a:t>
            </a:r>
            <a:r>
              <a:rPr lang="es-UY" kern="1200" dirty="0" smtClean="0">
                <a:solidFill>
                  <a:schemeClr val="tx1"/>
                </a:solidFill>
                <a:effectLst/>
              </a:rPr>
              <a:t>(9).</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kern="120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En el </a:t>
            </a:r>
            <a:r>
              <a:rPr lang="es-UY" kern="1200" dirty="0" err="1" smtClean="0">
                <a:solidFill>
                  <a:schemeClr val="tx1"/>
                </a:solidFill>
                <a:effectLst/>
              </a:rPr>
              <a:t>source</a:t>
            </a:r>
            <a:r>
              <a:rPr lang="es-UY" kern="1200" dirty="0" smtClean="0">
                <a:solidFill>
                  <a:schemeClr val="tx1"/>
                </a:solidFill>
                <a:effectLst/>
              </a:rPr>
              <a:t> y dentro del </a:t>
            </a:r>
            <a:r>
              <a:rPr lang="es-UY" kern="1200" dirty="0" err="1" smtClean="0">
                <a:solidFill>
                  <a:schemeClr val="tx1"/>
                </a:solidFill>
                <a:effectLst/>
              </a:rPr>
              <a:t>For</a:t>
            </a:r>
            <a:r>
              <a:rPr lang="es-UY" kern="1200" dirty="0" smtClean="0">
                <a:solidFill>
                  <a:schemeClr val="tx1"/>
                </a:solidFill>
                <a:effectLst/>
              </a:rPr>
              <a:t> </a:t>
            </a:r>
            <a:r>
              <a:rPr lang="es-UY" kern="1200" dirty="0" err="1" smtClean="0">
                <a:solidFill>
                  <a:schemeClr val="tx1"/>
                </a:solidFill>
                <a:effectLst/>
              </a:rPr>
              <a:t>each</a:t>
            </a:r>
            <a:r>
              <a:rPr lang="es-UY" kern="1200" dirty="0" smtClean="0">
                <a:solidFill>
                  <a:schemeClr val="tx1"/>
                </a:solidFill>
                <a:effectLst/>
              </a:rPr>
              <a:t>, justo antes de imprimir, incluimos a la variable: &amp;</a:t>
            </a:r>
            <a:r>
              <a:rPr lang="es-UY" kern="1200" dirty="0" err="1" smtClean="0">
                <a:solidFill>
                  <a:schemeClr val="tx1"/>
                </a:solidFill>
                <a:effectLst/>
              </a:rPr>
              <a:t>AttractionQty</a:t>
            </a:r>
            <a:r>
              <a:rPr lang="es-UY" kern="1200" dirty="0" smtClean="0">
                <a:solidFill>
                  <a:schemeClr val="tx1"/>
                </a:solidFill>
                <a:effectLst/>
              </a:rPr>
              <a:t>, a la cual le asignamos el resultado que devuelva una fórmula </a:t>
            </a:r>
            <a:r>
              <a:rPr lang="es-UY" kern="1200" dirty="0" err="1" smtClean="0">
                <a:solidFill>
                  <a:schemeClr val="tx1"/>
                </a:solidFill>
                <a:effectLst/>
              </a:rPr>
              <a:t>Count</a:t>
            </a:r>
            <a:r>
              <a:rPr lang="es-UY" kern="1200" dirty="0" smtClean="0">
                <a:solidFill>
                  <a:schemeClr val="tx1"/>
                </a:solidFill>
                <a:effectLst/>
              </a:rPr>
              <a:t>.</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kern="120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Dentro del par de paréntesis debemos incluir un atributo de la tabla ATTRACTION, </a:t>
            </a:r>
            <a:r>
              <a:rPr lang="es-UY" b="0" kern="1200" dirty="0" smtClean="0">
                <a:solidFill>
                  <a:schemeClr val="tx1"/>
                </a:solidFill>
                <a:effectLst/>
              </a:rPr>
              <a:t>dado que queremos contar atracciones. </a:t>
            </a:r>
          </a:p>
          <a:p>
            <a:pPr marL="0" marR="0" indent="0" algn="just" defTabSz="914400" rtl="0" eaLnBrk="0" fontAlgn="base" latinLnBrk="0" hangingPunct="0">
              <a:lnSpc>
                <a:spcPct val="100000"/>
              </a:lnSpc>
              <a:spcBef>
                <a:spcPct val="0"/>
              </a:spcBef>
              <a:spcAft>
                <a:spcPct val="0"/>
              </a:spcAft>
              <a:buClrTx/>
              <a:buSzTx/>
              <a:buFontTx/>
              <a:buNone/>
              <a:tabLst/>
              <a:defRPr/>
            </a:pPr>
            <a:endParaRPr lang="es-UY" b="0" kern="1200" dirty="0" smtClean="0">
              <a:solidFill>
                <a:schemeClr val="tx1"/>
              </a:solidFill>
              <a:effectLst/>
            </a:endParaRPr>
          </a:p>
          <a:p>
            <a:pPr marL="0" marR="0" indent="0" algn="just"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Vamos a analizar este código y cómo funciona. </a:t>
            </a:r>
            <a:r>
              <a:rPr lang="es-UY" dirty="0" smtClean="0"/>
              <a:t>Las fórmulas, determinan la tabla a navegar, por el o los atributos referenciados dentro del paréntesis. </a:t>
            </a:r>
          </a:p>
          <a:p>
            <a:endParaRPr lang="es-UY" dirty="0" smtClean="0"/>
          </a:p>
          <a:p>
            <a:r>
              <a:rPr lang="es-UY" dirty="0" smtClean="0"/>
              <a:t>En este caso hemos incluido al atributo </a:t>
            </a:r>
            <a:r>
              <a:rPr lang="es-UY" dirty="0" err="1" smtClean="0"/>
              <a:t>AttractionName</a:t>
            </a:r>
            <a:r>
              <a:rPr lang="es-UY" dirty="0" smtClean="0"/>
              <a:t>, porque pretendíamos contar atracciones y </a:t>
            </a:r>
            <a:r>
              <a:rPr lang="es-UY" dirty="0" err="1" smtClean="0"/>
              <a:t>GeneXus</a:t>
            </a:r>
            <a:r>
              <a:rPr lang="es-UY" dirty="0" smtClean="0"/>
              <a:t> lo entiende exactamente así. </a:t>
            </a:r>
          </a:p>
          <a:p>
            <a:r>
              <a:rPr lang="es-UY" dirty="0" smtClean="0"/>
              <a:t> </a:t>
            </a:r>
          </a:p>
          <a:p>
            <a:r>
              <a:rPr lang="es-UY" dirty="0" smtClean="0"/>
              <a:t>Si la fórmula no estuviera dentro de un </a:t>
            </a:r>
            <a:r>
              <a:rPr lang="es-UY" dirty="0" err="1" smtClean="0"/>
              <a:t>For</a:t>
            </a:r>
            <a:r>
              <a:rPr lang="es-UY" dirty="0" smtClean="0"/>
              <a:t> </a:t>
            </a:r>
            <a:r>
              <a:rPr lang="es-UY" dirty="0" err="1" smtClean="0"/>
              <a:t>each</a:t>
            </a:r>
            <a:r>
              <a:rPr lang="es-UY" dirty="0" smtClean="0"/>
              <a:t> ni en un contexto en el cual ya se está en una navegación, </a:t>
            </a:r>
            <a:r>
              <a:rPr lang="es-UY" b="1" dirty="0" smtClean="0"/>
              <a:t>se contarían todas las atracciones</a:t>
            </a:r>
            <a:r>
              <a:rPr lang="es-UY" dirty="0" smtClean="0"/>
              <a:t>.</a:t>
            </a:r>
          </a:p>
          <a:p>
            <a:r>
              <a:rPr lang="es-UY" dirty="0" smtClean="0"/>
              <a:t> </a:t>
            </a:r>
          </a:p>
          <a:p>
            <a:r>
              <a:rPr lang="es-UY" dirty="0" smtClean="0"/>
              <a:t>Pero como la fórmula está definida dentro de un comando </a:t>
            </a:r>
            <a:r>
              <a:rPr lang="es-UY" dirty="0" err="1" smtClean="0"/>
              <a:t>For</a:t>
            </a:r>
            <a:r>
              <a:rPr lang="es-UY" dirty="0" smtClean="0"/>
              <a:t> </a:t>
            </a:r>
            <a:r>
              <a:rPr lang="es-UY" dirty="0" err="1" smtClean="0"/>
              <a:t>each</a:t>
            </a:r>
            <a:r>
              <a:rPr lang="es-UY" dirty="0" smtClean="0"/>
              <a:t>, luego de determinada la tabla que navega la fórmula, </a:t>
            </a:r>
            <a:r>
              <a:rPr lang="es-UY" dirty="0" err="1" smtClean="0"/>
              <a:t>GeneXus</a:t>
            </a:r>
            <a:r>
              <a:rPr lang="es-UY" dirty="0" smtClean="0"/>
              <a:t> analiza si encuentra relación entre la tabla base del </a:t>
            </a:r>
            <a:r>
              <a:rPr lang="es-UY" dirty="0" err="1" smtClean="0"/>
              <a:t>For</a:t>
            </a:r>
            <a:r>
              <a:rPr lang="es-UY" dirty="0" smtClean="0"/>
              <a:t> </a:t>
            </a:r>
            <a:r>
              <a:rPr lang="es-UY" dirty="0" err="1" smtClean="0"/>
              <a:t>each</a:t>
            </a:r>
            <a:r>
              <a:rPr lang="es-UY" dirty="0" smtClean="0"/>
              <a:t> y la tabla navegada por la fórmula.</a:t>
            </a:r>
          </a:p>
          <a:p>
            <a:endParaRPr lang="es-UY" dirty="0" smtClean="0"/>
          </a:p>
          <a:p>
            <a:r>
              <a:rPr lang="es-UY" dirty="0" smtClean="0"/>
              <a:t>Vemos que en este caso hay un atributo en común entre las 2 navegaciones (</a:t>
            </a:r>
            <a:r>
              <a:rPr lang="es-UY" dirty="0" err="1" smtClean="0"/>
              <a:t>CountryId</a:t>
            </a:r>
            <a:r>
              <a:rPr lang="es-UY" dirty="0" smtClean="0"/>
              <a:t>), así que para cada país que el </a:t>
            </a:r>
            <a:r>
              <a:rPr lang="es-UY" dirty="0" err="1" smtClean="0"/>
              <a:t>For</a:t>
            </a:r>
            <a:r>
              <a:rPr lang="es-UY" dirty="0" smtClean="0"/>
              <a:t> </a:t>
            </a:r>
            <a:r>
              <a:rPr lang="es-UY" dirty="0" err="1" smtClean="0"/>
              <a:t>each</a:t>
            </a:r>
            <a:r>
              <a:rPr lang="es-UY" dirty="0" smtClean="0"/>
              <a:t> navega, se cuentan </a:t>
            </a:r>
            <a:r>
              <a:rPr lang="es-UY" b="1" u="sng" dirty="0" smtClean="0"/>
              <a:t>sus</a:t>
            </a:r>
            <a:r>
              <a:rPr lang="es-UY" b="1" dirty="0" smtClean="0"/>
              <a:t> </a:t>
            </a:r>
            <a:r>
              <a:rPr lang="es-UY" dirty="0" smtClean="0"/>
              <a:t>atracciones. </a:t>
            </a:r>
          </a:p>
          <a:p>
            <a:endParaRPr lang="es-UY" dirty="0" smtClean="0"/>
          </a:p>
          <a:p>
            <a:pPr>
              <a:defRPr/>
            </a:pPr>
            <a:r>
              <a:rPr lang="es-UY" dirty="0" smtClean="0"/>
              <a:t>Es como definir en la fórmula, la condición de filtro explícita: </a:t>
            </a:r>
            <a:r>
              <a:rPr lang="es-UY" dirty="0" err="1" smtClean="0"/>
              <a:t>CountryId</a:t>
            </a:r>
            <a:r>
              <a:rPr lang="es-UY" dirty="0" smtClean="0"/>
              <a:t> = </a:t>
            </a:r>
            <a:r>
              <a:rPr lang="es-UY" dirty="0" err="1" smtClean="0"/>
              <a:t>CountryId</a:t>
            </a:r>
            <a:r>
              <a:rPr lang="es-UY" dirty="0" smtClean="0"/>
              <a:t>, pero no es necesario escribirla porque </a:t>
            </a:r>
            <a:r>
              <a:rPr lang="es-UY" dirty="0" err="1" smtClean="0"/>
              <a:t>GeneXus</a:t>
            </a:r>
            <a:r>
              <a:rPr lang="es-UY" dirty="0" smtClean="0"/>
              <a:t> aplica este filtro automáticamente al contar.</a:t>
            </a:r>
          </a:p>
          <a:p>
            <a:endParaRPr lang="es-UY" dirty="0" smtClean="0"/>
          </a:p>
          <a:p>
            <a:r>
              <a:rPr lang="es-UY" dirty="0" smtClean="0"/>
              <a:t>Como hemos visto, para determinar la tabla a ser navegada por la fórmula, no se tuvieron en cuenta los atributos referenciados en el </a:t>
            </a:r>
            <a:r>
              <a:rPr lang="es-UY" dirty="0" err="1" smtClean="0"/>
              <a:t>For</a:t>
            </a:r>
            <a:r>
              <a:rPr lang="es-UY" dirty="0" smtClean="0"/>
              <a:t> </a:t>
            </a:r>
            <a:r>
              <a:rPr lang="es-UY" dirty="0" err="1" smtClean="0"/>
              <a:t>each</a:t>
            </a:r>
            <a:r>
              <a:rPr lang="es-UY" dirty="0" smtClean="0"/>
              <a:t> sino solamente los incluidos en la definición de la fórmula. Y de igual manera, para determinar la tabla a ser navegada por el </a:t>
            </a:r>
            <a:r>
              <a:rPr lang="es-UY" dirty="0" err="1" smtClean="0"/>
              <a:t>For</a:t>
            </a:r>
            <a:r>
              <a:rPr lang="es-UY" dirty="0" smtClean="0"/>
              <a:t> </a:t>
            </a:r>
            <a:r>
              <a:rPr lang="es-UY" dirty="0" err="1" smtClean="0"/>
              <a:t>each</a:t>
            </a:r>
            <a:r>
              <a:rPr lang="es-UY" dirty="0" smtClean="0"/>
              <a:t>, no se tuvieron en cuenta los atributos referenciados en la fórmula, sino solamente los usados en el </a:t>
            </a:r>
            <a:r>
              <a:rPr lang="es-UY" dirty="0" err="1" smtClean="0"/>
              <a:t>For</a:t>
            </a:r>
            <a:r>
              <a:rPr lang="es-UY" dirty="0" smtClean="0"/>
              <a:t> </a:t>
            </a:r>
            <a:r>
              <a:rPr lang="es-UY" dirty="0" err="1" smtClean="0"/>
              <a:t>each</a:t>
            </a:r>
            <a:r>
              <a:rPr lang="es-UY" dirty="0" smtClean="0"/>
              <a:t>.</a:t>
            </a:r>
          </a:p>
          <a:p>
            <a:endParaRPr lang="es-UY" dirty="0"/>
          </a:p>
        </p:txBody>
      </p:sp>
    </p:spTree>
    <p:extLst>
      <p:ext uri="{BB962C8B-B14F-4D97-AF65-F5344CB8AC3E}">
        <p14:creationId xmlns:p14="http://schemas.microsoft.com/office/powerpoint/2010/main" val="33779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Ahora solamente nos resta agregar la variable &amp;AttractionQty al printblock Country para que inmediatamente después de tener la cuenta en la variable, mostremos al lado del nombre del país, su cantidad de atracciones.</a:t>
            </a:r>
          </a:p>
          <a:p>
            <a:endParaRPr lang="es-UY" smtClean="0"/>
          </a:p>
          <a:p>
            <a:r>
              <a:rPr lang="es-UY" smtClean="0"/>
              <a:t>La agregamos y la alineamos con respecto a su título. </a:t>
            </a:r>
          </a:p>
          <a:p>
            <a:endParaRPr lang="es-UY" smtClean="0"/>
          </a:p>
          <a:p>
            <a:r>
              <a:rPr lang="es-UY" smtClean="0"/>
              <a:t>No debemos olvidar configurar las propiedades del reporte, para emitirlo en ambiente web y formato PDF. </a:t>
            </a:r>
          </a:p>
          <a:p>
            <a:endParaRPr lang="es-UY" smtClean="0"/>
          </a:p>
          <a:p>
            <a:r>
              <a:rPr lang="es-UY" smtClean="0"/>
              <a:t>Grabamos y lo ejecutamos </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06341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De esta manera hemos resuelto el requisito que nos solicitaron.</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201613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Supongamos que ahora nos piden que listemos todos los países que tienen </a:t>
            </a:r>
            <a:r>
              <a:rPr lang="es-UY" b="1" dirty="0" smtClean="0"/>
              <a:t>más de 2 atracciones para visitar</a:t>
            </a:r>
            <a:r>
              <a:rPr lang="es-UY" dirty="0" smtClean="0"/>
              <a:t>.</a:t>
            </a:r>
          </a:p>
          <a:p>
            <a:r>
              <a:rPr lang="es-UY" dirty="0" smtClean="0"/>
              <a:t> </a:t>
            </a:r>
          </a:p>
          <a:p>
            <a:r>
              <a:rPr lang="es-UY" dirty="0" smtClean="0"/>
              <a:t>Salvamos el procedimiento con otro nombre (“ListCountriesWithMoreThan2Attractions”) y vamos a agregarle un </a:t>
            </a:r>
            <a:r>
              <a:rPr lang="es-UY" dirty="0" err="1" smtClean="0"/>
              <a:t>where</a:t>
            </a:r>
            <a:r>
              <a:rPr lang="es-UY" dirty="0" smtClean="0"/>
              <a:t> al </a:t>
            </a:r>
            <a:r>
              <a:rPr lang="es-UY" dirty="0" err="1" smtClean="0"/>
              <a:t>For</a:t>
            </a:r>
            <a:r>
              <a:rPr lang="es-UY" dirty="0" smtClean="0"/>
              <a:t> </a:t>
            </a:r>
            <a:r>
              <a:rPr lang="es-UY" dirty="0" err="1" smtClean="0"/>
              <a:t>each</a:t>
            </a:r>
            <a:r>
              <a:rPr lang="es-UY" dirty="0" smtClean="0"/>
              <a:t>.</a:t>
            </a:r>
          </a:p>
          <a:p>
            <a:endParaRPr lang="es-UY" dirty="0" smtClean="0"/>
          </a:p>
          <a:p>
            <a:r>
              <a:rPr lang="es-UY" dirty="0" smtClean="0"/>
              <a:t>Dado que la condición que nos solicitaron, es listar los países que tengan más de 2 atracciones turísticas, en lugar de asignar el resultado de la fórmula </a:t>
            </a:r>
            <a:r>
              <a:rPr lang="es-UY" dirty="0" err="1" smtClean="0"/>
              <a:t>Count</a:t>
            </a:r>
            <a:r>
              <a:rPr lang="es-UY" dirty="0" smtClean="0"/>
              <a:t> a una variable y usar la variable en la condición de filtro, resolvemos el requisito incluyendo a la fórmula directamente en la condición.</a:t>
            </a:r>
          </a:p>
          <a:p>
            <a:endParaRPr lang="es-UY" dirty="0" smtClean="0"/>
          </a:p>
          <a:p>
            <a:r>
              <a:rPr lang="es-UY" dirty="0" smtClean="0"/>
              <a:t>Dado que este procedimiento fue grabado a partir de otro, tiene las propiedades y regla necesarias configuradas para imprimirlo como PDF. Así que lo ejecutamos y vemos el resultado.</a:t>
            </a:r>
          </a:p>
          <a:p>
            <a:r>
              <a:rPr lang="es-UY" dirty="0" smtClean="0"/>
              <a:t> </a:t>
            </a:r>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44983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4715907"/>
            <a:ext cx="5438140" cy="4467701"/>
          </a:xfrm>
        </p:spPr>
        <p:txBody>
          <a:bodyPr/>
          <a:lstStyle/>
          <a:p>
            <a:r>
              <a:rPr lang="es-UY" smtClean="0"/>
              <a:t>Hemos visto así, como utilizar fórmulas locales en el código, para obtener cálculos fácilmente.</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2565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0" y="2665977"/>
            <a:ext cx="4733593" cy="1143000"/>
          </a:xfrm>
        </p:spPr>
        <p:txBody>
          <a:bodyPr>
            <a:normAutofit fontScale="90000"/>
          </a:bodyPr>
          <a:lstStyle/>
          <a:p>
            <a:pPr>
              <a:lnSpc>
                <a:spcPts val="2920"/>
              </a:lnSpc>
              <a:spcBef>
                <a:spcPts val="0"/>
              </a:spcBef>
            </a:pPr>
            <a:r>
              <a:rPr lang="en-US" spc="-60" dirty="0" smtClean="0"/>
              <a:t>FÓRMULAS </a:t>
            </a:r>
            <a:r>
              <a:rPr lang="en-US" spc="-60" dirty="0" smtClean="0"/>
              <a:t>LOCALES</a:t>
            </a:r>
            <a:br>
              <a:rPr lang="en-US" spc="-60" dirty="0" smtClean="0"/>
            </a:b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150" y="3487647"/>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0248" y="720496"/>
            <a:ext cx="5779972" cy="1872208"/>
            <a:chOff x="404416" y="1286542"/>
            <a:chExt cx="5779972" cy="1872208"/>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16" y="1286542"/>
              <a:ext cx="5779972" cy="1872208"/>
            </a:xfrm>
            <a:prstGeom prst="rect">
              <a:avLst/>
            </a:prstGeom>
            <a:noFill/>
            <a:ln>
              <a:noFill/>
            </a:ln>
            <a:effectLst/>
            <a:scene3d>
              <a:camera prst="isometricOffAxis1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bwMode="auto">
            <a:xfrm>
              <a:off x="2123728" y="1949534"/>
              <a:ext cx="2748159" cy="546224"/>
            </a:xfrm>
            <a:prstGeom prst="ellipse">
              <a:avLst/>
            </a:prstGeom>
            <a:noFill/>
            <a:ln w="34925" cap="flat" cmpd="sng" algn="ctr">
              <a:solidFill>
                <a:srgbClr val="FF3300"/>
              </a:solidFill>
              <a:prstDash val="solid"/>
              <a:round/>
              <a:headEnd type="none" w="med" len="med"/>
              <a:tailEnd type="none" w="med" len="med"/>
            </a:ln>
            <a:effectLst/>
            <a:scene3d>
              <a:camera prst="isometricOffAxis1Right"/>
              <a:lightRig rig="threePt" dir="t"/>
            </a:scene3d>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grpSp>
        <p:nvGrpSpPr>
          <p:cNvPr id="5" name="Group 4"/>
          <p:cNvGrpSpPr/>
          <p:nvPr/>
        </p:nvGrpSpPr>
        <p:grpSpPr>
          <a:xfrm>
            <a:off x="2741648" y="1494802"/>
            <a:ext cx="4968552" cy="3218028"/>
            <a:chOff x="2915816" y="2060848"/>
            <a:chExt cx="4968552" cy="3218028"/>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816" y="2060848"/>
              <a:ext cx="4968552" cy="3218028"/>
            </a:xfrm>
            <a:prstGeom prst="rect">
              <a:avLst/>
            </a:prstGeom>
            <a:scene3d>
              <a:camera prst="isometricOffAxis1Right"/>
              <a:lightRig rig="threePt" dir="t"/>
            </a:scene3d>
          </p:spPr>
        </p:pic>
        <p:sp>
          <p:nvSpPr>
            <p:cNvPr id="7" name="Oval 6"/>
            <p:cNvSpPr/>
            <p:nvPr/>
          </p:nvSpPr>
          <p:spPr bwMode="auto">
            <a:xfrm>
              <a:off x="3851920" y="3571189"/>
              <a:ext cx="2748159" cy="361867"/>
            </a:xfrm>
            <a:prstGeom prst="ellipse">
              <a:avLst/>
            </a:prstGeom>
            <a:noFill/>
            <a:ln w="34925" cap="flat" cmpd="sng" algn="ctr">
              <a:solidFill>
                <a:srgbClr val="0070C0"/>
              </a:solidFill>
              <a:prstDash val="solid"/>
              <a:round/>
              <a:headEnd type="none" w="med" len="med"/>
              <a:tailEnd type="none" w="med" len="med"/>
            </a:ln>
            <a:effectLst/>
            <a:scene3d>
              <a:camera prst="isometricOffAxis1Right"/>
              <a:lightRig rig="threePt" dir="t"/>
            </a:scene3d>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grpSp>
        <p:nvGrpSpPr>
          <p:cNvPr id="8" name="Group 7"/>
          <p:cNvGrpSpPr/>
          <p:nvPr/>
        </p:nvGrpSpPr>
        <p:grpSpPr>
          <a:xfrm>
            <a:off x="581408" y="3583033"/>
            <a:ext cx="8690153" cy="1935307"/>
            <a:chOff x="755576" y="4149079"/>
            <a:chExt cx="8690153" cy="1935307"/>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4149079"/>
              <a:ext cx="8690153" cy="1935307"/>
            </a:xfrm>
            <a:prstGeom prst="rect">
              <a:avLst/>
            </a:prstGeom>
            <a:scene3d>
              <a:camera prst="isometricOffAxis1Right"/>
              <a:lightRig rig="threePt" dir="t"/>
            </a:scene3d>
          </p:spPr>
        </p:pic>
        <p:sp>
          <p:nvSpPr>
            <p:cNvPr id="10" name="Oval 9"/>
            <p:cNvSpPr/>
            <p:nvPr/>
          </p:nvSpPr>
          <p:spPr bwMode="auto">
            <a:xfrm>
              <a:off x="3294402" y="5005764"/>
              <a:ext cx="5818181" cy="546224"/>
            </a:xfrm>
            <a:prstGeom prst="ellipse">
              <a:avLst/>
            </a:prstGeom>
            <a:noFill/>
            <a:ln w="34925" cap="flat" cmpd="sng" algn="ctr">
              <a:solidFill>
                <a:srgbClr val="00B050"/>
              </a:solidFill>
              <a:prstDash val="solid"/>
              <a:round/>
              <a:headEnd type="none" w="med" len="med"/>
              <a:tailEnd type="none" w="med" len="med"/>
            </a:ln>
            <a:effectLst/>
            <a:scene3d>
              <a:camera prst="isometricOffAxis1Right"/>
              <a:lightRig rig="threePt" dir="t"/>
            </a:scene3d>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sp>
        <p:nvSpPr>
          <p:cNvPr id="12"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265471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472014"/>
            <a:ext cx="5720247" cy="4693290"/>
          </a:xfrm>
          <a:prstGeom prst="rect">
            <a:avLst/>
          </a:prstGeom>
          <a:noFill/>
          <a:ln>
            <a:solidFill>
              <a:schemeClr val="bg2">
                <a:lumMod val="65000"/>
              </a:schemeClr>
            </a:solidFill>
          </a:ln>
          <a:effectLst>
            <a:outerShdw blurRad="50800" dist="38100" dir="2700000" sx="101000" sy="101000" algn="tl" rotWithShape="0">
              <a:prstClr val="black">
                <a:alpha val="40000"/>
              </a:prstClr>
            </a:outerShdw>
          </a:effectLst>
        </p:spPr>
      </p:pic>
      <p:sp>
        <p:nvSpPr>
          <p:cNvPr id="3"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Solicitud: Listado de países con sus cantidades de atracciones</a:t>
            </a:r>
            <a:endParaRPr lang="es-UY" sz="2800" dirty="0">
              <a:solidFill>
                <a:srgbClr val="93AE43"/>
              </a:solidFill>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1777196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4152" y="478060"/>
            <a:ext cx="885825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Creamos un procedimiento para resolver el pedido</a:t>
            </a:r>
            <a:endParaRPr lang="es-UY" sz="2800" dirty="0">
              <a:solidFill>
                <a:srgbClr val="93AE43"/>
              </a:solidFill>
            </a:endParaRP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026546" y="1525516"/>
            <a:ext cx="6975977" cy="1512168"/>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014978" y="3454848"/>
            <a:ext cx="6049960" cy="2391148"/>
          </a:xfrm>
          <a:prstGeom prst="rect">
            <a:avLst/>
          </a:prstGeom>
          <a:noFill/>
          <a:ln>
            <a:noFill/>
          </a:ln>
        </p:spPr>
      </p:pic>
      <p:sp>
        <p:nvSpPr>
          <p:cNvPr id="5" name="Freeform 4"/>
          <p:cNvSpPr/>
          <p:nvPr/>
        </p:nvSpPr>
        <p:spPr bwMode="auto">
          <a:xfrm>
            <a:off x="1985949" y="2218941"/>
            <a:ext cx="2254469" cy="1718441"/>
          </a:xfrm>
          <a:custGeom>
            <a:avLst/>
            <a:gdLst>
              <a:gd name="connsiteX0" fmla="*/ 867103 w 2254469"/>
              <a:gd name="connsiteY0" fmla="*/ 0 h 1718441"/>
              <a:gd name="connsiteX1" fmla="*/ 2254469 w 2254469"/>
              <a:gd name="connsiteY1" fmla="*/ 362607 h 1718441"/>
              <a:gd name="connsiteX2" fmla="*/ 2254469 w 2254469"/>
              <a:gd name="connsiteY2" fmla="*/ 362607 h 1718441"/>
              <a:gd name="connsiteX3" fmla="*/ 0 w 2254469"/>
              <a:gd name="connsiteY3" fmla="*/ 1718441 h 1718441"/>
            </a:gdLst>
            <a:ahLst/>
            <a:cxnLst>
              <a:cxn ang="0">
                <a:pos x="connsiteX0" y="connsiteY0"/>
              </a:cxn>
              <a:cxn ang="0">
                <a:pos x="connsiteX1" y="connsiteY1"/>
              </a:cxn>
              <a:cxn ang="0">
                <a:pos x="connsiteX2" y="connsiteY2"/>
              </a:cxn>
              <a:cxn ang="0">
                <a:pos x="connsiteX3" y="connsiteY3"/>
              </a:cxn>
            </a:cxnLst>
            <a:rect l="l" t="t" r="r" b="b"/>
            <a:pathLst>
              <a:path w="2254469" h="1718441">
                <a:moveTo>
                  <a:pt x="867103" y="0"/>
                </a:moveTo>
                <a:lnTo>
                  <a:pt x="2254469" y="362607"/>
                </a:lnTo>
                <a:lnTo>
                  <a:pt x="2254469" y="362607"/>
                </a:lnTo>
                <a:lnTo>
                  <a:pt x="0" y="1718441"/>
                </a:lnTo>
              </a:path>
            </a:pathLst>
          </a:custGeom>
          <a:ln>
            <a:solidFill>
              <a:schemeClr val="accent6">
                <a:lumMod val="75000"/>
              </a:schemeClr>
            </a:solidFill>
            <a:prstDash val="sysDash"/>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Freeform 5"/>
          <p:cNvSpPr/>
          <p:nvPr/>
        </p:nvSpPr>
        <p:spPr bwMode="auto">
          <a:xfrm>
            <a:off x="2049013" y="2599621"/>
            <a:ext cx="3062765" cy="2438521"/>
          </a:xfrm>
          <a:custGeom>
            <a:avLst/>
            <a:gdLst>
              <a:gd name="connsiteX0" fmla="*/ 867103 w 2254469"/>
              <a:gd name="connsiteY0" fmla="*/ 0 h 1718441"/>
              <a:gd name="connsiteX1" fmla="*/ 2254469 w 2254469"/>
              <a:gd name="connsiteY1" fmla="*/ 362607 h 1718441"/>
              <a:gd name="connsiteX2" fmla="*/ 2254469 w 2254469"/>
              <a:gd name="connsiteY2" fmla="*/ 362607 h 1718441"/>
              <a:gd name="connsiteX3" fmla="*/ 0 w 2254469"/>
              <a:gd name="connsiteY3" fmla="*/ 1718441 h 1718441"/>
            </a:gdLst>
            <a:ahLst/>
            <a:cxnLst>
              <a:cxn ang="0">
                <a:pos x="connsiteX0" y="connsiteY0"/>
              </a:cxn>
              <a:cxn ang="0">
                <a:pos x="connsiteX1" y="connsiteY1"/>
              </a:cxn>
              <a:cxn ang="0">
                <a:pos x="connsiteX2" y="connsiteY2"/>
              </a:cxn>
              <a:cxn ang="0">
                <a:pos x="connsiteX3" y="connsiteY3"/>
              </a:cxn>
            </a:cxnLst>
            <a:rect l="l" t="t" r="r" b="b"/>
            <a:pathLst>
              <a:path w="2254469" h="1718441">
                <a:moveTo>
                  <a:pt x="867103" y="0"/>
                </a:moveTo>
                <a:lnTo>
                  <a:pt x="2254469" y="362607"/>
                </a:lnTo>
                <a:lnTo>
                  <a:pt x="2254469" y="362607"/>
                </a:lnTo>
                <a:lnTo>
                  <a:pt x="0" y="1718441"/>
                </a:lnTo>
              </a:path>
            </a:pathLst>
          </a:custGeom>
          <a:ln>
            <a:solidFill>
              <a:srgbClr val="93AE43"/>
            </a:solidFill>
            <a:prstDash val="sysDash"/>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2338981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34518"/>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Definimos una fórmula local</a:t>
            </a:r>
            <a:endParaRPr lang="es-UY" sz="2800" dirty="0">
              <a:solidFill>
                <a:srgbClr val="93AE43"/>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73" y="1484784"/>
            <a:ext cx="706699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001009" y="3212976"/>
            <a:ext cx="7041854" cy="2016224"/>
          </a:xfrm>
          <a:prstGeom prst="rect">
            <a:avLst/>
          </a:prstGeom>
          <a:noFill/>
          <a:ln>
            <a:noFill/>
          </a:ln>
        </p:spPr>
      </p:pic>
      <p:grpSp>
        <p:nvGrpSpPr>
          <p:cNvPr id="5" name="Group 4"/>
          <p:cNvGrpSpPr/>
          <p:nvPr/>
        </p:nvGrpSpPr>
        <p:grpSpPr>
          <a:xfrm>
            <a:off x="2481122" y="4243588"/>
            <a:ext cx="6554803" cy="1178642"/>
            <a:chOff x="2177324" y="2324168"/>
            <a:chExt cx="6554803" cy="1178642"/>
          </a:xfrm>
        </p:grpSpPr>
        <p:sp>
          <p:nvSpPr>
            <p:cNvPr id="6" name="TextBox 5"/>
            <p:cNvSpPr txBox="1"/>
            <p:nvPr/>
          </p:nvSpPr>
          <p:spPr>
            <a:xfrm>
              <a:off x="4988282" y="2324168"/>
              <a:ext cx="3743845" cy="338554"/>
            </a:xfrm>
            <a:prstGeom prst="rect">
              <a:avLst/>
            </a:prstGeom>
            <a:solidFill>
              <a:schemeClr val="bg1">
                <a:lumMod val="95000"/>
              </a:schemeClr>
            </a:solidFill>
            <a:ln w="28575">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1600" dirty="0" smtClean="0">
                  <a:latin typeface="+mn-lt"/>
                </a:rPr>
                <a:t>Tabla navegada por la fórmula: ATRACTION</a:t>
              </a:r>
              <a:endParaRPr lang="es-UY" sz="1600" dirty="0">
                <a:latin typeface="+mn-lt"/>
              </a:endParaRPr>
            </a:p>
          </p:txBody>
        </p:sp>
        <p:sp>
          <p:nvSpPr>
            <p:cNvPr id="7" name="TextBox 6"/>
            <p:cNvSpPr txBox="1"/>
            <p:nvPr/>
          </p:nvSpPr>
          <p:spPr>
            <a:xfrm>
              <a:off x="2177324" y="2877732"/>
              <a:ext cx="3026982" cy="338554"/>
            </a:xfrm>
            <a:prstGeom prst="rect">
              <a:avLst/>
            </a:prstGeom>
            <a:solidFill>
              <a:schemeClr val="bg1">
                <a:lumMod val="95000"/>
              </a:schemeClr>
            </a:solidFill>
            <a:ln w="28575">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1600" dirty="0" smtClean="0">
                  <a:latin typeface="+mn-lt"/>
                </a:rPr>
                <a:t>Tabla base del </a:t>
              </a:r>
              <a:r>
                <a:rPr lang="es-UY" sz="1600" dirty="0" err="1" smtClean="0">
                  <a:latin typeface="+mn-lt"/>
                </a:rPr>
                <a:t>For</a:t>
              </a:r>
              <a:r>
                <a:rPr lang="es-UY" sz="1600" dirty="0" smtClean="0">
                  <a:latin typeface="+mn-lt"/>
                </a:rPr>
                <a:t> </a:t>
              </a:r>
              <a:r>
                <a:rPr lang="es-UY" sz="1600" dirty="0" err="1" smtClean="0">
                  <a:latin typeface="+mn-lt"/>
                </a:rPr>
                <a:t>Each</a:t>
              </a:r>
              <a:r>
                <a:rPr lang="es-UY" sz="1600" dirty="0" smtClean="0">
                  <a:latin typeface="+mn-lt"/>
                </a:rPr>
                <a:t>: COUNTRY</a:t>
              </a:r>
              <a:endParaRPr lang="es-UY" sz="1600" dirty="0">
                <a:latin typeface="+mn-lt"/>
              </a:endParaRPr>
            </a:p>
          </p:txBody>
        </p:sp>
        <p:cxnSp>
          <p:nvCxnSpPr>
            <p:cNvPr id="8" name="Straight Arrow Connector 7"/>
            <p:cNvCxnSpPr>
              <a:stCxn id="6" idx="2"/>
            </p:cNvCxnSpPr>
            <p:nvPr/>
          </p:nvCxnSpPr>
          <p:spPr bwMode="auto">
            <a:xfrm>
              <a:off x="6860205" y="2662722"/>
              <a:ext cx="0" cy="451910"/>
            </a:xfrm>
            <a:prstGeom prst="straightConnector1">
              <a:avLst/>
            </a:prstGeom>
            <a:noFill/>
            <a:ln w="63500" cap="flat" cmpd="sng" algn="ctr">
              <a:solidFill>
                <a:schemeClr val="accent6">
                  <a:lumMod val="75000"/>
                </a:schemeClr>
              </a:solidFill>
              <a:prstDash val="solid"/>
              <a:round/>
              <a:headEnd type="none" w="med" len="med"/>
              <a:tailEnd type="arrow"/>
            </a:ln>
            <a:effectLst/>
          </p:spPr>
        </p:cxnSp>
        <p:cxnSp>
          <p:nvCxnSpPr>
            <p:cNvPr id="9" name="Straight Arrow Connector 8"/>
            <p:cNvCxnSpPr/>
            <p:nvPr/>
          </p:nvCxnSpPr>
          <p:spPr bwMode="auto">
            <a:xfrm>
              <a:off x="5204306" y="3124678"/>
              <a:ext cx="591830" cy="91608"/>
            </a:xfrm>
            <a:prstGeom prst="straightConnector1">
              <a:avLst/>
            </a:prstGeom>
            <a:noFill/>
            <a:ln w="63500" cap="flat" cmpd="sng" algn="ctr">
              <a:solidFill>
                <a:schemeClr val="accent6">
                  <a:lumMod val="75000"/>
                </a:schemeClr>
              </a:solidFill>
              <a:prstDash val="solid"/>
              <a:round/>
              <a:headEnd type="none" w="med" len="med"/>
              <a:tailEnd type="arrow"/>
            </a:ln>
            <a:effectLst/>
          </p:spPr>
        </p:cxnSp>
        <p:sp>
          <p:nvSpPr>
            <p:cNvPr id="10" name="TextBox 9"/>
            <p:cNvSpPr txBox="1"/>
            <p:nvPr/>
          </p:nvSpPr>
          <p:spPr>
            <a:xfrm>
              <a:off x="5792084" y="3102700"/>
              <a:ext cx="2868606" cy="400110"/>
            </a:xfrm>
            <a:prstGeom prst="rect">
              <a:avLst/>
            </a:prstGeom>
            <a:ln>
              <a:solidFill>
                <a:schemeClr val="accent6">
                  <a:lumMod val="75000"/>
                </a:schemeClr>
              </a:solidFill>
            </a:ln>
          </p:spPr>
          <p:style>
            <a:lnRef idx="0">
              <a:scrgbClr r="0" g="0" b="0"/>
            </a:lnRef>
            <a:fillRef idx="1003">
              <a:schemeClr val="lt1"/>
            </a:fillRef>
            <a:effectRef idx="0">
              <a:scrgbClr r="0" g="0" b="0"/>
            </a:effectRef>
            <a:fontRef idx="major"/>
          </p:style>
          <p:txBody>
            <a:bodyPr wrap="none" rtlCol="0">
              <a:spAutoFit/>
            </a:bodyPr>
            <a:lstStyle/>
            <a:p>
              <a:r>
                <a:rPr lang="es-UY" sz="2000" dirty="0" smtClean="0">
                  <a:latin typeface="+mn-lt"/>
                </a:rPr>
                <a:t>INTERSECCIÓN: </a:t>
              </a:r>
              <a:r>
                <a:rPr lang="es-UY" sz="2000" dirty="0" err="1" smtClean="0">
                  <a:latin typeface="+mn-lt"/>
                </a:rPr>
                <a:t>CountryId</a:t>
              </a:r>
              <a:endParaRPr lang="es-UY" sz="2000" dirty="0">
                <a:latin typeface="+mn-lt"/>
              </a:endParaRPr>
            </a:p>
          </p:txBody>
        </p:sp>
      </p:grpSp>
      <p:grpSp>
        <p:nvGrpSpPr>
          <p:cNvPr id="11" name="Group 10"/>
          <p:cNvGrpSpPr/>
          <p:nvPr/>
        </p:nvGrpSpPr>
        <p:grpSpPr>
          <a:xfrm>
            <a:off x="4535363" y="5517232"/>
            <a:ext cx="4429125" cy="642352"/>
            <a:chOff x="4535363" y="5517232"/>
            <a:chExt cx="4429125" cy="642352"/>
          </a:xfrm>
        </p:grpSpPr>
        <p:pic>
          <p:nvPicPr>
            <p:cNvPr id="12"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363" y="5517232"/>
              <a:ext cx="44291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Brace 12"/>
            <p:cNvSpPr/>
            <p:nvPr/>
          </p:nvSpPr>
          <p:spPr bwMode="auto">
            <a:xfrm rot="5400000">
              <a:off x="8086552" y="5027176"/>
              <a:ext cx="171854" cy="1440000"/>
            </a:xfrm>
            <a:prstGeom prst="rightBrace">
              <a:avLst/>
            </a:prstGeom>
            <a:ln>
              <a:solidFill>
                <a:schemeClr val="accent6">
                  <a:lumMod val="7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4" name="TextBox 13"/>
            <p:cNvSpPr txBox="1"/>
            <p:nvPr/>
          </p:nvSpPr>
          <p:spPr>
            <a:xfrm>
              <a:off x="7524328" y="5821030"/>
              <a:ext cx="1440160" cy="338554"/>
            </a:xfrm>
            <a:prstGeom prst="rect">
              <a:avLst/>
            </a:prstGeom>
            <a:noFill/>
          </p:spPr>
          <p:txBody>
            <a:bodyPr wrap="square" rtlCol="0">
              <a:spAutoFit/>
            </a:bodyPr>
            <a:lstStyle/>
            <a:p>
              <a:r>
                <a:rPr lang="es-UY" sz="1600" b="1" dirty="0">
                  <a:solidFill>
                    <a:schemeClr val="dk1"/>
                  </a:solidFill>
                  <a:latin typeface="+mn-lt"/>
                </a:rPr>
                <a:t>Filtro implícito</a:t>
              </a:r>
            </a:p>
          </p:txBody>
        </p:sp>
      </p:grpSp>
      <p:sp>
        <p:nvSpPr>
          <p:cNvPr id="1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36184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0549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Agregamos la variable calculada por la fórmula en el </a:t>
            </a:r>
            <a:r>
              <a:rPr lang="es-UY" sz="2800" dirty="0" err="1" smtClean="0">
                <a:solidFill>
                  <a:srgbClr val="93AE43"/>
                </a:solidFill>
              </a:rPr>
              <a:t>Layout</a:t>
            </a:r>
            <a:endParaRPr lang="es-UY" sz="2800" dirty="0">
              <a:solidFill>
                <a:srgbClr val="93AE43"/>
              </a:solidFill>
            </a:endParaRP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768952" y="2236140"/>
            <a:ext cx="7331440" cy="2736304"/>
          </a:xfrm>
          <a:prstGeom prst="rect">
            <a:avLst/>
          </a:prstGeom>
          <a:noFill/>
          <a:ln>
            <a:noFill/>
          </a:ln>
        </p:spPr>
      </p:pic>
      <p:sp>
        <p:nvSpPr>
          <p:cNvPr id="4" name="Rounded Rectangle 3"/>
          <p:cNvSpPr/>
          <p:nvPr/>
        </p:nvSpPr>
        <p:spPr bwMode="auto">
          <a:xfrm>
            <a:off x="6012160" y="4180356"/>
            <a:ext cx="1224136" cy="360040"/>
          </a:xfrm>
          <a:prstGeom prst="roundRect">
            <a:avLst/>
          </a:prstGeom>
          <a:noFill/>
          <a:ln w="28575"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242061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0549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Resultado</a:t>
            </a:r>
            <a:endParaRPr lang="es-UY" sz="2800" dirty="0">
              <a:solidFill>
                <a:srgbClr val="93AE43"/>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457" y="5584616"/>
            <a:ext cx="1931238" cy="550534"/>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016" y="1310054"/>
            <a:ext cx="487773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118348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Otro uso de fórmula local</a:t>
            </a:r>
            <a:endParaRPr lang="es-UY" sz="2800" dirty="0">
              <a:solidFill>
                <a:srgbClr val="93AE43"/>
              </a:solidFill>
            </a:endParaRP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303237" y="2660273"/>
            <a:ext cx="8460432" cy="2280895"/>
          </a:xfrm>
          <a:prstGeom prst="rect">
            <a:avLst/>
          </a:prstGeom>
          <a:noFill/>
          <a:ln>
            <a:noFill/>
          </a:ln>
        </p:spPr>
      </p:pic>
      <p:sp>
        <p:nvSpPr>
          <p:cNvPr id="4" name="Rectangle 3"/>
          <p:cNvSpPr/>
          <p:nvPr/>
        </p:nvSpPr>
        <p:spPr>
          <a:xfrm>
            <a:off x="323527" y="1628800"/>
            <a:ext cx="8440141" cy="369332"/>
          </a:xfrm>
          <a:prstGeom prst="rect">
            <a:avLst/>
          </a:prstGeom>
        </p:spPr>
        <p:txBody>
          <a:bodyPr wrap="square">
            <a:spAutoFit/>
          </a:bodyPr>
          <a:lstStyle/>
          <a:p>
            <a:r>
              <a:rPr lang="es-UY" sz="1800" dirty="0">
                <a:latin typeface="Segoe"/>
              </a:rPr>
              <a:t>Requisito: listar todos los países que tienen más de 2 atracciones para visitar</a:t>
            </a:r>
          </a:p>
        </p:txBody>
      </p:sp>
      <p:sp>
        <p:nvSpPr>
          <p:cNvPr id="5" name="Rounded Rectangle 4"/>
          <p:cNvSpPr/>
          <p:nvPr/>
        </p:nvSpPr>
        <p:spPr bwMode="auto">
          <a:xfrm>
            <a:off x="2195736" y="3892580"/>
            <a:ext cx="2700000" cy="288000"/>
          </a:xfrm>
          <a:prstGeom prst="roundRect">
            <a:avLst/>
          </a:prstGeom>
          <a:noFill/>
          <a:ln w="28575"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spTree>
    <p:extLst>
      <p:ext uri="{BB962C8B-B14F-4D97-AF65-F5344CB8AC3E}">
        <p14:creationId xmlns:p14="http://schemas.microsoft.com/office/powerpoint/2010/main" val="369645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492574"/>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Ejecución del listado que muestra los países con más de 2 atracciones</a:t>
            </a:r>
            <a:endParaRPr lang="es-UY" sz="2800" dirty="0">
              <a:solidFill>
                <a:srgbClr val="93AE43"/>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231" y="1991088"/>
            <a:ext cx="7031273"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FÓRMULAS LOCALES</a:t>
            </a:r>
            <a:endParaRPr lang="en-US" b="0" i="0" dirty="0">
              <a:solidFill>
                <a:schemeClr val="bg1">
                  <a:lumMod val="95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331" y="5450605"/>
            <a:ext cx="1931238" cy="550534"/>
          </a:xfrm>
          <a:prstGeom prst="rect">
            <a:avLst/>
          </a:prstGeom>
        </p:spPr>
      </p:pic>
    </p:spTree>
    <p:extLst>
      <p:ext uri="{BB962C8B-B14F-4D97-AF65-F5344CB8AC3E}">
        <p14:creationId xmlns:p14="http://schemas.microsoft.com/office/powerpoint/2010/main" val="29388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2193</TotalTime>
  <Words>722</Words>
  <Application>Microsoft Office PowerPoint</Application>
  <PresentationFormat>On-screen Show (4:3)</PresentationFormat>
  <Paragraphs>82</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FÓRMULAS LOCALES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Cecilia Fernández</cp:lastModifiedBy>
  <cp:revision>183</cp:revision>
  <cp:lastPrinted>2013-05-13T18:08:38Z</cp:lastPrinted>
  <dcterms:created xsi:type="dcterms:W3CDTF">2013-04-25T16:22:53Z</dcterms:created>
  <dcterms:modified xsi:type="dcterms:W3CDTF">2013-06-03T15:08:02Z</dcterms:modified>
</cp:coreProperties>
</file>