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0F3239-CD68-7D44-A79D-2C7662D983C6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46B6E6F4-310F-C14D-A030-EA2BBB26B1A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B38"/>
    <a:srgbClr val="93AE43"/>
    <a:srgbClr val="A6CE2A"/>
    <a:srgbClr val="92BA5E"/>
    <a:srgbClr val="5E5E5E"/>
    <a:srgbClr val="AED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2" autoAdjust="0"/>
    <p:restoredTop sz="78902" autoAdjust="0"/>
  </p:normalViewPr>
  <p:slideViewPr>
    <p:cSldViewPr snapToGrid="0" snapToObjects="1">
      <p:cViewPr>
        <p:scale>
          <a:sx n="66" d="100"/>
          <a:sy n="66" d="100"/>
        </p:scale>
        <p:origin x="-9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-1650" y="3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9CE8-54DD-4042-ADF5-4E30E44A0B86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FC025-C41F-B943-B94E-E4BDAD66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6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D245-ED2B-4219-9EBE-D4197D0D408A}" type="datetimeFigureOut">
              <a:rPr lang="es-UY" smtClean="0"/>
              <a:t>03/06/2013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U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CFE4-5E7D-4C36-9678-2ED301D05865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117809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9144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3716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828800" algn="just" defTabSz="914400" rtl="0" eaLnBrk="1" latinLnBrk="0" hangingPunct="1">
      <a:defRPr sz="9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Hasta ahora hemos empleado siempre tipos de datos</a:t>
            </a:r>
            <a:r>
              <a:rPr lang="es-UY" b="1" dirty="0" smtClean="0"/>
              <a:t> simples</a:t>
            </a:r>
            <a:r>
              <a:rPr lang="es-UY" dirty="0" smtClean="0"/>
              <a:t>. Hemos definido atributos y dominios</a:t>
            </a:r>
            <a:r>
              <a:rPr lang="es-UY" baseline="30000" dirty="0" smtClean="0"/>
              <a:t>1</a:t>
            </a:r>
            <a:r>
              <a:rPr lang="es-UY" dirty="0" smtClean="0"/>
              <a:t> de tipo </a:t>
            </a:r>
            <a:r>
              <a:rPr lang="es-UY" dirty="0" err="1" smtClean="0"/>
              <a:t>Numeric</a:t>
            </a:r>
            <a:r>
              <a:rPr lang="es-UY" dirty="0" smtClean="0"/>
              <a:t>, de tipo </a:t>
            </a:r>
            <a:r>
              <a:rPr lang="es-UY" dirty="0" err="1" smtClean="0"/>
              <a:t>Character</a:t>
            </a:r>
            <a:r>
              <a:rPr lang="es-UY" dirty="0" smtClean="0"/>
              <a:t>, Date, </a:t>
            </a:r>
            <a:r>
              <a:rPr lang="es-UY" dirty="0" err="1" smtClean="0"/>
              <a:t>Image</a:t>
            </a:r>
            <a:r>
              <a:rPr lang="es-UY" dirty="0" smtClean="0"/>
              <a:t>, etc. </a:t>
            </a:r>
          </a:p>
          <a:p>
            <a:endParaRPr lang="es-UY" dirty="0" smtClean="0"/>
          </a:p>
          <a:p>
            <a:r>
              <a:rPr lang="es-UY" dirty="0" smtClean="0"/>
              <a:t>Vamos a ver a continuación, que hay casos en que sería útil contar con la posibilidad de tener tipos de datos </a:t>
            </a:r>
            <a:r>
              <a:rPr lang="es-UY" b="1" dirty="0" smtClean="0"/>
              <a:t>compuestos</a:t>
            </a:r>
            <a:r>
              <a:rPr lang="es-UY" dirty="0" smtClean="0"/>
              <a:t>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84258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err="1" smtClean="0"/>
              <a:t>GeneXus</a:t>
            </a:r>
            <a:r>
              <a:rPr lang="es-UY" dirty="0" smtClean="0"/>
              <a:t> tiene en cuenta a los atributos que se encuentran a la derecha de los signos de asignación y determina cuál tabla de la base de datos navegar para efectuar la carga. En este caso, recorre la tabla ATTRACTION y para cada atracción encontrada, copia los datos almacenados en los atributos de cada registro hacia los miembros de un nuevo ítem de la colección.</a:t>
            </a:r>
          </a:p>
          <a:p>
            <a:endParaRPr lang="es-UY" dirty="0" smtClean="0"/>
          </a:p>
          <a:p>
            <a:r>
              <a:rPr lang="es-UY" dirty="0" smtClean="0"/>
              <a:t>Notemos que en</a:t>
            </a:r>
            <a:r>
              <a:rPr lang="es-UY" baseline="0" dirty="0" smtClean="0"/>
              <a:t> algunos casos es necesario hacer una conversión de los datos para almacenarlos, ya que los miembros son todos del tipo </a:t>
            </a:r>
            <a:r>
              <a:rPr lang="es-UY" baseline="0" dirty="0" err="1" smtClean="0"/>
              <a:t>Character</a:t>
            </a:r>
            <a:r>
              <a:rPr lang="es-UY" baseline="0" dirty="0" smtClean="0"/>
              <a:t>(500).</a:t>
            </a:r>
          </a:p>
          <a:p>
            <a:endParaRPr lang="es-UY" baseline="0" dirty="0" smtClean="0"/>
          </a:p>
          <a:p>
            <a:r>
              <a:rPr lang="es-UY" baseline="0" dirty="0" smtClean="0"/>
              <a:t>De esta manera, el identificador de la atracción (del tipo Id), se convierte a </a:t>
            </a:r>
            <a:r>
              <a:rPr lang="es-UY" baseline="0" dirty="0" err="1" smtClean="0"/>
              <a:t>String</a:t>
            </a:r>
            <a:r>
              <a:rPr lang="es-UY" baseline="0" dirty="0" smtClean="0"/>
              <a:t> para asignarlo al miembro Id. Y los miembros </a:t>
            </a:r>
            <a:r>
              <a:rPr lang="es-UY" baseline="0" dirty="0" err="1" smtClean="0"/>
              <a:t>Image</a:t>
            </a:r>
            <a:r>
              <a:rPr lang="es-UY" baseline="0" dirty="0" smtClean="0"/>
              <a:t> y </a:t>
            </a:r>
            <a:r>
              <a:rPr lang="es-UY" baseline="0" dirty="0" err="1" smtClean="0"/>
              <a:t>Thumbnail</a:t>
            </a:r>
            <a:r>
              <a:rPr lang="es-UY" baseline="0" dirty="0" smtClean="0"/>
              <a:t> se cargan con la URL de la foto, a través de la propiedad </a:t>
            </a:r>
            <a:r>
              <a:rPr lang="es-UY" baseline="0" dirty="0" err="1" smtClean="0"/>
              <a:t>ImageURI</a:t>
            </a:r>
            <a:r>
              <a:rPr lang="es-UY" baseline="0" dirty="0" smtClean="0"/>
              <a:t> del atributo </a:t>
            </a:r>
            <a:r>
              <a:rPr lang="es-UY" baseline="0" dirty="0" err="1" smtClean="0"/>
              <a:t>AttractionPhoto</a:t>
            </a:r>
            <a:r>
              <a:rPr lang="es-UY" baseline="0" dirty="0" smtClean="0"/>
              <a:t>.</a:t>
            </a:r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El resultado final es que habrán quedado almacenados en la colección los datos de todos los clientes de la base de datos. </a:t>
            </a:r>
          </a:p>
          <a:p>
            <a:endParaRPr lang="es-UY" dirty="0" smtClean="0"/>
          </a:p>
          <a:p>
            <a:r>
              <a:rPr lang="es-UY" dirty="0" smtClean="0"/>
              <a:t>Observemos que simplemente hemos arrastrado la definición del SDT al </a:t>
            </a:r>
            <a:r>
              <a:rPr lang="es-UY" dirty="0" err="1" smtClean="0"/>
              <a:t>source</a:t>
            </a:r>
            <a:r>
              <a:rPr lang="es-UY" dirty="0" smtClean="0"/>
              <a:t> del Data </a:t>
            </a:r>
            <a:r>
              <a:rPr lang="es-UY" dirty="0" err="1" smtClean="0"/>
              <a:t>Provider</a:t>
            </a:r>
            <a:r>
              <a:rPr lang="es-UY" dirty="0" smtClean="0"/>
              <a:t> y </a:t>
            </a:r>
            <a:r>
              <a:rPr lang="es-UY" b="1" dirty="0" smtClean="0"/>
              <a:t>declarado </a:t>
            </a:r>
            <a:r>
              <a:rPr lang="es-UY" dirty="0" smtClean="0"/>
              <a:t>con cuáles valores de atributos queremos que se cargue la colección de fotos de atracciones. </a:t>
            </a:r>
            <a:r>
              <a:rPr lang="es-UY" dirty="0" err="1" smtClean="0"/>
              <a:t>GeneXus</a:t>
            </a:r>
            <a:r>
              <a:rPr lang="es-UY" dirty="0" smtClean="0"/>
              <a:t> al encontrar atributos del lado derecho de las asignaciones, trató de encontrar una tabla base para navegar tal que en su tabla extendida </a:t>
            </a:r>
            <a:r>
              <a:rPr lang="es-UY" dirty="0" err="1" smtClean="0"/>
              <a:t>esten</a:t>
            </a:r>
            <a:r>
              <a:rPr lang="es-UY" dirty="0" smtClean="0"/>
              <a:t> todos los atributos referenciados, de forma similar a como determina la tabla base de un </a:t>
            </a:r>
            <a:r>
              <a:rPr lang="es-UY" dirty="0" err="1" smtClean="0"/>
              <a:t>For</a:t>
            </a:r>
            <a:r>
              <a:rPr lang="es-UY" dirty="0" smtClean="0"/>
              <a:t> </a:t>
            </a:r>
            <a:r>
              <a:rPr lang="es-UY" dirty="0" err="1" smtClean="0"/>
              <a:t>Each</a:t>
            </a:r>
            <a:r>
              <a:rPr lang="es-UY" dirty="0" smtClean="0"/>
              <a:t>. En este caso la tabla base es claramente: ATTRACTION.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5940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5964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Si por ejemplo necesitáramos guardar en memoria los datos de un cliente en determinado objeto, tenemos 2 posibilidades:</a:t>
            </a:r>
          </a:p>
          <a:p>
            <a:endParaRPr lang="es-UY" dirty="0" smtClean="0"/>
          </a:p>
          <a:p>
            <a:pPr marL="228600" indent="-228600">
              <a:buFont typeface="+mj-lt"/>
              <a:buAutoNum type="arabicPeriod"/>
            </a:pPr>
            <a:r>
              <a:rPr lang="es-UY" dirty="0" smtClean="0"/>
              <a:t>Definimos una variable individual para guardar el id, otra variable individual para guardar el nombre, otra más para la dirección, etc.</a:t>
            </a:r>
          </a:p>
          <a:p>
            <a:pPr marL="228600" indent="-228600">
              <a:buFont typeface="+mj-lt"/>
              <a:buAutoNum type="arabicPeriod"/>
            </a:pPr>
            <a:r>
              <a:rPr lang="es-UY" dirty="0" smtClean="0"/>
              <a:t>O sino, </a:t>
            </a:r>
            <a:r>
              <a:rPr lang="es-UY" dirty="0" err="1" smtClean="0"/>
              <a:t>GeneXus</a:t>
            </a:r>
            <a:r>
              <a:rPr lang="es-UY" dirty="0" smtClean="0"/>
              <a:t> nos brinda también la posibilidad de </a:t>
            </a:r>
            <a:r>
              <a:rPr lang="es-UY" b="1" dirty="0" smtClean="0"/>
              <a:t>almacenar varios datos juntos en una sola variable</a:t>
            </a:r>
            <a:r>
              <a:rPr lang="es-UY" dirty="0" smtClean="0"/>
              <a:t>. Para resolverlo de esta última forma, tenemos que definir un tipo de datos especial, llamado </a:t>
            </a:r>
            <a:r>
              <a:rPr lang="es-UY" b="1" dirty="0" smtClean="0"/>
              <a:t>tipo de datos compuesto</a:t>
            </a:r>
            <a:r>
              <a:rPr lang="es-UY" dirty="0" smtClean="0"/>
              <a:t> o </a:t>
            </a:r>
            <a:r>
              <a:rPr lang="es-UY" b="1" dirty="0" smtClean="0"/>
              <a:t>tipo de datos estructurado </a:t>
            </a:r>
            <a:r>
              <a:rPr lang="es-UY" b="0" dirty="0" smtClean="0"/>
              <a:t>(e</a:t>
            </a:r>
            <a:r>
              <a:rPr lang="es-UY" dirty="0" smtClean="0"/>
              <a:t>n inglés: </a:t>
            </a:r>
            <a:r>
              <a:rPr lang="es-UY" dirty="0" err="1" smtClean="0"/>
              <a:t>Structured</a:t>
            </a:r>
            <a:r>
              <a:rPr lang="es-UY" dirty="0" smtClean="0"/>
              <a:t> Data </a:t>
            </a:r>
            <a:r>
              <a:rPr lang="es-UY" dirty="0" err="1" smtClean="0"/>
              <a:t>Type</a:t>
            </a:r>
            <a:r>
              <a:rPr lang="es-UY" dirty="0" smtClean="0"/>
              <a:t> o SDT) y luego crear una variable de ese tipo de datos.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4930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En la definición del SDT agregamos cada miembro o nombre de dato que nos interesa guardar del cliente, con su tipo de datos correspondiente.</a:t>
            </a:r>
          </a:p>
          <a:p>
            <a:endParaRPr lang="es-UY" dirty="0" smtClean="0"/>
          </a:p>
          <a:p>
            <a:r>
              <a:rPr lang="es-UY" dirty="0" smtClean="0"/>
              <a:t>Esta definición que hicimos de un tipo de datos compuesto podemos asignarla como tipo de datos de una </a:t>
            </a:r>
            <a:r>
              <a:rPr lang="es-UY" b="1" u="sng" dirty="0" smtClean="0"/>
              <a:t>variable</a:t>
            </a:r>
            <a:r>
              <a:rPr lang="es-UY" dirty="0" smtClean="0"/>
              <a:t> que definamos en cualquier objeto </a:t>
            </a:r>
            <a:r>
              <a:rPr lang="es-UY" dirty="0" err="1" smtClean="0"/>
              <a:t>GeneXus</a:t>
            </a:r>
            <a:r>
              <a:rPr lang="es-UY" dirty="0" smtClean="0"/>
              <a:t>. </a:t>
            </a:r>
          </a:p>
          <a:p>
            <a:r>
              <a:rPr lang="es-UY" b="1" dirty="0" smtClean="0"/>
              <a:t>No podemos usar un tipo de datos estructurado para definir un </a:t>
            </a:r>
            <a:r>
              <a:rPr lang="es-UY" b="1" u="sng" dirty="0" smtClean="0"/>
              <a:t>atributo</a:t>
            </a:r>
            <a:r>
              <a:rPr lang="es-UY" dirty="0" smtClean="0"/>
              <a:t>, ya que los atributos pueden almacenar solamente datos simples.</a:t>
            </a:r>
          </a:p>
          <a:p>
            <a:endParaRPr lang="es-UY" dirty="0" smtClean="0"/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La diapositiva muestra la sintaxis para asignar a la variable &amp;</a:t>
            </a:r>
            <a:r>
              <a:rPr lang="es-UY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OneCustomer</a:t>
            </a:r>
            <a:r>
              <a:rPr lang="es-UY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(creada del tipo de datos estructurado de nombre </a:t>
            </a:r>
            <a:r>
              <a:rPr lang="es-UY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SDTCustomer</a:t>
            </a:r>
            <a:r>
              <a:rPr lang="es-UY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), ciertos datos correspondientes a </a:t>
            </a:r>
            <a:r>
              <a:rPr lang="es-UY" sz="1200" b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un cliente</a:t>
            </a:r>
            <a:r>
              <a:rPr lang="es-UY" sz="1200" b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val="15509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Si bien hasta ahora hemos mostrado el uso de SDT para guardar en memoria temporal los datos de </a:t>
            </a:r>
            <a:r>
              <a:rPr lang="es-UY" b="1" dirty="0" smtClean="0"/>
              <a:t>un</a:t>
            </a:r>
            <a:r>
              <a:rPr lang="es-UY" dirty="0" smtClean="0"/>
              <a:t> cliente, vemos que muy fácilmente podemos modificar su definición para guardar los datos de </a:t>
            </a:r>
            <a:r>
              <a:rPr lang="es-UY" b="1" dirty="0" smtClean="0"/>
              <a:t>muchos</a:t>
            </a:r>
            <a:r>
              <a:rPr lang="es-UY" dirty="0" smtClean="0"/>
              <a:t> clientes. Marcando la casilla </a:t>
            </a:r>
            <a:r>
              <a:rPr lang="es-UY" dirty="0" err="1" smtClean="0"/>
              <a:t>Is</a:t>
            </a:r>
            <a:r>
              <a:rPr lang="es-UY" dirty="0" smtClean="0"/>
              <a:t> </a:t>
            </a:r>
            <a:r>
              <a:rPr lang="es-UY" dirty="0" err="1" smtClean="0"/>
              <a:t>Collection</a:t>
            </a:r>
            <a:r>
              <a:rPr lang="es-UY" dirty="0" smtClean="0"/>
              <a:t> ubicada 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a la derecha del nombre </a:t>
            </a:r>
            <a:r>
              <a:rPr lang="es-UY" kern="1200" dirty="0" err="1" smtClean="0">
                <a:solidFill>
                  <a:schemeClr val="tx1"/>
                </a:solidFill>
                <a:effectLst/>
              </a:rPr>
              <a:t>SDTCustomer</a:t>
            </a:r>
            <a:r>
              <a:rPr lang="es-UY" kern="1200" dirty="0" smtClean="0">
                <a:solidFill>
                  <a:schemeClr val="tx1"/>
                </a:solidFill>
                <a:effectLst/>
              </a:rPr>
              <a:t> </a:t>
            </a:r>
            <a:r>
              <a:rPr lang="es-UY" dirty="0" smtClean="0"/>
              <a:t>estaremos definiendo que </a:t>
            </a:r>
            <a:r>
              <a:rPr lang="es-UY" b="1" dirty="0" smtClean="0"/>
              <a:t>el SDT </a:t>
            </a:r>
            <a:r>
              <a:rPr lang="es-UY" dirty="0" smtClean="0"/>
              <a:t>almacenará una </a:t>
            </a:r>
            <a:r>
              <a:rPr lang="es-UY" b="1" dirty="0" smtClean="0"/>
              <a:t>colección</a:t>
            </a:r>
            <a:r>
              <a:rPr lang="es-UY" dirty="0" smtClean="0"/>
              <a:t> de elementos de la estructura definida (en lugar de un solo elemento como ocurría antes). Cada ítem de la colección almacenará los datos de </a:t>
            </a:r>
            <a:r>
              <a:rPr lang="es-UY" b="0" dirty="0" smtClean="0"/>
              <a:t>un</a:t>
            </a:r>
            <a:r>
              <a:rPr lang="es-UY" dirty="0" smtClean="0"/>
              <a:t> cliente y la colección al conjunto de clientes. 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0010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Supongamos que la agencia de viajes</a:t>
            </a:r>
            <a:r>
              <a:rPr lang="es-UY" baseline="0" dirty="0" smtClean="0"/>
              <a:t> quiere mostrar las fotos de las atracciones turísticas que ofrece visitar, en una galería de imágenes. </a:t>
            </a:r>
          </a:p>
          <a:p>
            <a:endParaRPr lang="es-UY" baseline="0" dirty="0" smtClean="0"/>
          </a:p>
          <a:p>
            <a:r>
              <a:rPr lang="es-UY" baseline="0" dirty="0" smtClean="0"/>
              <a:t>Para poder ver las fotos de las atracciones turísticas como se ven en pantalla, debemos usar un componente de pantalla especial (extended control) llamado galería de </a:t>
            </a:r>
            <a:r>
              <a:rPr lang="es-UY" dirty="0" smtClean="0"/>
              <a:t>imágenes (</a:t>
            </a:r>
            <a:r>
              <a:rPr lang="es-UY" dirty="0" err="1" smtClean="0"/>
              <a:t>Image</a:t>
            </a:r>
            <a:r>
              <a:rPr lang="es-UY" dirty="0" smtClean="0"/>
              <a:t> </a:t>
            </a:r>
            <a:r>
              <a:rPr lang="es-UY" dirty="0" err="1" smtClean="0"/>
              <a:t>Gallery</a:t>
            </a:r>
            <a:r>
              <a:rPr lang="es-UY" dirty="0" smtClean="0"/>
              <a:t>).</a:t>
            </a:r>
          </a:p>
          <a:p>
            <a:endParaRPr lang="es-UY" baseline="0" dirty="0" smtClean="0"/>
          </a:p>
          <a:p>
            <a:r>
              <a:rPr lang="es-UY" dirty="0" smtClean="0"/>
              <a:t>Los extended </a:t>
            </a:r>
            <a:r>
              <a:rPr lang="es-UY" dirty="0" err="1" smtClean="0"/>
              <a:t>controls</a:t>
            </a:r>
            <a:r>
              <a:rPr lang="es-UY" dirty="0" smtClean="0"/>
              <a:t>, usan en general variables de tipos de datos </a:t>
            </a:r>
            <a:r>
              <a:rPr lang="es-UY" dirty="0" err="1" smtClean="0"/>
              <a:t>estucturados</a:t>
            </a:r>
            <a:r>
              <a:rPr lang="es-UY" dirty="0" smtClean="0"/>
              <a:t> (con los datos a ser usados cargados).</a:t>
            </a:r>
            <a:endParaRPr lang="es-UY" baseline="0" dirty="0" smtClean="0"/>
          </a:p>
          <a:p>
            <a:endParaRPr lang="es-UY" baseline="0" dirty="0" smtClean="0"/>
          </a:p>
          <a:p>
            <a:endParaRPr lang="es-UY" baseline="0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08075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baseline="0" dirty="0" smtClean="0"/>
              <a:t>El componente de pantalla </a:t>
            </a:r>
            <a:r>
              <a:rPr lang="es-UY" baseline="0" dirty="0" err="1" smtClean="0"/>
              <a:t>Image</a:t>
            </a:r>
            <a:r>
              <a:rPr lang="es-UY" baseline="0" dirty="0" smtClean="0"/>
              <a:t> </a:t>
            </a:r>
            <a:r>
              <a:rPr lang="es-UY" baseline="0" dirty="0" err="1" smtClean="0"/>
              <a:t>Gallery</a:t>
            </a:r>
            <a:r>
              <a:rPr lang="es-UY" baseline="0" dirty="0" smtClean="0"/>
              <a:t>, necesita que los datos de las imágenes a ser mostradas, estén cargados en una variable de tipo colección.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dirty="0" smtClean="0"/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UY" baseline="0" dirty="0" smtClean="0"/>
              <a:t>En este caso, cada elemento de la colección debe contener los datos de una atracción: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UY" baseline="0" dirty="0" smtClean="0"/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UY" baseline="0" dirty="0" smtClean="0"/>
              <a:t>Id de la atracción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UY" baseline="0" dirty="0" smtClean="0"/>
              <a:t>Foto de la atracción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UY" baseline="0" dirty="0" smtClean="0"/>
              <a:t>Foto pequeña de la atracción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UY" baseline="0" dirty="0" smtClean="0"/>
              <a:t>Nombre de la atracción</a:t>
            </a:r>
          </a:p>
          <a:p>
            <a:pPr marL="171450" marR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UY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94756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3447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dirty="0" smtClean="0"/>
              <a:t>El objeto</a:t>
            </a:r>
            <a:r>
              <a:rPr lang="es-UY" b="1" dirty="0" smtClean="0"/>
              <a:t> Data </a:t>
            </a:r>
            <a:r>
              <a:rPr lang="es-UY" b="1" dirty="0" err="1" smtClean="0"/>
              <a:t>Provider</a:t>
            </a:r>
            <a:r>
              <a:rPr lang="es-UY" b="1" dirty="0" smtClean="0"/>
              <a:t> </a:t>
            </a:r>
            <a:r>
              <a:rPr lang="es-UY" dirty="0" smtClean="0"/>
              <a:t>nos permite </a:t>
            </a:r>
            <a:r>
              <a:rPr lang="es-UY" b="1" dirty="0" smtClean="0"/>
              <a:t>cargar</a:t>
            </a:r>
            <a:r>
              <a:rPr lang="es-UY" dirty="0" smtClean="0"/>
              <a:t> una estructura de datos a partir de datos de la base de datos y nos devuelve dicha estructura cargada.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17239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UY" dirty="0" smtClean="0"/>
              <a:t>Creamos un objeto Data </a:t>
            </a:r>
            <a:r>
              <a:rPr lang="es-UY" dirty="0" err="1" smtClean="0"/>
              <a:t>Provider</a:t>
            </a:r>
            <a:r>
              <a:rPr lang="es-UY" dirty="0" smtClean="0"/>
              <a:t> (en nuestro ejemplo le damos el nombre </a:t>
            </a:r>
            <a:r>
              <a:rPr lang="es-UY" dirty="0" err="1" smtClean="0"/>
              <a:t>DataProviderAttractionGallery</a:t>
            </a:r>
            <a:r>
              <a:rPr lang="es-UY" dirty="0" smtClean="0"/>
              <a:t>).</a:t>
            </a:r>
          </a:p>
          <a:p>
            <a:pPr marL="228600" indent="-228600">
              <a:buFont typeface="+mj-lt"/>
              <a:buAutoNum type="arabicPeriod" startAt="2"/>
            </a:pPr>
            <a:endParaRPr lang="es-UY" dirty="0" smtClean="0"/>
          </a:p>
          <a:p>
            <a:pPr marL="228600" indent="-228600">
              <a:buFont typeface="+mj-lt"/>
              <a:buAutoNum type="arabicPeriod" startAt="2"/>
            </a:pPr>
            <a:r>
              <a:rPr lang="es-UY" dirty="0" smtClean="0"/>
              <a:t>Arrastramos, desde la ventana </a:t>
            </a:r>
            <a:r>
              <a:rPr lang="es-UY" dirty="0" err="1" smtClean="0"/>
              <a:t>Knowledge</a:t>
            </a:r>
            <a:r>
              <a:rPr lang="es-UY" dirty="0" smtClean="0"/>
              <a:t> Base </a:t>
            </a:r>
            <a:r>
              <a:rPr lang="es-UY" dirty="0" err="1" smtClean="0"/>
              <a:t>Navigator</a:t>
            </a:r>
            <a:r>
              <a:rPr lang="es-UY" dirty="0" smtClean="0"/>
              <a:t> hasta</a:t>
            </a:r>
            <a:r>
              <a:rPr lang="es-UY" baseline="0" dirty="0" smtClean="0"/>
              <a:t> el </a:t>
            </a:r>
            <a:r>
              <a:rPr lang="es-UY" baseline="0" dirty="0" err="1" smtClean="0"/>
              <a:t>Source</a:t>
            </a:r>
            <a:r>
              <a:rPr lang="es-UY" baseline="0" dirty="0" smtClean="0"/>
              <a:t> del Data </a:t>
            </a:r>
            <a:r>
              <a:rPr lang="es-UY" baseline="0" dirty="0" err="1" smtClean="0"/>
              <a:t>Provider</a:t>
            </a:r>
            <a:r>
              <a:rPr lang="es-UY" baseline="0" dirty="0" smtClean="0"/>
              <a:t>,</a:t>
            </a:r>
            <a:r>
              <a:rPr lang="es-UY" dirty="0" smtClean="0"/>
              <a:t> al</a:t>
            </a:r>
            <a:r>
              <a:rPr lang="es-UY" baseline="0" dirty="0" smtClean="0"/>
              <a:t> tipo de datos estructurado </a:t>
            </a:r>
            <a:r>
              <a:rPr lang="es-UY" baseline="0" dirty="0" err="1" smtClean="0"/>
              <a:t>ImagesData</a:t>
            </a:r>
            <a:r>
              <a:rPr lang="es-UY" baseline="0" dirty="0" smtClean="0"/>
              <a:t>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s-UY" dirty="0" smtClean="0"/>
              <a:t>Luego de hecho</a:t>
            </a:r>
            <a:r>
              <a:rPr lang="es-UY" baseline="0" dirty="0" smtClean="0"/>
              <a:t> esto, s</a:t>
            </a:r>
            <a:r>
              <a:rPr lang="es-UY" dirty="0" smtClean="0"/>
              <a:t>i abrimos las propiedades del Data </a:t>
            </a:r>
            <a:r>
              <a:rPr lang="es-UY" dirty="0" err="1" smtClean="0"/>
              <a:t>Provider</a:t>
            </a:r>
            <a:r>
              <a:rPr lang="es-UY" dirty="0" smtClean="0"/>
              <a:t> podemos</a:t>
            </a:r>
            <a:r>
              <a:rPr lang="es-UY" baseline="0" dirty="0" smtClean="0"/>
              <a:t> notar </a:t>
            </a:r>
            <a:r>
              <a:rPr lang="es-UY" dirty="0" smtClean="0"/>
              <a:t>que </a:t>
            </a:r>
            <a:r>
              <a:rPr lang="es-UY" dirty="0" err="1" smtClean="0"/>
              <a:t>GeneXus</a:t>
            </a:r>
            <a:r>
              <a:rPr lang="es-UY" dirty="0" smtClean="0"/>
              <a:t> asignó el nombre de la colección </a:t>
            </a:r>
            <a:r>
              <a:rPr lang="es-UY" dirty="0" err="1" smtClean="0"/>
              <a:t>ImagesData</a:t>
            </a:r>
            <a:r>
              <a:rPr lang="es-UY" dirty="0" smtClean="0"/>
              <a:t> a la </a:t>
            </a:r>
            <a:r>
              <a:rPr lang="es-UY" b="1" dirty="0" smtClean="0"/>
              <a:t>propiedad Output</a:t>
            </a:r>
            <a:r>
              <a:rPr lang="es-UY" dirty="0" smtClean="0"/>
              <a:t>. Esto significa que el Data </a:t>
            </a:r>
            <a:r>
              <a:rPr lang="es-UY" dirty="0" err="1" smtClean="0"/>
              <a:t>Provider</a:t>
            </a:r>
            <a:r>
              <a:rPr lang="es-UY" dirty="0" smtClean="0"/>
              <a:t> devolverá una colección del tipo de datos estructurado </a:t>
            </a:r>
            <a:r>
              <a:rPr lang="es-UY" dirty="0" err="1" smtClean="0"/>
              <a:t>ImagesData</a:t>
            </a:r>
            <a:r>
              <a:rPr lang="es-UY" dirty="0" smtClean="0"/>
              <a:t>, cargada con datos.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s-UY" dirty="0" smtClean="0"/>
              <a:t>Como el </a:t>
            </a:r>
            <a:r>
              <a:rPr lang="es-UY" dirty="0" err="1" smtClean="0"/>
              <a:t>ImagesData</a:t>
            </a:r>
            <a:r>
              <a:rPr lang="es-UY" dirty="0" smtClean="0"/>
              <a:t> ya es una colección, no es necesario configurar la </a:t>
            </a:r>
            <a:r>
              <a:rPr lang="es-UY" b="1" dirty="0" smtClean="0"/>
              <a:t>propiedad </a:t>
            </a:r>
            <a:r>
              <a:rPr lang="es-UY" b="1" dirty="0" err="1" smtClean="0"/>
              <a:t>Collection</a:t>
            </a:r>
            <a:r>
              <a:rPr lang="es-UY" b="1" dirty="0" smtClean="0"/>
              <a:t> </a:t>
            </a:r>
            <a:r>
              <a:rPr lang="es-UY" dirty="0" smtClean="0"/>
              <a:t>con valor True. Esto lo haríamos si quisiéramos que el Data </a:t>
            </a:r>
            <a:r>
              <a:rPr lang="es-UY" dirty="0" err="1" smtClean="0"/>
              <a:t>Provider</a:t>
            </a:r>
            <a:r>
              <a:rPr lang="es-UY" dirty="0" smtClean="0"/>
              <a:t> nos devuelva una colección a partir de un tipo de datos estructurado simple.</a:t>
            </a:r>
          </a:p>
          <a:p>
            <a:pPr marL="457200" lvl="1" indent="0">
              <a:buFont typeface="Arial" pitchFamily="34" charset="0"/>
              <a:buNone/>
            </a:pPr>
            <a:endParaRPr lang="es-UY" dirty="0" smtClean="0"/>
          </a:p>
          <a:p>
            <a:pPr marL="228600" lvl="0" indent="-228600">
              <a:buFont typeface="+mj-lt"/>
              <a:buAutoNum type="arabicPeriod" startAt="2"/>
            </a:pPr>
            <a:r>
              <a:rPr lang="es-UY" dirty="0" smtClean="0"/>
              <a:t>Suponiendo</a:t>
            </a:r>
            <a:r>
              <a:rPr lang="es-UY" baseline="0" dirty="0" smtClean="0"/>
              <a:t> que queremos cargar esta colección con el contenido de la tabla ATTRACTION, debemos entonces sustituir en c/línea del </a:t>
            </a:r>
            <a:r>
              <a:rPr lang="es-UY" baseline="0" dirty="0" err="1" smtClean="0"/>
              <a:t>Source</a:t>
            </a:r>
            <a:r>
              <a:rPr lang="es-UY" baseline="0" dirty="0" smtClean="0"/>
              <a:t> que le asigna valor a un miembro, el atributo que corresponda,</a:t>
            </a:r>
            <a:r>
              <a:rPr lang="es-UY" dirty="0" smtClean="0"/>
              <a:t> a la derecha del signo de asignación.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6023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9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03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5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62" y="2225675"/>
            <a:ext cx="3241294" cy="1362075"/>
          </a:xfrm>
        </p:spPr>
        <p:txBody>
          <a:bodyPr anchor="t">
            <a:noAutofit/>
          </a:bodyPr>
          <a:lstStyle>
            <a:lvl1pPr algn="r">
              <a:defRPr sz="2800" b="0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8939" y="3615956"/>
            <a:ext cx="3892817" cy="993884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6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114709" y="6235386"/>
            <a:ext cx="8922775" cy="5790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622" y="52409"/>
            <a:ext cx="9083378" cy="6475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1953" y="6566100"/>
            <a:ext cx="1420080" cy="216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5455" y="6510932"/>
            <a:ext cx="14635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"/>
                <a:cs typeface="Segoe"/>
              </a:rPr>
              <a:t>Curso GeneXus |</a:t>
            </a:r>
            <a:endParaRPr lang="en-US" sz="1400" dirty="0">
              <a:latin typeface="Segoe"/>
              <a:cs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80020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4690"/>
            <a:ext cx="8229600" cy="21814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F23870D-71BF-1848-A9AB-AB99D0AA51D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894597" y="6290616"/>
            <a:ext cx="2365583" cy="542645"/>
            <a:chOff x="6260351" y="6317719"/>
            <a:chExt cx="2570986" cy="58976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730240" y="6317719"/>
              <a:ext cx="1606996" cy="245135"/>
            </a:xfrm>
            <a:prstGeom prst="rect">
              <a:avLst/>
            </a:prstGeom>
          </p:spPr>
        </p:pic>
        <p:sp>
          <p:nvSpPr>
            <p:cNvPr id="15" name="Text Placeholder 2"/>
            <p:cNvSpPr txBox="1">
              <a:spLocks/>
            </p:cNvSpPr>
            <p:nvPr userDrawn="1"/>
          </p:nvSpPr>
          <p:spPr>
            <a:xfrm>
              <a:off x="6260351" y="6466157"/>
              <a:ext cx="2570986" cy="441325"/>
            </a:xfrm>
            <a:prstGeom prst="rect">
              <a:avLst/>
            </a:prstGeom>
          </p:spPr>
          <p:txBody>
            <a:bodyPr anchor="t"/>
            <a:lstStyle>
              <a:lvl1pPr marL="0" indent="0" algn="r" defTabSz="457200" rtl="0" eaLnBrk="1" latinLnBrk="0" hangingPunct="1">
                <a:spcBef>
                  <a:spcPct val="20000"/>
                </a:spcBef>
                <a:buFont typeface="Arial"/>
                <a:buNone/>
                <a:defRPr lang="en-US" sz="1600" i="1" u="none" kern="1200" baseline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"/>
                  <a:ea typeface="+mn-ea"/>
                  <a:cs typeface="Segoe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Segoe"/>
                  <a:ea typeface="+mn-ea"/>
                  <a:cs typeface="Segoe"/>
                </a:defRPr>
              </a:lvl5pPr>
              <a:lvl6pPr marL="22860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300" spc="0" dirty="0" err="1" smtClean="0">
                  <a:solidFill>
                    <a:srgbClr val="FFFFFF"/>
                  </a:solidFill>
                </a:rPr>
                <a:t>training.genexus.com</a:t>
              </a:r>
              <a:endParaRPr lang="en-US" sz="1300" spc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227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9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text</a:t>
            </a:r>
            <a:r>
              <a:rPr lang="es-ES_tradnl" dirty="0" smtClean="0"/>
              <a:t> </a:t>
            </a:r>
            <a:r>
              <a:rPr lang="es-ES_tradnl" dirty="0" err="1" smtClean="0"/>
              <a:t>styles</a:t>
            </a:r>
            <a:endParaRPr lang="es-ES_tradnl" dirty="0" smtClean="0"/>
          </a:p>
          <a:p>
            <a:pPr lvl="1"/>
            <a:r>
              <a:rPr lang="es-ES_tradnl" dirty="0" err="1" smtClean="0"/>
              <a:t>Second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2"/>
            <a:r>
              <a:rPr lang="es-ES_tradnl" dirty="0" err="1" smtClean="0"/>
              <a:t>Third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3"/>
            <a:r>
              <a:rPr lang="es-ES_tradnl" dirty="0" err="1" smtClean="0"/>
              <a:t>Fourth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s-ES_tradnl" dirty="0" smtClean="0"/>
          </a:p>
          <a:p>
            <a:pPr lvl="4"/>
            <a:r>
              <a:rPr lang="es-ES_tradnl" dirty="0" err="1" smtClean="0"/>
              <a:t>Fifth</a:t>
            </a:r>
            <a:r>
              <a:rPr lang="es-ES_tradnl" dirty="0" smtClean="0"/>
              <a:t> </a:t>
            </a:r>
            <a:r>
              <a:rPr lang="es-ES_tradnl" dirty="0" err="1" smtClean="0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8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2804765" y="3177625"/>
            <a:ext cx="3617416" cy="620952"/>
          </a:xfrm>
          <a:prstGeom prst="rect">
            <a:avLst/>
          </a:prstGeom>
        </p:spPr>
        <p:txBody>
          <a:bodyPr anchor="t"/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lang="en-US" sz="1600" i="1" u="none" kern="120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n-ea"/>
                <a:cs typeface="Segoe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00" spc="70" dirty="0" err="1" smtClean="0">
                <a:solidFill>
                  <a:srgbClr val="FFFFFF"/>
                </a:solidFill>
              </a:rPr>
              <a:t>training.genexus.com</a:t>
            </a:r>
            <a:endParaRPr lang="en-US" sz="1900" spc="70" dirty="0"/>
          </a:p>
        </p:txBody>
      </p:sp>
      <p:pic>
        <p:nvPicPr>
          <p:cNvPr id="8" name="Picture 7" descr="logo_GXtraining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46" y="2928802"/>
            <a:ext cx="2460991" cy="3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D6A3-9C72-A541-995E-F2EDB3D96780}" type="datetimeFigureOut">
              <a:rPr lang="en-US" smtClean="0"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23870D-71BF-1848-A9AB-AB99D0AA5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4741" y="-16494"/>
            <a:ext cx="9212039" cy="6968298"/>
          </a:xfrm>
          <a:prstGeom prst="rect">
            <a:avLst/>
          </a:prstGeom>
          <a:solidFill>
            <a:srgbClr val="A6CE2A">
              <a:alpha val="8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b="1" i="1" dirty="0">
              <a:solidFill>
                <a:srgbClr val="A6CE2A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6729" y="2377352"/>
            <a:ext cx="45814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 smtClean="0"/>
              <a:t>Click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</a:t>
            </a:r>
            <a:r>
              <a:rPr lang="es-ES_tradnl" dirty="0" err="1" smtClean="0"/>
              <a:t>edit</a:t>
            </a:r>
            <a:r>
              <a:rPr lang="es-ES_tradnl" dirty="0" smtClean="0"/>
              <a:t> Master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fld id="{8DDAD6A3-9C72-A541-995E-F2EDB3D96780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"/>
                <a:cs typeface="Segoe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971" y="2665977"/>
            <a:ext cx="6066971" cy="1143000"/>
          </a:xfrm>
        </p:spPr>
        <p:txBody>
          <a:bodyPr>
            <a:normAutofit fontScale="90000"/>
          </a:bodyPr>
          <a:lstStyle/>
          <a:p>
            <a:pPr>
              <a:lnSpc>
                <a:spcPts val="2920"/>
              </a:lnSpc>
              <a:spcBef>
                <a:spcPts val="0"/>
              </a:spcBef>
            </a:pPr>
            <a:r>
              <a:rPr lang="en-US" spc="-60" dirty="0" smtClean="0"/>
              <a:t>TIPO DE DATOS COMPUESTO</a:t>
            </a:r>
            <a:br>
              <a:rPr lang="en-US" spc="-60" dirty="0" smtClean="0"/>
            </a:br>
            <a:r>
              <a:rPr lang="en-US" sz="2400" b="0" spc="-20" dirty="0" err="1" smtClean="0"/>
              <a:t>Objeto</a:t>
            </a:r>
            <a:r>
              <a:rPr lang="en-US" sz="2400" b="0" spc="-20" dirty="0" smtClean="0"/>
              <a:t> </a:t>
            </a:r>
            <a:r>
              <a:rPr lang="en-US" sz="2400" b="0" spc="-20" dirty="0" err="1" smtClean="0"/>
              <a:t>GeneXus</a:t>
            </a:r>
            <a:r>
              <a:rPr lang="en-US" sz="2400" b="0" spc="-20" dirty="0" smtClean="0"/>
              <a:t>: Structured Data Types</a:t>
            </a:r>
            <a:endParaRPr lang="en-US" sz="3200" b="0" spc="-20" dirty="0"/>
          </a:p>
        </p:txBody>
      </p:sp>
      <p:pic>
        <p:nvPicPr>
          <p:cNvPr id="7" name="Picture 6" descr="GeneXusXev2_bc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05" y="3840120"/>
            <a:ext cx="1586338" cy="3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572018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78778" y="2956882"/>
            <a:ext cx="2895023" cy="3693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7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UY" dirty="0" smtClean="0">
                <a:latin typeface="Segoe"/>
              </a:rPr>
              <a:t>Base </a:t>
            </a:r>
            <a:r>
              <a:rPr lang="es-UY" dirty="0" err="1" smtClean="0">
                <a:latin typeface="Segoe"/>
              </a:rPr>
              <a:t>Table</a:t>
            </a:r>
            <a:r>
              <a:rPr lang="es-UY" dirty="0" smtClean="0">
                <a:latin typeface="Segoe"/>
              </a:rPr>
              <a:t>: ATTRACTION</a:t>
            </a:r>
            <a:endParaRPr lang="es-UY" dirty="0">
              <a:latin typeface="Segoe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9" y="4567014"/>
            <a:ext cx="66579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7711" y="4043318"/>
            <a:ext cx="864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Y" sz="1400" kern="0" dirty="0" smtClean="0">
                <a:latin typeface="Segoe"/>
              </a:rPr>
              <a:t>En el web panel</a:t>
            </a:r>
            <a:r>
              <a:rPr lang="es-UY" sz="1400" kern="0" dirty="0">
                <a:latin typeface="Segoe"/>
              </a:rPr>
              <a:t> </a:t>
            </a:r>
            <a:r>
              <a:rPr lang="es-UY" sz="1400" kern="0" dirty="0" smtClean="0">
                <a:latin typeface="Segoe"/>
              </a:rPr>
              <a:t>hay que asignar la devolución que hace el Data </a:t>
            </a:r>
            <a:r>
              <a:rPr lang="es-UY" sz="1400" kern="0" dirty="0" err="1">
                <a:latin typeface="Segoe"/>
              </a:rPr>
              <a:t>Provider</a:t>
            </a:r>
            <a:r>
              <a:rPr lang="es-UY" sz="1400" kern="0" dirty="0">
                <a:latin typeface="Segoe"/>
              </a:rPr>
              <a:t>, a la variable colección: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95306" y="2420888"/>
            <a:ext cx="1061070" cy="382960"/>
            <a:chOff x="2627784" y="5157192"/>
            <a:chExt cx="1061070" cy="382960"/>
          </a:xfrm>
        </p:grpSpPr>
        <p:sp>
          <p:nvSpPr>
            <p:cNvPr id="8" name="Oval 7"/>
            <p:cNvSpPr/>
            <p:nvPr/>
          </p:nvSpPr>
          <p:spPr bwMode="auto">
            <a:xfrm>
              <a:off x="2627784" y="5157192"/>
              <a:ext cx="360040" cy="3829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80742" y="5219675"/>
              <a:ext cx="1008112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dirty="0" smtClean="0"/>
                <a:t>2</a:t>
              </a:r>
              <a:endParaRPr lang="es-UY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7671" y="3997163"/>
            <a:ext cx="1061070" cy="382960"/>
            <a:chOff x="2627784" y="5157192"/>
            <a:chExt cx="1061070" cy="382960"/>
          </a:xfrm>
        </p:grpSpPr>
        <p:sp>
          <p:nvSpPr>
            <p:cNvPr id="11" name="Oval 10"/>
            <p:cNvSpPr/>
            <p:nvPr/>
          </p:nvSpPr>
          <p:spPr bwMode="auto">
            <a:xfrm>
              <a:off x="2627784" y="5157192"/>
              <a:ext cx="360040" cy="3829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80742" y="5219675"/>
              <a:ext cx="1008112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dirty="0" smtClean="0"/>
                <a:t>3</a:t>
              </a:r>
              <a:endParaRPr lang="es-UY" dirty="0"/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DATA  PROVIDER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72008" y="44624"/>
            <a:ext cx="89644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  <a:latin typeface="Segoe"/>
              </a:rPr>
              <a:t>Objeto Data </a:t>
            </a:r>
            <a:r>
              <a:rPr lang="es-UY" sz="2800" dirty="0" err="1" smtClean="0">
                <a:solidFill>
                  <a:srgbClr val="93AE43"/>
                </a:solidFill>
                <a:latin typeface="Segoe"/>
              </a:rPr>
              <a:t>Provider</a:t>
            </a:r>
            <a:endParaRPr lang="es-UY" sz="2800" dirty="0">
              <a:solidFill>
                <a:srgbClr val="93AE4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395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490" y="2045210"/>
            <a:ext cx="5652666" cy="32403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7016" y="1201912"/>
            <a:ext cx="8856984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2400" b="0" dirty="0" smtClean="0"/>
              <a:t>Resultado en ejecución:</a:t>
            </a:r>
            <a:endParaRPr lang="es-UY" sz="24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5698528"/>
            <a:ext cx="1725722" cy="4919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DATA  PROVIDER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2008" y="44624"/>
            <a:ext cx="89644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  <a:latin typeface="Segoe"/>
              </a:rPr>
              <a:t>Objeto Data </a:t>
            </a:r>
            <a:r>
              <a:rPr lang="es-UY" sz="2800" dirty="0" err="1" smtClean="0">
                <a:solidFill>
                  <a:srgbClr val="93AE43"/>
                </a:solidFill>
                <a:latin typeface="Segoe"/>
              </a:rPr>
              <a:t>Provider</a:t>
            </a:r>
            <a:endParaRPr lang="es-UY" sz="2800" dirty="0">
              <a:solidFill>
                <a:srgbClr val="93AE4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52690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 bwMode="auto">
          <a:xfrm>
            <a:off x="4572000" y="2310792"/>
            <a:ext cx="2304256" cy="794172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288453" y="4872787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0158"/>
            <a:ext cx="17716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V="1">
            <a:off x="2367615" y="1088740"/>
            <a:ext cx="1174492" cy="764470"/>
          </a:xfrm>
          <a:prstGeom prst="straightConnector1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ounded Rectangle 5"/>
          <p:cNvSpPr/>
          <p:nvPr/>
        </p:nvSpPr>
        <p:spPr bwMode="auto">
          <a:xfrm>
            <a:off x="3661048" y="620688"/>
            <a:ext cx="2567136" cy="4680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r>
              <a:rPr lang="es-UY" sz="2000" dirty="0" smtClean="0">
                <a:latin typeface="Segoe"/>
              </a:rPr>
              <a:t>1</a:t>
            </a:r>
            <a:endParaRPr lang="es-UY" sz="2400" dirty="0">
              <a:latin typeface="Segoe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383210" y="1952836"/>
            <a:ext cx="1036662" cy="170402"/>
          </a:xfrm>
          <a:prstGeom prst="straightConnector1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3542107" y="1663473"/>
            <a:ext cx="2758085" cy="4680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r>
              <a:rPr lang="es-UY" sz="2000" dirty="0" smtClean="0">
                <a:latin typeface="Segoe"/>
              </a:rPr>
              <a:t>John Smith</a:t>
            </a:r>
            <a:endParaRPr lang="es-UY" sz="2000" dirty="0">
              <a:latin typeface="Segoe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378891" y="2384884"/>
            <a:ext cx="824957" cy="360040"/>
          </a:xfrm>
          <a:prstGeom prst="straightConnector1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3316108" y="2744924"/>
            <a:ext cx="2984084" cy="46805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r>
              <a:rPr lang="es-UY" sz="2000" dirty="0" smtClean="0">
                <a:latin typeface="Segoe"/>
              </a:rPr>
              <a:t>5th. </a:t>
            </a:r>
            <a:r>
              <a:rPr lang="es-UY" sz="2000" dirty="0" err="1" smtClean="0">
                <a:latin typeface="Segoe"/>
              </a:rPr>
              <a:t>Avenue</a:t>
            </a:r>
            <a:r>
              <a:rPr lang="es-UY" sz="2000" dirty="0" smtClean="0">
                <a:latin typeface="Segoe"/>
              </a:rPr>
              <a:t> 1234</a:t>
            </a:r>
            <a:endParaRPr lang="es-UY" sz="2000" dirty="0">
              <a:latin typeface="Sego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338" y="302133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000" dirty="0" err="1" smtClean="0">
                <a:latin typeface="Segoe"/>
              </a:rPr>
              <a:t>customer</a:t>
            </a:r>
            <a:endParaRPr lang="es-UY" sz="2000" dirty="0">
              <a:latin typeface="Segoe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3144437" y="4798695"/>
            <a:ext cx="2304256" cy="794172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97984" y="3789040"/>
            <a:ext cx="3985096" cy="18038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r>
              <a:rPr lang="es-UY" sz="2400" dirty="0" smtClean="0">
                <a:solidFill>
                  <a:schemeClr val="tx1"/>
                </a:solidFill>
                <a:latin typeface="Segoe"/>
              </a:rPr>
              <a:t>1</a:t>
            </a:r>
          </a:p>
          <a:p>
            <a:r>
              <a:rPr lang="es-UY" sz="2400" dirty="0">
                <a:solidFill>
                  <a:schemeClr val="tx1"/>
                </a:solidFill>
                <a:latin typeface="Segoe"/>
              </a:rPr>
              <a:t>John Smith</a:t>
            </a:r>
          </a:p>
          <a:p>
            <a:r>
              <a:rPr lang="es-UY" sz="2400" dirty="0">
                <a:solidFill>
                  <a:schemeClr val="tx1"/>
                </a:solidFill>
                <a:latin typeface="Segoe"/>
              </a:rPr>
              <a:t>5th. </a:t>
            </a:r>
            <a:r>
              <a:rPr lang="es-UY" sz="2400" dirty="0" err="1">
                <a:solidFill>
                  <a:schemeClr val="tx1"/>
                </a:solidFill>
                <a:latin typeface="Segoe"/>
              </a:rPr>
              <a:t>Avenue</a:t>
            </a:r>
            <a:r>
              <a:rPr lang="es-UY" sz="2400" dirty="0">
                <a:solidFill>
                  <a:schemeClr val="tx1"/>
                </a:solidFill>
                <a:latin typeface="Segoe"/>
              </a:rPr>
              <a:t> </a:t>
            </a:r>
            <a:r>
              <a:rPr lang="es-UY" sz="2400" dirty="0" smtClean="0">
                <a:solidFill>
                  <a:schemeClr val="tx1"/>
                </a:solidFill>
                <a:latin typeface="Segoe"/>
              </a:rPr>
              <a:t>1234</a:t>
            </a:r>
            <a:endParaRPr lang="es-UY" sz="2400" dirty="0">
              <a:solidFill>
                <a:schemeClr val="tx1"/>
              </a:solidFill>
              <a:latin typeface="Segoe"/>
            </a:endParaRPr>
          </a:p>
        </p:txBody>
      </p:sp>
      <p:sp>
        <p:nvSpPr>
          <p:cNvPr id="14" name="Bent Arrow 13"/>
          <p:cNvSpPr/>
          <p:nvPr/>
        </p:nvSpPr>
        <p:spPr bwMode="auto">
          <a:xfrm rot="10800000" flipH="1">
            <a:off x="1190996" y="3573016"/>
            <a:ext cx="846094" cy="1224136"/>
          </a:xfrm>
          <a:prstGeom prst="bentArrow">
            <a:avLst>
              <a:gd name="adj1" fmla="val 25000"/>
              <a:gd name="adj2" fmla="val 24244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4428401"/>
            <a:ext cx="268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>
                <a:latin typeface="Segoe"/>
              </a:rPr>
              <a:t>Todos los datos de un</a:t>
            </a:r>
            <a:r>
              <a:rPr lang="es-UY" b="1" dirty="0" smtClean="0">
                <a:latin typeface="Segoe"/>
              </a:rPr>
              <a:t> </a:t>
            </a:r>
            <a:r>
              <a:rPr lang="es-UY" dirty="0" smtClean="0">
                <a:latin typeface="Segoe"/>
              </a:rPr>
              <a:t>cliente en </a:t>
            </a:r>
            <a:r>
              <a:rPr lang="es-UY" b="1" dirty="0" smtClean="0">
                <a:latin typeface="Segoe"/>
              </a:rPr>
              <a:t>1 variable</a:t>
            </a:r>
            <a:endParaRPr lang="es-UY" b="1" dirty="0">
              <a:latin typeface="Segoe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16024" y="-176560"/>
            <a:ext cx="89644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r>
              <a:rPr lang="es-UY" sz="2800" dirty="0" smtClean="0">
                <a:solidFill>
                  <a:srgbClr val="93AE43"/>
                </a:solidFill>
                <a:latin typeface="Segoe"/>
              </a:rPr>
              <a:t>Introducción</a:t>
            </a:r>
            <a:endParaRPr lang="es-UY" sz="2800" dirty="0">
              <a:latin typeface="Segoe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6516216" y="510158"/>
            <a:ext cx="648072" cy="2846834"/>
          </a:xfrm>
          <a:prstGeom prst="rightBrace">
            <a:avLst>
              <a:gd name="adj1" fmla="val 8333"/>
              <a:gd name="adj2" fmla="val 503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1772816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latin typeface="Segoe"/>
              </a:rPr>
              <a:t>3 variables</a:t>
            </a:r>
            <a:endParaRPr lang="es-UY" sz="1600" b="1" dirty="0">
              <a:latin typeface="Segoe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907704" y="5805264"/>
            <a:ext cx="5366048" cy="6480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1600" dirty="0" smtClean="0">
                <a:ea typeface="+mn-ea"/>
                <a:cs typeface="+mn-cs"/>
              </a:rPr>
              <a:t>Definiremos un tipo de datos compuesto (SDT</a:t>
            </a:r>
            <a:r>
              <a:rPr lang="es-UY" sz="1600" dirty="0" smtClean="0">
                <a:ea typeface="+mn-ea"/>
                <a:cs typeface="+mn-cs"/>
              </a:rPr>
              <a:t>)…</a:t>
            </a:r>
            <a:r>
              <a:rPr lang="es-UY" sz="1600" dirty="0" smtClean="0">
                <a:ea typeface="+mn-ea"/>
                <a:cs typeface="+mn-cs"/>
              </a:rPr>
              <a:t/>
            </a:r>
            <a:br>
              <a:rPr lang="es-UY" sz="1600" dirty="0" smtClean="0">
                <a:ea typeface="+mn-ea"/>
                <a:cs typeface="+mn-cs"/>
              </a:rPr>
            </a:br>
            <a:r>
              <a:rPr lang="es-UY" sz="1600" dirty="0" smtClean="0">
                <a:ea typeface="+mn-ea"/>
                <a:cs typeface="+mn-cs"/>
              </a:rPr>
              <a:t>y luego una variable de dicho tipo </a:t>
            </a:r>
            <a:br>
              <a:rPr lang="es-UY" sz="1600" dirty="0" smtClean="0">
                <a:ea typeface="+mn-ea"/>
                <a:cs typeface="+mn-cs"/>
              </a:rPr>
            </a:br>
            <a:endParaRPr lang="es-UY" sz="1600" dirty="0">
              <a:ea typeface="+mn-ea"/>
              <a:cs typeface="+mn-cs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STRUCTURED DATA TYPE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90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426468"/>
            <a:ext cx="74104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6444208" y="1340768"/>
            <a:ext cx="1368152" cy="432048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13500"/>
            <a:ext cx="17716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0202" y="5720158"/>
            <a:ext cx="171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800" dirty="0" err="1" smtClean="0">
                <a:latin typeface="Segoe"/>
              </a:rPr>
              <a:t>customer</a:t>
            </a:r>
            <a:endParaRPr lang="es-UY" sz="2800" dirty="0">
              <a:latin typeface="Segoe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483768" y="4399722"/>
            <a:ext cx="936104" cy="425227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3252" y="417963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800" dirty="0" smtClean="0">
                <a:latin typeface="Segoe"/>
              </a:rPr>
              <a:t>&amp;</a:t>
            </a:r>
            <a:r>
              <a:rPr lang="es-UY" sz="2800" dirty="0" err="1" smtClean="0">
                <a:latin typeface="Segoe"/>
              </a:rPr>
              <a:t>OneCustomer</a:t>
            </a:r>
            <a:r>
              <a:rPr lang="es-UY" sz="2800" dirty="0" smtClean="0">
                <a:latin typeface="Segoe"/>
              </a:rPr>
              <a:t>:  </a:t>
            </a:r>
            <a:r>
              <a:rPr lang="es-UY" sz="2800" dirty="0" err="1" smtClean="0">
                <a:latin typeface="Segoe"/>
              </a:rPr>
              <a:t>SDTCustomer</a:t>
            </a:r>
            <a:endParaRPr lang="es-UY" sz="2800" dirty="0">
              <a:latin typeface="Segoe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4716016" y="3712676"/>
            <a:ext cx="648072" cy="46695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itle 1"/>
          <p:cNvSpPr txBox="1">
            <a:spLocks/>
          </p:cNvSpPr>
          <p:nvPr/>
        </p:nvSpPr>
        <p:spPr>
          <a:xfrm>
            <a:off x="285750" y="476672"/>
            <a:ext cx="8534400" cy="6480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3200" dirty="0" smtClean="0">
                <a:solidFill>
                  <a:srgbClr val="93AE43"/>
                </a:solidFill>
              </a:rPr>
              <a:t>Definiendo un SDT </a:t>
            </a:r>
            <a:br>
              <a:rPr lang="es-UY" sz="3200" dirty="0" smtClean="0">
                <a:solidFill>
                  <a:srgbClr val="93AE43"/>
                </a:solidFill>
              </a:rPr>
            </a:br>
            <a:endParaRPr lang="es-UY" sz="3200" dirty="0">
              <a:solidFill>
                <a:srgbClr val="93AE4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83543" y="3419165"/>
            <a:ext cx="2952328" cy="584775"/>
          </a:xfrm>
          <a:prstGeom prst="rect">
            <a:avLst/>
          </a:prstGeom>
          <a:noFill/>
          <a:ln cap="flat">
            <a:noFill/>
            <a:rou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l"/>
            <a:r>
              <a:rPr lang="es-UY" sz="1600" b="1" dirty="0" smtClean="0">
                <a:solidFill>
                  <a:srgbClr val="FF0000"/>
                </a:solidFill>
                <a:latin typeface="Segoe"/>
              </a:rPr>
              <a:t>Sólo variables de tipo SDT</a:t>
            </a:r>
          </a:p>
          <a:p>
            <a:pPr algn="l"/>
            <a:r>
              <a:rPr lang="es-UY" sz="1600" b="1" dirty="0" smtClean="0">
                <a:solidFill>
                  <a:srgbClr val="FF0000"/>
                </a:solidFill>
                <a:latin typeface="Segoe"/>
              </a:rPr>
              <a:t>No atributos!</a:t>
            </a:r>
            <a:endParaRPr lang="es-UY" sz="1600" b="1" dirty="0">
              <a:solidFill>
                <a:srgbClr val="FF0000"/>
              </a:solidFill>
              <a:latin typeface="Segoe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66" y="4941168"/>
            <a:ext cx="47053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Brace 11"/>
          <p:cNvSpPr/>
          <p:nvPr/>
        </p:nvSpPr>
        <p:spPr bwMode="auto">
          <a:xfrm rot="5400000">
            <a:off x="5747589" y="3497002"/>
            <a:ext cx="352027" cy="46805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7923" y="6021288"/>
            <a:ext cx="408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800" dirty="0">
                <a:latin typeface="Segoe"/>
              </a:rPr>
              <a:t>Sintaxis de asignación de </a:t>
            </a:r>
            <a:r>
              <a:rPr lang="es-UY" sz="1800" dirty="0" smtClean="0">
                <a:latin typeface="Segoe"/>
              </a:rPr>
              <a:t>datos </a:t>
            </a:r>
            <a:r>
              <a:rPr lang="es-UY" sz="1800" dirty="0" smtClean="0">
                <a:latin typeface="Segoe"/>
              </a:rPr>
              <a:t>fijos</a:t>
            </a:r>
            <a:endParaRPr lang="es-UY" sz="1800" dirty="0">
              <a:latin typeface="Segoe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STRUCTURED DATA TYPE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9512" y="1196752"/>
            <a:ext cx="8572500" cy="6326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A6CE2A"/>
              </a:buClr>
            </a:pPr>
            <a:r>
              <a:rPr lang="es-UY" sz="2000" dirty="0" smtClean="0"/>
              <a:t>Si queremos guardar en memoria los datos de </a:t>
            </a:r>
            <a:r>
              <a:rPr lang="es-UY" sz="2000" b="1" dirty="0" smtClean="0"/>
              <a:t>varios</a:t>
            </a:r>
            <a:r>
              <a:rPr lang="es-UY" sz="2000" dirty="0" smtClean="0"/>
              <a:t> clientes</a:t>
            </a:r>
            <a:r>
              <a:rPr lang="es-UY" dirty="0" smtClean="0"/>
              <a:t>:</a:t>
            </a:r>
            <a:endParaRPr lang="es-UY" dirty="0"/>
          </a:p>
        </p:txBody>
      </p:sp>
      <p:grpSp>
        <p:nvGrpSpPr>
          <p:cNvPr id="3" name="Group 2"/>
          <p:cNvGrpSpPr/>
          <p:nvPr/>
        </p:nvGrpSpPr>
        <p:grpSpPr>
          <a:xfrm>
            <a:off x="683568" y="1916832"/>
            <a:ext cx="7488832" cy="1368152"/>
            <a:chOff x="755576" y="1556792"/>
            <a:chExt cx="7488832" cy="136815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753369"/>
              <a:ext cx="7353300" cy="117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ounded Rectangle 4"/>
            <p:cNvSpPr/>
            <p:nvPr/>
          </p:nvSpPr>
          <p:spPr bwMode="auto">
            <a:xfrm>
              <a:off x="6948264" y="1556792"/>
              <a:ext cx="1296144" cy="648072"/>
            </a:xfrm>
            <a:prstGeom prst="round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 flipH="1">
            <a:off x="7812360" y="1700808"/>
            <a:ext cx="504056" cy="54006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itle 1"/>
          <p:cNvSpPr txBox="1">
            <a:spLocks/>
          </p:cNvSpPr>
          <p:nvPr/>
        </p:nvSpPr>
        <p:spPr>
          <a:xfrm>
            <a:off x="285750" y="476672"/>
            <a:ext cx="8534400" cy="6480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3200" dirty="0" smtClean="0">
                <a:solidFill>
                  <a:srgbClr val="93AE43"/>
                </a:solidFill>
              </a:rPr>
              <a:t>Definiendo un SDT colección</a:t>
            </a:r>
            <a:br>
              <a:rPr lang="es-UY" sz="3200" dirty="0" smtClean="0">
                <a:solidFill>
                  <a:srgbClr val="93AE43"/>
                </a:solidFill>
              </a:rPr>
            </a:br>
            <a:endParaRPr lang="es-UY" sz="3200" dirty="0">
              <a:solidFill>
                <a:srgbClr val="93AE43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51520" y="3484574"/>
            <a:ext cx="8572500" cy="164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UY" kern="0" dirty="0" smtClean="0">
                <a:latin typeface="Segoe"/>
              </a:rPr>
              <a:t>Podremos definir:</a:t>
            </a:r>
          </a:p>
          <a:p>
            <a:pPr marL="0" indent="0">
              <a:buNone/>
            </a:pPr>
            <a:r>
              <a:rPr lang="es-UY" sz="2000" kern="0" dirty="0" smtClean="0">
                <a:latin typeface="Segoe"/>
              </a:rPr>
              <a:t>    - </a:t>
            </a:r>
            <a:r>
              <a:rPr lang="es-UY" sz="1600" kern="0" dirty="0" smtClean="0">
                <a:latin typeface="Segoe"/>
              </a:rPr>
              <a:t>una variable de tipo </a:t>
            </a:r>
            <a:r>
              <a:rPr lang="es-UY" sz="1600" b="1" dirty="0" err="1">
                <a:effectLst>
                  <a:glow rad="63500">
                    <a:srgbClr val="8E9D01">
                      <a:alpha val="40000"/>
                    </a:srgbClr>
                  </a:glow>
                </a:effectLst>
                <a:latin typeface="Segoe"/>
                <a:ea typeface="+mj-ea"/>
                <a:cs typeface="+mj-cs"/>
              </a:rPr>
              <a:t>SDTCustomer</a:t>
            </a:r>
            <a:r>
              <a:rPr lang="es-UY" sz="1600" kern="0" dirty="0" smtClean="0">
                <a:latin typeface="Segoe"/>
              </a:rPr>
              <a:t> </a:t>
            </a:r>
            <a:r>
              <a:rPr lang="es-UY" sz="1600" kern="0" dirty="0" smtClean="0">
                <a:latin typeface="Segoe"/>
                <a:sym typeface="Wingdings" pitchFamily="2" charset="2"/>
              </a:rPr>
              <a:t> c</a:t>
            </a:r>
            <a:r>
              <a:rPr lang="es-UY" sz="1600" kern="0" dirty="0" smtClean="0">
                <a:latin typeface="Segoe"/>
              </a:rPr>
              <a:t>olección</a:t>
            </a:r>
          </a:p>
          <a:p>
            <a:pPr marL="0" indent="0">
              <a:buNone/>
            </a:pPr>
            <a:r>
              <a:rPr lang="es-UY" sz="1600" kern="0" dirty="0" smtClean="0">
                <a:latin typeface="Segoe"/>
              </a:rPr>
              <a:t>     </a:t>
            </a:r>
            <a:r>
              <a:rPr lang="es-UY" sz="1600" kern="0" dirty="0">
                <a:latin typeface="Segoe"/>
              </a:rPr>
              <a:t>- </a:t>
            </a:r>
            <a:r>
              <a:rPr lang="es-UY" sz="1600" kern="0" dirty="0" smtClean="0">
                <a:latin typeface="Segoe"/>
              </a:rPr>
              <a:t> otra </a:t>
            </a:r>
            <a:r>
              <a:rPr lang="es-UY" sz="1600" kern="0" dirty="0">
                <a:latin typeface="Segoe"/>
              </a:rPr>
              <a:t>variable de tipo </a:t>
            </a:r>
            <a:r>
              <a:rPr lang="es-UY" sz="1600" b="1" dirty="0" err="1">
                <a:effectLst>
                  <a:glow rad="63500">
                    <a:srgbClr val="8E9D01">
                      <a:alpha val="40000"/>
                    </a:srgbClr>
                  </a:glow>
                </a:effectLst>
                <a:latin typeface="Segoe"/>
              </a:rPr>
              <a:t>SDTCustomer</a:t>
            </a:r>
            <a:r>
              <a:rPr lang="es-UY" sz="1600" kern="0" dirty="0" err="1" smtClean="0">
                <a:latin typeface="Segoe"/>
              </a:rPr>
              <a:t>.</a:t>
            </a:r>
            <a:r>
              <a:rPr lang="es-UY" sz="1600" b="1" dirty="0" err="1">
                <a:effectLst>
                  <a:glow rad="63500">
                    <a:srgbClr val="8E9D01">
                      <a:alpha val="40000"/>
                    </a:srgbClr>
                  </a:glow>
                </a:effectLst>
                <a:latin typeface="Segoe"/>
              </a:rPr>
              <a:t>SDTCustomerItem</a:t>
            </a:r>
            <a:r>
              <a:rPr lang="es-UY" sz="1600" kern="0" dirty="0" smtClean="0">
                <a:latin typeface="Segoe"/>
              </a:rPr>
              <a:t> </a:t>
            </a:r>
            <a:r>
              <a:rPr lang="es-UY" sz="1600" kern="0" dirty="0">
                <a:latin typeface="Segoe"/>
                <a:sym typeface="Wingdings" pitchFamily="2" charset="2"/>
              </a:rPr>
              <a:t> </a:t>
            </a:r>
            <a:r>
              <a:rPr lang="es-UY" sz="1600" kern="0" dirty="0" smtClean="0">
                <a:latin typeface="Segoe"/>
                <a:sym typeface="Wingdings" pitchFamily="2" charset="2"/>
              </a:rPr>
              <a:t>1 elemento de la c</a:t>
            </a:r>
            <a:r>
              <a:rPr lang="es-UY" sz="1600" kern="0" dirty="0" smtClean="0">
                <a:latin typeface="Segoe"/>
              </a:rPr>
              <a:t>olección</a:t>
            </a:r>
          </a:p>
          <a:p>
            <a:pPr marL="0" indent="0">
              <a:buNone/>
            </a:pPr>
            <a:endParaRPr lang="es-UY" sz="2000" kern="0" dirty="0" smtClean="0">
              <a:latin typeface="Segoe"/>
            </a:endParaRPr>
          </a:p>
          <a:p>
            <a:pPr marL="0" indent="0">
              <a:buNone/>
            </a:pPr>
            <a:r>
              <a:rPr lang="es-UY" kern="0" dirty="0" smtClean="0"/>
              <a:t>   </a:t>
            </a:r>
            <a:endParaRPr lang="es-UY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5242680" y="3898686"/>
            <a:ext cx="192873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UY" sz="1600" dirty="0" err="1" smtClean="0">
                <a:latin typeface="Segoe"/>
              </a:rPr>
              <a:t>Ej</a:t>
            </a:r>
            <a:r>
              <a:rPr lang="es-UY" sz="1600" dirty="0" smtClean="0">
                <a:latin typeface="Segoe"/>
              </a:rPr>
              <a:t>: &amp;</a:t>
            </a:r>
            <a:r>
              <a:rPr lang="es-UY" sz="1600" dirty="0" err="1" smtClean="0">
                <a:latin typeface="Segoe"/>
              </a:rPr>
              <a:t>CustomersList</a:t>
            </a:r>
            <a:endParaRPr lang="es-UY" sz="1600" dirty="0">
              <a:latin typeface="Sego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1228" y="4722334"/>
            <a:ext cx="18950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UY" sz="1600" dirty="0" err="1" smtClean="0">
                <a:latin typeface="Segoe"/>
              </a:rPr>
              <a:t>Ej</a:t>
            </a:r>
            <a:r>
              <a:rPr lang="es-UY" sz="1600" dirty="0" smtClean="0">
                <a:latin typeface="Segoe"/>
              </a:rPr>
              <a:t>: &amp;</a:t>
            </a:r>
            <a:r>
              <a:rPr lang="es-UY" sz="1600" dirty="0" err="1" smtClean="0">
                <a:latin typeface="Segoe"/>
              </a:rPr>
              <a:t>OneCustomer</a:t>
            </a:r>
            <a:endParaRPr lang="es-UY" sz="1600" dirty="0">
              <a:latin typeface="Sego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28981"/>
            <a:ext cx="86409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Clr>
                <a:srgbClr val="A6CE2A"/>
              </a:buClr>
              <a:buFont typeface="Arial" pitchFamily="34" charset="0"/>
              <a:buChar char="•"/>
            </a:pPr>
            <a:r>
              <a:rPr lang="es-UY" sz="1600" kern="0" dirty="0" smtClean="0">
                <a:latin typeface="Segoe"/>
              </a:rPr>
              <a:t>Luego de cargadas las </a:t>
            </a:r>
            <a:r>
              <a:rPr lang="es-UY" sz="1600" kern="0" dirty="0">
                <a:latin typeface="Segoe"/>
              </a:rPr>
              <a:t>variables de tipo SDT (simple o colección</a:t>
            </a:r>
            <a:r>
              <a:rPr lang="es-UY" sz="1600" kern="0" dirty="0" smtClean="0">
                <a:latin typeface="Segoe"/>
              </a:rPr>
              <a:t>), las utilizamos de variadas formas según la necesidad.</a:t>
            </a:r>
            <a:endParaRPr lang="es-UY" sz="1600" kern="0" dirty="0">
              <a:latin typeface="Segoe"/>
            </a:endParaRPr>
          </a:p>
          <a:p>
            <a:pPr marL="171450" indent="-171450" algn="l">
              <a:buFont typeface="Arial" pitchFamily="34" charset="0"/>
              <a:buChar char="•"/>
            </a:pPr>
            <a:endParaRPr lang="es-UY" kern="0" dirty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STRUCTURED DATA TYPE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1994226" y="2555379"/>
            <a:ext cx="576064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23528" y="5254294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Clr>
                <a:srgbClr val="93AE43"/>
              </a:buClr>
              <a:buFont typeface="Arial" pitchFamily="34" charset="0"/>
              <a:buChar char="•"/>
            </a:pPr>
            <a:r>
              <a:rPr lang="es-UY" sz="1600" kern="0" dirty="0">
                <a:latin typeface="Segoe"/>
              </a:rPr>
              <a:t>Cuando </a:t>
            </a:r>
            <a:r>
              <a:rPr lang="es-UY" sz="1600" kern="0" dirty="0" smtClean="0">
                <a:latin typeface="Segoe"/>
              </a:rPr>
              <a:t>estudiemos Data </a:t>
            </a:r>
            <a:r>
              <a:rPr lang="es-UY" sz="1600" kern="0" dirty="0" err="1" smtClean="0">
                <a:latin typeface="Segoe"/>
              </a:rPr>
              <a:t>Providers</a:t>
            </a:r>
            <a:r>
              <a:rPr lang="es-UY" sz="1600" kern="0" dirty="0" smtClean="0">
                <a:latin typeface="Segoe"/>
              </a:rPr>
              <a:t> </a:t>
            </a:r>
            <a:r>
              <a:rPr lang="es-UY" sz="1600" kern="0" dirty="0">
                <a:latin typeface="Segoe"/>
              </a:rPr>
              <a:t>veremos cómo cargar </a:t>
            </a:r>
            <a:r>
              <a:rPr lang="es-UY" sz="1600" kern="0" dirty="0" smtClean="0">
                <a:latin typeface="Segoe"/>
              </a:rPr>
              <a:t>datos </a:t>
            </a:r>
            <a:r>
              <a:rPr lang="es-UY" sz="1600" kern="0" dirty="0">
                <a:latin typeface="Segoe"/>
              </a:rPr>
              <a:t>de </a:t>
            </a:r>
            <a:r>
              <a:rPr lang="es-UY" sz="1600" kern="0" dirty="0" smtClean="0">
                <a:latin typeface="Segoe"/>
              </a:rPr>
              <a:t>la BD en una variable de tipo SDT (simple o colección).</a:t>
            </a:r>
            <a:endParaRPr lang="es-UY" sz="1600" kern="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35085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02318"/>
            <a:ext cx="6228730" cy="39842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80460" y="1114373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 smtClean="0">
                <a:latin typeface="Segoe"/>
                <a:ea typeface="Verdana" pitchFamily="34" charset="0"/>
                <a:cs typeface="Verdana" pitchFamily="34" charset="0"/>
              </a:rPr>
              <a:t>La agencia de viajes desea mostrar </a:t>
            </a:r>
            <a:r>
              <a:rPr lang="es-UY" dirty="0">
                <a:latin typeface="Segoe"/>
                <a:ea typeface="Verdana" pitchFamily="34" charset="0"/>
                <a:cs typeface="Verdana" pitchFamily="34" charset="0"/>
              </a:rPr>
              <a:t>las fotos de las </a:t>
            </a:r>
            <a:r>
              <a:rPr lang="es-UY" dirty="0" smtClean="0">
                <a:latin typeface="Segoe"/>
                <a:ea typeface="Verdana" pitchFamily="34" charset="0"/>
                <a:cs typeface="Verdana" pitchFamily="34" charset="0"/>
              </a:rPr>
              <a:t>atracciones que ofrece, como una galería de imágenes:</a:t>
            </a:r>
            <a:endParaRPr lang="es-UY" dirty="0">
              <a:latin typeface="Segoe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19671" y="4508558"/>
            <a:ext cx="4345699" cy="1200320"/>
            <a:chOff x="1619671" y="4508558"/>
            <a:chExt cx="4345699" cy="1200320"/>
          </a:xfrm>
        </p:grpSpPr>
        <p:sp>
          <p:nvSpPr>
            <p:cNvPr id="6" name="TextBox 5"/>
            <p:cNvSpPr txBox="1"/>
            <p:nvPr/>
          </p:nvSpPr>
          <p:spPr>
            <a:xfrm>
              <a:off x="1619671" y="5185658"/>
              <a:ext cx="4345699" cy="523220"/>
            </a:xfrm>
            <a:prstGeom prst="rect">
              <a:avLst/>
            </a:prstGeom>
            <a:solidFill>
              <a:srgbClr val="A6CE2A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UY" sz="1400" dirty="0" smtClean="0">
                  <a:latin typeface="Segoe"/>
                  <a:ea typeface="Verdana" pitchFamily="34" charset="0"/>
                  <a:cs typeface="Verdana" pitchFamily="34" charset="0"/>
                </a:rPr>
                <a:t>En un web panel incluimos un componente de pantalla (Extended Control) llamado </a:t>
              </a:r>
              <a:r>
                <a:rPr lang="es-UY" sz="1400" dirty="0" err="1" smtClean="0">
                  <a:latin typeface="Segoe"/>
                  <a:ea typeface="Verdana" pitchFamily="34" charset="0"/>
                  <a:cs typeface="Verdana" pitchFamily="34" charset="0"/>
                </a:rPr>
                <a:t>ImageGallery</a:t>
              </a:r>
              <a:endParaRPr lang="es-UY" sz="1400" dirty="0">
                <a:latin typeface="Segoe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Down Arrow 6"/>
            <p:cNvSpPr/>
            <p:nvPr/>
          </p:nvSpPr>
          <p:spPr bwMode="auto">
            <a:xfrm>
              <a:off x="3129923" y="4508558"/>
              <a:ext cx="491459" cy="572437"/>
            </a:xfrm>
            <a:prstGeom prst="downArrow">
              <a:avLst/>
            </a:pr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6001543"/>
            <a:ext cx="7812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Y" sz="1600" kern="0" dirty="0" smtClean="0">
                <a:latin typeface="Segoe"/>
              </a:rPr>
              <a:t>Los Extended </a:t>
            </a:r>
            <a:r>
              <a:rPr lang="es-UY" sz="1600" kern="0" dirty="0" err="1">
                <a:latin typeface="Segoe"/>
              </a:rPr>
              <a:t>Controls</a:t>
            </a:r>
            <a:r>
              <a:rPr lang="es-UY" sz="1600" kern="0" dirty="0">
                <a:latin typeface="Segoe"/>
              </a:rPr>
              <a:t> </a:t>
            </a:r>
            <a:r>
              <a:rPr lang="es-UY" sz="1600" kern="0" dirty="0" smtClean="0">
                <a:latin typeface="Segoe"/>
              </a:rPr>
              <a:t> suelen </a:t>
            </a:r>
            <a:r>
              <a:rPr lang="es-UY" sz="1600" kern="0" dirty="0">
                <a:latin typeface="Segoe"/>
              </a:rPr>
              <a:t>usar variables </a:t>
            </a:r>
            <a:r>
              <a:rPr lang="es-UY" sz="1600" kern="0" dirty="0" smtClean="0">
                <a:latin typeface="Segoe"/>
              </a:rPr>
              <a:t>de </a:t>
            </a:r>
            <a:r>
              <a:rPr lang="es-UY" sz="1600" kern="0" dirty="0">
                <a:latin typeface="Segoe"/>
              </a:rPr>
              <a:t>tipos de datos </a:t>
            </a:r>
            <a:r>
              <a:rPr lang="es-UY" sz="1600" kern="0" dirty="0" err="1" smtClean="0">
                <a:latin typeface="Segoe"/>
              </a:rPr>
              <a:t>estucturados</a:t>
            </a:r>
            <a:r>
              <a:rPr lang="es-UY" sz="1600" kern="0" dirty="0" smtClean="0">
                <a:latin typeface="Segoe"/>
              </a:rPr>
              <a:t>..</a:t>
            </a:r>
            <a:endParaRPr lang="es-UY" sz="1600" kern="0" dirty="0">
              <a:latin typeface="Segoe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STRUCTURED DATA  TYPE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86522" y="188640"/>
            <a:ext cx="8563992" cy="103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  <a:latin typeface="Segoe"/>
              </a:rPr>
              <a:t>Otro ejemplo de uso de tipo de datos compuesto</a:t>
            </a:r>
            <a:endParaRPr lang="es-UY" sz="2800" dirty="0">
              <a:solidFill>
                <a:srgbClr val="93AE43"/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3806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3528" y="1304956"/>
            <a:ext cx="8856984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1800" b="0" dirty="0" smtClean="0"/>
              <a:t>El Extended Control </a:t>
            </a:r>
            <a:r>
              <a:rPr lang="es-UY" sz="1800" dirty="0" err="1" smtClean="0"/>
              <a:t>Image</a:t>
            </a:r>
            <a:r>
              <a:rPr lang="es-UY" sz="1800" dirty="0" smtClean="0"/>
              <a:t> </a:t>
            </a:r>
            <a:r>
              <a:rPr lang="es-UY" sz="1800" dirty="0" err="1" smtClean="0"/>
              <a:t>Gallery</a:t>
            </a:r>
            <a:r>
              <a:rPr lang="es-UY" sz="1800" b="0" dirty="0" smtClean="0"/>
              <a:t> requiere que los datos de las imágenes a mostrar estén cargados en una variable de tipo colección:</a:t>
            </a:r>
            <a:endParaRPr lang="es-UY" sz="1800" b="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2008" y="188640"/>
            <a:ext cx="8563992" cy="103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  <a:latin typeface="Segoe"/>
              </a:rPr>
              <a:t>Otro ejemplo de uso de tipo de datos compuesto</a:t>
            </a:r>
            <a:endParaRPr lang="es-UY" sz="2800" dirty="0">
              <a:solidFill>
                <a:srgbClr val="93AE43"/>
              </a:solidFill>
              <a:latin typeface="Segoe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14" y="1811030"/>
            <a:ext cx="2721713" cy="17449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12" name="TextBox 11"/>
          <p:cNvSpPr txBox="1"/>
          <p:nvPr/>
        </p:nvSpPr>
        <p:spPr>
          <a:xfrm rot="21023705">
            <a:off x="344313" y="2419462"/>
            <a:ext cx="2858694" cy="13234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UY" sz="1600" dirty="0" smtClean="0"/>
              <a:t>ID: 1</a:t>
            </a:r>
          </a:p>
          <a:p>
            <a:r>
              <a:rPr lang="es-UY" sz="1600" dirty="0" smtClean="0"/>
              <a:t>FOTO:  C:\IMG\LOUVRE.JPG</a:t>
            </a:r>
          </a:p>
          <a:p>
            <a:r>
              <a:rPr lang="es-UY" sz="1600" dirty="0" smtClean="0"/>
              <a:t>FOTO PEQUEÑA: </a:t>
            </a:r>
            <a:r>
              <a:rPr lang="es-UY" sz="1600" dirty="0"/>
              <a:t>C:\</a:t>
            </a:r>
            <a:r>
              <a:rPr lang="es-UY" sz="1600" dirty="0" smtClean="0"/>
              <a:t>IMG\LOUVRE2.JPG</a:t>
            </a:r>
            <a:endParaRPr lang="es-UY" sz="1600" dirty="0"/>
          </a:p>
          <a:p>
            <a:r>
              <a:rPr lang="es-UY" sz="1600" dirty="0" smtClean="0"/>
              <a:t>NOMBRE: MUSEO DE LOUVRE</a:t>
            </a:r>
            <a:endParaRPr lang="es-UY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631678" y="2527446"/>
            <a:ext cx="3223406" cy="147732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UY" dirty="0" smtClean="0"/>
              <a:t>ID: 2</a:t>
            </a:r>
          </a:p>
          <a:p>
            <a:r>
              <a:rPr lang="es-UY" dirty="0" smtClean="0"/>
              <a:t>FOTO:  C:\IMG\GWALL.JPG</a:t>
            </a:r>
          </a:p>
          <a:p>
            <a:r>
              <a:rPr lang="es-UY" dirty="0" smtClean="0"/>
              <a:t>FOTO PEQUEÑA: </a:t>
            </a:r>
            <a:r>
              <a:rPr lang="es-UY" dirty="0"/>
              <a:t>C:\</a:t>
            </a:r>
            <a:r>
              <a:rPr lang="es-UY" dirty="0" smtClean="0"/>
              <a:t>IMG\GWALL2.JPG</a:t>
            </a:r>
            <a:endParaRPr lang="es-UY" dirty="0"/>
          </a:p>
          <a:p>
            <a:r>
              <a:rPr lang="es-UY" dirty="0" smtClean="0"/>
              <a:t>NOMBRE: MURALLA CHINA</a:t>
            </a:r>
            <a:endParaRPr lang="es-UY" dirty="0"/>
          </a:p>
        </p:txBody>
      </p:sp>
      <p:sp>
        <p:nvSpPr>
          <p:cNvPr id="15" name="TextBox 14"/>
          <p:cNvSpPr txBox="1"/>
          <p:nvPr/>
        </p:nvSpPr>
        <p:spPr>
          <a:xfrm rot="209939">
            <a:off x="4018416" y="3776371"/>
            <a:ext cx="3088544" cy="147732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UY" dirty="0" smtClean="0"/>
              <a:t>ID: 3</a:t>
            </a:r>
          </a:p>
          <a:p>
            <a:r>
              <a:rPr lang="es-UY" dirty="0" smtClean="0"/>
              <a:t>FOTO:  C:\IMG\EIFFEL.JPG</a:t>
            </a:r>
          </a:p>
          <a:p>
            <a:r>
              <a:rPr lang="es-UY" dirty="0" smtClean="0"/>
              <a:t>FOTO PEQUEÑA: </a:t>
            </a:r>
            <a:r>
              <a:rPr lang="es-UY" dirty="0"/>
              <a:t>C:\</a:t>
            </a:r>
            <a:r>
              <a:rPr lang="es-UY" dirty="0" smtClean="0"/>
              <a:t>IMG\EIFFEL2.JPG</a:t>
            </a:r>
            <a:endParaRPr lang="es-UY" dirty="0"/>
          </a:p>
          <a:p>
            <a:r>
              <a:rPr lang="es-UY" dirty="0" smtClean="0"/>
              <a:t>NOMBRE: TORRE EIFFEL</a:t>
            </a:r>
            <a:endParaRPr lang="es-UY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STRUCTURED DATA TYPE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1144654">
            <a:off x="5676216" y="4743698"/>
            <a:ext cx="3243045" cy="147732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UY" dirty="0" smtClean="0"/>
              <a:t>ID: 4</a:t>
            </a:r>
          </a:p>
          <a:p>
            <a:r>
              <a:rPr lang="es-UY" dirty="0" smtClean="0"/>
              <a:t>FOTO:  C:\IMG\CHRIST.JPG</a:t>
            </a:r>
          </a:p>
          <a:p>
            <a:r>
              <a:rPr lang="es-UY" dirty="0" smtClean="0"/>
              <a:t>FOTO PEQUEÑA: </a:t>
            </a:r>
            <a:r>
              <a:rPr lang="es-UY" dirty="0"/>
              <a:t>C:\</a:t>
            </a:r>
            <a:r>
              <a:rPr lang="es-UY" dirty="0" smtClean="0"/>
              <a:t>IMG\CHRIST2.JPG</a:t>
            </a:r>
            <a:endParaRPr lang="es-UY" dirty="0"/>
          </a:p>
          <a:p>
            <a:r>
              <a:rPr lang="es-UY" dirty="0" smtClean="0"/>
              <a:t>NOMBRE: EL CRISTO REDENTOR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2508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27584" y="2831579"/>
            <a:ext cx="7400925" cy="1533525"/>
            <a:chOff x="872679" y="1147391"/>
            <a:chExt cx="7400925" cy="1533525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679" y="1147391"/>
              <a:ext cx="7400925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 bwMode="auto">
            <a:xfrm>
              <a:off x="6807468" y="1340768"/>
              <a:ext cx="1368152" cy="432048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27728" y="5665917"/>
            <a:ext cx="7560840" cy="540000"/>
          </a:xfrm>
          <a:prstGeom prst="rect">
            <a:avLst/>
          </a:prstGeom>
          <a:solidFill>
            <a:srgbClr val="93AE43"/>
          </a:solidFill>
          <a:ln>
            <a:solidFill>
              <a:schemeClr val="accent6">
                <a:lumMod val="75000"/>
              </a:schemeClr>
            </a:solidFill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B8C901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s-UY" sz="1600" kern="0" dirty="0" smtClean="0">
                <a:latin typeface="Segoe"/>
                <a:sym typeface="Wingdings" pitchFamily="2" charset="2"/>
              </a:rPr>
              <a:t> </a:t>
            </a:r>
            <a:r>
              <a:rPr lang="es-UY" sz="1600" kern="0" dirty="0" smtClean="0">
                <a:latin typeface="Segoe"/>
              </a:rPr>
              <a:t>¿Cómo las usamos? ¿Cómo cargamos en memoria una colección con las fotos de las atracciones almacenadas en la BD?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3528" y="1609750"/>
            <a:ext cx="8856984" cy="115728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s-UY" sz="1800" b="0" dirty="0" smtClean="0"/>
              <a:t>Al incluir el Extended Control </a:t>
            </a:r>
            <a:r>
              <a:rPr lang="es-UY" sz="1800" b="0" dirty="0" err="1" smtClean="0"/>
              <a:t>Image</a:t>
            </a:r>
            <a:r>
              <a:rPr lang="es-UY" sz="1800" b="0" dirty="0" smtClean="0"/>
              <a:t> </a:t>
            </a:r>
            <a:r>
              <a:rPr lang="es-UY" sz="1800" b="0" dirty="0" err="1" smtClean="0"/>
              <a:t>Gallery</a:t>
            </a:r>
            <a:r>
              <a:rPr lang="es-UY" sz="1800" b="0" dirty="0" smtClean="0"/>
              <a:t> en el web panel:</a:t>
            </a:r>
            <a:br>
              <a:rPr lang="es-UY" sz="1800" b="0" dirty="0" smtClean="0"/>
            </a:br>
            <a:r>
              <a:rPr lang="es-UY" sz="1800" b="0" dirty="0" smtClean="0"/>
              <a:t/>
            </a:r>
            <a:br>
              <a:rPr lang="es-UY" sz="1800" b="0" dirty="0" smtClean="0"/>
            </a:br>
            <a:r>
              <a:rPr lang="es-UY" sz="1800" b="0" dirty="0" smtClean="0"/>
              <a:t>1) </a:t>
            </a:r>
            <a:r>
              <a:rPr lang="es-UY" sz="1800" dirty="0" smtClean="0"/>
              <a:t>Se crea automáticamente</a:t>
            </a:r>
            <a:r>
              <a:rPr lang="es-UY" sz="1800" b="0" dirty="0" smtClean="0"/>
              <a:t> en la KB, este SDT:</a:t>
            </a:r>
            <a:endParaRPr lang="es-UY" sz="1800" b="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395536" y="4719984"/>
            <a:ext cx="792088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l"/>
            <a:r>
              <a:rPr lang="es-UY" sz="1800" b="0" kern="0" dirty="0" smtClean="0">
                <a:latin typeface="Segoe"/>
              </a:rPr>
              <a:t>2) </a:t>
            </a:r>
            <a:r>
              <a:rPr lang="es-UY" sz="1800" kern="0" dirty="0" smtClean="0">
                <a:latin typeface="Segoe"/>
              </a:rPr>
              <a:t>Se crean automáticamente </a:t>
            </a:r>
            <a:r>
              <a:rPr lang="es-UY" sz="1800" b="0" kern="0" dirty="0" smtClean="0">
                <a:latin typeface="Segoe"/>
              </a:rPr>
              <a:t>en el web panel, estas variables</a:t>
            </a:r>
            <a:r>
              <a:rPr lang="es-UY" sz="1800" b="0" dirty="0" smtClean="0">
                <a:latin typeface="Segoe"/>
              </a:rPr>
              <a:t>:</a:t>
            </a:r>
          </a:p>
          <a:p>
            <a:pPr marL="0" indent="0" algn="l">
              <a:buNone/>
            </a:pPr>
            <a:r>
              <a:rPr lang="es-UY" sz="1600" b="0" i="1" kern="0" dirty="0" smtClean="0">
                <a:latin typeface="Segoe"/>
              </a:rPr>
              <a:t>	&amp;</a:t>
            </a:r>
            <a:r>
              <a:rPr lang="es-UY" sz="1600" b="0" i="1" kern="0" dirty="0" err="1" smtClean="0">
                <a:latin typeface="Segoe"/>
              </a:rPr>
              <a:t>ImagesData</a:t>
            </a:r>
            <a:r>
              <a:rPr lang="es-UY" sz="1600" b="0" kern="0" dirty="0" smtClean="0">
                <a:latin typeface="Segoe"/>
              </a:rPr>
              <a:t> </a:t>
            </a:r>
            <a:r>
              <a:rPr lang="es-UY" sz="1600" b="0" kern="0" dirty="0">
                <a:latin typeface="Segoe"/>
              </a:rPr>
              <a:t>de tipo </a:t>
            </a:r>
            <a:r>
              <a:rPr lang="es-UY" sz="1600" b="0" dirty="0" err="1" smtClean="0">
                <a:effectLst>
                  <a:glow rad="63500">
                    <a:srgbClr val="8E9D01">
                      <a:alpha val="40000"/>
                    </a:srgbClr>
                  </a:glow>
                </a:effectLst>
                <a:latin typeface="Segoe"/>
              </a:rPr>
              <a:t>ImagesData</a:t>
            </a:r>
            <a:endParaRPr lang="es-UY" sz="1600" b="0" dirty="0">
              <a:effectLst>
                <a:glow rad="63500">
                  <a:srgbClr val="8E9D01">
                    <a:alpha val="40000"/>
                  </a:srgbClr>
                </a:glow>
              </a:effectLst>
              <a:latin typeface="Segoe"/>
            </a:endParaRPr>
          </a:p>
          <a:p>
            <a:pPr marL="0" indent="0" algn="l">
              <a:buNone/>
            </a:pPr>
            <a:r>
              <a:rPr lang="es-UY" sz="1600" b="0" i="1" kern="0" dirty="0" smtClean="0">
                <a:latin typeface="Segoe"/>
              </a:rPr>
              <a:t>	&amp;</a:t>
            </a:r>
            <a:r>
              <a:rPr lang="es-UY" sz="1600" b="0" i="1" kern="0" dirty="0" err="1" smtClean="0">
                <a:latin typeface="Segoe"/>
              </a:rPr>
              <a:t>ImagesDataItem</a:t>
            </a:r>
            <a:r>
              <a:rPr lang="es-UY" sz="1600" b="0" kern="0" dirty="0" smtClean="0">
                <a:latin typeface="Segoe"/>
              </a:rPr>
              <a:t> de </a:t>
            </a:r>
            <a:r>
              <a:rPr lang="es-UY" sz="1600" b="0" kern="0" dirty="0">
                <a:latin typeface="Segoe"/>
              </a:rPr>
              <a:t>tipo </a:t>
            </a:r>
            <a:r>
              <a:rPr lang="es-UY" sz="1600" b="0" dirty="0" err="1" smtClean="0">
                <a:effectLst>
                  <a:glow rad="63500">
                    <a:srgbClr val="8E9D01">
                      <a:alpha val="40000"/>
                    </a:srgbClr>
                  </a:glow>
                </a:effectLst>
                <a:latin typeface="Segoe"/>
              </a:rPr>
              <a:t>ImagesData.ImagesDataItem</a:t>
            </a:r>
            <a:r>
              <a:rPr lang="es-UY" sz="1600" b="0" dirty="0">
                <a:latin typeface="Segoe"/>
              </a:rPr>
              <a:t/>
            </a:r>
            <a:br>
              <a:rPr lang="es-UY" sz="1600" b="0" dirty="0">
                <a:latin typeface="Segoe"/>
              </a:rPr>
            </a:br>
            <a:r>
              <a:rPr lang="es-UY" sz="1800" b="0" dirty="0"/>
              <a:t/>
            </a:r>
            <a:br>
              <a:rPr lang="es-UY" sz="1800" b="0" dirty="0"/>
            </a:br>
            <a:endParaRPr lang="es-UY" sz="1800" b="0" kern="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271292" y="3527647"/>
            <a:ext cx="576064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2051720" y="2831579"/>
            <a:ext cx="1152000" cy="193377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STRUCTURED DATA TYPE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72008" y="188640"/>
            <a:ext cx="8563992" cy="103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  <a:latin typeface="Segoe"/>
              </a:rPr>
              <a:t>Otro ejemplo de uso de tipo de datos compuesto</a:t>
            </a:r>
            <a:endParaRPr lang="es-UY" sz="2800" dirty="0">
              <a:solidFill>
                <a:srgbClr val="93AE43"/>
              </a:solidFill>
              <a:latin typeface="Segoe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646" y="1054422"/>
            <a:ext cx="1800200" cy="8879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706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545890" y="1058775"/>
            <a:ext cx="2297918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r>
              <a:rPr lang="es-UY" sz="1600" dirty="0">
                <a:solidFill>
                  <a:schemeClr val="tx1"/>
                </a:solidFill>
                <a:latin typeface="Segoe"/>
              </a:rPr>
              <a:t>ID: 1</a:t>
            </a:r>
          </a:p>
          <a:p>
            <a:r>
              <a:rPr lang="es-UY" sz="1200" dirty="0">
                <a:solidFill>
                  <a:schemeClr val="tx1"/>
                </a:solidFill>
                <a:latin typeface="Segoe"/>
              </a:rPr>
              <a:t>FOTO: 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Louvre.jpg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 smtClean="0">
                <a:solidFill>
                  <a:schemeClr val="tx1"/>
                </a:solidFill>
                <a:latin typeface="Segoe"/>
              </a:rPr>
              <a:t>FOTOPEQUEÑA: Louvre.jpg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>
                <a:solidFill>
                  <a:schemeClr val="tx1"/>
                </a:solidFill>
                <a:latin typeface="Segoe"/>
              </a:rPr>
              <a:t>NOMBRE: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Museo de Louvre</a:t>
            </a:r>
            <a:endParaRPr lang="es-UY" sz="1200" dirty="0">
              <a:solidFill>
                <a:schemeClr val="tx1"/>
              </a:solidFill>
              <a:latin typeface="Segoe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10800000">
            <a:off x="3059831" y="2276870"/>
            <a:ext cx="3170491" cy="2970223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Picture 4" descr="G:\Mis Documentos\Mis imágenes\iconos\database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21487"/>
            <a:ext cx="4536107" cy="424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714736" y="3541635"/>
            <a:ext cx="1817704" cy="307777"/>
          </a:xfrm>
          <a:prstGeom prst="rect">
            <a:avLst/>
          </a:prstGeom>
          <a:solidFill>
            <a:srgbClr val="76A00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s-UY" sz="1400" dirty="0" smtClean="0">
                <a:latin typeface="Segoe"/>
              </a:rPr>
              <a:t>ATTRACTION </a:t>
            </a:r>
            <a:r>
              <a:rPr lang="es-UY" sz="1400" dirty="0" err="1" smtClean="0">
                <a:latin typeface="Segoe"/>
              </a:rPr>
              <a:t>Table</a:t>
            </a:r>
            <a:endParaRPr lang="es-UY" sz="1400" dirty="0" smtClean="0">
              <a:latin typeface="Sego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6623" y="3484234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2800" dirty="0">
                <a:solidFill>
                  <a:schemeClr val="bg1"/>
                </a:solidFill>
                <a:latin typeface="Segoe"/>
              </a:rPr>
              <a:t> </a:t>
            </a:r>
            <a:r>
              <a:rPr lang="es-UY" sz="2800" dirty="0" smtClean="0">
                <a:solidFill>
                  <a:schemeClr val="bg1"/>
                </a:solidFill>
                <a:latin typeface="Segoe"/>
              </a:rPr>
              <a:t>Data </a:t>
            </a:r>
            <a:r>
              <a:rPr lang="es-UY" sz="2800" dirty="0" err="1" smtClean="0">
                <a:solidFill>
                  <a:schemeClr val="bg1"/>
                </a:solidFill>
                <a:latin typeface="Segoe"/>
              </a:rPr>
              <a:t>Provider</a:t>
            </a:r>
            <a:endParaRPr lang="es-UY" sz="2800" dirty="0">
              <a:solidFill>
                <a:schemeClr val="bg1"/>
              </a:solidFill>
              <a:latin typeface="Sego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7004" y="5724545"/>
            <a:ext cx="18646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UY" sz="2800" dirty="0">
                <a:latin typeface="Segoe"/>
              </a:rPr>
              <a:t> </a:t>
            </a:r>
            <a:r>
              <a:rPr lang="es-UY" sz="2800" dirty="0" err="1" smtClean="0">
                <a:solidFill>
                  <a:schemeClr val="accent6">
                    <a:lumMod val="75000"/>
                  </a:schemeClr>
                </a:solidFill>
                <a:latin typeface="Segoe"/>
              </a:rPr>
              <a:t>Collection</a:t>
            </a:r>
            <a:endParaRPr lang="es-UY" sz="2800" dirty="0">
              <a:solidFill>
                <a:schemeClr val="accent6">
                  <a:lumMod val="75000"/>
                </a:schemeClr>
              </a:solidFill>
              <a:latin typeface="Segoe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67544" y="845422"/>
            <a:ext cx="2454609" cy="5140733"/>
          </a:xfrm>
          <a:prstGeom prst="roundRect">
            <a:avLst/>
          </a:prstGeom>
          <a:noFill/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859883" y="1513997"/>
            <a:ext cx="1400500" cy="369332"/>
          </a:xfrm>
          <a:prstGeom prst="rect">
            <a:avLst/>
          </a:prstGeom>
          <a:gradFill>
            <a:gsLst>
              <a:gs pos="0">
                <a:srgbClr val="72A2E8"/>
              </a:gs>
              <a:gs pos="43000">
                <a:srgbClr val="91C2EF"/>
              </a:gs>
              <a:gs pos="100000">
                <a:srgbClr val="C2D3F6"/>
              </a:gs>
            </a:gsLst>
          </a:gradFill>
          <a:ln/>
          <a:scene3d>
            <a:camera prst="isometricOffAxis2Top">
              <a:rot lat="18714689" lon="2130994" rev="19911858"/>
            </a:camera>
            <a:lightRig rig="threePt" dir="t">
              <a:rot lat="0" lon="0" rev="1200000"/>
            </a:lightRig>
          </a:scene3d>
          <a:sp3d prstMaterial="flat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threePt" dir="t">
                <a:rot lat="0" lon="0" rev="0"/>
              </a:lightRig>
            </a:scene3d>
            <a:sp3d prstMaterial="dkEdge"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s-UY" sz="1800" dirty="0" err="1" smtClean="0">
                <a:latin typeface="Segoe"/>
              </a:rPr>
              <a:t>Database</a:t>
            </a:r>
            <a:endParaRPr lang="es-UY" sz="1800" dirty="0" smtClean="0">
              <a:latin typeface="Segoe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37127" y="2249362"/>
            <a:ext cx="2297918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r>
              <a:rPr lang="es-UY" sz="1600" dirty="0">
                <a:solidFill>
                  <a:schemeClr val="tx1"/>
                </a:solidFill>
                <a:latin typeface="Segoe"/>
              </a:rPr>
              <a:t>ID</a:t>
            </a:r>
            <a:r>
              <a:rPr lang="es-UY" sz="1200" dirty="0">
                <a:solidFill>
                  <a:schemeClr val="tx1"/>
                </a:solidFill>
                <a:latin typeface="Segoe"/>
              </a:rPr>
              <a:t>: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2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>
                <a:solidFill>
                  <a:schemeClr val="tx1"/>
                </a:solidFill>
                <a:latin typeface="Segoe"/>
              </a:rPr>
              <a:t>FOTO: 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GWall.jpg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 smtClean="0">
                <a:solidFill>
                  <a:schemeClr val="tx1"/>
                </a:solidFill>
                <a:latin typeface="Segoe"/>
              </a:rPr>
              <a:t>FOTOPEQUEÑA: GWall.jpg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>
                <a:solidFill>
                  <a:schemeClr val="tx1"/>
                </a:solidFill>
                <a:latin typeface="Segoe"/>
              </a:rPr>
              <a:t>NOMBRE: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Muralla </a:t>
            </a:r>
            <a:r>
              <a:rPr lang="es-UY" sz="1600" dirty="0" smtClean="0">
                <a:solidFill>
                  <a:schemeClr val="tx1"/>
                </a:solidFill>
                <a:latin typeface="Segoe"/>
              </a:rPr>
              <a:t>China</a:t>
            </a:r>
            <a:endParaRPr lang="es-UY" sz="1600" dirty="0">
              <a:solidFill>
                <a:schemeClr val="tx1"/>
              </a:solidFill>
              <a:latin typeface="Segoe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24204" y="3484234"/>
            <a:ext cx="2297918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r>
              <a:rPr lang="es-UY" sz="1600" dirty="0">
                <a:solidFill>
                  <a:schemeClr val="tx1"/>
                </a:solidFill>
                <a:latin typeface="Segoe"/>
              </a:rPr>
              <a:t>ID:</a:t>
            </a:r>
            <a:r>
              <a:rPr lang="es-UY" sz="1200" dirty="0">
                <a:solidFill>
                  <a:schemeClr val="tx1"/>
                </a:solidFill>
                <a:latin typeface="Segoe"/>
              </a:rPr>
              <a:t>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3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>
                <a:solidFill>
                  <a:schemeClr val="tx1"/>
                </a:solidFill>
                <a:latin typeface="Segoe"/>
              </a:rPr>
              <a:t>FOTO: 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Eiffel.jpg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 smtClean="0">
                <a:solidFill>
                  <a:schemeClr val="tx1"/>
                </a:solidFill>
                <a:latin typeface="Segoe"/>
              </a:rPr>
              <a:t>FOTOPEQUEÑA: Eiffel.jpg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>
                <a:solidFill>
                  <a:schemeClr val="tx1"/>
                </a:solidFill>
                <a:latin typeface="Segoe"/>
              </a:rPr>
              <a:t>NOMBRE: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Torre Eiffel</a:t>
            </a:r>
            <a:endParaRPr lang="es-UY" sz="1200" dirty="0">
              <a:solidFill>
                <a:schemeClr val="tx1"/>
              </a:solidFill>
              <a:latin typeface="Segoe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45889" y="4743038"/>
            <a:ext cx="2297918" cy="10081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1" compatLnSpc="1">
            <a:prstTxWarp prst="textNoShape">
              <a:avLst/>
            </a:prstTxWarp>
          </a:bodyPr>
          <a:lstStyle/>
          <a:p>
            <a:r>
              <a:rPr lang="es-UY" sz="1600" dirty="0">
                <a:solidFill>
                  <a:schemeClr val="tx1"/>
                </a:solidFill>
                <a:latin typeface="Segoe"/>
              </a:rPr>
              <a:t>ID: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4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>
                <a:solidFill>
                  <a:schemeClr val="tx1"/>
                </a:solidFill>
                <a:latin typeface="Segoe"/>
              </a:rPr>
              <a:t>FOTO: 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Christ.jpg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 smtClean="0">
                <a:solidFill>
                  <a:schemeClr val="tx1"/>
                </a:solidFill>
                <a:latin typeface="Segoe"/>
              </a:rPr>
              <a:t>FOTOPEQUEÑA: Christ2.jpg</a:t>
            </a:r>
            <a:endParaRPr lang="es-UY" sz="1200" dirty="0">
              <a:solidFill>
                <a:schemeClr val="tx1"/>
              </a:solidFill>
              <a:latin typeface="Segoe"/>
            </a:endParaRPr>
          </a:p>
          <a:p>
            <a:r>
              <a:rPr lang="es-UY" sz="1200" dirty="0">
                <a:solidFill>
                  <a:schemeClr val="tx1"/>
                </a:solidFill>
                <a:latin typeface="Segoe"/>
              </a:rPr>
              <a:t>NOMBRE: </a:t>
            </a:r>
            <a:r>
              <a:rPr lang="es-UY" sz="1200" dirty="0" smtClean="0">
                <a:solidFill>
                  <a:schemeClr val="tx1"/>
                </a:solidFill>
                <a:latin typeface="Segoe"/>
              </a:rPr>
              <a:t>El Cristo Redentor</a:t>
            </a:r>
            <a:endParaRPr lang="es-UY" sz="1200" dirty="0">
              <a:solidFill>
                <a:schemeClr val="tx1"/>
              </a:solidFill>
              <a:latin typeface="Segoe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72008" y="44624"/>
            <a:ext cx="89644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  <a:latin typeface="Segoe"/>
              </a:rPr>
              <a:t>Objeto Data </a:t>
            </a:r>
            <a:r>
              <a:rPr lang="es-UY" sz="2800" dirty="0" err="1" smtClean="0">
                <a:solidFill>
                  <a:srgbClr val="93AE43"/>
                </a:solidFill>
                <a:latin typeface="Segoe"/>
              </a:rPr>
              <a:t>Provider</a:t>
            </a:r>
            <a:endParaRPr lang="es-UY" sz="2800" dirty="0">
              <a:solidFill>
                <a:srgbClr val="93AE43"/>
              </a:solidFill>
              <a:latin typeface="Segoe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DATA  PROVIDER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4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93937"/>
            <a:ext cx="44862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66634" y="2635788"/>
            <a:ext cx="259199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UY" dirty="0" smtClean="0">
                <a:latin typeface="Segoe"/>
              </a:rPr>
              <a:t>Sustituir por atributos</a:t>
            </a:r>
            <a:endParaRPr lang="es-UY" dirty="0">
              <a:latin typeface="Segoe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18097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539552" y="5085184"/>
            <a:ext cx="1198541" cy="165819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4362339" flipH="1">
            <a:off x="2712005" y="3487626"/>
            <a:ext cx="237538" cy="2232754"/>
          </a:xfrm>
          <a:prstGeom prst="downArrow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30" y="3631339"/>
            <a:ext cx="2989709" cy="238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33974" y="4878232"/>
            <a:ext cx="264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b="1" dirty="0" err="1" smtClean="0">
                <a:solidFill>
                  <a:schemeClr val="accent6">
                    <a:lumMod val="50000"/>
                  </a:schemeClr>
                </a:solidFill>
                <a:latin typeface="Segoe"/>
              </a:rPr>
              <a:t>Prop</a:t>
            </a:r>
            <a:r>
              <a:rPr lang="es-UY" sz="1200" b="1" dirty="0" smtClean="0">
                <a:solidFill>
                  <a:schemeClr val="accent6">
                    <a:lumMod val="50000"/>
                  </a:schemeClr>
                </a:solidFill>
                <a:latin typeface="Segoe"/>
              </a:rPr>
              <a:t>. asignada automáticamente </a:t>
            </a:r>
          </a:p>
          <a:p>
            <a:r>
              <a:rPr lang="es-UY" sz="1200" b="1" dirty="0" smtClean="0">
                <a:solidFill>
                  <a:schemeClr val="accent6">
                    <a:lumMod val="50000"/>
                  </a:schemeClr>
                </a:solidFill>
                <a:latin typeface="Segoe"/>
              </a:rPr>
              <a:t>  al arrastrar SDT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386152" y="5069979"/>
            <a:ext cx="306115" cy="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>
            <a:off x="6444208" y="5157192"/>
            <a:ext cx="306115" cy="240407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2262" y="5310144"/>
            <a:ext cx="243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Y" sz="1200" b="1" dirty="0" smtClean="0">
                <a:solidFill>
                  <a:schemeClr val="accent6">
                    <a:lumMod val="50000"/>
                  </a:schemeClr>
                </a:solidFill>
                <a:latin typeface="Segoe"/>
              </a:rPr>
              <a:t>El DP devuelve un SDT de ese tipo cargado según el </a:t>
            </a:r>
            <a:r>
              <a:rPr lang="es-UY" sz="1200" b="1" dirty="0" err="1" smtClean="0">
                <a:solidFill>
                  <a:schemeClr val="accent6">
                    <a:lumMod val="50000"/>
                  </a:schemeClr>
                </a:solidFill>
                <a:latin typeface="Segoe"/>
              </a:rPr>
              <a:t>source</a:t>
            </a:r>
            <a:endParaRPr lang="es-UY" sz="1200" b="1" dirty="0" smtClean="0">
              <a:solidFill>
                <a:schemeClr val="accent6">
                  <a:lumMod val="50000"/>
                </a:schemeClr>
              </a:solidFill>
              <a:latin typeface="Segoe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790850" y="4725144"/>
            <a:ext cx="1061070" cy="382960"/>
            <a:chOff x="2627784" y="5157192"/>
            <a:chExt cx="1061070" cy="382960"/>
          </a:xfrm>
        </p:grpSpPr>
        <p:sp>
          <p:nvSpPr>
            <p:cNvPr id="14" name="Oval 13"/>
            <p:cNvSpPr/>
            <p:nvPr/>
          </p:nvSpPr>
          <p:spPr bwMode="auto">
            <a:xfrm>
              <a:off x="2627784" y="5157192"/>
              <a:ext cx="360040" cy="38296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UY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80742" y="5219675"/>
              <a:ext cx="1008112" cy="288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dirty="0" smtClean="0"/>
                <a:t>1</a:t>
              </a:r>
              <a:endParaRPr lang="es-UY" dirty="0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823223" y="6525528"/>
            <a:ext cx="3895405" cy="3030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s-ES_tradnl" sz="1200" b="1" i="1" u="none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"/>
                <a:ea typeface="+mj-ea"/>
                <a:cs typeface="Segoe"/>
              </a:defRPr>
            </a:lvl1pPr>
          </a:lstStyle>
          <a:p>
            <a:r>
              <a:rPr lang="en-US" b="0" i="0" dirty="0" smtClean="0">
                <a:solidFill>
                  <a:schemeClr val="bg1">
                    <a:lumMod val="95000"/>
                  </a:schemeClr>
                </a:solidFill>
              </a:rPr>
              <a:t>OBJETO: DATA  PROVIDER</a:t>
            </a:r>
            <a:endParaRPr lang="en-US" b="0" i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72008" y="44624"/>
            <a:ext cx="8964488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s-UY" sz="2800" dirty="0" smtClean="0">
                <a:solidFill>
                  <a:srgbClr val="93AE43"/>
                </a:solidFill>
                <a:latin typeface="Segoe"/>
              </a:rPr>
              <a:t>Objeto Data </a:t>
            </a:r>
            <a:r>
              <a:rPr lang="es-UY" sz="2800" dirty="0" err="1" smtClean="0">
                <a:solidFill>
                  <a:srgbClr val="93AE43"/>
                </a:solidFill>
                <a:latin typeface="Segoe"/>
              </a:rPr>
              <a:t>Provider</a:t>
            </a:r>
            <a:endParaRPr lang="es-UY" sz="2800" dirty="0">
              <a:solidFill>
                <a:srgbClr val="93AE43"/>
              </a:solidFill>
              <a:latin typeface="Segoe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788023" y="1893937"/>
            <a:ext cx="2110011" cy="249952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Y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ctr">
        <a:normAutofit/>
      </a:bodyPr>
      <a:lstStyle>
        <a:defPPr>
          <a:defRPr b="0" i="0" dirty="0" smtClean="0">
            <a:solidFill>
              <a:schemeClr val="bg1">
                <a:lumMod val="9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1502</Words>
  <Application>Microsoft Office PowerPoint</Application>
  <PresentationFormat>On-screen Show (4:3)</PresentationFormat>
  <Paragraphs>146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TIPO DE DATOS COMPUESTO Objeto GeneXus: Structured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macmini-pro macmini</dc:creator>
  <cp:lastModifiedBy>Cecilia Fernández</cp:lastModifiedBy>
  <cp:revision>188</cp:revision>
  <cp:lastPrinted>2013-05-13T18:08:38Z</cp:lastPrinted>
  <dcterms:created xsi:type="dcterms:W3CDTF">2013-04-25T16:22:53Z</dcterms:created>
  <dcterms:modified xsi:type="dcterms:W3CDTF">2013-06-03T17:27:54Z</dcterms:modified>
</cp:coreProperties>
</file>