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0F3239-CD68-7D44-A79D-2C7662D983C6}">
          <p14:sldIdLst>
            <p14:sldId id="256"/>
            <p14:sldId id="261"/>
            <p14:sldId id="262"/>
            <p14:sldId id="263"/>
            <p14:sldId id="264"/>
            <p14:sldId id="265"/>
          </p14:sldIdLst>
        </p14:section>
        <p14:section name="Untitled Section" id="{46B6E6F4-310F-C14D-A030-EA2BBB26B1A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E43"/>
    <a:srgbClr val="92BA5E"/>
    <a:srgbClr val="8EBB38"/>
    <a:srgbClr val="5E5E5E"/>
    <a:srgbClr val="A6CE2A"/>
    <a:srgbClr val="AE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452" autoAdjust="0"/>
    <p:restoredTop sz="74786" autoAdjust="0"/>
  </p:normalViewPr>
  <p:slideViewPr>
    <p:cSldViewPr snapToGrid="0" snapToObjects="1">
      <p:cViewPr>
        <p:scale>
          <a:sx n="66" d="100"/>
          <a:sy n="66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2046" y="223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9CE8-54DD-4042-ADF5-4E30E44A0B86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C025-C41F-B943-B94E-E4BDAD66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D245-ED2B-4219-9EBE-D4197D0D408A}" type="datetimeFigureOut">
              <a:rPr lang="es-UY" smtClean="0"/>
              <a:t>03/06/2013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178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9144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3716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8288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8425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kern="1200" dirty="0" smtClean="0">
                <a:solidFill>
                  <a:schemeClr val="tx1"/>
                </a:solidFill>
                <a:effectLst/>
              </a:rPr>
              <a:t>Al mostrarle la aplicación que tenemos definida hasta el momento a los usuarios de la Agencia de Viajes, nos dan su visto bueno y nos recuerdan </a:t>
            </a:r>
            <a:r>
              <a:rPr lang="es-ES_tradnl" b="1" kern="1200" dirty="0" smtClean="0">
                <a:solidFill>
                  <a:schemeClr val="tx1"/>
                </a:solidFill>
                <a:effectLst/>
              </a:rPr>
              <a:t>que para cada atracción turística desean registrar la ciudad en la cual se encuentra</a:t>
            </a:r>
            <a:r>
              <a:rPr lang="es-ES_tradnl" kern="1200" dirty="0" smtClean="0">
                <a:solidFill>
                  <a:schemeClr val="tx1"/>
                </a:solidFill>
                <a:effectLst/>
              </a:rPr>
              <a:t>. </a:t>
            </a:r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r>
              <a:rPr lang="es-ES_tradnl" kern="1200" dirty="0" smtClean="0">
                <a:solidFill>
                  <a:schemeClr val="tx1"/>
                </a:solidFill>
                <a:effectLst/>
              </a:rPr>
              <a:t> </a:t>
            </a:r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r>
              <a:rPr lang="es-ES_tradnl" kern="1200" dirty="0" smtClean="0">
                <a:solidFill>
                  <a:schemeClr val="tx1"/>
                </a:solidFill>
                <a:effectLst/>
              </a:rPr>
              <a:t>Debemos representar entonces: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_tradnl" b="0" kern="1200" dirty="0" smtClean="0">
                <a:solidFill>
                  <a:schemeClr val="tx1"/>
                </a:solidFill>
                <a:effectLst/>
              </a:rPr>
              <a:t>que los países contienen un conjunto de ciudades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_tradnl" kern="1200" dirty="0" smtClean="0">
                <a:solidFill>
                  <a:schemeClr val="tx1"/>
                </a:solidFill>
                <a:effectLst/>
              </a:rPr>
              <a:t>cada atracción turística pertenece a una </a:t>
            </a:r>
            <a:r>
              <a:rPr lang="es-ES_tradnl" kern="1200" dirty="0" smtClean="0">
                <a:solidFill>
                  <a:schemeClr val="tx1"/>
                </a:solidFill>
                <a:effectLst/>
              </a:rPr>
              <a:t>ciudad</a:t>
            </a:r>
            <a:endParaRPr lang="es-UY" kern="12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928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19488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7575" y="4715907"/>
            <a:ext cx="4962526" cy="4467701"/>
          </a:xfrm>
        </p:spPr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kern="1200" dirty="0" smtClean="0">
                <a:solidFill>
                  <a:schemeClr val="tx1"/>
                </a:solidFill>
                <a:effectLst/>
              </a:rPr>
              <a:t>La llave primaria de la</a:t>
            </a:r>
            <a:r>
              <a:rPr lang="es-ES_tradnl" kern="1200" baseline="0" dirty="0" smtClean="0">
                <a:solidFill>
                  <a:schemeClr val="tx1"/>
                </a:solidFill>
                <a:effectLst/>
              </a:rPr>
              <a:t> tabla City </a:t>
            </a:r>
            <a:r>
              <a:rPr lang="es-ES_tradnl" kern="1200" dirty="0" smtClean="0">
                <a:solidFill>
                  <a:schemeClr val="tx1"/>
                </a:solidFill>
                <a:effectLst/>
              </a:rPr>
              <a:t>está compuesta por 2 atributos: </a:t>
            </a:r>
            <a:r>
              <a:rPr lang="es-ES_tradnl" kern="1200" dirty="0" err="1" smtClean="0">
                <a:solidFill>
                  <a:schemeClr val="tx1"/>
                </a:solidFill>
                <a:effectLst/>
              </a:rPr>
              <a:t>CountryId</a:t>
            </a:r>
            <a:r>
              <a:rPr lang="es-ES_tradnl" kern="1200" dirty="0" smtClean="0">
                <a:solidFill>
                  <a:schemeClr val="tx1"/>
                </a:solidFill>
                <a:effectLst/>
              </a:rPr>
              <a:t> y </a:t>
            </a:r>
            <a:r>
              <a:rPr lang="es-ES_tradnl" kern="1200" dirty="0" err="1" smtClean="0">
                <a:solidFill>
                  <a:schemeClr val="tx1"/>
                </a:solidFill>
                <a:effectLst/>
              </a:rPr>
              <a:t>CityId</a:t>
            </a:r>
            <a:r>
              <a:rPr lang="es-ES_tradnl" kern="1200" dirty="0" smtClean="0">
                <a:solidFill>
                  <a:schemeClr val="tx1"/>
                </a:solidFill>
                <a:effectLst/>
              </a:rPr>
              <a:t>. Esto quiere decir que nunca vamos a tener para 2 ciudades la misma combinación de valores de </a:t>
            </a:r>
            <a:r>
              <a:rPr lang="es-ES_tradnl" kern="1200" dirty="0" err="1" smtClean="0">
                <a:solidFill>
                  <a:schemeClr val="tx1"/>
                </a:solidFill>
                <a:effectLst/>
              </a:rPr>
              <a:t>CountryId-CityId</a:t>
            </a:r>
            <a:r>
              <a:rPr lang="es-ES_tradnl" kern="1200" dirty="0" smtClean="0">
                <a:solidFill>
                  <a:schemeClr val="tx1"/>
                </a:solidFill>
                <a:effectLst/>
              </a:rPr>
              <a:t>.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_tradnl" kern="1200" dirty="0" smtClean="0">
              <a:solidFill>
                <a:schemeClr val="tx1"/>
              </a:solidFill>
              <a:effectLst/>
            </a:endParaRPr>
          </a:p>
          <a:p>
            <a:r>
              <a:rPr lang="es-ES_tradnl" kern="1200" dirty="0" smtClean="0">
                <a:solidFill>
                  <a:schemeClr val="tx1"/>
                </a:solidFill>
                <a:effectLst/>
              </a:rPr>
              <a:t>Distintos países, pueden tener sus ciudades identificadas con 1, 2, 3 respectivamente... porque a cada ciudad no la identifica solamente su </a:t>
            </a:r>
            <a:r>
              <a:rPr lang="es-ES_tradnl" kern="1200" dirty="0" err="1" smtClean="0">
                <a:solidFill>
                  <a:schemeClr val="tx1"/>
                </a:solidFill>
                <a:effectLst/>
              </a:rPr>
              <a:t>CityId</a:t>
            </a:r>
            <a:r>
              <a:rPr lang="es-ES_tradnl" kern="1200" dirty="0" smtClean="0">
                <a:solidFill>
                  <a:schemeClr val="tx1"/>
                </a:solidFill>
                <a:effectLst/>
              </a:rPr>
              <a:t>, sino que las ciudades También se identifican en base al país que pertenecen.</a:t>
            </a:r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r>
              <a:rPr lang="es-ES_tradnl" kern="1200" dirty="0" smtClean="0">
                <a:solidFill>
                  <a:schemeClr val="tx1"/>
                </a:solidFill>
                <a:effectLst/>
              </a:rPr>
              <a:t>Observemos que para un mismo país, no se puede repetir el valor de identificador de ciudad.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42930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En la agencia</a:t>
            </a:r>
            <a:r>
              <a:rPr lang="es-UY" baseline="0" dirty="0" smtClean="0"/>
              <a:t> de viajes nos indicaron que la ciudad de la atracción debe poder quedar sin especificarse. Para esto, configuramos </a:t>
            </a:r>
            <a:r>
              <a:rPr lang="es-UY" baseline="0" dirty="0" err="1" smtClean="0"/>
              <a:t>Nullable</a:t>
            </a:r>
            <a:r>
              <a:rPr lang="es-UY" baseline="0" dirty="0" smtClean="0"/>
              <a:t>=Yes para el atributo </a:t>
            </a:r>
            <a:r>
              <a:rPr lang="es-UY" baseline="0" dirty="0" err="1" smtClean="0"/>
              <a:t>CityId</a:t>
            </a:r>
            <a:r>
              <a:rPr lang="es-UY" baseline="0" dirty="0" smtClean="0"/>
              <a:t> en la transacción </a:t>
            </a:r>
            <a:r>
              <a:rPr lang="es-UY" baseline="0" dirty="0" err="1" smtClean="0"/>
              <a:t>Attraction</a:t>
            </a:r>
            <a:r>
              <a:rPr lang="es-UY" baseline="0" dirty="0" smtClean="0"/>
              <a:t>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7867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3282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9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62" y="2225675"/>
            <a:ext cx="3241294" cy="1362075"/>
          </a:xfrm>
        </p:spPr>
        <p:txBody>
          <a:bodyPr anchor="t">
            <a:noAutofit/>
          </a:bodyPr>
          <a:lstStyle>
            <a:lvl1pPr algn="r">
              <a:defRPr sz="28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939" y="3615956"/>
            <a:ext cx="3892817" cy="9938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114709" y="6235386"/>
            <a:ext cx="8922775" cy="579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622" y="52409"/>
            <a:ext cx="9083378" cy="647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953" y="6566100"/>
            <a:ext cx="1420080" cy="216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455" y="6510932"/>
            <a:ext cx="1463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"/>
                <a:cs typeface="Segoe"/>
              </a:rPr>
              <a:t>Curso GeneXus |</a:t>
            </a:r>
            <a:endParaRPr lang="en-US" sz="1400" dirty="0"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8002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23870D-71BF-1848-A9AB-AB99D0AA51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15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804765" y="3177625"/>
            <a:ext cx="3617416" cy="620952"/>
          </a:xfrm>
          <a:prstGeom prst="rect">
            <a:avLst/>
          </a:prstGeom>
        </p:spPr>
        <p:txBody>
          <a:bodyPr anchor="t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i="1" u="none" kern="1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n-ea"/>
                <a:cs typeface="Sego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spc="70" dirty="0" err="1" smtClean="0">
                <a:solidFill>
                  <a:srgbClr val="FFFFFF"/>
                </a:solidFill>
              </a:rPr>
              <a:t>training.genexus.com</a:t>
            </a:r>
            <a:endParaRPr lang="en-US" sz="1900" spc="70" dirty="0"/>
          </a:p>
        </p:txBody>
      </p:sp>
      <p:pic>
        <p:nvPicPr>
          <p:cNvPr id="8" name="Picture 7" descr="logo_GXtraining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6" y="2928802"/>
            <a:ext cx="2460991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4741" y="-16494"/>
            <a:ext cx="9212039" cy="6968298"/>
          </a:xfrm>
          <a:prstGeom prst="rect">
            <a:avLst/>
          </a:prstGeom>
          <a:solidFill>
            <a:srgbClr val="A6CE2A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1" dirty="0">
              <a:solidFill>
                <a:srgbClr val="A6CE2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6729" y="2377352"/>
            <a:ext cx="458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313" y="2496457"/>
            <a:ext cx="5602515" cy="1312520"/>
          </a:xfrm>
        </p:spPr>
        <p:txBody>
          <a:bodyPr>
            <a:normAutofit fontScale="90000"/>
          </a:bodyPr>
          <a:lstStyle/>
          <a:p>
            <a:pPr>
              <a:lnSpc>
                <a:spcPts val="2920"/>
              </a:lnSpc>
              <a:spcBef>
                <a:spcPts val="0"/>
              </a:spcBef>
            </a:pPr>
            <a:r>
              <a:rPr lang="en-US" spc="-60" dirty="0" smtClean="0"/>
              <a:t>DESCRIBIENDO MÁS OBJETOS DE LA REALIDAD</a:t>
            </a:r>
            <a:br>
              <a:rPr lang="en-US" spc="-60" dirty="0" smtClean="0"/>
            </a:br>
            <a:r>
              <a:rPr lang="en-US" sz="2400" b="0" spc="-20" dirty="0" smtClean="0"/>
              <a:t>“</a:t>
            </a:r>
            <a:r>
              <a:rPr lang="en-US" sz="2400" b="0" spc="-20" dirty="0" err="1" smtClean="0"/>
              <a:t>Ciudades</a:t>
            </a:r>
            <a:r>
              <a:rPr lang="en-US" sz="2400" b="0" spc="-20" dirty="0" smtClean="0"/>
              <a:t>” y “</a:t>
            </a:r>
            <a:r>
              <a:rPr lang="en-US" sz="2400" b="0" spc="-20" dirty="0" err="1" smtClean="0"/>
              <a:t>Atracciones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turísticas</a:t>
            </a:r>
            <a:r>
              <a:rPr lang="en-US" sz="2400" b="0" spc="-20" dirty="0" smtClean="0"/>
              <a:t>”</a:t>
            </a:r>
            <a:endParaRPr lang="en-US" sz="3200" b="0" spc="-20" dirty="0"/>
          </a:p>
        </p:txBody>
      </p:sp>
      <p:pic>
        <p:nvPicPr>
          <p:cNvPr id="7" name="Picture 6" descr="GeneXusXev2_b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61" y="3829804"/>
            <a:ext cx="1586338" cy="3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Describiendo más objetos de la realidad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6700" y="1555804"/>
            <a:ext cx="8572500" cy="4714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000" dirty="0" smtClean="0"/>
              <a:t>Por cada objeto de la realidad identificado se define una transacción.</a:t>
            </a:r>
            <a:endParaRPr lang="es-UY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87797"/>
            <a:ext cx="4815259" cy="346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 bwMode="auto">
          <a:xfrm>
            <a:off x="2287326" y="3074215"/>
            <a:ext cx="3331809" cy="1794498"/>
          </a:xfrm>
          <a:custGeom>
            <a:avLst/>
            <a:gdLst>
              <a:gd name="connsiteX0" fmla="*/ 3331809 w 3331809"/>
              <a:gd name="connsiteY0" fmla="*/ 36898 h 1794498"/>
              <a:gd name="connsiteX1" fmla="*/ 3184326 w 3331809"/>
              <a:gd name="connsiteY1" fmla="*/ 36898 h 1794498"/>
              <a:gd name="connsiteX2" fmla="*/ 2505900 w 3331809"/>
              <a:gd name="connsiteY2" fmla="*/ 420356 h 1794498"/>
              <a:gd name="connsiteX3" fmla="*/ 1738984 w 3331809"/>
              <a:gd name="connsiteY3" fmla="*/ 435105 h 1794498"/>
              <a:gd name="connsiteX4" fmla="*/ 1473513 w 3331809"/>
              <a:gd name="connsiteY4" fmla="*/ 848059 h 1794498"/>
              <a:gd name="connsiteX5" fmla="*/ 87164 w 3331809"/>
              <a:gd name="connsiteY5" fmla="*/ 966047 h 1794498"/>
              <a:gd name="connsiteX6" fmla="*/ 323139 w 3331809"/>
              <a:gd name="connsiteY6" fmla="*/ 1777208 h 1794498"/>
              <a:gd name="connsiteX7" fmla="*/ 1783229 w 3331809"/>
              <a:gd name="connsiteY7" fmla="*/ 1496988 h 179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1809" h="1794498">
                <a:moveTo>
                  <a:pt x="3331809" y="36898"/>
                </a:moveTo>
                <a:cubicBezTo>
                  <a:pt x="3326893" y="4943"/>
                  <a:pt x="3321977" y="-27012"/>
                  <a:pt x="3184326" y="36898"/>
                </a:cubicBezTo>
                <a:cubicBezTo>
                  <a:pt x="3046675" y="100808"/>
                  <a:pt x="2746790" y="353988"/>
                  <a:pt x="2505900" y="420356"/>
                </a:cubicBezTo>
                <a:cubicBezTo>
                  <a:pt x="2265010" y="486724"/>
                  <a:pt x="1911048" y="363821"/>
                  <a:pt x="1738984" y="435105"/>
                </a:cubicBezTo>
                <a:cubicBezTo>
                  <a:pt x="1566920" y="506389"/>
                  <a:pt x="1748816" y="759569"/>
                  <a:pt x="1473513" y="848059"/>
                </a:cubicBezTo>
                <a:cubicBezTo>
                  <a:pt x="1198210" y="936549"/>
                  <a:pt x="278893" y="811189"/>
                  <a:pt x="87164" y="966047"/>
                </a:cubicBezTo>
                <a:cubicBezTo>
                  <a:pt x="-104565" y="1120905"/>
                  <a:pt x="40462" y="1688718"/>
                  <a:pt x="323139" y="1777208"/>
                </a:cubicBezTo>
                <a:cubicBezTo>
                  <a:pt x="605816" y="1865698"/>
                  <a:pt x="1451390" y="1590395"/>
                  <a:pt x="1783229" y="1496988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1705590">
            <a:off x="3573777" y="5267734"/>
            <a:ext cx="708438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040078" y="2325180"/>
            <a:ext cx="3389837" cy="1535356"/>
          </a:xfrm>
          <a:custGeom>
            <a:avLst/>
            <a:gdLst>
              <a:gd name="connsiteX0" fmla="*/ 68941 w 3389837"/>
              <a:gd name="connsiteY0" fmla="*/ 594204 h 1535356"/>
              <a:gd name="connsiteX1" fmla="*/ 201677 w 3389837"/>
              <a:gd name="connsiteY1" fmla="*/ 225494 h 1535356"/>
              <a:gd name="connsiteX2" fmla="*/ 2104219 w 3389837"/>
              <a:gd name="connsiteY2" fmla="*/ 19017 h 1535356"/>
              <a:gd name="connsiteX3" fmla="*/ 3269341 w 3389837"/>
              <a:gd name="connsiteY3" fmla="*/ 92759 h 1535356"/>
              <a:gd name="connsiteX4" fmla="*/ 3254593 w 3389837"/>
              <a:gd name="connsiteY4" fmla="*/ 756436 h 1535356"/>
              <a:gd name="connsiteX5" fmla="*/ 2399187 w 3389837"/>
              <a:gd name="connsiteY5" fmla="*/ 785933 h 1535356"/>
              <a:gd name="connsiteX6" fmla="*/ 1765006 w 3389837"/>
              <a:gd name="connsiteY6" fmla="*/ 800682 h 1535356"/>
              <a:gd name="connsiteX7" fmla="*/ 1455290 w 3389837"/>
              <a:gd name="connsiteY7" fmla="*/ 1449611 h 1535356"/>
              <a:gd name="connsiteX8" fmla="*/ 319664 w 3389837"/>
              <a:gd name="connsiteY8" fmla="*/ 1434862 h 1535356"/>
              <a:gd name="connsiteX9" fmla="*/ 68941 w 3389837"/>
              <a:gd name="connsiteY9" fmla="*/ 594204 h 153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89837" h="1535356">
                <a:moveTo>
                  <a:pt x="68941" y="594204"/>
                </a:moveTo>
                <a:cubicBezTo>
                  <a:pt x="49277" y="392643"/>
                  <a:pt x="-137536" y="321358"/>
                  <a:pt x="201677" y="225494"/>
                </a:cubicBezTo>
                <a:cubicBezTo>
                  <a:pt x="540890" y="129629"/>
                  <a:pt x="1592942" y="41139"/>
                  <a:pt x="2104219" y="19017"/>
                </a:cubicBezTo>
                <a:cubicBezTo>
                  <a:pt x="2615496" y="-3106"/>
                  <a:pt x="3077612" y="-30144"/>
                  <a:pt x="3269341" y="92759"/>
                </a:cubicBezTo>
                <a:cubicBezTo>
                  <a:pt x="3461070" y="215662"/>
                  <a:pt x="3399619" y="640907"/>
                  <a:pt x="3254593" y="756436"/>
                </a:cubicBezTo>
                <a:cubicBezTo>
                  <a:pt x="3109567" y="871965"/>
                  <a:pt x="2399187" y="785933"/>
                  <a:pt x="2399187" y="785933"/>
                </a:cubicBezTo>
                <a:cubicBezTo>
                  <a:pt x="2150923" y="793307"/>
                  <a:pt x="1922322" y="690069"/>
                  <a:pt x="1765006" y="800682"/>
                </a:cubicBezTo>
                <a:cubicBezTo>
                  <a:pt x="1607690" y="911295"/>
                  <a:pt x="1696180" y="1343914"/>
                  <a:pt x="1455290" y="1449611"/>
                </a:cubicBezTo>
                <a:cubicBezTo>
                  <a:pt x="1214400" y="1555308"/>
                  <a:pt x="548264" y="1577430"/>
                  <a:pt x="319664" y="1434862"/>
                </a:cubicBezTo>
                <a:cubicBezTo>
                  <a:pt x="91064" y="1292294"/>
                  <a:pt x="88605" y="795765"/>
                  <a:pt x="68941" y="594204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386257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36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es-UY" dirty="0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179460" y="3207413"/>
            <a:ext cx="3841641" cy="1937275"/>
          </a:xfrm>
          <a:custGeom>
            <a:avLst/>
            <a:gdLst>
              <a:gd name="connsiteX0" fmla="*/ 1787059 w 3841641"/>
              <a:gd name="connsiteY0" fmla="*/ 279585 h 1937275"/>
              <a:gd name="connsiteX1" fmla="*/ 1848843 w 3841641"/>
              <a:gd name="connsiteY1" fmla="*/ 205444 h 1937275"/>
              <a:gd name="connsiteX2" fmla="*/ 3541718 w 3841641"/>
              <a:gd name="connsiteY2" fmla="*/ 7736 h 1937275"/>
              <a:gd name="connsiteX3" fmla="*/ 3838281 w 3841641"/>
              <a:gd name="connsiteY3" fmla="*/ 502006 h 1937275"/>
              <a:gd name="connsiteX4" fmla="*/ 3504648 w 3841641"/>
              <a:gd name="connsiteY4" fmla="*/ 1095131 h 1937275"/>
              <a:gd name="connsiteX5" fmla="*/ 3158659 w 3841641"/>
              <a:gd name="connsiteY5" fmla="*/ 1564687 h 1937275"/>
              <a:gd name="connsiteX6" fmla="*/ 2009481 w 3841641"/>
              <a:gd name="connsiteY6" fmla="*/ 1910677 h 1937275"/>
              <a:gd name="connsiteX7" fmla="*/ 600810 w 3841641"/>
              <a:gd name="connsiteY7" fmla="*/ 1898320 h 1937275"/>
              <a:gd name="connsiteX8" fmla="*/ 32399 w 3841641"/>
              <a:gd name="connsiteY8" fmla="*/ 1774752 h 1937275"/>
              <a:gd name="connsiteX9" fmla="*/ 168324 w 3841641"/>
              <a:gd name="connsiteY9" fmla="*/ 1095131 h 1937275"/>
              <a:gd name="connsiteX10" fmla="*/ 983870 w 3841641"/>
              <a:gd name="connsiteY10" fmla="*/ 860352 h 1937275"/>
              <a:gd name="connsiteX11" fmla="*/ 1787059 w 3841641"/>
              <a:gd name="connsiteY11" fmla="*/ 279585 h 19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1641" h="1937275">
                <a:moveTo>
                  <a:pt x="1787059" y="279585"/>
                </a:moveTo>
                <a:cubicBezTo>
                  <a:pt x="1931221" y="170434"/>
                  <a:pt x="1556400" y="250752"/>
                  <a:pt x="1848843" y="205444"/>
                </a:cubicBezTo>
                <a:cubicBezTo>
                  <a:pt x="2141286" y="160136"/>
                  <a:pt x="3210145" y="-41691"/>
                  <a:pt x="3541718" y="7736"/>
                </a:cubicBezTo>
                <a:cubicBezTo>
                  <a:pt x="3873291" y="57163"/>
                  <a:pt x="3844459" y="320774"/>
                  <a:pt x="3838281" y="502006"/>
                </a:cubicBezTo>
                <a:cubicBezTo>
                  <a:pt x="3832103" y="683238"/>
                  <a:pt x="3617918" y="918018"/>
                  <a:pt x="3504648" y="1095131"/>
                </a:cubicBezTo>
                <a:cubicBezTo>
                  <a:pt x="3391378" y="1272244"/>
                  <a:pt x="3407853" y="1428763"/>
                  <a:pt x="3158659" y="1564687"/>
                </a:cubicBezTo>
                <a:cubicBezTo>
                  <a:pt x="2909465" y="1700611"/>
                  <a:pt x="2435789" y="1855071"/>
                  <a:pt x="2009481" y="1910677"/>
                </a:cubicBezTo>
                <a:cubicBezTo>
                  <a:pt x="1583173" y="1966283"/>
                  <a:pt x="930324" y="1920974"/>
                  <a:pt x="600810" y="1898320"/>
                </a:cubicBezTo>
                <a:cubicBezTo>
                  <a:pt x="271296" y="1875666"/>
                  <a:pt x="104480" y="1908617"/>
                  <a:pt x="32399" y="1774752"/>
                </a:cubicBezTo>
                <a:cubicBezTo>
                  <a:pt x="-39682" y="1640887"/>
                  <a:pt x="9745" y="1247531"/>
                  <a:pt x="168324" y="1095131"/>
                </a:cubicBezTo>
                <a:cubicBezTo>
                  <a:pt x="326903" y="942731"/>
                  <a:pt x="709962" y="990098"/>
                  <a:pt x="983870" y="860352"/>
                </a:cubicBezTo>
                <a:cubicBezTo>
                  <a:pt x="1257778" y="730606"/>
                  <a:pt x="1642897" y="388736"/>
                  <a:pt x="1787059" y="279585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271" y="3250353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36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es-UY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5333533" y="3913242"/>
            <a:ext cx="2074632" cy="1168502"/>
          </a:xfrm>
          <a:custGeom>
            <a:avLst/>
            <a:gdLst>
              <a:gd name="connsiteX0" fmla="*/ 375289 w 2074632"/>
              <a:gd name="connsiteY0" fmla="*/ 55669 h 1168502"/>
              <a:gd name="connsiteX1" fmla="*/ 128153 w 2074632"/>
              <a:gd name="connsiteY1" fmla="*/ 228664 h 1168502"/>
              <a:gd name="connsiteX2" fmla="*/ 54013 w 2074632"/>
              <a:gd name="connsiteY2" fmla="*/ 525226 h 1168502"/>
              <a:gd name="connsiteX3" fmla="*/ 66370 w 2074632"/>
              <a:gd name="connsiteY3" fmla="*/ 970069 h 1168502"/>
              <a:gd name="connsiteX4" fmla="*/ 869559 w 2074632"/>
              <a:gd name="connsiteY4" fmla="*/ 1167777 h 1168502"/>
              <a:gd name="connsiteX5" fmla="*/ 1783959 w 2074632"/>
              <a:gd name="connsiteY5" fmla="*/ 908285 h 1168502"/>
              <a:gd name="connsiteX6" fmla="*/ 2031094 w 2074632"/>
              <a:gd name="connsiteY6" fmla="*/ 302804 h 1168502"/>
              <a:gd name="connsiteX7" fmla="*/ 1005483 w 2074632"/>
              <a:gd name="connsiteY7" fmla="*/ 18599 h 1168502"/>
              <a:gd name="connsiteX8" fmla="*/ 375289 w 2074632"/>
              <a:gd name="connsiteY8" fmla="*/ 55669 h 116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4632" h="1168502">
                <a:moveTo>
                  <a:pt x="375289" y="55669"/>
                </a:moveTo>
                <a:cubicBezTo>
                  <a:pt x="229067" y="90680"/>
                  <a:pt x="181699" y="150405"/>
                  <a:pt x="128153" y="228664"/>
                </a:cubicBezTo>
                <a:cubicBezTo>
                  <a:pt x="74607" y="306923"/>
                  <a:pt x="64310" y="401659"/>
                  <a:pt x="54013" y="525226"/>
                </a:cubicBezTo>
                <a:cubicBezTo>
                  <a:pt x="43716" y="648793"/>
                  <a:pt x="-69554" y="862977"/>
                  <a:pt x="66370" y="970069"/>
                </a:cubicBezTo>
                <a:cubicBezTo>
                  <a:pt x="202294" y="1077161"/>
                  <a:pt x="583294" y="1178074"/>
                  <a:pt x="869559" y="1167777"/>
                </a:cubicBezTo>
                <a:cubicBezTo>
                  <a:pt x="1155824" y="1157480"/>
                  <a:pt x="1590370" y="1052447"/>
                  <a:pt x="1783959" y="908285"/>
                </a:cubicBezTo>
                <a:cubicBezTo>
                  <a:pt x="1977548" y="764123"/>
                  <a:pt x="2160840" y="451085"/>
                  <a:pt x="2031094" y="302804"/>
                </a:cubicBezTo>
                <a:cubicBezTo>
                  <a:pt x="1901348" y="154523"/>
                  <a:pt x="1275272" y="63907"/>
                  <a:pt x="1005483" y="18599"/>
                </a:cubicBezTo>
                <a:cubicBezTo>
                  <a:pt x="735694" y="-26709"/>
                  <a:pt x="521511" y="20658"/>
                  <a:pt x="375289" y="55669"/>
                </a:cubicBezTo>
                <a:close/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2200" y="3968692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36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es-UY" dirty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823223" y="6540042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DESCRIBIENDO MÁS  OBJETOS  DE LA REALIDAD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2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8572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Interesa registrar …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6700" y="1253682"/>
            <a:ext cx="7832271" cy="12718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UY" sz="1800" dirty="0" smtClean="0"/>
              <a:t>Los países contienen un conjunto de ciudades.</a:t>
            </a:r>
          </a:p>
          <a:p>
            <a:pPr marL="457200" indent="-457200">
              <a:buFont typeface="+mj-lt"/>
              <a:buAutoNum type="arabicPeriod"/>
            </a:pPr>
            <a:r>
              <a:rPr lang="es-UY" sz="1800" dirty="0" smtClean="0"/>
              <a:t>Cada atracción turística pertenece a una ciudad.</a:t>
            </a:r>
          </a:p>
          <a:p>
            <a:pPr marL="457200" indent="-457200">
              <a:buFont typeface="+mj-lt"/>
              <a:buAutoNum type="arabicPeriod"/>
            </a:pPr>
            <a:r>
              <a:rPr lang="es-UY" sz="1800" dirty="0" smtClean="0"/>
              <a:t>Definimos </a:t>
            </a:r>
            <a:r>
              <a:rPr lang="es-UY" sz="1800" dirty="0"/>
              <a:t>2do nivel en la transacción Country</a:t>
            </a:r>
            <a:endParaRPr lang="es-UY" sz="1800" dirty="0" smtClean="0"/>
          </a:p>
          <a:p>
            <a:endParaRPr lang="es-UY" dirty="0" smtClean="0"/>
          </a:p>
          <a:p>
            <a:endParaRPr lang="es-UY" dirty="0" smtClean="0"/>
          </a:p>
          <a:p>
            <a:pPr lvl="1"/>
            <a:endParaRPr lang="es-UY" dirty="0" smtClean="0"/>
          </a:p>
          <a:p>
            <a:endParaRPr lang="es-UY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4" y="2736329"/>
            <a:ext cx="8554988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4" y="4493096"/>
            <a:ext cx="851574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DESCRIBIENDO MÁS  OBJETOS  DE LA REALIDAD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6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85750" y="260648"/>
            <a:ext cx="9038778" cy="5760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UY" b="1" dirty="0" smtClean="0">
                <a:solidFill>
                  <a:srgbClr val="93AE43"/>
                </a:solidFill>
                <a:latin typeface="+mj-lt"/>
              </a:rPr>
              <a:t>Los países contienen un conjunto de ciudades.</a:t>
            </a:r>
          </a:p>
          <a:p>
            <a:endParaRPr lang="es-U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8803" y="1095127"/>
            <a:ext cx="8517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 smtClean="0">
                <a:latin typeface="+mn-lt"/>
              </a:rPr>
              <a:t>Una transacción de 2 niveles, provoca creación de </a:t>
            </a:r>
            <a:r>
              <a:rPr lang="es-UY" sz="2400" b="1" dirty="0" smtClean="0">
                <a:latin typeface="+mn-lt"/>
              </a:rPr>
              <a:t>2 tablas físicas</a:t>
            </a:r>
            <a:r>
              <a:rPr lang="es-UY" sz="2400" dirty="0">
                <a:latin typeface="+mn-lt"/>
              </a:rPr>
              <a:t>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3" y="1700808"/>
            <a:ext cx="81819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29000"/>
            <a:ext cx="33147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60" y="2895438"/>
            <a:ext cx="1103637" cy="70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489" y="1988840"/>
            <a:ext cx="1047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78527" y="350100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Y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Identificador único compuesto</a:t>
            </a:r>
          </a:p>
          <a:p>
            <a:pPr algn="l"/>
            <a:r>
              <a:rPr lang="es-UY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por  los dos atributos</a:t>
            </a:r>
            <a:endParaRPr lang="es-UY" sz="1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04" y="3655690"/>
            <a:ext cx="1047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98" y="3651869"/>
            <a:ext cx="1047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823223" y="6540042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DESCRIBIENDO MÁS  OBJETOS  DE LA REALIDAD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auto">
          <a:xfrm>
            <a:off x="108520" y="332656"/>
            <a:ext cx="91440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s-UY" b="1" dirty="0">
                <a:solidFill>
                  <a:srgbClr val="93AE43"/>
                </a:solidFill>
                <a:latin typeface="+mj-lt"/>
              </a:rPr>
              <a:t>Cada atracción turística pertenece a una ciudad.</a:t>
            </a:r>
            <a:endParaRPr lang="es-UY" sz="3200" b="1" dirty="0">
              <a:solidFill>
                <a:srgbClr val="93AE43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2" y="1334269"/>
            <a:ext cx="8475498" cy="184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683568" y="2803179"/>
            <a:ext cx="936104" cy="331290"/>
          </a:xfrm>
          <a:prstGeom prst="roundRect">
            <a:avLst/>
          </a:prstGeom>
          <a:noFill/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139952" y="3422501"/>
            <a:ext cx="500404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UY" sz="2000" dirty="0" smtClean="0"/>
              <a:t>Para permitir el ingreso de atracciones sin indicar un valor en la ciudad </a:t>
            </a:r>
            <a:r>
              <a:rPr lang="es-UY" sz="1600" dirty="0" smtClean="0"/>
              <a:t>(requerimiento del cliente)</a:t>
            </a:r>
            <a:r>
              <a:rPr lang="es-UY" sz="2000" dirty="0" smtClean="0"/>
              <a:t>.</a:t>
            </a:r>
            <a:endParaRPr lang="es-UY" sz="20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440278" y="2774429"/>
            <a:ext cx="380193" cy="331290"/>
          </a:xfrm>
          <a:prstGeom prst="roundRect">
            <a:avLst/>
          </a:prstGeom>
          <a:noFill/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8060087" y="3165370"/>
            <a:ext cx="240464" cy="345989"/>
          </a:xfrm>
          <a:custGeom>
            <a:avLst/>
            <a:gdLst>
              <a:gd name="connsiteX0" fmla="*/ 240464 w 240464"/>
              <a:gd name="connsiteY0" fmla="*/ 0 h 345989"/>
              <a:gd name="connsiteX1" fmla="*/ 30399 w 240464"/>
              <a:gd name="connsiteY1" fmla="*/ 123567 h 345989"/>
              <a:gd name="connsiteX2" fmla="*/ 5686 w 240464"/>
              <a:gd name="connsiteY2" fmla="*/ 345989 h 34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64" h="345989">
                <a:moveTo>
                  <a:pt x="240464" y="0"/>
                </a:moveTo>
                <a:cubicBezTo>
                  <a:pt x="154996" y="32951"/>
                  <a:pt x="69529" y="65902"/>
                  <a:pt x="30399" y="123567"/>
                </a:cubicBezTo>
                <a:cubicBezTo>
                  <a:pt x="-8731" y="181232"/>
                  <a:pt x="-1523" y="263610"/>
                  <a:pt x="5686" y="345989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lg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1520" y="974229"/>
            <a:ext cx="511256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UY" sz="2000" dirty="0"/>
              <a:t>Agregamos </a:t>
            </a:r>
            <a:r>
              <a:rPr lang="es-UY" sz="2000" dirty="0" smtClean="0"/>
              <a:t>en la transacción </a:t>
            </a:r>
            <a:r>
              <a:rPr lang="es-UY" sz="2000" dirty="0" err="1" smtClean="0"/>
              <a:t>Attraction</a:t>
            </a:r>
            <a:r>
              <a:rPr lang="es-UY" sz="2000" dirty="0" smtClean="0"/>
              <a:t>:</a:t>
            </a:r>
            <a:endParaRPr lang="es-UY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99719" y="3462506"/>
            <a:ext cx="1716097" cy="2702798"/>
            <a:chOff x="1199719" y="3462506"/>
            <a:chExt cx="1716097" cy="270279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366" y="4574629"/>
              <a:ext cx="1695450" cy="15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Down Arrow 10"/>
            <p:cNvSpPr/>
            <p:nvPr/>
          </p:nvSpPr>
          <p:spPr bwMode="auto">
            <a:xfrm rot="19715649">
              <a:off x="1199719" y="3462506"/>
              <a:ext cx="410949" cy="936104"/>
            </a:xfrm>
            <a:prstGeom prst="downArrow">
              <a:avLst/>
            </a:pr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Freeform 11"/>
          <p:cNvSpPr/>
          <p:nvPr/>
        </p:nvSpPr>
        <p:spPr bwMode="auto">
          <a:xfrm>
            <a:off x="323528" y="3011003"/>
            <a:ext cx="240464" cy="345989"/>
          </a:xfrm>
          <a:custGeom>
            <a:avLst/>
            <a:gdLst>
              <a:gd name="connsiteX0" fmla="*/ 240464 w 240464"/>
              <a:gd name="connsiteY0" fmla="*/ 0 h 345989"/>
              <a:gd name="connsiteX1" fmla="*/ 30399 w 240464"/>
              <a:gd name="connsiteY1" fmla="*/ 123567 h 345989"/>
              <a:gd name="connsiteX2" fmla="*/ 5686 w 240464"/>
              <a:gd name="connsiteY2" fmla="*/ 345989 h 34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64" h="345989">
                <a:moveTo>
                  <a:pt x="240464" y="0"/>
                </a:moveTo>
                <a:cubicBezTo>
                  <a:pt x="154996" y="32951"/>
                  <a:pt x="69529" y="65902"/>
                  <a:pt x="30399" y="123567"/>
                </a:cubicBezTo>
                <a:cubicBezTo>
                  <a:pt x="-8731" y="181232"/>
                  <a:pt x="-1523" y="263610"/>
                  <a:pt x="5686" y="345989"/>
                </a:cubicBez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lg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823223" y="6540042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DESCRIBIENDO MÁS  OBJETOS  DE LA REALIDAD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85750" y="1844824"/>
            <a:ext cx="8572500" cy="43702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400" dirty="0" smtClean="0"/>
              <a:t>Definir lo visto</a:t>
            </a:r>
          </a:p>
          <a:p>
            <a:r>
              <a:rPr lang="es-UY" sz="2400" dirty="0" smtClean="0"/>
              <a:t>Ejecutar la aplicación (F5)</a:t>
            </a:r>
          </a:p>
          <a:p>
            <a:pPr lvl="1"/>
            <a:r>
              <a:rPr lang="es-UY" sz="2400" dirty="0" smtClean="0"/>
              <a:t>Lectura del “</a:t>
            </a:r>
            <a:r>
              <a:rPr lang="es-UY" sz="2400" dirty="0" err="1" smtClean="0"/>
              <a:t>Impact</a:t>
            </a:r>
            <a:r>
              <a:rPr lang="es-UY" sz="2400" dirty="0" smtClean="0"/>
              <a:t> </a:t>
            </a:r>
            <a:r>
              <a:rPr lang="es-UY" sz="2400" dirty="0" err="1" smtClean="0"/>
              <a:t>Analysis</a:t>
            </a:r>
            <a:r>
              <a:rPr lang="es-UY" sz="2400" dirty="0" smtClean="0"/>
              <a:t>”</a:t>
            </a:r>
          </a:p>
          <a:p>
            <a:pPr lvl="1"/>
            <a:r>
              <a:rPr lang="es-UY" sz="2400" dirty="0" smtClean="0"/>
              <a:t>Ingreso de datos</a:t>
            </a:r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2735"/>
            <a:ext cx="4041314" cy="115204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DESCRIBIENDO MÁS  OBJETOS  DE LA REALIDAD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ctr">
        <a:normAutofit/>
      </a:bodyPr>
      <a:lstStyle>
        <a:defPPr>
          <a:defRPr b="0" i="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</TotalTime>
  <Words>332</Words>
  <Application>Microsoft Office PowerPoint</Application>
  <PresentationFormat>On-screen Show (4:3)</PresentationFormat>
  <Paragraphs>38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DESCRIBIENDO MÁS OBJETOS DE LA REALIDAD “Ciudades” y “Atracciones turísticas”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macmini-pro macmini</dc:creator>
  <cp:lastModifiedBy>Maia Shuster</cp:lastModifiedBy>
  <cp:revision>184</cp:revision>
  <cp:lastPrinted>2013-05-13T18:08:38Z</cp:lastPrinted>
  <dcterms:created xsi:type="dcterms:W3CDTF">2013-04-25T16:22:53Z</dcterms:created>
  <dcterms:modified xsi:type="dcterms:W3CDTF">2013-06-03T15:08:12Z</dcterms:modified>
</cp:coreProperties>
</file>