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61" r:id="rId3"/>
    <p:sldId id="262" r:id="rId4"/>
    <p:sldId id="286" r:id="rId5"/>
    <p:sldId id="264" r:id="rId6"/>
    <p:sldId id="263" r:id="rId7"/>
    <p:sldId id="266" r:id="rId8"/>
    <p:sldId id="267" r:id="rId9"/>
    <p:sldId id="268" r:id="rId10"/>
    <p:sldId id="269"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0F3239-CD68-7D44-A79D-2C7662D983C6}">
          <p14:sldIdLst>
            <p14:sldId id="256"/>
            <p14:sldId id="261"/>
            <p14:sldId id="262"/>
            <p14:sldId id="286"/>
            <p14:sldId id="264"/>
            <p14:sldId id="263"/>
            <p14:sldId id="266"/>
            <p14:sldId id="267"/>
            <p14:sldId id="268"/>
            <p14:sldId id="269"/>
            <p14:sldId id="270"/>
            <p14:sldId id="272"/>
            <p14:sldId id="273"/>
            <p14:sldId id="274"/>
            <p14:sldId id="275"/>
            <p14:sldId id="276"/>
            <p14:sldId id="277"/>
            <p14:sldId id="278"/>
            <p14:sldId id="279"/>
            <p14:sldId id="280"/>
            <p14:sldId id="281"/>
            <p14:sldId id="282"/>
            <p14:sldId id="283"/>
            <p14:sldId id="284"/>
          </p14:sldIdLst>
        </p14:section>
        <p14:section name="Untitled Section" id="{46B6E6F4-310F-C14D-A030-EA2BBB26B1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E43"/>
    <a:srgbClr val="92BA5E"/>
    <a:srgbClr val="8EBB38"/>
    <a:srgbClr val="5E5E5E"/>
    <a:srgbClr val="A6CE2A"/>
    <a:srgbClr val="AED7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2" autoAdjust="0"/>
    <p:restoredTop sz="78388" autoAdjust="0"/>
  </p:normalViewPr>
  <p:slideViewPr>
    <p:cSldViewPr snapToGrid="0" snapToObjects="1">
      <p:cViewPr>
        <p:scale>
          <a:sx n="66" d="100"/>
          <a:sy n="66" d="100"/>
        </p:scale>
        <p:origin x="-161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00" d="100"/>
          <a:sy n="100" d="100"/>
        </p:scale>
        <p:origin x="-2046" y="36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CD29CE8-54DD-4042-ADF5-4E30E44A0B86}" type="datetimeFigureOut">
              <a:rPr lang="en-US" smtClean="0"/>
              <a:t>6/6/2013</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8EFC025-C41F-B943-B94E-E4BDAD66BB77}" type="slidenum">
              <a:rPr lang="en-US" smtClean="0"/>
              <a:t>‹#›</a:t>
            </a:fld>
            <a:endParaRPr lang="en-US"/>
          </a:p>
        </p:txBody>
      </p:sp>
    </p:spTree>
    <p:extLst>
      <p:ext uri="{BB962C8B-B14F-4D97-AF65-F5344CB8AC3E}">
        <p14:creationId xmlns:p14="http://schemas.microsoft.com/office/powerpoint/2010/main" val="39507786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UY"/>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1D8D245-ED2B-4219-9EBE-D4197D0D408A}" type="datetimeFigureOut">
              <a:rPr lang="es-UY" smtClean="0"/>
              <a:t>06/06/2013</a:t>
            </a:fld>
            <a:endParaRPr lang="es-UY"/>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UY"/>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UY" dirty="0"/>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UY"/>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12ACFE4-5E7D-4C36-9678-2ED301D05865}" type="slidenum">
              <a:rPr lang="es-UY" smtClean="0"/>
              <a:t>‹#›</a:t>
            </a:fld>
            <a:endParaRPr lang="es-UY"/>
          </a:p>
        </p:txBody>
      </p:sp>
    </p:spTree>
    <p:extLst>
      <p:ext uri="{BB962C8B-B14F-4D97-AF65-F5344CB8AC3E}">
        <p14:creationId xmlns:p14="http://schemas.microsoft.com/office/powerpoint/2010/main" val="2911780909"/>
      </p:ext>
    </p:extLst>
  </p:cSld>
  <p:clrMap bg1="lt1" tx1="dk1" bg2="lt2" tx2="dk2" accent1="accent1" accent2="accent2" accent3="accent3" accent4="accent4" accent5="accent5" accent6="accent6" hlink="hlink" folHlink="folHlink"/>
  <p:hf sldNum="0" hdr="0" ftr="0" dt="0"/>
  <p:notesStyle>
    <a:lvl1pPr marL="0" algn="just" defTabSz="914400" rtl="0" eaLnBrk="1" latinLnBrk="0" hangingPunct="1">
      <a:defRPr sz="900" kern="1200">
        <a:solidFill>
          <a:schemeClr val="tx1"/>
        </a:solidFill>
        <a:latin typeface="Verdana" pitchFamily="34" charset="0"/>
        <a:ea typeface="Verdana" pitchFamily="34" charset="0"/>
        <a:cs typeface="Verdana" pitchFamily="34" charset="0"/>
      </a:defRPr>
    </a:lvl1pPr>
    <a:lvl2pPr marL="457200" algn="just" defTabSz="914400" rtl="0" eaLnBrk="1" latinLnBrk="0" hangingPunct="1">
      <a:defRPr sz="900" kern="1200">
        <a:solidFill>
          <a:schemeClr val="tx1"/>
        </a:solidFill>
        <a:latin typeface="Verdana" pitchFamily="34" charset="0"/>
        <a:ea typeface="Verdana" pitchFamily="34" charset="0"/>
        <a:cs typeface="Verdana" pitchFamily="34" charset="0"/>
      </a:defRPr>
    </a:lvl2pPr>
    <a:lvl3pPr marL="914400" algn="just" defTabSz="914400" rtl="0" eaLnBrk="1" latinLnBrk="0" hangingPunct="1">
      <a:defRPr sz="900" kern="1200">
        <a:solidFill>
          <a:schemeClr val="tx1"/>
        </a:solidFill>
        <a:latin typeface="Verdana" pitchFamily="34" charset="0"/>
        <a:ea typeface="Verdana" pitchFamily="34" charset="0"/>
        <a:cs typeface="Verdana" pitchFamily="34" charset="0"/>
      </a:defRPr>
    </a:lvl3pPr>
    <a:lvl4pPr marL="1371600" algn="just" defTabSz="914400" rtl="0" eaLnBrk="1" latinLnBrk="0" hangingPunct="1">
      <a:defRPr sz="900" kern="1200">
        <a:solidFill>
          <a:schemeClr val="tx1"/>
        </a:solidFill>
        <a:latin typeface="Verdana" pitchFamily="34" charset="0"/>
        <a:ea typeface="Verdana" pitchFamily="34" charset="0"/>
        <a:cs typeface="Verdana" pitchFamily="34" charset="0"/>
      </a:defRPr>
    </a:lvl4pPr>
    <a:lvl5pPr marL="1828800" algn="just" defTabSz="914400" rtl="0" eaLnBrk="1" latinLnBrk="0" hangingPunct="1">
      <a:defRPr sz="9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47725" y="4715907"/>
            <a:ext cx="5032376" cy="4467701"/>
          </a:xfrm>
        </p:spPr>
        <p:txBody>
          <a:bodyPr/>
          <a:lstStyle/>
          <a:p>
            <a:r>
              <a:rPr lang="es-UY" dirty="0" smtClean="0"/>
              <a:t>Supongamos que tenemos un cliente que es una “Agencia</a:t>
            </a:r>
            <a:r>
              <a:rPr lang="es-UY" baseline="0" dirty="0" smtClean="0"/>
              <a:t> de viajes” que necesita </a:t>
            </a:r>
            <a:r>
              <a:rPr lang="es-UY" dirty="0" smtClean="0"/>
              <a:t>un sitio en Internet que permita a sus clientes realizar búsquedas de destinos, de vuelos existentes, de servicios brindados, reservar tickets y obtener pasajes y servicios turísticos (</a:t>
            </a:r>
            <a:r>
              <a:rPr lang="es-UY" dirty="0" err="1" smtClean="0"/>
              <a:t>front-end</a:t>
            </a:r>
            <a:r>
              <a:rPr lang="es-UY" dirty="0" smtClean="0"/>
              <a:t>). Necesita también el sistema para el mantenimiento de la información relacionada (back-</a:t>
            </a:r>
            <a:r>
              <a:rPr lang="es-UY" dirty="0" err="1" smtClean="0"/>
              <a:t>end</a:t>
            </a:r>
            <a:r>
              <a:rPr lang="es-UY" dirty="0" smtClean="0"/>
              <a:t>).</a:t>
            </a:r>
          </a:p>
          <a:p>
            <a:endParaRPr lang="es-UY" dirty="0" smtClean="0"/>
          </a:p>
          <a:p>
            <a:r>
              <a:rPr lang="es-UY" dirty="0" smtClean="0"/>
              <a:t>A</a:t>
            </a:r>
            <a:r>
              <a:rPr lang="es-UY" baseline="0" dirty="0" smtClean="0"/>
              <a:t> lo largo del curso, iremos entonces </a:t>
            </a:r>
            <a:r>
              <a:rPr lang="es-UY" baseline="0" dirty="0" err="1" smtClean="0"/>
              <a:t>desarrrollando</a:t>
            </a:r>
            <a:r>
              <a:rPr lang="es-UY" baseline="0" dirty="0" smtClean="0"/>
              <a:t> paso a paso la aplicación que este cliente necesita.</a:t>
            </a:r>
            <a:endParaRPr lang="es-UY" dirty="0"/>
          </a:p>
        </p:txBody>
      </p:sp>
    </p:spTree>
    <p:extLst>
      <p:ext uri="{BB962C8B-B14F-4D97-AF65-F5344CB8AC3E}">
        <p14:creationId xmlns:p14="http://schemas.microsoft.com/office/powerpoint/2010/main" val="3184258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ES_tradnl" kern="1200" dirty="0" smtClean="0">
                <a:solidFill>
                  <a:schemeClr val="tx1"/>
                </a:solidFill>
                <a:effectLst/>
              </a:rPr>
              <a:t>En este momento, </a:t>
            </a:r>
            <a:r>
              <a:rPr lang="es-ES_tradnl" b="0" kern="1200" dirty="0" smtClean="0">
                <a:solidFill>
                  <a:schemeClr val="tx1"/>
                </a:solidFill>
                <a:effectLst/>
              </a:rPr>
              <a:t>que es la </a:t>
            </a:r>
            <a:r>
              <a:rPr lang="es-ES_tradnl" b="1" kern="1200" dirty="0" smtClean="0">
                <a:solidFill>
                  <a:schemeClr val="tx1"/>
                </a:solidFill>
                <a:effectLst/>
              </a:rPr>
              <a:t>1era vez que presionamos la tecla F5</a:t>
            </a:r>
            <a:r>
              <a:rPr lang="es-ES_tradnl" kern="1200" dirty="0" smtClean="0">
                <a:solidFill>
                  <a:schemeClr val="tx1"/>
                </a:solidFill>
                <a:effectLst/>
              </a:rPr>
              <a:t>, </a:t>
            </a:r>
            <a:r>
              <a:rPr lang="es-ES_tradnl" kern="1200" dirty="0" err="1" smtClean="0">
                <a:solidFill>
                  <a:schemeClr val="tx1"/>
                </a:solidFill>
                <a:effectLst/>
              </a:rPr>
              <a:t>GeneXus</a:t>
            </a:r>
            <a:r>
              <a:rPr lang="es-ES_tradnl" kern="1200" dirty="0" smtClean="0">
                <a:solidFill>
                  <a:schemeClr val="tx1"/>
                </a:solidFill>
                <a:effectLst/>
              </a:rPr>
              <a:t> </a:t>
            </a:r>
            <a:r>
              <a:rPr lang="es-ES_tradnl" dirty="0" smtClean="0"/>
              <a:t>analiza el impacto causado por las nuevas definiciones hechas en la base de conocimiento y nos informa qué creaciones o cambios estructurales detecta que debe realizar en la base de datos. Nos muestra un informe (</a:t>
            </a:r>
            <a:r>
              <a:rPr lang="es-UY" dirty="0" err="1" smtClean="0"/>
              <a:t>Impact</a:t>
            </a:r>
            <a:r>
              <a:rPr lang="es-UY" dirty="0" smtClean="0"/>
              <a:t> </a:t>
            </a:r>
            <a:r>
              <a:rPr lang="es-UY" dirty="0" err="1" smtClean="0"/>
              <a:t>Analysis</a:t>
            </a:r>
            <a:r>
              <a:rPr lang="es-ES_tradnl" dirty="0" smtClean="0"/>
              <a:t>) de lo que está por efectuar en la base de datos y estamos de acuerdo, procedemos.</a:t>
            </a:r>
            <a:endParaRPr lang="es-UY" dirty="0" smtClean="0"/>
          </a:p>
          <a:p>
            <a:endParaRPr lang="es-UY" dirty="0" smtClean="0"/>
          </a:p>
          <a:p>
            <a:pPr marL="0" marR="0" indent="0" algn="just" defTabSz="914400" rtl="0" eaLnBrk="0" fontAlgn="base" latinLnBrk="0" hangingPunct="0">
              <a:lnSpc>
                <a:spcPct val="100000"/>
              </a:lnSpc>
              <a:spcBef>
                <a:spcPct val="0"/>
              </a:spcBef>
              <a:spcAft>
                <a:spcPct val="0"/>
              </a:spcAft>
              <a:buClrTx/>
              <a:buSzTx/>
              <a:buFontTx/>
              <a:buNone/>
              <a:tabLst/>
              <a:defRPr/>
            </a:pPr>
            <a:r>
              <a:rPr lang="es-ES_tradnl" kern="1200" dirty="0" smtClean="0">
                <a:solidFill>
                  <a:schemeClr val="tx1"/>
                </a:solidFill>
                <a:effectLst/>
              </a:rPr>
              <a:t>La base de datos y programas por defecto se crearan en la nube. </a:t>
            </a:r>
            <a:r>
              <a:rPr lang="es-ES_tradnl" dirty="0" smtClean="0"/>
              <a:t>Podemos modificar la propiedad </a:t>
            </a:r>
            <a:r>
              <a:rPr lang="es-ES_tradnl" dirty="0" err="1" smtClean="0"/>
              <a:t>Deploy</a:t>
            </a:r>
            <a:r>
              <a:rPr lang="es-ES_tradnl" dirty="0" smtClean="0"/>
              <a:t> </a:t>
            </a:r>
            <a:r>
              <a:rPr lang="es-ES_tradnl" dirty="0" err="1" smtClean="0"/>
              <a:t>to</a:t>
            </a:r>
            <a:r>
              <a:rPr lang="es-ES_tradnl" dirty="0" smtClean="0"/>
              <a:t> </a:t>
            </a:r>
            <a:r>
              <a:rPr lang="es-ES_tradnl" dirty="0" err="1" smtClean="0"/>
              <a:t>cloud</a:t>
            </a:r>
            <a:r>
              <a:rPr lang="es-ES_tradnl" dirty="0" smtClean="0"/>
              <a:t> que por defeco tiene configurado el valor Yes, a No, para crear la base de datos en un servidor local y deberemos indicar los datos del mismo (</a:t>
            </a:r>
            <a:r>
              <a:rPr lang="es-ES_tradnl" kern="1200" dirty="0" smtClean="0">
                <a:solidFill>
                  <a:schemeClr val="tx1"/>
                </a:solidFill>
                <a:effectLst/>
              </a:rPr>
              <a:t>nombre del servidor de base de datos</a:t>
            </a:r>
            <a:r>
              <a:rPr lang="es-UY" kern="1200" dirty="0" smtClean="0">
                <a:solidFill>
                  <a:schemeClr val="tx1"/>
                </a:solidFill>
                <a:effectLst/>
              </a:rPr>
              <a:t>, </a:t>
            </a:r>
            <a:r>
              <a:rPr lang="es-ES_tradnl" kern="1200" dirty="0" smtClean="0">
                <a:solidFill>
                  <a:schemeClr val="tx1"/>
                </a:solidFill>
                <a:effectLst/>
              </a:rPr>
              <a:t>nombre de la base de datos y usuario para conectarse).</a:t>
            </a:r>
            <a:endParaRPr lang="es-UY" dirty="0"/>
          </a:p>
        </p:txBody>
      </p:sp>
    </p:spTree>
    <p:extLst>
      <p:ext uri="{BB962C8B-B14F-4D97-AF65-F5344CB8AC3E}">
        <p14:creationId xmlns:p14="http://schemas.microsoft.com/office/powerpoint/2010/main" val="2067025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UY" dirty="0" smtClean="0"/>
              <a:t>Por cada </a:t>
            </a:r>
            <a:r>
              <a:rPr lang="es-UY" b="1" dirty="0" smtClean="0"/>
              <a:t>objeto de la realidad</a:t>
            </a:r>
            <a:r>
              <a:rPr lang="es-UY" dirty="0" smtClean="0"/>
              <a:t> identificado crearemos un objeto </a:t>
            </a:r>
            <a:r>
              <a:rPr lang="es-UY" dirty="0" err="1" smtClean="0"/>
              <a:t>GeneXus</a:t>
            </a:r>
            <a:r>
              <a:rPr lang="es-UY" dirty="0" smtClean="0"/>
              <a:t> de tipo </a:t>
            </a:r>
            <a:r>
              <a:rPr lang="es-UY" b="1" dirty="0" smtClean="0"/>
              <a:t>transacción</a:t>
            </a:r>
            <a:r>
              <a:rPr lang="es-UY" dirty="0" smtClean="0"/>
              <a:t>. </a:t>
            </a:r>
          </a:p>
          <a:p>
            <a:pPr marL="0" marR="0" indent="0" algn="just" defTabSz="914400" rtl="0" eaLnBrk="0" fontAlgn="base" latinLnBrk="0" hangingPunct="0">
              <a:lnSpc>
                <a:spcPct val="100000"/>
              </a:lnSpc>
              <a:spcBef>
                <a:spcPct val="0"/>
              </a:spcBef>
              <a:spcAft>
                <a:spcPct val="0"/>
              </a:spcAft>
              <a:buClrTx/>
              <a:buSzTx/>
              <a:buFontTx/>
              <a:buNone/>
              <a:tabLst/>
              <a:defRPr/>
            </a:pPr>
            <a:endParaRPr lang="es-UY" dirty="0" smtClean="0"/>
          </a:p>
          <a:p>
            <a:pPr marL="0" marR="0" indent="0" algn="just" defTabSz="914400" rtl="0" eaLnBrk="0" fontAlgn="base" latinLnBrk="0" hangingPunct="0">
              <a:lnSpc>
                <a:spcPct val="100000"/>
              </a:lnSpc>
              <a:spcBef>
                <a:spcPct val="0"/>
              </a:spcBef>
              <a:spcAft>
                <a:spcPct val="0"/>
              </a:spcAft>
              <a:buClrTx/>
              <a:buSzTx/>
              <a:buFontTx/>
              <a:buNone/>
              <a:tabLst/>
              <a:defRPr/>
            </a:pPr>
            <a:r>
              <a:rPr lang="es-UY" dirty="0" smtClean="0"/>
              <a:t>Las transacciones, son los primeros objetos </a:t>
            </a:r>
            <a:r>
              <a:rPr lang="es-UY" dirty="0" err="1" smtClean="0"/>
              <a:t>GeneXus</a:t>
            </a:r>
            <a:r>
              <a:rPr lang="es-UY" dirty="0" smtClean="0"/>
              <a:t> que se definen en una base de conocimiento, ya que las mismas </a:t>
            </a:r>
            <a:r>
              <a:rPr lang="es-UY" b="1" dirty="0" smtClean="0"/>
              <a:t>permiten describir a los objetos u actores de la realidad</a:t>
            </a:r>
            <a:r>
              <a:rPr lang="es-UY" dirty="0" smtClean="0"/>
              <a:t>. </a:t>
            </a:r>
          </a:p>
        </p:txBody>
      </p:sp>
    </p:spTree>
    <p:extLst>
      <p:ext uri="{BB962C8B-B14F-4D97-AF65-F5344CB8AC3E}">
        <p14:creationId xmlns:p14="http://schemas.microsoft.com/office/powerpoint/2010/main" val="2227690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UY" dirty="0" smtClean="0"/>
              <a:t>P</a:t>
            </a:r>
            <a:r>
              <a:rPr lang="es-ES_tradnl" kern="1200" dirty="0" smtClean="0">
                <a:solidFill>
                  <a:schemeClr val="tx1"/>
                </a:solidFill>
                <a:effectLst/>
              </a:rPr>
              <a:t>ara cada atracción turística nos han pedido registrar:</a:t>
            </a:r>
          </a:p>
          <a:p>
            <a:pPr marL="171450" lvl="0" indent="-171450">
              <a:buFont typeface="Arial" pitchFamily="34" charset="0"/>
              <a:buChar char="•"/>
            </a:pPr>
            <a:r>
              <a:rPr lang="es-ES_tradnl" kern="1200" dirty="0" smtClean="0">
                <a:solidFill>
                  <a:schemeClr val="tx1"/>
                </a:solidFill>
                <a:effectLst/>
              </a:rPr>
              <a:t>su nombre</a:t>
            </a:r>
          </a:p>
          <a:p>
            <a:pPr marL="171450" lvl="0" indent="-171450">
              <a:buFont typeface="Arial" pitchFamily="34" charset="0"/>
              <a:buChar char="•"/>
            </a:pPr>
            <a:r>
              <a:rPr lang="es-ES_tradnl" kern="1200" dirty="0" smtClean="0">
                <a:solidFill>
                  <a:schemeClr val="tx1"/>
                </a:solidFill>
                <a:effectLst/>
              </a:rPr>
              <a:t>el país al cual pertenece</a:t>
            </a:r>
            <a:endParaRPr lang="es-UY" kern="1200" dirty="0" smtClean="0">
              <a:solidFill>
                <a:schemeClr val="tx1"/>
              </a:solidFill>
              <a:effectLst/>
            </a:endParaRPr>
          </a:p>
          <a:p>
            <a:pPr marL="171450" lvl="0" indent="-171450">
              <a:buFont typeface="Arial" pitchFamily="34" charset="0"/>
              <a:buChar char="•"/>
            </a:pPr>
            <a:r>
              <a:rPr lang="es-ES_tradnl" kern="1200" dirty="0" smtClean="0">
                <a:solidFill>
                  <a:schemeClr val="tx1"/>
                </a:solidFill>
                <a:effectLst/>
              </a:rPr>
              <a:t>una imagen</a:t>
            </a:r>
            <a:endParaRPr lang="es-UY" kern="1200" dirty="0" smtClean="0">
              <a:solidFill>
                <a:schemeClr val="tx1"/>
              </a:solidFill>
              <a:effectLst/>
            </a:endParaRPr>
          </a:p>
          <a:p>
            <a:pPr marL="171450" lvl="0" indent="-171450">
              <a:buFont typeface="Arial" pitchFamily="34" charset="0"/>
              <a:buChar char="•"/>
            </a:pPr>
            <a:r>
              <a:rPr lang="es-ES_tradnl" kern="1200" dirty="0" smtClean="0">
                <a:solidFill>
                  <a:schemeClr val="tx1"/>
                </a:solidFill>
                <a:effectLst/>
              </a:rPr>
              <a:t>y una categoría que describa si se trata de un monumento, museo, entretenimiento, etc. </a:t>
            </a:r>
            <a:endParaRPr lang="es-UY" kern="1200" dirty="0" smtClean="0">
              <a:solidFill>
                <a:schemeClr val="tx1"/>
              </a:solidFill>
              <a:effectLst/>
            </a:endParaRPr>
          </a:p>
        </p:txBody>
      </p:sp>
    </p:spTree>
    <p:extLst>
      <p:ext uri="{BB962C8B-B14F-4D97-AF65-F5344CB8AC3E}">
        <p14:creationId xmlns:p14="http://schemas.microsoft.com/office/powerpoint/2010/main" val="2729589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ES_tradnl" kern="1200" dirty="0" smtClean="0">
                <a:solidFill>
                  <a:schemeClr val="tx1"/>
                </a:solidFill>
                <a:effectLst/>
              </a:rPr>
              <a:t>Comencemos</a:t>
            </a:r>
            <a:r>
              <a:rPr lang="es-ES_tradnl" kern="1200" baseline="0" dirty="0" smtClean="0">
                <a:solidFill>
                  <a:schemeClr val="tx1"/>
                </a:solidFill>
                <a:effectLst/>
              </a:rPr>
              <a:t> entonces a definir la transacción </a:t>
            </a:r>
            <a:r>
              <a:rPr lang="es-ES_tradnl" kern="1200" baseline="0" dirty="0" err="1" smtClean="0">
                <a:solidFill>
                  <a:schemeClr val="tx1"/>
                </a:solidFill>
                <a:effectLst/>
              </a:rPr>
              <a:t>Attraction</a:t>
            </a:r>
            <a:r>
              <a:rPr lang="es-ES_tradnl" kern="1200" baseline="0" dirty="0" smtClean="0">
                <a:solidFill>
                  <a:schemeClr val="tx1"/>
                </a:solidFill>
                <a:effectLst/>
              </a:rPr>
              <a:t>, definiendo un atributo para cada dato que interesa registrar de las atracciones turísticas.</a:t>
            </a:r>
          </a:p>
          <a:p>
            <a:pPr marL="0" marR="0" indent="0" algn="just" defTabSz="914400" rtl="0" eaLnBrk="0" fontAlgn="base" latinLnBrk="0" hangingPunct="0">
              <a:lnSpc>
                <a:spcPct val="100000"/>
              </a:lnSpc>
              <a:spcBef>
                <a:spcPct val="0"/>
              </a:spcBef>
              <a:spcAft>
                <a:spcPct val="0"/>
              </a:spcAft>
              <a:buClrTx/>
              <a:buSzTx/>
              <a:buFontTx/>
              <a:buNone/>
              <a:tabLst/>
              <a:defRPr/>
            </a:pPr>
            <a:endParaRPr lang="es-ES_tradnl" kern="1200" baseline="0" dirty="0" smtClean="0">
              <a:solidFill>
                <a:schemeClr val="tx1"/>
              </a:solidFill>
              <a:effectLst/>
            </a:endParaRPr>
          </a:p>
          <a:p>
            <a:pPr marL="0" marR="0" indent="0" algn="just" defTabSz="914400" rtl="0" eaLnBrk="0" fontAlgn="base" latinLnBrk="0" hangingPunct="0">
              <a:lnSpc>
                <a:spcPct val="100000"/>
              </a:lnSpc>
              <a:spcBef>
                <a:spcPct val="0"/>
              </a:spcBef>
              <a:spcAft>
                <a:spcPct val="0"/>
              </a:spcAft>
              <a:buClrTx/>
              <a:buSzTx/>
              <a:buFontTx/>
              <a:buNone/>
              <a:tabLst/>
              <a:defRPr/>
            </a:pPr>
            <a:r>
              <a:rPr lang="es-ES_tradnl" kern="1200" dirty="0" smtClean="0">
                <a:solidFill>
                  <a:schemeClr val="tx1"/>
                </a:solidFill>
                <a:effectLst/>
              </a:rPr>
              <a:t>Con los atributos definidos</a:t>
            </a:r>
            <a:r>
              <a:rPr lang="es-ES_tradnl" kern="1200" baseline="0" dirty="0" smtClean="0">
                <a:solidFill>
                  <a:schemeClr val="tx1"/>
                </a:solidFill>
                <a:effectLst/>
              </a:rPr>
              <a:t> hasta el momento </a:t>
            </a:r>
            <a:r>
              <a:rPr lang="es-ES_tradnl" kern="1200" dirty="0" smtClean="0">
                <a:solidFill>
                  <a:schemeClr val="tx1"/>
                </a:solidFill>
                <a:effectLst/>
              </a:rPr>
              <a:t>¿qué pasaría si queremos ingresar a dos atracciones turísticas del mismo país? </a:t>
            </a:r>
          </a:p>
          <a:p>
            <a:pPr marL="0" marR="0" indent="0" algn="just" defTabSz="914400" rtl="0" eaLnBrk="0" fontAlgn="base" latinLnBrk="0" hangingPunct="0">
              <a:lnSpc>
                <a:spcPct val="100000"/>
              </a:lnSpc>
              <a:spcBef>
                <a:spcPct val="0"/>
              </a:spcBef>
              <a:spcAft>
                <a:spcPct val="0"/>
              </a:spcAft>
              <a:buClrTx/>
              <a:buSzTx/>
              <a:buFontTx/>
              <a:buNone/>
              <a:tabLst/>
              <a:defRPr/>
            </a:pPr>
            <a:r>
              <a:rPr lang="es-ES_tradnl" kern="1200" dirty="0" smtClean="0">
                <a:solidFill>
                  <a:schemeClr val="tx1"/>
                </a:solidFill>
                <a:effectLst/>
              </a:rPr>
              <a:t>Deberíamos ingresar sobre</a:t>
            </a:r>
            <a:r>
              <a:rPr lang="es-ES_tradnl" kern="1200" baseline="0" dirty="0" smtClean="0">
                <a:solidFill>
                  <a:schemeClr val="tx1"/>
                </a:solidFill>
                <a:effectLst/>
              </a:rPr>
              <a:t> el atributo </a:t>
            </a:r>
            <a:r>
              <a:rPr lang="es-ES_tradnl" kern="1200" baseline="0" dirty="0" err="1" smtClean="0">
                <a:solidFill>
                  <a:schemeClr val="tx1"/>
                </a:solidFill>
                <a:effectLst/>
              </a:rPr>
              <a:t>AttractionCountry</a:t>
            </a:r>
            <a:r>
              <a:rPr lang="es-ES_tradnl" kern="1200" baseline="0" dirty="0" smtClean="0">
                <a:solidFill>
                  <a:schemeClr val="tx1"/>
                </a:solidFill>
                <a:effectLst/>
              </a:rPr>
              <a:t> </a:t>
            </a:r>
            <a:r>
              <a:rPr lang="es-ES_tradnl" kern="1200" dirty="0" smtClean="0">
                <a:solidFill>
                  <a:schemeClr val="tx1"/>
                </a:solidFill>
                <a:effectLst/>
              </a:rPr>
              <a:t>el mismo nombre de país en dos oportunidades y cuidarnos de </a:t>
            </a:r>
            <a:r>
              <a:rPr lang="es-ES_tradnl" b="1" kern="1200" dirty="0" smtClean="0">
                <a:solidFill>
                  <a:schemeClr val="tx1"/>
                </a:solidFill>
                <a:effectLst/>
              </a:rPr>
              <a:t>digitarlo exactamente igual</a:t>
            </a:r>
            <a:r>
              <a:rPr lang="es-ES_tradnl" b="0" kern="1200" dirty="0" smtClean="0">
                <a:solidFill>
                  <a:schemeClr val="tx1"/>
                </a:solidFill>
                <a:effectLst/>
              </a:rPr>
              <a:t>!</a:t>
            </a:r>
            <a:r>
              <a:rPr lang="es-ES_tradnl" kern="1200" dirty="0" smtClean="0">
                <a:solidFill>
                  <a:schemeClr val="tx1"/>
                </a:solidFill>
                <a:effectLst/>
              </a:rPr>
              <a:t> Porque después, tal vez necesitemos buscar a todas las atracciones de un país dado y para obtener eso, el país debe haber sido escrito siempre igual!</a:t>
            </a:r>
          </a:p>
          <a:p>
            <a:pPr marL="0" marR="0" indent="0" algn="just" defTabSz="914400" rtl="0" eaLnBrk="0" fontAlgn="base" latinLnBrk="0" hangingPunct="0">
              <a:lnSpc>
                <a:spcPct val="100000"/>
              </a:lnSpc>
              <a:spcBef>
                <a:spcPct val="0"/>
              </a:spcBef>
              <a:spcAft>
                <a:spcPct val="0"/>
              </a:spcAft>
              <a:buClrTx/>
              <a:buSzTx/>
              <a:buFontTx/>
              <a:buNone/>
              <a:tabLst/>
              <a:defRPr/>
            </a:pPr>
            <a:endParaRPr lang="es-ES_tradnl" kern="1200" dirty="0" smtClean="0">
              <a:solidFill>
                <a:schemeClr val="tx1"/>
              </a:solidFill>
              <a:effectLst/>
            </a:endParaRPr>
          </a:p>
          <a:p>
            <a:pPr marL="0" marR="0" indent="0" algn="just" defTabSz="914400" rtl="0" eaLnBrk="0" fontAlgn="base" latinLnBrk="0" hangingPunct="0">
              <a:lnSpc>
                <a:spcPct val="100000"/>
              </a:lnSpc>
              <a:spcBef>
                <a:spcPct val="0"/>
              </a:spcBef>
              <a:spcAft>
                <a:spcPct val="0"/>
              </a:spcAft>
              <a:buClrTx/>
              <a:buSzTx/>
              <a:buFontTx/>
              <a:buNone/>
              <a:tabLst/>
              <a:defRPr/>
            </a:pPr>
            <a:r>
              <a:rPr lang="es-ES_tradnl" kern="1200" dirty="0" smtClean="0">
                <a:solidFill>
                  <a:schemeClr val="tx1"/>
                </a:solidFill>
                <a:effectLst/>
              </a:rPr>
              <a:t>En nuestro</a:t>
            </a:r>
            <a:r>
              <a:rPr lang="es-ES_tradnl" kern="1200" baseline="0" dirty="0" smtClean="0">
                <a:solidFill>
                  <a:schemeClr val="tx1"/>
                </a:solidFill>
                <a:effectLst/>
              </a:rPr>
              <a:t> ejemplo, </a:t>
            </a:r>
            <a:r>
              <a:rPr lang="es-ES_tradnl" kern="1200" dirty="0" smtClean="0">
                <a:solidFill>
                  <a:schemeClr val="tx1"/>
                </a:solidFill>
                <a:effectLst/>
              </a:rPr>
              <a:t>escribimos France con una “n” de más!!</a:t>
            </a:r>
            <a:r>
              <a:rPr lang="es-ES_tradnl" kern="1200" baseline="0" dirty="0" smtClean="0">
                <a:solidFill>
                  <a:schemeClr val="tx1"/>
                </a:solidFill>
                <a:effectLst/>
              </a:rPr>
              <a:t> </a:t>
            </a:r>
            <a:r>
              <a:rPr lang="es-ES_tradnl" kern="1200" dirty="0" smtClean="0">
                <a:solidFill>
                  <a:schemeClr val="tx1"/>
                </a:solidFill>
                <a:effectLst/>
              </a:rPr>
              <a:t>Entonces, para el sistema, son dos</a:t>
            </a:r>
            <a:r>
              <a:rPr lang="es-ES_tradnl" kern="1200" baseline="0" dirty="0" smtClean="0">
                <a:solidFill>
                  <a:schemeClr val="tx1"/>
                </a:solidFill>
                <a:effectLst/>
              </a:rPr>
              <a:t> países diferentes! (France y </a:t>
            </a:r>
            <a:r>
              <a:rPr lang="es-ES_tradnl" kern="1200" baseline="0" dirty="0" err="1" smtClean="0">
                <a:solidFill>
                  <a:schemeClr val="tx1"/>
                </a:solidFill>
                <a:effectLst/>
              </a:rPr>
              <a:t>Frannce</a:t>
            </a:r>
            <a:r>
              <a:rPr lang="es-ES_tradnl" kern="1200" baseline="0" dirty="0" smtClean="0">
                <a:solidFill>
                  <a:schemeClr val="tx1"/>
                </a:solidFill>
                <a:effectLst/>
              </a:rPr>
              <a:t>).</a:t>
            </a:r>
          </a:p>
          <a:p>
            <a:pPr marL="0" marR="0" indent="0" algn="just" defTabSz="914400" rtl="0" eaLnBrk="0" fontAlgn="base" latinLnBrk="0" hangingPunct="0">
              <a:lnSpc>
                <a:spcPct val="100000"/>
              </a:lnSpc>
              <a:spcBef>
                <a:spcPct val="0"/>
              </a:spcBef>
              <a:spcAft>
                <a:spcPct val="0"/>
              </a:spcAft>
              <a:buClrTx/>
              <a:buSzTx/>
              <a:buFontTx/>
              <a:buNone/>
              <a:tabLst/>
              <a:defRPr/>
            </a:pPr>
            <a:r>
              <a:rPr lang="es-ES_tradnl" kern="1200" dirty="0" smtClean="0">
                <a:solidFill>
                  <a:schemeClr val="tx1"/>
                </a:solidFill>
                <a:effectLst/>
              </a:rPr>
              <a:t>Debido a que puede ocurrir esto, esta solución no sirve. </a:t>
            </a:r>
            <a:endParaRPr lang="es-UY" dirty="0"/>
          </a:p>
        </p:txBody>
      </p:sp>
    </p:spTree>
    <p:extLst>
      <p:ext uri="{BB962C8B-B14F-4D97-AF65-F5344CB8AC3E}">
        <p14:creationId xmlns:p14="http://schemas.microsoft.com/office/powerpoint/2010/main" val="3356467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s-ES_tradnl" b="1" dirty="0" smtClean="0"/>
              <a:t>Solución:</a:t>
            </a:r>
          </a:p>
          <a:p>
            <a:pPr>
              <a:defRPr/>
            </a:pPr>
            <a:endParaRPr lang="es-ES_tradnl" b="1" dirty="0" smtClean="0"/>
          </a:p>
          <a:p>
            <a:pPr>
              <a:defRPr/>
            </a:pPr>
            <a:r>
              <a:rPr lang="es-ES_tradnl" dirty="0" smtClean="0"/>
              <a:t>Se tendría que ingresar al país una sola vez, en un solo lugar (Transacción “Country”), y luego en cada atracción que necesite hacer referencia al país, incluir al </a:t>
            </a:r>
            <a:r>
              <a:rPr lang="es-ES_tradnl" b="1" dirty="0" smtClean="0"/>
              <a:t>identificador</a:t>
            </a:r>
            <a:r>
              <a:rPr lang="es-ES_tradnl" dirty="0" smtClean="0"/>
              <a:t> del país correspondiente.</a:t>
            </a:r>
            <a:endParaRPr lang="es-UY" dirty="0"/>
          </a:p>
        </p:txBody>
      </p:sp>
    </p:spTree>
    <p:extLst>
      <p:ext uri="{BB962C8B-B14F-4D97-AF65-F5344CB8AC3E}">
        <p14:creationId xmlns:p14="http://schemas.microsoft.com/office/powerpoint/2010/main" val="2906029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ES_tradnl" kern="1200" dirty="0" err="1" smtClean="0">
                <a:solidFill>
                  <a:schemeClr val="tx1"/>
                </a:solidFill>
                <a:effectLst/>
              </a:rPr>
              <a:t>CountryId</a:t>
            </a:r>
            <a:r>
              <a:rPr lang="es-ES_tradnl" kern="1200" dirty="0" smtClean="0">
                <a:solidFill>
                  <a:schemeClr val="tx1"/>
                </a:solidFill>
                <a:effectLst/>
              </a:rPr>
              <a:t> es identificador</a:t>
            </a:r>
            <a:r>
              <a:rPr lang="es-ES_tradnl" b="1" kern="1200" dirty="0" smtClean="0">
                <a:solidFill>
                  <a:schemeClr val="tx1"/>
                </a:solidFill>
                <a:effectLst/>
              </a:rPr>
              <a:t> </a:t>
            </a:r>
            <a:r>
              <a:rPr lang="es-ES_tradnl" kern="1200" dirty="0" smtClean="0">
                <a:solidFill>
                  <a:schemeClr val="tx1"/>
                </a:solidFill>
                <a:effectLst/>
              </a:rPr>
              <a:t>o llave en la transacción Country. Formalmente hablando</a:t>
            </a:r>
            <a:r>
              <a:rPr lang="es-ES_tradnl" kern="1200" baseline="0" dirty="0" smtClean="0">
                <a:solidFill>
                  <a:schemeClr val="tx1"/>
                </a:solidFill>
                <a:effectLst/>
              </a:rPr>
              <a:t> decimos que </a:t>
            </a:r>
            <a:r>
              <a:rPr lang="es-ES_tradnl" kern="1200" dirty="0" err="1" smtClean="0">
                <a:solidFill>
                  <a:schemeClr val="tx1"/>
                </a:solidFill>
                <a:effectLst/>
              </a:rPr>
              <a:t>CountryId</a:t>
            </a:r>
            <a:r>
              <a:rPr lang="es-ES_tradnl" kern="1200" dirty="0" smtClean="0">
                <a:solidFill>
                  <a:schemeClr val="tx1"/>
                </a:solidFill>
                <a:effectLst/>
              </a:rPr>
              <a:t> es </a:t>
            </a:r>
            <a:r>
              <a:rPr lang="es-ES_tradnl" b="1" kern="1200" dirty="0" smtClean="0">
                <a:solidFill>
                  <a:schemeClr val="tx1"/>
                </a:solidFill>
                <a:effectLst/>
              </a:rPr>
              <a:t>llave primaria (</a:t>
            </a:r>
            <a:r>
              <a:rPr lang="es-ES_tradnl" b="0" kern="1200" dirty="0" smtClean="0">
                <a:solidFill>
                  <a:schemeClr val="tx1"/>
                </a:solidFill>
                <a:effectLst/>
              </a:rPr>
              <a:t>en inglés:</a:t>
            </a:r>
            <a:r>
              <a:rPr lang="es-ES_tradnl" b="0" kern="1200" baseline="0" dirty="0" smtClean="0">
                <a:solidFill>
                  <a:schemeClr val="tx1"/>
                </a:solidFill>
                <a:effectLst/>
              </a:rPr>
              <a:t> </a:t>
            </a:r>
            <a:r>
              <a:rPr lang="es-ES_tradnl" b="1" kern="1200" dirty="0" err="1" smtClean="0">
                <a:solidFill>
                  <a:schemeClr val="tx1"/>
                </a:solidFill>
                <a:effectLst/>
              </a:rPr>
              <a:t>Primary</a:t>
            </a:r>
            <a:r>
              <a:rPr lang="es-ES_tradnl" b="1" kern="1200" dirty="0" smtClean="0">
                <a:solidFill>
                  <a:schemeClr val="tx1"/>
                </a:solidFill>
                <a:effectLst/>
              </a:rPr>
              <a:t> Key)</a:t>
            </a:r>
            <a:r>
              <a:rPr lang="es-ES_tradnl" kern="1200" dirty="0" smtClean="0">
                <a:solidFill>
                  <a:schemeClr val="tx1"/>
                </a:solidFill>
                <a:effectLst/>
              </a:rPr>
              <a:t> en la transacción Country. </a:t>
            </a:r>
          </a:p>
          <a:p>
            <a:pPr marL="0" marR="0" indent="0" algn="just" defTabSz="914400" rtl="0" eaLnBrk="0" fontAlgn="base" latinLnBrk="0" hangingPunct="0">
              <a:lnSpc>
                <a:spcPct val="100000"/>
              </a:lnSpc>
              <a:spcBef>
                <a:spcPct val="0"/>
              </a:spcBef>
              <a:spcAft>
                <a:spcPct val="0"/>
              </a:spcAft>
              <a:buClrTx/>
              <a:buSzTx/>
              <a:buFontTx/>
              <a:buNone/>
              <a:tabLst/>
              <a:defRPr/>
            </a:pPr>
            <a:r>
              <a:rPr lang="es-ES_tradnl" kern="1200" dirty="0" smtClean="0">
                <a:solidFill>
                  <a:schemeClr val="tx1"/>
                </a:solidFill>
                <a:effectLst/>
              </a:rPr>
              <a:t>Cuando una llave primaria está presente en otra transacción, decimos que allí tiene el rol de </a:t>
            </a:r>
            <a:r>
              <a:rPr lang="es-ES_tradnl" b="1" kern="1200" dirty="0" smtClean="0">
                <a:solidFill>
                  <a:schemeClr val="tx1"/>
                </a:solidFill>
                <a:effectLst/>
              </a:rPr>
              <a:t>llave foránea (</a:t>
            </a:r>
            <a:r>
              <a:rPr lang="es-ES_tradnl" b="0" kern="1200" dirty="0" smtClean="0">
                <a:solidFill>
                  <a:schemeClr val="tx1"/>
                </a:solidFill>
                <a:effectLst/>
              </a:rPr>
              <a:t>en inglés:</a:t>
            </a:r>
            <a:r>
              <a:rPr lang="es-ES_tradnl" b="0" kern="1200" baseline="0" dirty="0" smtClean="0">
                <a:solidFill>
                  <a:schemeClr val="tx1"/>
                </a:solidFill>
                <a:effectLst/>
              </a:rPr>
              <a:t> </a:t>
            </a:r>
            <a:r>
              <a:rPr lang="es-ES_tradnl" b="1" kern="1200" dirty="0" err="1" smtClean="0">
                <a:solidFill>
                  <a:schemeClr val="tx1"/>
                </a:solidFill>
                <a:effectLst/>
              </a:rPr>
              <a:t>Foreign</a:t>
            </a:r>
            <a:r>
              <a:rPr lang="es-ES_tradnl" b="1" kern="1200" dirty="0" smtClean="0">
                <a:solidFill>
                  <a:schemeClr val="tx1"/>
                </a:solidFill>
                <a:effectLst/>
              </a:rPr>
              <a:t> Key).</a:t>
            </a:r>
          </a:p>
          <a:p>
            <a:pPr marL="0" marR="0" indent="0" algn="just" defTabSz="914400" rtl="0" eaLnBrk="0" fontAlgn="base" latinLnBrk="0" hangingPunct="0">
              <a:lnSpc>
                <a:spcPct val="100000"/>
              </a:lnSpc>
              <a:spcBef>
                <a:spcPct val="0"/>
              </a:spcBef>
              <a:spcAft>
                <a:spcPct val="0"/>
              </a:spcAft>
              <a:buClrTx/>
              <a:buSzTx/>
              <a:buFontTx/>
              <a:buNone/>
              <a:tabLst/>
              <a:defRPr/>
            </a:pPr>
            <a:endParaRPr lang="es-ES_tradnl" b="1" kern="1200" dirty="0" smtClean="0">
              <a:solidFill>
                <a:schemeClr val="tx1"/>
              </a:solidFill>
              <a:effectLst/>
            </a:endParaRPr>
          </a:p>
          <a:p>
            <a:r>
              <a:rPr lang="es-ES_tradnl" b="0" kern="1200" dirty="0" smtClean="0">
                <a:solidFill>
                  <a:schemeClr val="tx1"/>
                </a:solidFill>
                <a:effectLst/>
              </a:rPr>
              <a:t>El incluir un atributo que es llave primaria de una transacción, en otra transacción, nos permite </a:t>
            </a:r>
            <a:r>
              <a:rPr lang="es-ES_tradnl" b="1" kern="1200" dirty="0" smtClean="0">
                <a:solidFill>
                  <a:schemeClr val="tx1"/>
                </a:solidFill>
                <a:effectLst/>
              </a:rPr>
              <a:t>relacionar ambas transacciones</a:t>
            </a:r>
            <a:r>
              <a:rPr lang="es-ES_tradnl" kern="1200" dirty="0" smtClean="0">
                <a:solidFill>
                  <a:schemeClr val="tx1"/>
                </a:solidFill>
                <a:effectLst/>
              </a:rPr>
              <a:t>.</a:t>
            </a:r>
            <a:endParaRPr lang="es-UY" kern="1200" dirty="0" smtClean="0">
              <a:solidFill>
                <a:schemeClr val="tx1"/>
              </a:solidFill>
              <a:effectLst/>
            </a:endParaRPr>
          </a:p>
          <a:p>
            <a:r>
              <a:rPr lang="es-ES_tradnl" kern="1200" dirty="0" smtClean="0">
                <a:solidFill>
                  <a:schemeClr val="tx1"/>
                </a:solidFill>
                <a:effectLst/>
              </a:rPr>
              <a:t>Esto significa que:</a:t>
            </a:r>
          </a:p>
          <a:p>
            <a:pPr marL="628650" lvl="1" indent="-171450">
              <a:buFontTx/>
              <a:buChar char="-"/>
            </a:pPr>
            <a:r>
              <a:rPr lang="es-ES_tradnl" kern="1200" dirty="0" smtClean="0">
                <a:solidFill>
                  <a:schemeClr val="tx1"/>
                </a:solidFill>
                <a:effectLst/>
              </a:rPr>
              <a:t>al ejecutar a la transacción </a:t>
            </a:r>
            <a:r>
              <a:rPr lang="es-ES_tradnl" kern="1200" dirty="0" err="1" smtClean="0">
                <a:solidFill>
                  <a:schemeClr val="tx1"/>
                </a:solidFill>
                <a:effectLst/>
              </a:rPr>
              <a:t>Attraction</a:t>
            </a:r>
            <a:r>
              <a:rPr lang="es-ES_tradnl" kern="1200" dirty="0" smtClean="0">
                <a:solidFill>
                  <a:schemeClr val="tx1"/>
                </a:solidFill>
                <a:effectLst/>
              </a:rPr>
              <a:t>, habrá que ingresar para este atributo, un valor que se haya registrado previamente a través de la transacción Country.</a:t>
            </a:r>
          </a:p>
          <a:p>
            <a:pPr marL="628650" marR="0" lvl="1" indent="-171450" algn="just" defTabSz="914400" rtl="0" eaLnBrk="0" fontAlgn="base" latinLnBrk="0" hangingPunct="0">
              <a:lnSpc>
                <a:spcPct val="100000"/>
              </a:lnSpc>
              <a:spcBef>
                <a:spcPct val="0"/>
              </a:spcBef>
              <a:spcAft>
                <a:spcPct val="0"/>
              </a:spcAft>
              <a:buClrTx/>
              <a:buSzTx/>
              <a:buFontTx/>
              <a:buChar char="-"/>
              <a:tabLst/>
              <a:defRPr/>
            </a:pPr>
            <a:r>
              <a:rPr lang="es-ES_tradnl" kern="1200" dirty="0" smtClean="0">
                <a:solidFill>
                  <a:schemeClr val="tx1"/>
                </a:solidFill>
                <a:effectLst/>
              </a:rPr>
              <a:t>al ejecutar a la transacción Country, no se permitirán</a:t>
            </a:r>
            <a:r>
              <a:rPr lang="es-ES_tradnl" kern="1200" baseline="0" dirty="0" smtClean="0">
                <a:solidFill>
                  <a:schemeClr val="tx1"/>
                </a:solidFill>
                <a:effectLst/>
              </a:rPr>
              <a:t> </a:t>
            </a:r>
            <a:r>
              <a:rPr lang="es-UY" kern="1200" baseline="0" dirty="0" smtClean="0">
                <a:solidFill>
                  <a:schemeClr val="tx1"/>
                </a:solidFill>
                <a:effectLst/>
              </a:rPr>
              <a:t>borrar países para los cuales se hayan ingresado atracciones turísticas.</a:t>
            </a:r>
            <a:endParaRPr lang="es-ES_tradnl" kern="1200" dirty="0" smtClean="0">
              <a:solidFill>
                <a:schemeClr val="tx1"/>
              </a:solidFill>
              <a:effectLst/>
            </a:endParaRPr>
          </a:p>
          <a:p>
            <a:pPr marL="457200" marR="0" lvl="1" indent="0" algn="just" defTabSz="914400" rtl="0" eaLnBrk="0" fontAlgn="base" latinLnBrk="0" hangingPunct="0">
              <a:lnSpc>
                <a:spcPct val="100000"/>
              </a:lnSpc>
              <a:spcBef>
                <a:spcPct val="0"/>
              </a:spcBef>
              <a:spcAft>
                <a:spcPct val="0"/>
              </a:spcAft>
              <a:buClrTx/>
              <a:buSzTx/>
              <a:buFontTx/>
              <a:buNone/>
              <a:tabLst/>
              <a:defRPr/>
            </a:pPr>
            <a:r>
              <a:rPr lang="es-UY" kern="1200" dirty="0" smtClean="0">
                <a:solidFill>
                  <a:schemeClr val="tx1"/>
                </a:solidFill>
                <a:effectLst/>
              </a:rPr>
              <a:t>Estos controles son hechos automáticamente por </a:t>
            </a:r>
            <a:r>
              <a:rPr lang="es-UY" kern="1200" dirty="0" err="1" smtClean="0">
                <a:solidFill>
                  <a:schemeClr val="tx1"/>
                </a:solidFill>
                <a:effectLst/>
              </a:rPr>
              <a:t>GeneXus</a:t>
            </a:r>
            <a:r>
              <a:rPr lang="es-UY" kern="1200" dirty="0" smtClean="0">
                <a:solidFill>
                  <a:schemeClr val="tx1"/>
                </a:solidFill>
                <a:effectLst/>
              </a:rPr>
              <a:t> para garantizarnos</a:t>
            </a:r>
            <a:r>
              <a:rPr lang="es-UY" kern="1200" baseline="0" dirty="0" smtClean="0">
                <a:solidFill>
                  <a:schemeClr val="tx1"/>
                </a:solidFill>
                <a:effectLst/>
              </a:rPr>
              <a:t> consistencia entre los datos</a:t>
            </a:r>
            <a:r>
              <a:rPr lang="es-UY" kern="1200" dirty="0" smtClean="0">
                <a:solidFill>
                  <a:schemeClr val="tx1"/>
                </a:solidFill>
                <a:effectLst/>
              </a:rPr>
              <a:t>.</a:t>
            </a:r>
          </a:p>
          <a:p>
            <a:endParaRPr lang="es-ES_tradnl" kern="1200" dirty="0" smtClean="0">
              <a:solidFill>
                <a:schemeClr val="tx1"/>
              </a:solidFill>
              <a:effectLst/>
            </a:endParaRPr>
          </a:p>
          <a:p>
            <a:r>
              <a:rPr lang="es-ES_tradnl" kern="1200" dirty="0" smtClean="0">
                <a:solidFill>
                  <a:schemeClr val="tx1"/>
                </a:solidFill>
                <a:effectLst/>
              </a:rPr>
              <a:t>Observemos que en la tabla física </a:t>
            </a:r>
            <a:r>
              <a:rPr lang="es-ES_tradnl" kern="1200" dirty="0" err="1" smtClean="0">
                <a:solidFill>
                  <a:schemeClr val="tx1"/>
                </a:solidFill>
                <a:effectLst/>
              </a:rPr>
              <a:t>Attraction</a:t>
            </a:r>
            <a:r>
              <a:rPr lang="es-ES_tradnl" kern="1200" dirty="0" smtClean="0">
                <a:solidFill>
                  <a:schemeClr val="tx1"/>
                </a:solidFill>
                <a:effectLst/>
              </a:rPr>
              <a:t> que </a:t>
            </a:r>
            <a:r>
              <a:rPr lang="es-ES_tradnl" kern="1200" dirty="0" err="1" smtClean="0">
                <a:solidFill>
                  <a:schemeClr val="tx1"/>
                </a:solidFill>
                <a:effectLst/>
              </a:rPr>
              <a:t>GeneXus</a:t>
            </a:r>
            <a:r>
              <a:rPr lang="es-ES_tradnl" kern="1200" dirty="0" smtClean="0">
                <a:solidFill>
                  <a:schemeClr val="tx1"/>
                </a:solidFill>
                <a:effectLst/>
              </a:rPr>
              <a:t> nos está proponiendo crear, </a:t>
            </a:r>
            <a:r>
              <a:rPr lang="es-ES_tradnl" b="1" kern="1200" dirty="0" smtClean="0">
                <a:solidFill>
                  <a:schemeClr val="tx1"/>
                </a:solidFill>
                <a:effectLst/>
              </a:rPr>
              <a:t>no está presente el atributo </a:t>
            </a:r>
            <a:r>
              <a:rPr lang="es-ES_tradnl" b="1" kern="1200" dirty="0" err="1" smtClean="0">
                <a:solidFill>
                  <a:schemeClr val="tx1"/>
                </a:solidFill>
                <a:effectLst/>
              </a:rPr>
              <a:t>CountryName</a:t>
            </a:r>
            <a:r>
              <a:rPr lang="es-ES_tradnl" kern="1200" dirty="0" smtClean="0">
                <a:solidFill>
                  <a:schemeClr val="tx1"/>
                </a:solidFill>
                <a:effectLst/>
              </a:rPr>
              <a:t> que sí lo habíamos incluido en la estructura de la transacción </a:t>
            </a:r>
            <a:r>
              <a:rPr lang="es-ES_tradnl" kern="1200" dirty="0" err="1" smtClean="0">
                <a:solidFill>
                  <a:schemeClr val="tx1"/>
                </a:solidFill>
                <a:effectLst/>
              </a:rPr>
              <a:t>Attraction</a:t>
            </a:r>
            <a:r>
              <a:rPr lang="es-ES_tradnl" kern="1200" dirty="0" smtClean="0">
                <a:solidFill>
                  <a:schemeClr val="tx1"/>
                </a:solidFill>
                <a:effectLst/>
              </a:rPr>
              <a:t>. Esto se debe a que no es lo mismo el concepto de TRANSACCION que el concepto de TABLA física. </a:t>
            </a:r>
            <a:endParaRPr lang="es-UY" dirty="0"/>
          </a:p>
        </p:txBody>
      </p:sp>
    </p:spTree>
    <p:extLst>
      <p:ext uri="{BB962C8B-B14F-4D97-AF65-F5344CB8AC3E}">
        <p14:creationId xmlns:p14="http://schemas.microsoft.com/office/powerpoint/2010/main" val="3963158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Es importante tener claro que </a:t>
            </a:r>
            <a:r>
              <a:rPr lang="es-ES_tradnl" b="1" dirty="0" smtClean="0"/>
              <a:t>no todos los atributos que se incluyan en la estructura de una transacción, luego se almacenarán en la tabla física</a:t>
            </a:r>
            <a:r>
              <a:rPr lang="es-ES_tradnl" dirty="0" smtClean="0"/>
              <a:t> que se creará a partir de dicha transacción. </a:t>
            </a:r>
          </a:p>
          <a:p>
            <a:endParaRPr lang="es-UY" dirty="0" smtClean="0"/>
          </a:p>
          <a:p>
            <a:r>
              <a:rPr lang="es-ES" dirty="0" smtClean="0"/>
              <a:t>Almacenar al nombre del país en varias tablas físicas, significaría almacenar información duplicada. En cambio, el nombre del país se puede traer </a:t>
            </a:r>
            <a:r>
              <a:rPr lang="es-ES" u="sng" dirty="0" smtClean="0"/>
              <a:t>de un único lugar en el cual se encuentre registrado</a:t>
            </a:r>
            <a:r>
              <a:rPr lang="es-ES" dirty="0" smtClean="0"/>
              <a:t>: de la tabla de países. </a:t>
            </a:r>
            <a:endParaRPr lang="es-UY" dirty="0"/>
          </a:p>
        </p:txBody>
      </p:sp>
    </p:spTree>
    <p:extLst>
      <p:ext uri="{BB962C8B-B14F-4D97-AF65-F5344CB8AC3E}">
        <p14:creationId xmlns:p14="http://schemas.microsoft.com/office/powerpoint/2010/main" val="2290815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1863219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defRPr/>
            </a:pPr>
            <a:r>
              <a:rPr lang="es-UY" b="1" dirty="0" smtClean="0"/>
              <a:t>¿Cómo definir un dominio?</a:t>
            </a:r>
          </a:p>
          <a:p>
            <a:pPr algn="l" eaLnBrk="1" hangingPunct="1">
              <a:defRPr/>
            </a:pPr>
            <a:endParaRPr lang="es-UY" b="1" dirty="0" smtClean="0"/>
          </a:p>
          <a:p>
            <a:pPr marL="228600" indent="-228600" eaLnBrk="1" hangingPunct="1">
              <a:buFontTx/>
              <a:buAutoNum type="arabicParenR"/>
              <a:defRPr/>
            </a:pPr>
            <a:r>
              <a:rPr lang="es-UY" dirty="0" smtClean="0"/>
              <a:t>En la ventana </a:t>
            </a:r>
            <a:r>
              <a:rPr lang="es-UY" b="1" dirty="0" err="1" smtClean="0"/>
              <a:t>Knowledge</a:t>
            </a:r>
            <a:r>
              <a:rPr lang="es-UY" b="1" dirty="0" smtClean="0"/>
              <a:t> Base </a:t>
            </a:r>
            <a:r>
              <a:rPr lang="es-UY" b="1" dirty="0" err="1" smtClean="0"/>
              <a:t>Navigator</a:t>
            </a:r>
            <a:r>
              <a:rPr lang="es-UY" dirty="0" smtClean="0"/>
              <a:t>, en la sección</a:t>
            </a:r>
            <a:r>
              <a:rPr lang="es-UY" b="1" dirty="0" smtClean="0"/>
              <a:t> Folder View </a:t>
            </a:r>
            <a:r>
              <a:rPr lang="es-UY" dirty="0" smtClean="0"/>
              <a:t>hay un nodo </a:t>
            </a:r>
            <a:r>
              <a:rPr lang="es-UY" b="1" dirty="0" err="1" smtClean="0"/>
              <a:t>Domains</a:t>
            </a:r>
            <a:r>
              <a:rPr lang="es-UY" b="1" dirty="0" smtClean="0"/>
              <a:t> </a:t>
            </a:r>
            <a:r>
              <a:rPr lang="es-UY" dirty="0" smtClean="0"/>
              <a:t>para definir y editar dominios. </a:t>
            </a:r>
          </a:p>
          <a:p>
            <a:pPr marL="228600" indent="-228600" eaLnBrk="1" hangingPunct="1">
              <a:buFontTx/>
              <a:buAutoNum type="arabicParenR"/>
              <a:defRPr/>
            </a:pPr>
            <a:endParaRPr lang="es-UY" dirty="0" smtClean="0"/>
          </a:p>
          <a:p>
            <a:pPr marL="228600" indent="-228600" algn="l" eaLnBrk="1" hangingPunct="1">
              <a:buFontTx/>
              <a:buAutoNum type="arabicParenR"/>
              <a:defRPr/>
            </a:pPr>
            <a:r>
              <a:rPr lang="es-UY" dirty="0" smtClean="0"/>
              <a:t>En la estructura de la transacción, al momento de definir un atributo, es posible definir un nuevo domino al momento de indicar el tipo de datos. Por ejemplo, luego de haberle dado nombre al atributo </a:t>
            </a:r>
            <a:r>
              <a:rPr lang="es-UY" dirty="0" err="1" smtClean="0"/>
              <a:t>CustomerId</a:t>
            </a:r>
            <a:r>
              <a:rPr lang="es-UY" dirty="0" smtClean="0"/>
              <a:t>, en vez de elegir un tipo de datos predefinido se digita  </a:t>
            </a:r>
            <a:r>
              <a:rPr lang="es-UY" b="1" dirty="0" smtClean="0"/>
              <a:t>Id = </a:t>
            </a:r>
            <a:r>
              <a:rPr lang="es-UY" b="1" dirty="0" err="1" smtClean="0"/>
              <a:t>Numeric</a:t>
            </a:r>
            <a:r>
              <a:rPr lang="es-UY" b="1" dirty="0" smtClean="0"/>
              <a:t>(4.0)</a:t>
            </a:r>
            <a:r>
              <a:rPr lang="es-UY" dirty="0" smtClean="0"/>
              <a:t> en la columna </a:t>
            </a:r>
            <a:r>
              <a:rPr lang="es-UY" dirty="0" err="1" smtClean="0"/>
              <a:t>Type</a:t>
            </a:r>
            <a:r>
              <a:rPr lang="es-UY" dirty="0" smtClean="0"/>
              <a:t>. Así queda definido el dominio de nombre Id con el tipo de datos </a:t>
            </a:r>
            <a:r>
              <a:rPr lang="es-UY" dirty="0" err="1" smtClean="0"/>
              <a:t>Numeric</a:t>
            </a:r>
            <a:r>
              <a:rPr lang="es-UY" dirty="0" smtClean="0"/>
              <a:t>(4.0) y el atributo </a:t>
            </a:r>
            <a:r>
              <a:rPr lang="es-UY" dirty="0" err="1" smtClean="0"/>
              <a:t>CustomerId</a:t>
            </a:r>
            <a:r>
              <a:rPr lang="es-UY" dirty="0" smtClean="0"/>
              <a:t> perteneciente a dicho dominio.</a:t>
            </a:r>
            <a:endParaRPr lang="es-UY" dirty="0"/>
          </a:p>
        </p:txBody>
      </p:sp>
    </p:spTree>
    <p:extLst>
      <p:ext uri="{BB962C8B-B14F-4D97-AF65-F5344CB8AC3E}">
        <p14:creationId xmlns:p14="http://schemas.microsoft.com/office/powerpoint/2010/main" val="677055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Tree>
    <p:extLst>
      <p:ext uri="{BB962C8B-B14F-4D97-AF65-F5344CB8AC3E}">
        <p14:creationId xmlns:p14="http://schemas.microsoft.com/office/powerpoint/2010/main" val="4262839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Y" dirty="0" smtClean="0">
                <a:solidFill>
                  <a:srgbClr val="000000"/>
                </a:solidFill>
              </a:rPr>
              <a:t>Al ejecutar </a:t>
            </a:r>
            <a:r>
              <a:rPr lang="es-UY" dirty="0" err="1" smtClean="0">
                <a:solidFill>
                  <a:srgbClr val="000000"/>
                </a:solidFill>
              </a:rPr>
              <a:t>GeneXus</a:t>
            </a:r>
            <a:r>
              <a:rPr lang="es-UY" dirty="0" smtClean="0">
                <a:solidFill>
                  <a:srgbClr val="000000"/>
                </a:solidFill>
              </a:rPr>
              <a:t>, se abre la herramienta y vemos la interfaz mostrada arriba, la cual contiene ventanas, barras de herramientas y un menú principal.</a:t>
            </a:r>
          </a:p>
          <a:p>
            <a:r>
              <a:rPr lang="es-UY" dirty="0" smtClean="0">
                <a:solidFill>
                  <a:srgbClr val="000000"/>
                </a:solidFill>
              </a:rPr>
              <a:t> </a:t>
            </a:r>
          </a:p>
          <a:p>
            <a:r>
              <a:rPr lang="es-UY" dirty="0" smtClean="0">
                <a:solidFill>
                  <a:srgbClr val="000000"/>
                </a:solidFill>
              </a:rPr>
              <a:t>La posición que ocupan las barras de herramientas y ventanas es totalmente personalizable. </a:t>
            </a:r>
          </a:p>
          <a:p>
            <a:endParaRPr lang="es-UY" dirty="0" smtClean="0">
              <a:solidFill>
                <a:srgbClr val="000000"/>
              </a:solidFill>
            </a:endParaRPr>
          </a:p>
          <a:p>
            <a:r>
              <a:rPr lang="es-UY" dirty="0" smtClean="0">
                <a:solidFill>
                  <a:srgbClr val="000000"/>
                </a:solidFill>
              </a:rPr>
              <a:t>En la diapositiva aparece remarcada en rojo la </a:t>
            </a:r>
            <a:r>
              <a:rPr lang="es-UY" dirty="0" err="1" smtClean="0">
                <a:solidFill>
                  <a:srgbClr val="000000"/>
                </a:solidFill>
              </a:rPr>
              <a:t>Start</a:t>
            </a:r>
            <a:r>
              <a:rPr lang="es-UY" dirty="0" smtClean="0">
                <a:solidFill>
                  <a:srgbClr val="000000"/>
                </a:solidFill>
              </a:rPr>
              <a:t> Page o página de inicio. Esta página nos muestra una serie de comunicados y novedades. Observemos que dentro del mismo entorno de desarrollo, el analista puede por</a:t>
            </a:r>
            <a:r>
              <a:rPr lang="es-UY" baseline="0" dirty="0" smtClean="0">
                <a:solidFill>
                  <a:srgbClr val="000000"/>
                </a:solidFill>
              </a:rPr>
              <a:t> ejemplo </a:t>
            </a:r>
            <a:r>
              <a:rPr lang="es-UY" dirty="0" smtClean="0">
                <a:solidFill>
                  <a:srgbClr val="000000"/>
                </a:solidFill>
              </a:rPr>
              <a:t>comunicarse con la comunidad </a:t>
            </a:r>
            <a:r>
              <a:rPr lang="es-UY" dirty="0" err="1" smtClean="0">
                <a:solidFill>
                  <a:srgbClr val="000000"/>
                </a:solidFill>
              </a:rPr>
              <a:t>GeneXus</a:t>
            </a:r>
            <a:r>
              <a:rPr lang="es-UY" dirty="0" smtClean="0">
                <a:solidFill>
                  <a:srgbClr val="000000"/>
                </a:solidFill>
              </a:rPr>
              <a:t> y  puede navegar por Internet para ver noticias, actualizaciones, o incluso soluciones de problemas publicadas por otros desarrolladores como él.</a:t>
            </a:r>
          </a:p>
          <a:p>
            <a:endParaRPr lang="es-UY" dirty="0"/>
          </a:p>
        </p:txBody>
      </p:sp>
    </p:spTree>
    <p:extLst>
      <p:ext uri="{BB962C8B-B14F-4D97-AF65-F5344CB8AC3E}">
        <p14:creationId xmlns:p14="http://schemas.microsoft.com/office/powerpoint/2010/main" val="1473494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ES_tradnl" kern="1200" dirty="0" smtClean="0">
                <a:solidFill>
                  <a:schemeClr val="tx1"/>
                </a:solidFill>
                <a:effectLst/>
              </a:rPr>
              <a:t>Si</a:t>
            </a:r>
            <a:r>
              <a:rPr lang="es-ES_tradnl" kern="1200" baseline="0" dirty="0" smtClean="0">
                <a:solidFill>
                  <a:schemeClr val="tx1"/>
                </a:solidFill>
                <a:effectLst/>
              </a:rPr>
              <a:t> se pone en True la propiedad </a:t>
            </a:r>
            <a:r>
              <a:rPr lang="en-US" kern="1200" baseline="0" dirty="0" err="1" smtClean="0">
                <a:solidFill>
                  <a:schemeClr val="tx1"/>
                </a:solidFill>
                <a:effectLst/>
              </a:rPr>
              <a:t>Autonumber</a:t>
            </a:r>
            <a:r>
              <a:rPr lang="es-ES_tradnl" kern="1200" baseline="0" dirty="0" smtClean="0">
                <a:solidFill>
                  <a:schemeClr val="tx1"/>
                </a:solidFill>
                <a:effectLst/>
              </a:rPr>
              <a:t> </a:t>
            </a:r>
            <a:r>
              <a:rPr lang="es-ES_tradnl" b="1" kern="1200" baseline="0" dirty="0" smtClean="0">
                <a:solidFill>
                  <a:schemeClr val="tx1"/>
                </a:solidFill>
                <a:effectLst/>
              </a:rPr>
              <a:t>del dominio Id</a:t>
            </a:r>
            <a:r>
              <a:rPr lang="es-ES_tradnl" kern="1200" baseline="0" dirty="0" smtClean="0">
                <a:solidFill>
                  <a:schemeClr val="tx1"/>
                </a:solidFill>
                <a:effectLst/>
              </a:rPr>
              <a:t>, </a:t>
            </a:r>
            <a:r>
              <a:rPr lang="es-ES_tradnl" kern="1200" dirty="0" smtClean="0">
                <a:solidFill>
                  <a:schemeClr val="tx1"/>
                </a:solidFill>
                <a:effectLst/>
              </a:rPr>
              <a:t>esto hará que </a:t>
            </a:r>
            <a:r>
              <a:rPr lang="es-ES_tradnl" b="1" kern="1200" dirty="0" smtClean="0">
                <a:solidFill>
                  <a:schemeClr val="tx1"/>
                </a:solidFill>
                <a:effectLst/>
              </a:rPr>
              <a:t>todos los atributos que sean del tipo Id  </a:t>
            </a:r>
            <a:r>
              <a:rPr lang="es-ES_tradnl" kern="1200" dirty="0" smtClean="0">
                <a:solidFill>
                  <a:schemeClr val="tx1"/>
                </a:solidFill>
                <a:effectLst/>
              </a:rPr>
              <a:t>se numeren correlativamente en forma </a:t>
            </a:r>
            <a:r>
              <a:rPr lang="es-ES_tradnl" b="1" kern="1200" dirty="0" smtClean="0">
                <a:solidFill>
                  <a:schemeClr val="tx1"/>
                </a:solidFill>
                <a:effectLst/>
              </a:rPr>
              <a:t>automática</a:t>
            </a:r>
            <a:r>
              <a:rPr lang="es-ES_tradnl" kern="1200" dirty="0" smtClean="0">
                <a:solidFill>
                  <a:schemeClr val="tx1"/>
                </a:solidFill>
                <a:effectLst/>
              </a:rPr>
              <a:t>.</a:t>
            </a:r>
          </a:p>
          <a:p>
            <a:pPr marL="0" marR="0" indent="0" algn="just" defTabSz="914400" rtl="0" eaLnBrk="0" fontAlgn="base" latinLnBrk="0" hangingPunct="0">
              <a:lnSpc>
                <a:spcPct val="100000"/>
              </a:lnSpc>
              <a:spcBef>
                <a:spcPct val="0"/>
              </a:spcBef>
              <a:spcAft>
                <a:spcPct val="0"/>
              </a:spcAft>
              <a:buClrTx/>
              <a:buSzTx/>
              <a:buFontTx/>
              <a:buNone/>
              <a:tabLst/>
              <a:defRPr/>
            </a:pPr>
            <a:endParaRPr lang="es-UY" kern="1200" dirty="0" smtClean="0">
              <a:solidFill>
                <a:schemeClr val="tx1"/>
              </a:solidFill>
              <a:effectLst/>
            </a:endParaRPr>
          </a:p>
          <a:p>
            <a:r>
              <a:rPr lang="es-UY" dirty="0" smtClean="0"/>
              <a:t>Los atributos que se definieron basados en un Dominio</a:t>
            </a:r>
            <a:r>
              <a:rPr lang="es-UY" baseline="0" dirty="0" smtClean="0"/>
              <a:t> </a:t>
            </a:r>
            <a:r>
              <a:rPr lang="es-UY" b="1" baseline="0" dirty="0" smtClean="0"/>
              <a:t>heredan</a:t>
            </a:r>
            <a:r>
              <a:rPr lang="es-UY" baseline="0" dirty="0" smtClean="0"/>
              <a:t> </a:t>
            </a:r>
            <a:r>
              <a:rPr lang="es-UY" b="1" u="sng" baseline="0" dirty="0" smtClean="0"/>
              <a:t>todas</a:t>
            </a:r>
            <a:r>
              <a:rPr lang="es-UY" b="1" baseline="0" dirty="0" smtClean="0"/>
              <a:t> las definiciones hechas en el dominio</a:t>
            </a:r>
            <a:r>
              <a:rPr lang="es-UY" baseline="0" dirty="0" smtClean="0"/>
              <a:t>, como por ej.: su tipo de datos y lo configurado en la propiedad </a:t>
            </a:r>
            <a:r>
              <a:rPr lang="en-US" baseline="0" dirty="0" err="1" smtClean="0"/>
              <a:t>Autonumber</a:t>
            </a:r>
            <a:r>
              <a:rPr lang="es-UY" baseline="0" dirty="0" smtClean="0"/>
              <a:t> del dominio. </a:t>
            </a:r>
            <a:endParaRPr lang="es-UY" dirty="0"/>
          </a:p>
        </p:txBody>
      </p:sp>
    </p:spTree>
    <p:extLst>
      <p:ext uri="{BB962C8B-B14F-4D97-AF65-F5344CB8AC3E}">
        <p14:creationId xmlns:p14="http://schemas.microsoft.com/office/powerpoint/2010/main" val="1260337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kern="1200" dirty="0" smtClean="0">
                <a:solidFill>
                  <a:schemeClr val="tx1"/>
                </a:solidFill>
                <a:effectLst/>
              </a:rPr>
              <a:t>Reorganize</a:t>
            </a:r>
            <a:r>
              <a:rPr lang="es-ES_tradnl" b="1" kern="1200" dirty="0" smtClean="0">
                <a:solidFill>
                  <a:schemeClr val="tx1"/>
                </a:solidFill>
                <a:effectLst/>
              </a:rPr>
              <a:t>:</a:t>
            </a:r>
          </a:p>
          <a:p>
            <a:endParaRPr lang="es-ES_tradnl" kern="1200" dirty="0" smtClean="0">
              <a:solidFill>
                <a:schemeClr val="tx1"/>
              </a:solidFill>
              <a:effectLst/>
            </a:endParaRPr>
          </a:p>
          <a:p>
            <a:r>
              <a:rPr lang="es-ES_tradnl" kern="1200" dirty="0" smtClean="0">
                <a:solidFill>
                  <a:schemeClr val="tx1"/>
                </a:solidFill>
                <a:effectLst/>
              </a:rPr>
              <a:t>Se refiere a </a:t>
            </a:r>
            <a:r>
              <a:rPr lang="es-ES_tradnl" b="1" kern="1200" dirty="0" smtClean="0">
                <a:solidFill>
                  <a:schemeClr val="tx1"/>
                </a:solidFill>
                <a:effectLst/>
              </a:rPr>
              <a:t>reorganizar la base de datos</a:t>
            </a:r>
            <a:r>
              <a:rPr lang="es-ES_tradnl" kern="1200" dirty="0" smtClean="0">
                <a:solidFill>
                  <a:schemeClr val="tx1"/>
                </a:solidFill>
                <a:effectLst/>
              </a:rPr>
              <a:t>, es decir </a:t>
            </a:r>
            <a:r>
              <a:rPr lang="es-ES_tradnl" b="1" kern="1200" dirty="0" smtClean="0">
                <a:solidFill>
                  <a:schemeClr val="tx1"/>
                </a:solidFill>
                <a:effectLst/>
              </a:rPr>
              <a:t>a la tarea de realizar cambios sobre la base de datos</a:t>
            </a:r>
            <a:r>
              <a:rPr lang="es-ES_tradnl" kern="1200" dirty="0" smtClean="0">
                <a:solidFill>
                  <a:schemeClr val="tx1"/>
                </a:solidFill>
                <a:effectLst/>
              </a:rPr>
              <a:t>.</a:t>
            </a:r>
            <a:endParaRPr lang="es-UY" kern="1200" dirty="0" smtClean="0">
              <a:solidFill>
                <a:schemeClr val="tx1"/>
              </a:solidFill>
              <a:effectLst/>
            </a:endParaRPr>
          </a:p>
          <a:p>
            <a:r>
              <a:rPr lang="es-ES_tradnl" kern="1200" dirty="0" err="1" smtClean="0">
                <a:solidFill>
                  <a:schemeClr val="tx1"/>
                </a:solidFill>
                <a:effectLst/>
              </a:rPr>
              <a:t>GeneXus</a:t>
            </a:r>
            <a:r>
              <a:rPr lang="es-ES_tradnl" kern="1200" dirty="0" smtClean="0">
                <a:solidFill>
                  <a:schemeClr val="tx1"/>
                </a:solidFill>
                <a:effectLst/>
              </a:rPr>
              <a:t> crea los programas para modificar la base de datos y los ejecuta, efectuando los cambios necesarios.</a:t>
            </a:r>
            <a:endParaRPr lang="es-UY" kern="1200" dirty="0" smtClean="0">
              <a:solidFill>
                <a:schemeClr val="tx1"/>
              </a:solidFill>
              <a:effectLst/>
            </a:endParaRPr>
          </a:p>
          <a:p>
            <a:endParaRPr lang="es-ES_tradnl" kern="1200" dirty="0" smtClean="0">
              <a:solidFill>
                <a:schemeClr val="tx1"/>
              </a:solidFill>
              <a:effectLst/>
            </a:endParaRPr>
          </a:p>
          <a:p>
            <a:r>
              <a:rPr lang="es-ES_tradnl" kern="1200" dirty="0" smtClean="0">
                <a:solidFill>
                  <a:schemeClr val="tx1"/>
                </a:solidFill>
                <a:effectLst/>
              </a:rPr>
              <a:t>Seguidamente, </a:t>
            </a:r>
            <a:r>
              <a:rPr lang="es-ES_tradnl" kern="1200" dirty="0" err="1" smtClean="0">
                <a:solidFill>
                  <a:schemeClr val="tx1"/>
                </a:solidFill>
                <a:effectLst/>
              </a:rPr>
              <a:t>GeneXus</a:t>
            </a:r>
            <a:r>
              <a:rPr lang="es-ES_tradnl" kern="1200" dirty="0" smtClean="0">
                <a:solidFill>
                  <a:schemeClr val="tx1"/>
                </a:solidFill>
                <a:effectLst/>
              </a:rPr>
              <a:t> crea los </a:t>
            </a:r>
            <a:r>
              <a:rPr lang="es-ES_tradnl" b="1" kern="1200" dirty="0" smtClean="0">
                <a:solidFill>
                  <a:schemeClr val="tx1"/>
                </a:solidFill>
                <a:effectLst/>
              </a:rPr>
              <a:t>programas</a:t>
            </a:r>
            <a:r>
              <a:rPr lang="es-ES_tradnl" kern="1200" dirty="0" smtClean="0">
                <a:solidFill>
                  <a:schemeClr val="tx1"/>
                </a:solidFill>
                <a:effectLst/>
              </a:rPr>
              <a:t> que detecta que debe crear, </a:t>
            </a:r>
            <a:r>
              <a:rPr lang="es-ES_tradnl" b="1" kern="1200" dirty="0" smtClean="0">
                <a:solidFill>
                  <a:schemeClr val="tx1"/>
                </a:solidFill>
                <a:effectLst/>
              </a:rPr>
              <a:t>correspondientes a la aplicación </a:t>
            </a:r>
            <a:r>
              <a:rPr lang="es-ES_tradnl" kern="1200" dirty="0" smtClean="0">
                <a:solidFill>
                  <a:schemeClr val="tx1"/>
                </a:solidFill>
                <a:effectLst/>
              </a:rPr>
              <a:t>en sí. Por ejemplo, por cada transacción nueva que hemos definido se están generando programas en el lenguaje de programación elegido, para ingresar, modificar y eliminar tanto países como atracciones turísticas.</a:t>
            </a:r>
            <a:endParaRPr lang="es-UY" dirty="0"/>
          </a:p>
        </p:txBody>
      </p:sp>
    </p:spTree>
    <p:extLst>
      <p:ext uri="{BB962C8B-B14F-4D97-AF65-F5344CB8AC3E}">
        <p14:creationId xmlns:p14="http://schemas.microsoft.com/office/powerpoint/2010/main" val="1858018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kern="1200" dirty="0" smtClean="0">
                <a:solidFill>
                  <a:schemeClr val="tx1"/>
                </a:solidFill>
                <a:effectLst/>
              </a:rPr>
              <a:t>Continuemos representando la realidad de la agencia de viajes… </a:t>
            </a:r>
          </a:p>
          <a:p>
            <a:endParaRPr lang="es-ES_tradnl" kern="1200" dirty="0" smtClean="0">
              <a:solidFill>
                <a:schemeClr val="tx1"/>
              </a:solidFill>
              <a:effectLst/>
            </a:endParaRPr>
          </a:p>
          <a:p>
            <a:r>
              <a:rPr lang="es-ES_tradnl" kern="1200" dirty="0" smtClean="0">
                <a:solidFill>
                  <a:schemeClr val="tx1"/>
                </a:solidFill>
                <a:effectLst/>
              </a:rPr>
              <a:t>Nos habían mencionado que </a:t>
            </a:r>
            <a:r>
              <a:rPr lang="es-ES_tradnl" b="1" kern="1200" dirty="0" smtClean="0">
                <a:solidFill>
                  <a:schemeClr val="tx1"/>
                </a:solidFill>
                <a:effectLst/>
              </a:rPr>
              <a:t>cada atracción tiene asociada una categoría</a:t>
            </a:r>
            <a:r>
              <a:rPr lang="es-ES_tradnl" kern="1200" dirty="0" smtClean="0">
                <a:solidFill>
                  <a:schemeClr val="tx1"/>
                </a:solidFill>
                <a:effectLst/>
              </a:rPr>
              <a:t>, para indicar si se trata de un monumento, museo, parque, etc. Ocurre exactamente lo mismo que vimos con el país, motivo por el cual crearemos una transacción de Categorías y relacionaremos ambas transacciones incluyendo al</a:t>
            </a:r>
            <a:r>
              <a:rPr lang="es-ES_tradnl" kern="1200" baseline="0" dirty="0" smtClean="0">
                <a:solidFill>
                  <a:schemeClr val="tx1"/>
                </a:solidFill>
                <a:effectLst/>
              </a:rPr>
              <a:t> atributo </a:t>
            </a:r>
            <a:r>
              <a:rPr lang="es-ES_tradnl" kern="1200" baseline="0" dirty="0" err="1" smtClean="0">
                <a:solidFill>
                  <a:schemeClr val="tx1"/>
                </a:solidFill>
                <a:effectLst/>
              </a:rPr>
              <a:t>CategoryId</a:t>
            </a:r>
            <a:r>
              <a:rPr lang="es-ES_tradnl" kern="1200" baseline="0" dirty="0" smtClean="0">
                <a:solidFill>
                  <a:schemeClr val="tx1"/>
                </a:solidFill>
                <a:effectLst/>
              </a:rPr>
              <a:t> en la transacción </a:t>
            </a:r>
            <a:r>
              <a:rPr lang="es-ES_tradnl" kern="1200" baseline="0" dirty="0" err="1" smtClean="0">
                <a:solidFill>
                  <a:schemeClr val="tx1"/>
                </a:solidFill>
                <a:effectLst/>
              </a:rPr>
              <a:t>Attraction</a:t>
            </a:r>
            <a:r>
              <a:rPr lang="es-ES_tradnl" kern="1200" dirty="0" smtClean="0">
                <a:solidFill>
                  <a:schemeClr val="tx1"/>
                </a:solidFill>
                <a:effectLst/>
              </a:rPr>
              <a:t>.</a:t>
            </a:r>
          </a:p>
          <a:p>
            <a:endParaRPr lang="es-ES_tradnl" kern="1200" dirty="0" smtClean="0">
              <a:solidFill>
                <a:schemeClr val="tx1"/>
              </a:solidFill>
              <a:effectLst/>
            </a:endParaRPr>
          </a:p>
          <a:p>
            <a:r>
              <a:rPr lang="es-ES_tradnl" kern="1200" dirty="0" smtClean="0">
                <a:solidFill>
                  <a:schemeClr val="tx1"/>
                </a:solidFill>
                <a:effectLst/>
              </a:rPr>
              <a:t>Además, creamos en la transacción </a:t>
            </a:r>
            <a:r>
              <a:rPr lang="es-ES_tradnl" kern="1200" dirty="0" err="1" smtClean="0">
                <a:solidFill>
                  <a:schemeClr val="tx1"/>
                </a:solidFill>
                <a:effectLst/>
              </a:rPr>
              <a:t>Attraction</a:t>
            </a:r>
            <a:r>
              <a:rPr lang="es-ES_tradnl" kern="1200" dirty="0" smtClean="0">
                <a:solidFill>
                  <a:schemeClr val="tx1"/>
                </a:solidFill>
                <a:effectLst/>
              </a:rPr>
              <a:t> un atributo en el cual almacenaremos una foto de la atracción turística.</a:t>
            </a:r>
            <a:endParaRPr lang="es-UY" dirty="0"/>
          </a:p>
        </p:txBody>
      </p:sp>
    </p:spTree>
    <p:extLst>
      <p:ext uri="{BB962C8B-B14F-4D97-AF65-F5344CB8AC3E}">
        <p14:creationId xmlns:p14="http://schemas.microsoft.com/office/powerpoint/2010/main" val="2721116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kern="1200" dirty="0" smtClean="0">
                <a:solidFill>
                  <a:schemeClr val="tx1"/>
                </a:solidFill>
                <a:effectLst/>
              </a:rPr>
              <a:t>Si queremos permitir que se pueda dejar </a:t>
            </a:r>
            <a:r>
              <a:rPr lang="es-ES_tradnl" b="0" kern="1200" dirty="0" smtClean="0">
                <a:solidFill>
                  <a:schemeClr val="tx1"/>
                </a:solidFill>
                <a:effectLst/>
              </a:rPr>
              <a:t>sin especificar la categoría</a:t>
            </a:r>
            <a:r>
              <a:rPr lang="es-ES_tradnl" kern="1200" dirty="0" smtClean="0">
                <a:solidFill>
                  <a:schemeClr val="tx1"/>
                </a:solidFill>
                <a:effectLst/>
              </a:rPr>
              <a:t>, por ejemplo, porque no sabemos su valor al momento de ingresar la atracción, debemos cambiar el valor de la propiedad </a:t>
            </a:r>
            <a:r>
              <a:rPr lang="es-ES_tradnl" kern="1200" dirty="0" err="1" smtClean="0">
                <a:solidFill>
                  <a:schemeClr val="tx1"/>
                </a:solidFill>
                <a:effectLst/>
              </a:rPr>
              <a:t>Nullable</a:t>
            </a:r>
            <a:r>
              <a:rPr lang="es-ES_tradnl" kern="1200" dirty="0" smtClean="0">
                <a:solidFill>
                  <a:schemeClr val="tx1"/>
                </a:solidFill>
                <a:effectLst/>
              </a:rPr>
              <a:t> del atributo </a:t>
            </a:r>
            <a:r>
              <a:rPr lang="es-ES_tradnl" kern="1200" dirty="0" err="1" smtClean="0">
                <a:solidFill>
                  <a:schemeClr val="tx1"/>
                </a:solidFill>
                <a:effectLst/>
              </a:rPr>
              <a:t>CategoryId</a:t>
            </a:r>
            <a:r>
              <a:rPr lang="es-ES_tradnl" kern="1200" dirty="0" smtClean="0">
                <a:solidFill>
                  <a:schemeClr val="tx1"/>
                </a:solidFill>
                <a:effectLst/>
              </a:rPr>
              <a:t> en la transacción</a:t>
            </a:r>
            <a:r>
              <a:rPr lang="es-ES_tradnl" kern="1200" baseline="0" dirty="0" smtClean="0">
                <a:solidFill>
                  <a:schemeClr val="tx1"/>
                </a:solidFill>
                <a:effectLst/>
              </a:rPr>
              <a:t> </a:t>
            </a:r>
            <a:r>
              <a:rPr lang="es-ES_tradnl" kern="1200" baseline="0" dirty="0" err="1" smtClean="0">
                <a:solidFill>
                  <a:schemeClr val="tx1"/>
                </a:solidFill>
                <a:effectLst/>
              </a:rPr>
              <a:t>Attraction</a:t>
            </a:r>
            <a:r>
              <a:rPr lang="es-ES_tradnl" kern="1200" dirty="0" smtClean="0">
                <a:solidFill>
                  <a:schemeClr val="tx1"/>
                </a:solidFill>
                <a:effectLst/>
              </a:rPr>
              <a:t>. </a:t>
            </a:r>
          </a:p>
          <a:p>
            <a:endParaRPr lang="es-UY" kern="1200" dirty="0" smtClean="0">
              <a:solidFill>
                <a:schemeClr val="tx1"/>
              </a:solidFill>
              <a:effectLst/>
            </a:endParaRPr>
          </a:p>
          <a:p>
            <a:pPr marL="0" marR="0" indent="0" algn="just" defTabSz="914400" rtl="0" eaLnBrk="0" fontAlgn="base" latinLnBrk="0" hangingPunct="0">
              <a:lnSpc>
                <a:spcPct val="100000"/>
              </a:lnSpc>
              <a:spcBef>
                <a:spcPct val="0"/>
              </a:spcBef>
              <a:spcAft>
                <a:spcPct val="0"/>
              </a:spcAft>
              <a:buClrTx/>
              <a:buSzTx/>
              <a:buFontTx/>
              <a:buNone/>
              <a:tabLst/>
              <a:defRPr/>
            </a:pPr>
            <a:r>
              <a:rPr lang="es-ES_tradnl" kern="1200" dirty="0" smtClean="0">
                <a:solidFill>
                  <a:schemeClr val="tx1"/>
                </a:solidFill>
                <a:effectLst/>
              </a:rPr>
              <a:t>Esto sólo tiene sentido para atributos</a:t>
            </a:r>
            <a:r>
              <a:rPr lang="es-ES_tradnl" kern="1200" baseline="0" dirty="0" smtClean="0">
                <a:solidFill>
                  <a:schemeClr val="tx1"/>
                </a:solidFill>
                <a:effectLst/>
              </a:rPr>
              <a:t> que son l</a:t>
            </a:r>
            <a:r>
              <a:rPr lang="es-ES_tradnl" kern="1200" dirty="0" smtClean="0">
                <a:solidFill>
                  <a:schemeClr val="tx1"/>
                </a:solidFill>
                <a:effectLst/>
              </a:rPr>
              <a:t>laves foráneas, que son los que hacen referencia a valores de otra tabla.</a:t>
            </a:r>
            <a:endParaRPr lang="es-UY" dirty="0"/>
          </a:p>
        </p:txBody>
      </p:sp>
    </p:spTree>
    <p:extLst>
      <p:ext uri="{BB962C8B-B14F-4D97-AF65-F5344CB8AC3E}">
        <p14:creationId xmlns:p14="http://schemas.microsoft.com/office/powerpoint/2010/main" val="2698833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1017639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768" y="4611132"/>
            <a:ext cx="5438140" cy="4467701"/>
          </a:xfrm>
        </p:spPr>
        <p:txBody>
          <a:bodyPr/>
          <a:lstStyle/>
          <a:p>
            <a:pPr marL="0" marR="0" indent="0" defTabSz="914400" rtl="0" eaLnBrk="0" fontAlgn="base" latinLnBrk="0" hangingPunct="0">
              <a:lnSpc>
                <a:spcPct val="100000"/>
              </a:lnSpc>
              <a:spcBef>
                <a:spcPct val="0"/>
              </a:spcBef>
              <a:spcAft>
                <a:spcPct val="0"/>
              </a:spcAft>
              <a:buClrTx/>
              <a:buSzTx/>
              <a:buFontTx/>
              <a:buNone/>
              <a:tabLst/>
              <a:defRPr/>
            </a:pPr>
            <a:r>
              <a:rPr lang="es-UY" kern="1200" dirty="0" smtClean="0">
                <a:solidFill>
                  <a:schemeClr val="tx1"/>
                </a:solidFill>
                <a:effectLst/>
              </a:rPr>
              <a:t>La primera tarea cuando se comienza a desarrollar una aplicación con </a:t>
            </a:r>
            <a:r>
              <a:rPr lang="es-UY" kern="1200" dirty="0" err="1" smtClean="0">
                <a:solidFill>
                  <a:schemeClr val="tx1"/>
                </a:solidFill>
                <a:effectLst/>
              </a:rPr>
              <a:t>GeneXus</a:t>
            </a:r>
            <a:r>
              <a:rPr lang="es-UY" kern="1200" dirty="0" smtClean="0">
                <a:solidFill>
                  <a:schemeClr val="tx1"/>
                </a:solidFill>
                <a:effectLst/>
              </a:rPr>
              <a:t> es crear una base de conocimiento. </a:t>
            </a:r>
            <a:r>
              <a:rPr lang="es-MX" kern="1200" dirty="0" smtClean="0">
                <a:solidFill>
                  <a:schemeClr val="tx1"/>
                </a:solidFill>
                <a:effectLst/>
              </a:rPr>
              <a:t>Una Base de Conocimiento, o </a:t>
            </a:r>
            <a:r>
              <a:rPr lang="es-MX" kern="1200" dirty="0" err="1" smtClean="0">
                <a:solidFill>
                  <a:schemeClr val="tx1"/>
                </a:solidFill>
                <a:effectLst/>
              </a:rPr>
              <a:t>Knowledge</a:t>
            </a:r>
            <a:r>
              <a:rPr lang="es-MX" kern="1200" dirty="0" smtClean="0">
                <a:solidFill>
                  <a:schemeClr val="tx1"/>
                </a:solidFill>
                <a:effectLst/>
              </a:rPr>
              <a:t> Base (KB) en inglés, corresponde al concepto de proyecto.</a:t>
            </a:r>
            <a:r>
              <a:rPr lang="es-MX" b="1" kern="1200" dirty="0" smtClean="0">
                <a:solidFill>
                  <a:schemeClr val="tx1"/>
                </a:solidFill>
                <a:effectLst/>
              </a:rPr>
              <a:t> </a:t>
            </a:r>
          </a:p>
          <a:p>
            <a:endParaRPr lang="es-MX" dirty="0" smtClean="0"/>
          </a:p>
          <a:p>
            <a:r>
              <a:rPr lang="es-MX" dirty="0" smtClean="0"/>
              <a:t>La </a:t>
            </a:r>
            <a:r>
              <a:rPr lang="es-MX" dirty="0" err="1" smtClean="0"/>
              <a:t>Start</a:t>
            </a:r>
            <a:r>
              <a:rPr lang="es-MX" dirty="0" smtClean="0"/>
              <a:t> Page ofrece la posibilidad de crear una nueva base de conocimiento así como también ofrece la posibilidad de abrir una base de conocimiento previamente creada. También es posible crear una nueva base de conocimiento seleccionando </a:t>
            </a:r>
            <a:r>
              <a:rPr lang="es-UY" dirty="0" smtClean="0"/>
              <a:t>en la barra de menú: </a:t>
            </a:r>
            <a:r>
              <a:rPr lang="es-UY" b="1" dirty="0" smtClean="0"/>
              <a:t>File / New / </a:t>
            </a:r>
            <a:r>
              <a:rPr lang="es-UY" b="1" dirty="0" err="1" smtClean="0"/>
              <a:t>Knowledge</a:t>
            </a:r>
            <a:r>
              <a:rPr lang="es-UY" b="1" dirty="0" smtClean="0"/>
              <a:t> Base</a:t>
            </a:r>
            <a:r>
              <a:rPr lang="es-UY" dirty="0" smtClean="0"/>
              <a:t>. </a:t>
            </a:r>
          </a:p>
          <a:p>
            <a:pPr marL="0" marR="0" indent="0" defTabSz="914400" rtl="0" eaLnBrk="0" fontAlgn="base" latinLnBrk="0" hangingPunct="0">
              <a:lnSpc>
                <a:spcPct val="100000"/>
              </a:lnSpc>
              <a:spcBef>
                <a:spcPct val="0"/>
              </a:spcBef>
              <a:spcAft>
                <a:spcPct val="0"/>
              </a:spcAft>
              <a:buClrTx/>
              <a:buSzTx/>
              <a:buFontTx/>
              <a:buNone/>
              <a:tabLst/>
              <a:defRPr/>
            </a:pPr>
            <a:endParaRPr lang="es-UY" dirty="0" smtClean="0"/>
          </a:p>
          <a:p>
            <a:pPr>
              <a:defRPr/>
            </a:pPr>
            <a:r>
              <a:rPr lang="es-UY" dirty="0" smtClean="0">
                <a:solidFill>
                  <a:srgbClr val="000000"/>
                </a:solidFill>
              </a:rPr>
              <a:t>Al crear una nueva base de conocimiento, aparece el diálogo mostrado arriba, en donde debemos completar los</a:t>
            </a:r>
            <a:r>
              <a:rPr lang="es-UY" baseline="0" dirty="0" smtClean="0">
                <a:solidFill>
                  <a:srgbClr val="000000"/>
                </a:solidFill>
              </a:rPr>
              <a:t> datos requeridos:</a:t>
            </a:r>
            <a:endParaRPr lang="es-UY" dirty="0" smtClean="0">
              <a:solidFill>
                <a:srgbClr val="000000"/>
              </a:solidFill>
            </a:endParaRPr>
          </a:p>
          <a:p>
            <a:pPr>
              <a:defRPr/>
            </a:pPr>
            <a:endParaRPr lang="es-UY" dirty="0" smtClean="0">
              <a:solidFill>
                <a:srgbClr val="000000"/>
              </a:solidFill>
            </a:endParaRPr>
          </a:p>
          <a:p>
            <a:pPr marL="171450" indent="-171450">
              <a:buFont typeface="Arial" pitchFamily="34" charset="0"/>
              <a:buChar char="•"/>
              <a:defRPr/>
            </a:pPr>
            <a:r>
              <a:rPr lang="es-UY" b="1" dirty="0" err="1" smtClean="0">
                <a:solidFill>
                  <a:srgbClr val="000000"/>
                </a:solidFill>
              </a:rPr>
              <a:t>Name</a:t>
            </a:r>
            <a:r>
              <a:rPr lang="es-UY" b="1" dirty="0" smtClean="0">
                <a:solidFill>
                  <a:srgbClr val="000000"/>
                </a:solidFill>
              </a:rPr>
              <a:t>: </a:t>
            </a:r>
            <a:r>
              <a:rPr lang="es-UY" dirty="0" smtClean="0">
                <a:solidFill>
                  <a:srgbClr val="000000"/>
                </a:solidFill>
              </a:rPr>
              <a:t>el nombre de la base de conocimiento a crear.</a:t>
            </a:r>
          </a:p>
          <a:p>
            <a:pPr marL="171450" indent="-171450">
              <a:buFont typeface="Arial" pitchFamily="34" charset="0"/>
              <a:buChar char="•"/>
              <a:defRPr/>
            </a:pPr>
            <a:r>
              <a:rPr lang="es-UY" b="1" dirty="0" err="1" smtClean="0">
                <a:solidFill>
                  <a:srgbClr val="000000"/>
                </a:solidFill>
              </a:rPr>
              <a:t>Directory</a:t>
            </a:r>
            <a:r>
              <a:rPr lang="es-UY" b="1" dirty="0" smtClean="0">
                <a:solidFill>
                  <a:srgbClr val="000000"/>
                </a:solidFill>
              </a:rPr>
              <a:t>: </a:t>
            </a:r>
            <a:r>
              <a:rPr lang="es-UY" dirty="0" smtClean="0">
                <a:solidFill>
                  <a:srgbClr val="000000"/>
                </a:solidFill>
              </a:rPr>
              <a:t>la carpeta en la cual se creará la base de conocimiento.</a:t>
            </a:r>
          </a:p>
          <a:p>
            <a:pPr marL="171450" indent="-171450">
              <a:buFont typeface="Arial" pitchFamily="34" charset="0"/>
              <a:buChar char="•"/>
              <a:defRPr/>
            </a:pPr>
            <a:r>
              <a:rPr lang="es-UY" b="1" dirty="0" err="1" smtClean="0">
                <a:solidFill>
                  <a:srgbClr val="000000"/>
                </a:solidFill>
              </a:rPr>
              <a:t>Prototyping</a:t>
            </a:r>
            <a:r>
              <a:rPr lang="es-UY" b="1" dirty="0" smtClean="0">
                <a:solidFill>
                  <a:srgbClr val="000000"/>
                </a:solidFill>
              </a:rPr>
              <a:t> </a:t>
            </a:r>
            <a:r>
              <a:rPr lang="es-UY" b="1" dirty="0" err="1" smtClean="0">
                <a:solidFill>
                  <a:srgbClr val="000000"/>
                </a:solidFill>
              </a:rPr>
              <a:t>Environment</a:t>
            </a:r>
            <a:r>
              <a:rPr lang="es-UY" b="1" dirty="0" smtClean="0">
                <a:solidFill>
                  <a:srgbClr val="000000"/>
                </a:solidFill>
              </a:rPr>
              <a:t>:</a:t>
            </a:r>
            <a:r>
              <a:rPr lang="es-UY" dirty="0" smtClean="0">
                <a:solidFill>
                  <a:srgbClr val="000000"/>
                </a:solidFill>
              </a:rPr>
              <a:t> uno de los lenguajes de programación ofrecidos. El lenguaje que se elija, será el que </a:t>
            </a:r>
            <a:r>
              <a:rPr lang="es-UY" dirty="0" err="1" smtClean="0">
                <a:solidFill>
                  <a:srgbClr val="000000"/>
                </a:solidFill>
              </a:rPr>
              <a:t>GeneXus</a:t>
            </a:r>
            <a:r>
              <a:rPr lang="es-UY" dirty="0" smtClean="0">
                <a:solidFill>
                  <a:srgbClr val="000000"/>
                </a:solidFill>
              </a:rPr>
              <a:t> utilizará para generar los programas correspondientes a la aplicación, así como los programas para crear y mantener la base de datos.</a:t>
            </a:r>
          </a:p>
          <a:p>
            <a:pPr marL="171450" indent="-171450">
              <a:buFont typeface="Arial" pitchFamily="34" charset="0"/>
              <a:buChar char="•"/>
              <a:defRPr/>
            </a:pPr>
            <a:r>
              <a:rPr lang="es-UY" b="1" dirty="0" smtClean="0">
                <a:solidFill>
                  <a:srgbClr val="000000"/>
                </a:solidFill>
              </a:rPr>
              <a:t>Target</a:t>
            </a:r>
            <a:r>
              <a:rPr lang="es-UY" dirty="0" smtClean="0">
                <a:solidFill>
                  <a:srgbClr val="000000"/>
                </a:solidFill>
              </a:rPr>
              <a:t>: el ambiente en el que se desea que la aplicación sea generada (Web, </a:t>
            </a:r>
            <a:r>
              <a:rPr lang="es-UY" dirty="0" err="1" smtClean="0">
                <a:solidFill>
                  <a:srgbClr val="000000"/>
                </a:solidFill>
              </a:rPr>
              <a:t>Win</a:t>
            </a:r>
            <a:r>
              <a:rPr lang="es-UY" dirty="0" smtClean="0">
                <a:solidFill>
                  <a:srgbClr val="000000"/>
                </a:solidFill>
              </a:rPr>
              <a:t> o una combinación de ambos). </a:t>
            </a:r>
          </a:p>
          <a:p>
            <a:pPr marL="171450" indent="-171450">
              <a:buFont typeface="Arial" pitchFamily="34" charset="0"/>
              <a:buChar char="•"/>
              <a:defRPr/>
            </a:pPr>
            <a:r>
              <a:rPr lang="es-UY" b="1" dirty="0" err="1" smtClean="0">
                <a:solidFill>
                  <a:srgbClr val="000000"/>
                </a:solidFill>
              </a:rPr>
              <a:t>Language</a:t>
            </a:r>
            <a:r>
              <a:rPr lang="es-UY" b="1" dirty="0" smtClean="0">
                <a:solidFill>
                  <a:srgbClr val="000000"/>
                </a:solidFill>
              </a:rPr>
              <a:t>:</a:t>
            </a:r>
            <a:r>
              <a:rPr lang="es-UY" dirty="0" smtClean="0">
                <a:solidFill>
                  <a:srgbClr val="000000"/>
                </a:solidFill>
              </a:rPr>
              <a:t> el idioma en el cual deseamos que se genere la aplicación. Es decir, el idioma en el cual </a:t>
            </a:r>
            <a:r>
              <a:rPr lang="es-UY" dirty="0" err="1" smtClean="0">
                <a:solidFill>
                  <a:srgbClr val="000000"/>
                </a:solidFill>
              </a:rPr>
              <a:t>GeneXus</a:t>
            </a:r>
            <a:r>
              <a:rPr lang="es-UY" dirty="0" smtClean="0">
                <a:solidFill>
                  <a:srgbClr val="000000"/>
                </a:solidFill>
              </a:rPr>
              <a:t> generará los títulos de los botones, los mensajes, etc.</a:t>
            </a:r>
          </a:p>
          <a:p>
            <a:pPr marL="171450" indent="-171450">
              <a:buFont typeface="Arial" pitchFamily="34" charset="0"/>
              <a:buChar char="•"/>
              <a:defRPr/>
            </a:pPr>
            <a:endParaRPr lang="es-UY" dirty="0" smtClean="0">
              <a:solidFill>
                <a:srgbClr val="000000"/>
              </a:solidFill>
            </a:endParaRPr>
          </a:p>
          <a:p>
            <a:pPr>
              <a:defRPr/>
            </a:pPr>
            <a:r>
              <a:rPr lang="es-ES" dirty="0" smtClean="0">
                <a:solidFill>
                  <a:srgbClr val="000000"/>
                </a:solidFill>
              </a:rPr>
              <a:t>Por último, observemos la información recuadrada con punteado, donde se nos informa el directorio en el cual se creará la base de conocimiento y en particular las últimas 2 líneas nos detallan </a:t>
            </a:r>
            <a:r>
              <a:rPr lang="es-ES" b="1" dirty="0" smtClean="0">
                <a:solidFill>
                  <a:srgbClr val="000000"/>
                </a:solidFill>
              </a:rPr>
              <a:t>la base de datos que almacenará la información relativa a la base de conocimiento</a:t>
            </a:r>
            <a:r>
              <a:rPr lang="es-ES" dirty="0" smtClean="0">
                <a:solidFill>
                  <a:srgbClr val="000000"/>
                </a:solidFill>
              </a:rPr>
              <a:t>. Es importante que quede claro que no se trata de la base de datos correspondiente a nuestra aplicación, sino que es una base de datos que almacenará la información asociada a las definiciones que hagamos en nuestra base de conocimiento.</a:t>
            </a:r>
            <a:endParaRPr lang="es-UY" dirty="0" smtClean="0">
              <a:solidFill>
                <a:srgbClr val="000000"/>
              </a:solidFill>
            </a:endParaRPr>
          </a:p>
          <a:p>
            <a:pPr>
              <a:defRPr/>
            </a:pPr>
            <a:r>
              <a:rPr lang="es-UY" dirty="0" smtClean="0">
                <a:solidFill>
                  <a:srgbClr val="000000"/>
                </a:solidFill>
              </a:rPr>
              <a:t>Una vez completada la información requerida, restará presionar el botón </a:t>
            </a:r>
            <a:r>
              <a:rPr lang="es-UY" dirty="0" err="1" smtClean="0">
                <a:solidFill>
                  <a:srgbClr val="000000"/>
                </a:solidFill>
              </a:rPr>
              <a:t>Create</a:t>
            </a:r>
            <a:r>
              <a:rPr lang="es-UY" dirty="0" smtClean="0">
                <a:solidFill>
                  <a:srgbClr val="000000"/>
                </a:solidFill>
              </a:rPr>
              <a:t> y </a:t>
            </a:r>
            <a:r>
              <a:rPr lang="es-UY" dirty="0" err="1" smtClean="0">
                <a:solidFill>
                  <a:srgbClr val="000000"/>
                </a:solidFill>
              </a:rPr>
              <a:t>GeneXus</a:t>
            </a:r>
            <a:r>
              <a:rPr lang="es-UY" dirty="0" smtClean="0">
                <a:solidFill>
                  <a:srgbClr val="000000"/>
                </a:solidFill>
              </a:rPr>
              <a:t> procederá a crear la nueva base de conocimiento.</a:t>
            </a:r>
            <a:endParaRPr lang="es-UY" dirty="0"/>
          </a:p>
        </p:txBody>
      </p:sp>
    </p:spTree>
    <p:extLst>
      <p:ext uri="{BB962C8B-B14F-4D97-AF65-F5344CB8AC3E}">
        <p14:creationId xmlns:p14="http://schemas.microsoft.com/office/powerpoint/2010/main" val="365129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333565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28675" y="4715907"/>
            <a:ext cx="5051426" cy="4467701"/>
          </a:xfrm>
        </p:spPr>
        <p:txBody>
          <a:bodyPr/>
          <a:lstStyle/>
          <a:p>
            <a:r>
              <a:rPr lang="es-UY" dirty="0" smtClean="0"/>
              <a:t>Para identificar a los objetos de la realidad, recomendamos prestar atención a los sustantivos que mencionan los usuarios. </a:t>
            </a:r>
          </a:p>
          <a:p>
            <a:endParaRPr lang="es-UY" dirty="0" smtClean="0"/>
          </a:p>
          <a:p>
            <a:r>
              <a:rPr lang="es-UY" dirty="0" smtClean="0"/>
              <a:t>En la agencia de viajes nos contaron que necesitan registrar a sus </a:t>
            </a:r>
            <a:r>
              <a:rPr lang="es-UY" b="1" dirty="0" smtClean="0"/>
              <a:t>clientes (</a:t>
            </a:r>
            <a:r>
              <a:rPr lang="es-UY" b="1" dirty="0" err="1" smtClean="0"/>
              <a:t>customers</a:t>
            </a:r>
            <a:r>
              <a:rPr lang="es-UY" b="1" dirty="0" smtClean="0"/>
              <a:t>)</a:t>
            </a:r>
            <a:r>
              <a:rPr lang="es-UY" dirty="0" smtClean="0"/>
              <a:t>, las </a:t>
            </a:r>
            <a:r>
              <a:rPr lang="es-UY" b="1" dirty="0" smtClean="0"/>
              <a:t>atracciones turísticas</a:t>
            </a:r>
            <a:r>
              <a:rPr lang="es-UY" dirty="0" smtClean="0"/>
              <a:t> </a:t>
            </a:r>
            <a:r>
              <a:rPr lang="es-UY" b="1" dirty="0" smtClean="0"/>
              <a:t>(</a:t>
            </a:r>
            <a:r>
              <a:rPr lang="es-UY" b="1" dirty="0" err="1" smtClean="0"/>
              <a:t>attractions</a:t>
            </a:r>
            <a:r>
              <a:rPr lang="es-UY" b="1" dirty="0" smtClean="0"/>
              <a:t>)</a:t>
            </a:r>
            <a:r>
              <a:rPr lang="es-UY" dirty="0" smtClean="0"/>
              <a:t> que suelen sugerirles, así como a los </a:t>
            </a:r>
            <a:r>
              <a:rPr lang="es-UY" b="1" dirty="0" smtClean="0"/>
              <a:t>países (</a:t>
            </a:r>
            <a:r>
              <a:rPr lang="es-UY" b="1" dirty="0" err="1" smtClean="0"/>
              <a:t>countries</a:t>
            </a:r>
            <a:r>
              <a:rPr lang="es-UY" b="1" dirty="0" smtClean="0"/>
              <a:t>)</a:t>
            </a:r>
            <a:r>
              <a:rPr lang="es-UY" dirty="0" smtClean="0"/>
              <a:t> y </a:t>
            </a:r>
            <a:r>
              <a:rPr lang="es-UY" b="1" dirty="0" smtClean="0"/>
              <a:t>ciudades</a:t>
            </a:r>
            <a:r>
              <a:rPr lang="es-UY" dirty="0" smtClean="0"/>
              <a:t> </a:t>
            </a:r>
            <a:r>
              <a:rPr lang="es-UY" b="1" dirty="0" smtClean="0"/>
              <a:t>(</a:t>
            </a:r>
            <a:r>
              <a:rPr lang="es-UY" b="1" dirty="0" err="1" smtClean="0"/>
              <a:t>cities</a:t>
            </a:r>
            <a:r>
              <a:rPr lang="es-UY" b="1" dirty="0" smtClean="0"/>
              <a:t>)</a:t>
            </a:r>
            <a:r>
              <a:rPr lang="es-UY" dirty="0" smtClean="0"/>
              <a:t> que ofrecen para visitar. </a:t>
            </a:r>
          </a:p>
          <a:p>
            <a:endParaRPr lang="es-UY" dirty="0" smtClean="0"/>
          </a:p>
          <a:p>
            <a:r>
              <a:rPr lang="es-UY" dirty="0" smtClean="0"/>
              <a:t>A partir de esto identificamos 4 objetos de la realidad, a describir en la base de conocimiento.</a:t>
            </a:r>
          </a:p>
        </p:txBody>
      </p:sp>
    </p:spTree>
    <p:extLst>
      <p:ext uri="{BB962C8B-B14F-4D97-AF65-F5344CB8AC3E}">
        <p14:creationId xmlns:p14="http://schemas.microsoft.com/office/powerpoint/2010/main" val="1821499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914400" rtl="0" eaLnBrk="0" fontAlgn="base" latinLnBrk="0" hangingPunct="0">
              <a:lnSpc>
                <a:spcPct val="100000"/>
              </a:lnSpc>
              <a:spcBef>
                <a:spcPct val="0"/>
              </a:spcBef>
              <a:spcAft>
                <a:spcPct val="0"/>
              </a:spcAft>
              <a:buClrTx/>
              <a:buSzTx/>
              <a:buFontTx/>
              <a:buNone/>
              <a:tabLst/>
              <a:defRPr/>
            </a:pPr>
            <a:r>
              <a:rPr lang="es-UY" dirty="0" smtClean="0"/>
              <a:t>Por cada </a:t>
            </a:r>
            <a:r>
              <a:rPr lang="es-UY" b="1" dirty="0" smtClean="0"/>
              <a:t>objeto de la realidad</a:t>
            </a:r>
            <a:r>
              <a:rPr lang="es-UY" dirty="0" smtClean="0"/>
              <a:t> identificado crearemos un objeto </a:t>
            </a:r>
            <a:r>
              <a:rPr lang="es-UY" dirty="0" err="1" smtClean="0"/>
              <a:t>GeneXus</a:t>
            </a:r>
            <a:r>
              <a:rPr lang="es-UY" dirty="0" smtClean="0"/>
              <a:t> de tipo </a:t>
            </a:r>
            <a:r>
              <a:rPr lang="es-UY" b="1" dirty="0" smtClean="0"/>
              <a:t>transacción</a:t>
            </a:r>
            <a:r>
              <a:rPr lang="es-UY" dirty="0" smtClean="0"/>
              <a:t>. </a:t>
            </a:r>
          </a:p>
          <a:p>
            <a:pPr marL="0" marR="0" indent="0" defTabSz="914400" rtl="0" eaLnBrk="0" fontAlgn="base" latinLnBrk="0" hangingPunct="0">
              <a:lnSpc>
                <a:spcPct val="100000"/>
              </a:lnSpc>
              <a:spcBef>
                <a:spcPct val="0"/>
              </a:spcBef>
              <a:spcAft>
                <a:spcPct val="0"/>
              </a:spcAft>
              <a:buClrTx/>
              <a:buSzTx/>
              <a:buFontTx/>
              <a:buNone/>
              <a:tabLst/>
              <a:defRPr/>
            </a:pPr>
            <a:endParaRPr lang="es-UY" dirty="0" smtClean="0"/>
          </a:p>
          <a:p>
            <a:pPr marL="0" marR="0" indent="0" defTabSz="914400" rtl="0" eaLnBrk="0" fontAlgn="base" latinLnBrk="0" hangingPunct="0">
              <a:lnSpc>
                <a:spcPct val="100000"/>
              </a:lnSpc>
              <a:spcBef>
                <a:spcPct val="0"/>
              </a:spcBef>
              <a:spcAft>
                <a:spcPct val="0"/>
              </a:spcAft>
              <a:buClrTx/>
              <a:buSzTx/>
              <a:buFontTx/>
              <a:buNone/>
              <a:tabLst/>
              <a:defRPr/>
            </a:pPr>
            <a:r>
              <a:rPr lang="es-UY" dirty="0" smtClean="0"/>
              <a:t>Las transacciones, son los primeros objetos </a:t>
            </a:r>
            <a:r>
              <a:rPr lang="es-UY" dirty="0" err="1" smtClean="0"/>
              <a:t>GeneXus</a:t>
            </a:r>
            <a:r>
              <a:rPr lang="es-UY" dirty="0" smtClean="0"/>
              <a:t> que se definen en una base de conocimiento, ya que las mismas </a:t>
            </a:r>
            <a:r>
              <a:rPr lang="es-UY" b="1" dirty="0" smtClean="0"/>
              <a:t>permiten describir a los objetos u actores de la realidad</a:t>
            </a:r>
            <a:r>
              <a:rPr lang="es-UY" dirty="0" smtClean="0"/>
              <a:t>. </a:t>
            </a:r>
            <a:endParaRPr lang="es-UY" dirty="0"/>
          </a:p>
        </p:txBody>
      </p:sp>
    </p:spTree>
    <p:extLst>
      <p:ext uri="{BB962C8B-B14F-4D97-AF65-F5344CB8AC3E}">
        <p14:creationId xmlns:p14="http://schemas.microsoft.com/office/powerpoint/2010/main" val="1821499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914400" rtl="0" eaLnBrk="0" fontAlgn="base" latinLnBrk="0" hangingPunct="0">
              <a:lnSpc>
                <a:spcPct val="100000"/>
              </a:lnSpc>
              <a:spcBef>
                <a:spcPct val="0"/>
              </a:spcBef>
              <a:spcAft>
                <a:spcPct val="0"/>
              </a:spcAft>
              <a:buClrTx/>
              <a:buSzTx/>
              <a:buFontTx/>
              <a:buNone/>
              <a:tabLst/>
              <a:defRPr/>
            </a:pPr>
            <a:r>
              <a:rPr lang="es-UY" dirty="0" smtClean="0"/>
              <a:t>En la agencia de viajes nos transmitieron que de cada cliente interesa registrar su nombre, apellido, dirección, teléfono y correo electrónico. De modo que estos datos que se deben registrar para cada cliente  corresponden a los </a:t>
            </a:r>
            <a:r>
              <a:rPr lang="es-UY" b="1" dirty="0" smtClean="0"/>
              <a:t>atributos</a:t>
            </a:r>
            <a:r>
              <a:rPr lang="es-UY" dirty="0" smtClean="0"/>
              <a:t> a ser definidos para la </a:t>
            </a:r>
            <a:r>
              <a:rPr lang="es-UY" b="1" dirty="0" smtClean="0"/>
              <a:t>transacción </a:t>
            </a:r>
            <a:r>
              <a:rPr lang="es-UY" b="1" dirty="0" err="1" smtClean="0"/>
              <a:t>Customer</a:t>
            </a:r>
            <a:r>
              <a:rPr lang="es-UY" dirty="0" smtClean="0"/>
              <a:t>.</a:t>
            </a:r>
          </a:p>
          <a:p>
            <a:pPr marL="0" marR="0" indent="0" defTabSz="914400" rtl="0" eaLnBrk="0" fontAlgn="base" latinLnBrk="0" hangingPunct="0">
              <a:lnSpc>
                <a:spcPct val="100000"/>
              </a:lnSpc>
              <a:spcBef>
                <a:spcPct val="0"/>
              </a:spcBef>
              <a:spcAft>
                <a:spcPct val="0"/>
              </a:spcAft>
              <a:buClrTx/>
              <a:buSzTx/>
              <a:buFontTx/>
              <a:buNone/>
              <a:tabLst/>
              <a:defRPr/>
            </a:pPr>
            <a:endParaRPr lang="es-UY" dirty="0" smtClean="0"/>
          </a:p>
          <a:p>
            <a:pPr marL="0" marR="0" indent="0" defTabSz="914400" rtl="0" eaLnBrk="0" fontAlgn="base" latinLnBrk="0" hangingPunct="0">
              <a:lnSpc>
                <a:spcPct val="100000"/>
              </a:lnSpc>
              <a:spcBef>
                <a:spcPct val="0"/>
              </a:spcBef>
              <a:spcAft>
                <a:spcPct val="0"/>
              </a:spcAft>
              <a:buClrTx/>
              <a:buSzTx/>
              <a:buFontTx/>
              <a:buNone/>
              <a:tabLst/>
              <a:defRPr/>
            </a:pPr>
            <a:r>
              <a:rPr lang="es-UY" dirty="0" smtClean="0"/>
              <a:t>Además, del conjunto de atributos definidos,</a:t>
            </a:r>
            <a:r>
              <a:rPr lang="es-UY" baseline="0" dirty="0" smtClean="0"/>
              <a:t> hay que identificar cuál/cuales </a:t>
            </a:r>
            <a:r>
              <a:rPr lang="es-UY" b="1" baseline="0" dirty="0" smtClean="0"/>
              <a:t>identifica/n</a:t>
            </a:r>
            <a:r>
              <a:rPr lang="es-UY" baseline="0" dirty="0" smtClean="0"/>
              <a:t> de forma </a:t>
            </a:r>
            <a:r>
              <a:rPr lang="es-UY" b="1" baseline="0" dirty="0" smtClean="0"/>
              <a:t>única</a:t>
            </a:r>
            <a:r>
              <a:rPr lang="es-UY" baseline="0" dirty="0" smtClean="0"/>
              <a:t> al cliente. No será posible ingresar a 2 clientes con el mismo valor de identificador. </a:t>
            </a:r>
          </a:p>
          <a:p>
            <a:pPr marL="0" marR="0" indent="0" defTabSz="914400" rtl="0" eaLnBrk="0" fontAlgn="base" latinLnBrk="0" hangingPunct="0">
              <a:lnSpc>
                <a:spcPct val="100000"/>
              </a:lnSpc>
              <a:spcBef>
                <a:spcPct val="0"/>
              </a:spcBef>
              <a:spcAft>
                <a:spcPct val="0"/>
              </a:spcAft>
              <a:buClrTx/>
              <a:buSzTx/>
              <a:buFontTx/>
              <a:buNone/>
              <a:tabLst/>
              <a:defRPr/>
            </a:pPr>
            <a:r>
              <a:rPr lang="es-UY" dirty="0" smtClean="0"/>
              <a:t>Dado que no nos solicitaron que almacenemos el pasaporte, ni la cédula de identidad, que podrían ser datos candidatos a ser elegidos como identificadores, creamos un atributo con el nombre “</a:t>
            </a:r>
            <a:r>
              <a:rPr lang="es-UY" dirty="0" err="1" smtClean="0"/>
              <a:t>CustomerId</a:t>
            </a:r>
            <a:r>
              <a:rPr lang="es-UY" dirty="0" smtClean="0"/>
              <a:t>”  (abreviación de </a:t>
            </a:r>
            <a:r>
              <a:rPr lang="es-UY" dirty="0" err="1" smtClean="0"/>
              <a:t>Customer</a:t>
            </a:r>
            <a:r>
              <a:rPr lang="es-UY" dirty="0" smtClean="0"/>
              <a:t> </a:t>
            </a:r>
            <a:r>
              <a:rPr lang="es-UY" dirty="0" err="1" smtClean="0"/>
              <a:t>Identifier</a:t>
            </a:r>
            <a:r>
              <a:rPr lang="es-UY" dirty="0" smtClean="0"/>
              <a:t>),</a:t>
            </a:r>
            <a:r>
              <a:rPr lang="es-UY" baseline="0" dirty="0" smtClean="0"/>
              <a:t> el cual definiremos como llave/identificador del cliente.</a:t>
            </a:r>
            <a:endParaRPr lang="es-ES" sz="1200" kern="1200" dirty="0" smtClean="0">
              <a:solidFill>
                <a:schemeClr val="tx1"/>
              </a:solidFill>
              <a:effectLst/>
              <a:latin typeface="Arial" charset="0"/>
              <a:ea typeface="+mn-ea"/>
              <a:cs typeface="+mn-cs"/>
            </a:endParaRPr>
          </a:p>
          <a:p>
            <a:endParaRPr lang="es-UY" dirty="0"/>
          </a:p>
        </p:txBody>
      </p:sp>
    </p:spTree>
    <p:extLst>
      <p:ext uri="{BB962C8B-B14F-4D97-AF65-F5344CB8AC3E}">
        <p14:creationId xmlns:p14="http://schemas.microsoft.com/office/powerpoint/2010/main" val="3748470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s-UY" dirty="0" smtClean="0">
                <a:solidFill>
                  <a:srgbClr val="000000"/>
                </a:solidFill>
              </a:rPr>
              <a:t>Para cada transacción, </a:t>
            </a:r>
            <a:r>
              <a:rPr lang="es-UY" dirty="0" err="1" smtClean="0">
                <a:solidFill>
                  <a:srgbClr val="000000"/>
                </a:solidFill>
              </a:rPr>
              <a:t>GeneXus</a:t>
            </a:r>
            <a:r>
              <a:rPr lang="es-UY" dirty="0" smtClean="0">
                <a:solidFill>
                  <a:srgbClr val="000000"/>
                </a:solidFill>
              </a:rPr>
              <a:t> crea un Web </a:t>
            </a:r>
            <a:r>
              <a:rPr lang="es-UY" dirty="0" err="1" smtClean="0">
                <a:solidFill>
                  <a:srgbClr val="000000"/>
                </a:solidFill>
              </a:rPr>
              <a:t>form</a:t>
            </a:r>
            <a:r>
              <a:rPr lang="es-UY" dirty="0" smtClean="0">
                <a:solidFill>
                  <a:srgbClr val="000000"/>
                </a:solidFill>
              </a:rPr>
              <a:t> y un </a:t>
            </a:r>
            <a:r>
              <a:rPr lang="es-UY" dirty="0" err="1" smtClean="0">
                <a:solidFill>
                  <a:srgbClr val="000000"/>
                </a:solidFill>
              </a:rPr>
              <a:t>Win</a:t>
            </a:r>
            <a:r>
              <a:rPr lang="es-UY" dirty="0" smtClean="0">
                <a:solidFill>
                  <a:srgbClr val="000000"/>
                </a:solidFill>
              </a:rPr>
              <a:t> </a:t>
            </a:r>
            <a:r>
              <a:rPr lang="es-UY" dirty="0" err="1" smtClean="0">
                <a:solidFill>
                  <a:srgbClr val="000000"/>
                </a:solidFill>
              </a:rPr>
              <a:t>form</a:t>
            </a:r>
            <a:r>
              <a:rPr lang="es-UY" dirty="0" smtClean="0">
                <a:solidFill>
                  <a:srgbClr val="000000"/>
                </a:solidFill>
              </a:rPr>
              <a:t>, que será la pantalla (formulario) con la cual los usuarios interactuarán dependiendo de si la aplicación se creó para ambiente Web o</a:t>
            </a:r>
            <a:r>
              <a:rPr lang="es-UY" baseline="0" dirty="0" smtClean="0">
                <a:solidFill>
                  <a:srgbClr val="000000"/>
                </a:solidFill>
              </a:rPr>
              <a:t> </a:t>
            </a:r>
            <a:r>
              <a:rPr lang="es-UY" baseline="0" dirty="0" err="1" smtClean="0">
                <a:solidFill>
                  <a:srgbClr val="000000"/>
                </a:solidFill>
              </a:rPr>
              <a:t>Win</a:t>
            </a:r>
            <a:r>
              <a:rPr lang="es-UY" baseline="0" dirty="0" smtClean="0">
                <a:solidFill>
                  <a:srgbClr val="000000"/>
                </a:solidFill>
              </a:rPr>
              <a:t> respectivamente. </a:t>
            </a:r>
            <a:r>
              <a:rPr lang="es-UY" dirty="0" smtClean="0">
                <a:solidFill>
                  <a:srgbClr val="000000"/>
                </a:solidFill>
              </a:rPr>
              <a:t>Son </a:t>
            </a:r>
            <a:r>
              <a:rPr lang="es-UY" b="1" dirty="0" smtClean="0">
                <a:solidFill>
                  <a:srgbClr val="000000"/>
                </a:solidFill>
              </a:rPr>
              <a:t>creados automáticamente</a:t>
            </a:r>
            <a:r>
              <a:rPr lang="es-UY" dirty="0" smtClean="0">
                <a:solidFill>
                  <a:srgbClr val="000000"/>
                </a:solidFill>
              </a:rPr>
              <a:t> por </a:t>
            </a:r>
            <a:r>
              <a:rPr lang="es-UY" dirty="0" err="1" smtClean="0">
                <a:solidFill>
                  <a:srgbClr val="000000"/>
                </a:solidFill>
              </a:rPr>
              <a:t>GeneXus</a:t>
            </a:r>
            <a:r>
              <a:rPr lang="es-UY" dirty="0" smtClean="0">
                <a:solidFill>
                  <a:srgbClr val="000000"/>
                </a:solidFill>
              </a:rPr>
              <a:t> al momento de grabar la transacción, </a:t>
            </a:r>
            <a:r>
              <a:rPr lang="es-UY" b="1" dirty="0" smtClean="0">
                <a:solidFill>
                  <a:srgbClr val="000000"/>
                </a:solidFill>
              </a:rPr>
              <a:t>para el ingreso, eliminación y modificación de datos</a:t>
            </a:r>
            <a:r>
              <a:rPr lang="es-UY" dirty="0" smtClean="0">
                <a:solidFill>
                  <a:srgbClr val="000000"/>
                </a:solidFill>
              </a:rPr>
              <a:t>, y contienen todos los atributos definidos en la transacción, con sus respectivas descripciones, además de algunos botones. </a:t>
            </a:r>
          </a:p>
          <a:p>
            <a:pPr eaLnBrk="1" hangingPunct="1"/>
            <a:endParaRPr lang="es-UY" dirty="0" smtClean="0">
              <a:solidFill>
                <a:srgbClr val="000000"/>
              </a:solidFill>
            </a:endParaRPr>
          </a:p>
          <a:p>
            <a:pPr eaLnBrk="1" hangingPunct="1"/>
            <a:r>
              <a:rPr lang="es-UY" dirty="0" smtClean="0">
                <a:solidFill>
                  <a:srgbClr val="000000"/>
                </a:solidFill>
              </a:rPr>
              <a:t>Si bien son creados por defecto, es posible modificarlos.</a:t>
            </a:r>
            <a:endParaRPr lang="es-UY" dirty="0"/>
          </a:p>
        </p:txBody>
      </p:sp>
    </p:spTree>
    <p:extLst>
      <p:ext uri="{BB962C8B-B14F-4D97-AF65-F5344CB8AC3E}">
        <p14:creationId xmlns:p14="http://schemas.microsoft.com/office/powerpoint/2010/main" val="2927674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AR" dirty="0" smtClean="0">
                <a:solidFill>
                  <a:srgbClr val="000000"/>
                </a:solidFill>
              </a:rPr>
              <a:t>Los programas que se generan asociados a las transacciones tienen por objeto permitir dar altas, bajas y modificaciones -a través de una pantalla para ambiente </a:t>
            </a:r>
            <a:r>
              <a:rPr lang="es-AR" dirty="0" err="1" smtClean="0">
                <a:solidFill>
                  <a:srgbClr val="000000"/>
                </a:solidFill>
              </a:rPr>
              <a:t>Win</a:t>
            </a:r>
            <a:r>
              <a:rPr lang="es-AR" dirty="0" smtClean="0">
                <a:solidFill>
                  <a:srgbClr val="000000"/>
                </a:solidFill>
              </a:rPr>
              <a:t> o una página para ambiente Web- </a:t>
            </a:r>
            <a:r>
              <a:rPr lang="es-AR" b="1" dirty="0" smtClean="0">
                <a:solidFill>
                  <a:srgbClr val="000000"/>
                </a:solidFill>
              </a:rPr>
              <a:t>en las</a:t>
            </a:r>
            <a:r>
              <a:rPr lang="es-AR" dirty="0" smtClean="0">
                <a:solidFill>
                  <a:srgbClr val="000000"/>
                </a:solidFill>
              </a:rPr>
              <a:t> </a:t>
            </a:r>
            <a:r>
              <a:rPr lang="es-AR" b="1" dirty="0" smtClean="0">
                <a:solidFill>
                  <a:srgbClr val="000000"/>
                </a:solidFill>
              </a:rPr>
              <a:t>tablas físicas asociadas a la transacciones</a:t>
            </a:r>
            <a:r>
              <a:rPr lang="es-AR" dirty="0" smtClean="0">
                <a:solidFill>
                  <a:srgbClr val="000000"/>
                </a:solidFill>
              </a:rPr>
              <a:t>.</a:t>
            </a:r>
            <a:endParaRPr lang="es-UY" dirty="0"/>
          </a:p>
        </p:txBody>
      </p:sp>
    </p:spTree>
    <p:extLst>
      <p:ext uri="{BB962C8B-B14F-4D97-AF65-F5344CB8AC3E}">
        <p14:creationId xmlns:p14="http://schemas.microsoft.com/office/powerpoint/2010/main" val="1043201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Date Placeholder 2"/>
          <p:cNvSpPr>
            <a:spLocks noGrp="1"/>
          </p:cNvSpPr>
          <p:nvPr>
            <p:ph type="dt" sz="half" idx="10"/>
          </p:nvPr>
        </p:nvSpPr>
        <p:spPr/>
        <p:txBody>
          <a:bodyPr/>
          <a:lstStyle/>
          <a:p>
            <a:fld id="{8DDAD6A3-9C72-A541-995E-F2EDB3D96780}" type="datetimeFigureOut">
              <a:rPr lang="en-US" smtClean="0"/>
              <a:pPr/>
              <a:t>6/6/2013</a:t>
            </a:fld>
            <a:endParaRPr lang="en-US"/>
          </a:p>
        </p:txBody>
      </p:sp>
      <p:sp>
        <p:nvSpPr>
          <p:cNvPr id="4" name="Footer Placeholder 3"/>
          <p:cNvSpPr>
            <a:spLocks noGrp="1"/>
          </p:cNvSpPr>
          <p:nvPr>
            <p:ph type="ftr" sz="quarter" idx="11"/>
          </p:nvPr>
        </p:nvSpPr>
        <p:spPr/>
        <p:txBody>
          <a:bodyPr/>
          <a:lstStyle/>
          <a:p>
            <a:endParaRPr lang="en-US"/>
          </a:p>
        </p:txBody>
      </p:sp>
      <p:grpSp>
        <p:nvGrpSpPr>
          <p:cNvPr id="7" name="Group 6"/>
          <p:cNvGrpSpPr/>
          <p:nvPr userDrawn="1"/>
        </p:nvGrpSpPr>
        <p:grpSpPr>
          <a:xfrm>
            <a:off x="6894597" y="6290616"/>
            <a:ext cx="2365583" cy="542645"/>
            <a:chOff x="6260351" y="6317719"/>
            <a:chExt cx="2570986" cy="589763"/>
          </a:xfrm>
        </p:grpSpPr>
        <p:pic>
          <p:nvPicPr>
            <p:cNvPr id="8" name="Picture 7"/>
            <p:cNvPicPr>
              <a:picLocks noChangeAspect="1"/>
            </p:cNvPicPr>
            <p:nvPr userDrawn="1"/>
          </p:nvPicPr>
          <p:blipFill>
            <a:blip r:embed="rId2"/>
            <a:stretch>
              <a:fillRect/>
            </a:stretch>
          </p:blipFill>
          <p:spPr>
            <a:xfrm>
              <a:off x="6730240" y="6317719"/>
              <a:ext cx="1606996" cy="245135"/>
            </a:xfrm>
            <a:prstGeom prst="rect">
              <a:avLst/>
            </a:prstGeom>
          </p:spPr>
        </p:pic>
        <p:sp>
          <p:nvSpPr>
            <p:cNvPr id="9"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2794033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2942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3944690"/>
            <a:ext cx="8229600" cy="2181473"/>
          </a:xfrm>
          <a:prstGeom prst="rect">
            <a:avLst/>
          </a:prstGeom>
        </p:spPr>
        <p:txBody>
          <a:bodyPr vert="eaVert"/>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p>
            <a:fld id="{8DDAD6A3-9C72-A541-995E-F2EDB3D96780}" type="datetimeFigureOut">
              <a:rPr lang="en-US" smtClean="0"/>
              <a:t>6/6/2013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2622517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8DDAD6A3-9C72-A541-995E-F2EDB3D96780}" type="datetimeFigureOut">
              <a:rPr lang="en-US" smtClean="0"/>
              <a:t>6/6/2013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03864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0462" y="2225675"/>
            <a:ext cx="3241294" cy="1362075"/>
          </a:xfrm>
        </p:spPr>
        <p:txBody>
          <a:bodyPr anchor="t">
            <a:noAutofit/>
          </a:bodyPr>
          <a:lstStyle>
            <a:lvl1pPr algn="r">
              <a:defRPr sz="2800" b="0" cap="all">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Text Placeholder 2"/>
          <p:cNvSpPr>
            <a:spLocks noGrp="1"/>
          </p:cNvSpPr>
          <p:nvPr>
            <p:ph type="body" idx="1"/>
          </p:nvPr>
        </p:nvSpPr>
        <p:spPr>
          <a:xfrm>
            <a:off x="3768939" y="3615956"/>
            <a:ext cx="3892817" cy="993884"/>
          </a:xfrm>
          <a:prstGeom prst="rect">
            <a:avLst/>
          </a:prstGeom>
        </p:spPr>
        <p:txBody>
          <a:bodyPr anchor="t"/>
          <a:lstStyle>
            <a:lvl1pPr marL="0" indent="0" algn="r">
              <a:buNone/>
              <a:defRPr sz="2000" i="1">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p:txBody>
      </p:sp>
      <p:sp>
        <p:nvSpPr>
          <p:cNvPr id="4" name="Date Placeholder 3"/>
          <p:cNvSpPr>
            <a:spLocks noGrp="1"/>
          </p:cNvSpPr>
          <p:nvPr>
            <p:ph type="dt" sz="half" idx="10"/>
          </p:nvPr>
        </p:nvSpPr>
        <p:spPr/>
        <p:txBody>
          <a:bodyPr/>
          <a:lstStyle/>
          <a:p>
            <a:fld id="{8DDAD6A3-9C72-A541-995E-F2EDB3D96780}" type="datetimeFigureOut">
              <a:rPr lang="en-US" smtClean="0"/>
              <a:t>6/6/2013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889269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p:cNvSpPr/>
          <p:nvPr userDrawn="1"/>
        </p:nvSpPr>
        <p:spPr>
          <a:xfrm>
            <a:off x="114709" y="6235386"/>
            <a:ext cx="8922775" cy="579015"/>
          </a:xfrm>
          <a:prstGeom prst="roundRect">
            <a:avLst/>
          </a:prstGeom>
          <a:solidFill>
            <a:schemeClr val="tx1">
              <a:lumMod val="65000"/>
              <a:lumOff val="3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rgbClr val="FFFFFF"/>
              </a:solidFill>
            </a:endParaRPr>
          </a:p>
        </p:txBody>
      </p:sp>
      <p:sp>
        <p:nvSpPr>
          <p:cNvPr id="12" name="Rectangle 11"/>
          <p:cNvSpPr/>
          <p:nvPr userDrawn="1"/>
        </p:nvSpPr>
        <p:spPr>
          <a:xfrm>
            <a:off x="60622" y="52409"/>
            <a:ext cx="9083378" cy="64757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pic>
        <p:nvPicPr>
          <p:cNvPr id="15" name="Picture 14"/>
          <p:cNvPicPr>
            <a:picLocks noChangeAspect="1"/>
          </p:cNvPicPr>
          <p:nvPr userDrawn="1"/>
        </p:nvPicPr>
        <p:blipFill>
          <a:blip r:embed="rId2"/>
          <a:stretch>
            <a:fillRect/>
          </a:stretch>
        </p:blipFill>
        <p:spPr>
          <a:xfrm>
            <a:off x="7241953" y="6566100"/>
            <a:ext cx="1420080" cy="216622"/>
          </a:xfrm>
          <a:prstGeom prst="rect">
            <a:avLst/>
          </a:prstGeom>
        </p:spPr>
      </p:pic>
      <p:sp>
        <p:nvSpPr>
          <p:cNvPr id="8" name="Rectangle 7"/>
          <p:cNvSpPr/>
          <p:nvPr userDrawn="1"/>
        </p:nvSpPr>
        <p:spPr>
          <a:xfrm>
            <a:off x="335455" y="6510932"/>
            <a:ext cx="1463512" cy="307777"/>
          </a:xfrm>
          <a:prstGeom prst="rect">
            <a:avLst/>
          </a:prstGeom>
        </p:spPr>
        <p:txBody>
          <a:bodyPr wrap="none">
            <a:spAutoFit/>
          </a:bodyPr>
          <a:lstStyle/>
          <a:p>
            <a:r>
              <a:rPr lang="en-US" sz="1400" dirty="0" smtClean="0">
                <a:latin typeface="Segoe"/>
                <a:cs typeface="Segoe"/>
              </a:rPr>
              <a:t>Curso GeneXus |</a:t>
            </a:r>
            <a:endParaRPr lang="en-US" sz="1400" dirty="0">
              <a:latin typeface="Segoe"/>
              <a:cs typeface="Segoe"/>
            </a:endParaRPr>
          </a:p>
        </p:txBody>
      </p:sp>
    </p:spTree>
    <p:extLst>
      <p:ext uri="{BB962C8B-B14F-4D97-AF65-F5344CB8AC3E}">
        <p14:creationId xmlns:p14="http://schemas.microsoft.com/office/powerpoint/2010/main" val="2800204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Content Placeholder 2"/>
          <p:cNvSpPr>
            <a:spLocks noGrp="1"/>
          </p:cNvSpPr>
          <p:nvPr>
            <p:ph idx="1"/>
          </p:nvPr>
        </p:nvSpPr>
        <p:spPr>
          <a:xfrm>
            <a:off x="457200" y="3944690"/>
            <a:ext cx="8229600" cy="2181473"/>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8DDAD6A3-9C72-A541-995E-F2EDB3D96780}" type="datetimeFigureOut">
              <a:rPr lang="en-US" smtClean="0"/>
              <a:pPr/>
              <a:t>6/6/2013</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tx1">
                    <a:lumMod val="85000"/>
                    <a:lumOff val="15000"/>
                  </a:schemeClr>
                </a:solidFill>
              </a:defRPr>
            </a:lvl1pPr>
          </a:lstStyle>
          <a:p>
            <a:fld id="{0F23870D-71BF-1848-A9AB-AB99D0AA51D4}" type="slidenum">
              <a:rPr lang="en-US" smtClean="0"/>
              <a:pPr/>
              <a:t>‹#›</a:t>
            </a:fld>
            <a:endParaRPr lang="en-US"/>
          </a:p>
        </p:txBody>
      </p:sp>
      <p:grpSp>
        <p:nvGrpSpPr>
          <p:cNvPr id="13" name="Group 12"/>
          <p:cNvGrpSpPr/>
          <p:nvPr userDrawn="1"/>
        </p:nvGrpSpPr>
        <p:grpSpPr>
          <a:xfrm>
            <a:off x="6894597" y="6290616"/>
            <a:ext cx="2365583" cy="542645"/>
            <a:chOff x="6260351" y="6317719"/>
            <a:chExt cx="2570986" cy="589763"/>
          </a:xfrm>
        </p:grpSpPr>
        <p:pic>
          <p:nvPicPr>
            <p:cNvPr id="14" name="Picture 13"/>
            <p:cNvPicPr>
              <a:picLocks noChangeAspect="1"/>
            </p:cNvPicPr>
            <p:nvPr userDrawn="1"/>
          </p:nvPicPr>
          <p:blipFill>
            <a:blip r:embed="rId2"/>
            <a:stretch>
              <a:fillRect/>
            </a:stretch>
          </p:blipFill>
          <p:spPr>
            <a:xfrm>
              <a:off x="6730240" y="6317719"/>
              <a:ext cx="1606996" cy="245135"/>
            </a:xfrm>
            <a:prstGeom prst="rect">
              <a:avLst/>
            </a:prstGeom>
          </p:spPr>
        </p:pic>
        <p:sp>
          <p:nvSpPr>
            <p:cNvPr id="15"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3335227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Date Placeholder 4"/>
          <p:cNvSpPr>
            <a:spLocks noGrp="1"/>
          </p:cNvSpPr>
          <p:nvPr>
            <p:ph type="dt" sz="half" idx="10"/>
          </p:nvPr>
        </p:nvSpPr>
        <p:spPr/>
        <p:txBody>
          <a:bodyPr/>
          <a:lstStyle/>
          <a:p>
            <a:fld id="{8DDAD6A3-9C72-A541-995E-F2EDB3D96780}" type="datetimeFigureOut">
              <a:rPr lang="en-US" smtClean="0"/>
              <a:t>6/6/2013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4168196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fld id="{8DDAD6A3-9C72-A541-995E-F2EDB3D96780}" type="datetimeFigureOut">
              <a:rPr lang="en-US" smtClean="0"/>
              <a:t>6/6/2013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6520183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fld id="{8DDAD6A3-9C72-A541-995E-F2EDB3D96780}" type="datetimeFigureOut">
              <a:rPr lang="en-US" smtClean="0"/>
              <a:t>6/6/2013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02370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ext Placeholder 2"/>
          <p:cNvSpPr txBox="1">
            <a:spLocks/>
          </p:cNvSpPr>
          <p:nvPr userDrawn="1"/>
        </p:nvSpPr>
        <p:spPr>
          <a:xfrm>
            <a:off x="2804765" y="3177625"/>
            <a:ext cx="3617416" cy="620952"/>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900" spc="70" dirty="0" err="1" smtClean="0">
                <a:solidFill>
                  <a:srgbClr val="FFFFFF"/>
                </a:solidFill>
              </a:rPr>
              <a:t>training.genexus.com</a:t>
            </a:r>
            <a:endParaRPr lang="en-US" sz="1900" spc="70" dirty="0"/>
          </a:p>
        </p:txBody>
      </p:sp>
      <p:pic>
        <p:nvPicPr>
          <p:cNvPr id="8" name="Picture 7" descr="logo_GXtraining-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77646" y="2928802"/>
            <a:ext cx="2460991" cy="357692"/>
          </a:xfrm>
          <a:prstGeom prst="rect">
            <a:avLst/>
          </a:prstGeom>
        </p:spPr>
      </p:pic>
    </p:spTree>
    <p:extLst>
      <p:ext uri="{BB962C8B-B14F-4D97-AF65-F5344CB8AC3E}">
        <p14:creationId xmlns:p14="http://schemas.microsoft.com/office/powerpoint/2010/main" val="35766929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96600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userDrawn="1"/>
        </p:nvSpPr>
        <p:spPr>
          <a:xfrm>
            <a:off x="-24741" y="-16494"/>
            <a:ext cx="9212039" cy="6968298"/>
          </a:xfrm>
          <a:prstGeom prst="rect">
            <a:avLst/>
          </a:prstGeom>
          <a:solidFill>
            <a:srgbClr val="A6CE2A">
              <a:alpha val="8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b="1" i="1" dirty="0">
              <a:solidFill>
                <a:srgbClr val="A6CE2A"/>
              </a:solidFill>
            </a:endParaRPr>
          </a:p>
        </p:txBody>
      </p:sp>
      <p:sp>
        <p:nvSpPr>
          <p:cNvPr id="2" name="Title Placeholder 1"/>
          <p:cNvSpPr>
            <a:spLocks noGrp="1"/>
          </p:cNvSpPr>
          <p:nvPr>
            <p:ph type="title"/>
          </p:nvPr>
        </p:nvSpPr>
        <p:spPr>
          <a:xfrm>
            <a:off x="2396729" y="2377352"/>
            <a:ext cx="4581462" cy="1143000"/>
          </a:xfrm>
          <a:prstGeom prst="rect">
            <a:avLst/>
          </a:prstGeom>
        </p:spPr>
        <p:txBody>
          <a:bodyPr vert="horz" lIns="91440" tIns="45720" rIns="91440" bIns="45720" rtlCol="0" anchor="ctr">
            <a:normAutofit/>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a:cs typeface="Segoe"/>
              </a:defRPr>
            </a:lvl1pPr>
          </a:lstStyle>
          <a:p>
            <a:fld id="{8DDAD6A3-9C72-A541-995E-F2EDB3D96780}" type="datetimeFigureOut">
              <a:rPr lang="en-US" smtClean="0"/>
              <a:pPr/>
              <a:t>6/6/2013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a:cs typeface="Segoe"/>
              </a:defRPr>
            </a:lvl1pPr>
          </a:lstStyle>
          <a:p>
            <a:endParaRPr lang="en-US"/>
          </a:p>
        </p:txBody>
      </p:sp>
    </p:spTree>
    <p:extLst>
      <p:ext uri="{BB962C8B-B14F-4D97-AF65-F5344CB8AC3E}">
        <p14:creationId xmlns:p14="http://schemas.microsoft.com/office/powerpoint/2010/main" val="2323421549"/>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49" r:id="rId3"/>
    <p:sldLayoutId id="214748365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gi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999" y="2541613"/>
            <a:ext cx="6255657" cy="1143000"/>
          </a:xfrm>
        </p:spPr>
        <p:txBody>
          <a:bodyPr>
            <a:normAutofit fontScale="90000"/>
          </a:bodyPr>
          <a:lstStyle/>
          <a:p>
            <a:pPr>
              <a:lnSpc>
                <a:spcPts val="2920"/>
              </a:lnSpc>
              <a:spcBef>
                <a:spcPts val="0"/>
              </a:spcBef>
            </a:pPr>
            <a:r>
              <a:rPr lang="en-US" spc="-60" dirty="0" smtClean="0"/>
              <a:t>CREACIÓN DE LA </a:t>
            </a:r>
            <a:r>
              <a:rPr lang="en-US" spc="-60" dirty="0"/>
              <a:t>APLICACIÓN</a:t>
            </a:r>
            <a:r>
              <a:rPr lang="en-US" spc="-60" dirty="0" smtClean="0"/>
              <a:t/>
            </a:r>
            <a:br>
              <a:rPr lang="en-US" spc="-60" dirty="0" smtClean="0"/>
            </a:br>
            <a:r>
              <a:rPr lang="en-US" sz="2400" b="0" spc="-20" dirty="0" err="1" smtClean="0"/>
              <a:t>Creación</a:t>
            </a:r>
            <a:r>
              <a:rPr lang="en-US" sz="2400" b="0" spc="-20" dirty="0" smtClean="0"/>
              <a:t> de la Base de </a:t>
            </a:r>
            <a:r>
              <a:rPr lang="en-US" sz="2400" b="0" spc="-20" dirty="0" err="1" smtClean="0"/>
              <a:t>Conocimiento</a:t>
            </a:r>
            <a:endParaRPr lang="en-US" sz="3200" b="0" spc="-20" dirty="0"/>
          </a:p>
        </p:txBody>
      </p:sp>
      <p:pic>
        <p:nvPicPr>
          <p:cNvPr id="7" name="Picture 6" descr="GeneXusXev2_bc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733" y="3732354"/>
            <a:ext cx="1586338" cy="311014"/>
          </a:xfrm>
          <a:prstGeom prst="rect">
            <a:avLst/>
          </a:prstGeom>
        </p:spPr>
      </p:pic>
    </p:spTree>
    <p:extLst>
      <p:ext uri="{BB962C8B-B14F-4D97-AF65-F5344CB8AC3E}">
        <p14:creationId xmlns:p14="http://schemas.microsoft.com/office/powerpoint/2010/main" val="2103568900"/>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768" y="404664"/>
            <a:ext cx="4041314" cy="1152049"/>
          </a:xfrm>
          <a:prstGeom prst="rect">
            <a:avLst/>
          </a:prstGeom>
        </p:spPr>
      </p:pic>
      <p:sp>
        <p:nvSpPr>
          <p:cNvPr id="3" name="Content Placeholder 2"/>
          <p:cNvSpPr txBox="1">
            <a:spLocks/>
          </p:cNvSpPr>
          <p:nvPr/>
        </p:nvSpPr>
        <p:spPr>
          <a:xfrm>
            <a:off x="251520" y="1795065"/>
            <a:ext cx="9182794" cy="3938191"/>
          </a:xfrm>
          <a:prstGeom prst="rect">
            <a:avLst/>
          </a:prstGeom>
          <a:ln>
            <a:noFill/>
          </a:ln>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UY" sz="2400" dirty="0" smtClean="0"/>
              <a:t>Crear en GX todo lo visto hasta el momento.</a:t>
            </a:r>
            <a:br>
              <a:rPr lang="es-UY" sz="2400" dirty="0" smtClean="0"/>
            </a:br>
            <a:endParaRPr lang="es-UY" sz="2400" dirty="0" smtClean="0"/>
          </a:p>
          <a:p>
            <a:r>
              <a:rPr lang="es-UY" sz="2400" dirty="0" smtClean="0"/>
              <a:t>Ejecutar por primera vez la aplicación (F5).</a:t>
            </a:r>
          </a:p>
          <a:p>
            <a:pPr marL="914400" lvl="1" indent="-457200">
              <a:buFont typeface="+mj-lt"/>
              <a:buAutoNum type="arabicPeriod"/>
            </a:pPr>
            <a:r>
              <a:rPr lang="es-UY" sz="1800" dirty="0" err="1" smtClean="0"/>
              <a:t>Impact</a:t>
            </a:r>
            <a:r>
              <a:rPr lang="es-UY" sz="1800" dirty="0" smtClean="0"/>
              <a:t> </a:t>
            </a:r>
            <a:r>
              <a:rPr lang="es-UY" sz="1800" dirty="0" err="1" smtClean="0"/>
              <a:t>Analysis</a:t>
            </a:r>
            <a:r>
              <a:rPr lang="es-UY" sz="1800" dirty="0" smtClean="0"/>
              <a:t>: GX analiza el impacto causado por nuestras definiciones y lo informa. </a:t>
            </a:r>
          </a:p>
          <a:p>
            <a:pPr marL="914400" lvl="1" indent="-457200">
              <a:buFont typeface="+mj-lt"/>
              <a:buAutoNum type="arabicPeriod"/>
            </a:pPr>
            <a:r>
              <a:rPr lang="es-UY" sz="1800" dirty="0" smtClean="0"/>
              <a:t>Si estamos de acuerdo y procedemos </a:t>
            </a:r>
            <a:r>
              <a:rPr lang="es-UY" sz="1800" dirty="0" smtClean="0">
                <a:sym typeface="Wingdings" pitchFamily="2" charset="2"/>
              </a:rPr>
              <a:t></a:t>
            </a:r>
            <a:r>
              <a:rPr lang="es-UY" sz="1800" dirty="0" smtClean="0"/>
              <a:t> GX crea automáticamente: </a:t>
            </a:r>
          </a:p>
          <a:p>
            <a:pPr lvl="2"/>
            <a:r>
              <a:rPr lang="es-UY" sz="1800" dirty="0" smtClean="0"/>
              <a:t>La Base de Datos</a:t>
            </a:r>
            <a:endParaRPr lang="es-UY" sz="1800" b="1" dirty="0" smtClean="0"/>
          </a:p>
          <a:p>
            <a:pPr lvl="2"/>
            <a:r>
              <a:rPr lang="es-UY" sz="1800" dirty="0" smtClean="0"/>
              <a:t>La tabla </a:t>
            </a:r>
            <a:r>
              <a:rPr lang="es-UY" sz="1800" dirty="0" err="1" smtClean="0"/>
              <a:t>Customer</a:t>
            </a:r>
            <a:endParaRPr lang="es-UY" sz="1800" dirty="0" smtClean="0"/>
          </a:p>
          <a:p>
            <a:pPr lvl="2"/>
            <a:r>
              <a:rPr lang="es-UY" sz="1800" dirty="0" smtClean="0"/>
              <a:t>El programa asociado a la transacción </a:t>
            </a:r>
            <a:r>
              <a:rPr lang="es-UY" sz="1800" dirty="0" err="1" smtClean="0"/>
              <a:t>Customer</a:t>
            </a:r>
            <a:r>
              <a:rPr lang="es-UY" sz="1800" dirty="0" smtClean="0"/>
              <a:t> + </a:t>
            </a:r>
            <a:br>
              <a:rPr lang="es-UY" sz="1800" dirty="0" smtClean="0"/>
            </a:br>
            <a:r>
              <a:rPr lang="es-UY" sz="1800" dirty="0" smtClean="0"/>
              <a:t>programas que brindan funcionalidades complementarias</a:t>
            </a:r>
            <a:br>
              <a:rPr lang="es-UY" sz="1800" dirty="0" smtClean="0"/>
            </a:br>
            <a:endParaRPr lang="es-UY" sz="1800" dirty="0" smtClean="0"/>
          </a:p>
          <a:p>
            <a:r>
              <a:rPr lang="es-UY" sz="2400" dirty="0" smtClean="0"/>
              <a:t>Hacer ingreso, modificación y eliminación de clientes.</a:t>
            </a:r>
          </a:p>
          <a:p>
            <a:pPr lvl="1"/>
            <a:endParaRPr lang="es-UY" dirty="0" smtClean="0"/>
          </a:p>
          <a:p>
            <a:pPr marL="0" indent="0">
              <a:buFont typeface="Arial"/>
              <a:buNone/>
            </a:pPr>
            <a:endParaRPr lang="es-UY" dirty="0" smtClean="0"/>
          </a:p>
        </p:txBody>
      </p:sp>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2794784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1497871"/>
            <a:ext cx="6392682" cy="45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1259632" y="1340768"/>
            <a:ext cx="4968552" cy="1800200"/>
            <a:chOff x="2040078" y="1988840"/>
            <a:chExt cx="3870955" cy="1548028"/>
          </a:xfrm>
        </p:grpSpPr>
        <p:sp>
          <p:nvSpPr>
            <p:cNvPr id="4" name="Freeform 3"/>
            <p:cNvSpPr/>
            <p:nvPr/>
          </p:nvSpPr>
          <p:spPr bwMode="auto">
            <a:xfrm>
              <a:off x="2040078" y="2001512"/>
              <a:ext cx="3389837" cy="1535356"/>
            </a:xfrm>
            <a:custGeom>
              <a:avLst/>
              <a:gdLst>
                <a:gd name="connsiteX0" fmla="*/ 68941 w 3389837"/>
                <a:gd name="connsiteY0" fmla="*/ 594204 h 1535356"/>
                <a:gd name="connsiteX1" fmla="*/ 201677 w 3389837"/>
                <a:gd name="connsiteY1" fmla="*/ 225494 h 1535356"/>
                <a:gd name="connsiteX2" fmla="*/ 2104219 w 3389837"/>
                <a:gd name="connsiteY2" fmla="*/ 19017 h 1535356"/>
                <a:gd name="connsiteX3" fmla="*/ 3269341 w 3389837"/>
                <a:gd name="connsiteY3" fmla="*/ 92759 h 1535356"/>
                <a:gd name="connsiteX4" fmla="*/ 3254593 w 3389837"/>
                <a:gd name="connsiteY4" fmla="*/ 756436 h 1535356"/>
                <a:gd name="connsiteX5" fmla="*/ 2399187 w 3389837"/>
                <a:gd name="connsiteY5" fmla="*/ 785933 h 1535356"/>
                <a:gd name="connsiteX6" fmla="*/ 1765006 w 3389837"/>
                <a:gd name="connsiteY6" fmla="*/ 800682 h 1535356"/>
                <a:gd name="connsiteX7" fmla="*/ 1455290 w 3389837"/>
                <a:gd name="connsiteY7" fmla="*/ 1449611 h 1535356"/>
                <a:gd name="connsiteX8" fmla="*/ 319664 w 3389837"/>
                <a:gd name="connsiteY8" fmla="*/ 1434862 h 1535356"/>
                <a:gd name="connsiteX9" fmla="*/ 68941 w 3389837"/>
                <a:gd name="connsiteY9" fmla="*/ 594204 h 153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9837" h="1535356">
                  <a:moveTo>
                    <a:pt x="68941" y="594204"/>
                  </a:moveTo>
                  <a:cubicBezTo>
                    <a:pt x="49277" y="392643"/>
                    <a:pt x="-137536" y="321358"/>
                    <a:pt x="201677" y="225494"/>
                  </a:cubicBezTo>
                  <a:cubicBezTo>
                    <a:pt x="540890" y="129629"/>
                    <a:pt x="1592942" y="41139"/>
                    <a:pt x="2104219" y="19017"/>
                  </a:cubicBezTo>
                  <a:cubicBezTo>
                    <a:pt x="2615496" y="-3106"/>
                    <a:pt x="3077612" y="-30144"/>
                    <a:pt x="3269341" y="92759"/>
                  </a:cubicBezTo>
                  <a:cubicBezTo>
                    <a:pt x="3461070" y="215662"/>
                    <a:pt x="3399619" y="640907"/>
                    <a:pt x="3254593" y="756436"/>
                  </a:cubicBezTo>
                  <a:cubicBezTo>
                    <a:pt x="3109567" y="871965"/>
                    <a:pt x="2399187" y="785933"/>
                    <a:pt x="2399187" y="785933"/>
                  </a:cubicBezTo>
                  <a:cubicBezTo>
                    <a:pt x="2150923" y="793307"/>
                    <a:pt x="1922322" y="690069"/>
                    <a:pt x="1765006" y="800682"/>
                  </a:cubicBezTo>
                  <a:cubicBezTo>
                    <a:pt x="1607690" y="911295"/>
                    <a:pt x="1696180" y="1343914"/>
                    <a:pt x="1455290" y="1449611"/>
                  </a:cubicBezTo>
                  <a:cubicBezTo>
                    <a:pt x="1214400" y="1555308"/>
                    <a:pt x="548264" y="1577430"/>
                    <a:pt x="319664" y="1434862"/>
                  </a:cubicBezTo>
                  <a:cubicBezTo>
                    <a:pt x="91064" y="1292294"/>
                    <a:pt x="88605" y="795765"/>
                    <a:pt x="68941" y="594204"/>
                  </a:cubicBezTo>
                  <a:close/>
                </a:path>
              </a:pathLst>
            </a:custGeom>
            <a:noFill/>
            <a:ln w="127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5364088" y="1988840"/>
              <a:ext cx="546945" cy="646331"/>
            </a:xfrm>
            <a:prstGeom prst="rect">
              <a:avLst/>
            </a:prstGeom>
            <a:noFill/>
          </p:spPr>
          <p:txBody>
            <a:bodyPr wrap="none" rtlCol="0">
              <a:spAutoFit/>
            </a:bodyPr>
            <a:lstStyle/>
            <a:p>
              <a:r>
                <a:rPr lang="es-UY" sz="3600" dirty="0" smtClean="0">
                  <a:solidFill>
                    <a:srgbClr val="FF0000"/>
                  </a:solidFill>
                  <a:sym typeface="Wingdings"/>
                </a:rPr>
                <a:t></a:t>
              </a:r>
              <a:endParaRPr lang="es-UY" dirty="0">
                <a:solidFill>
                  <a:srgbClr val="FF0000"/>
                </a:solidFill>
              </a:endParaRPr>
            </a:p>
          </p:txBody>
        </p:sp>
      </p:grpSp>
      <p:sp>
        <p:nvSpPr>
          <p:cNvPr id="6" name="Freeform 5"/>
          <p:cNvSpPr/>
          <p:nvPr/>
        </p:nvSpPr>
        <p:spPr bwMode="auto">
          <a:xfrm>
            <a:off x="2287326" y="2750547"/>
            <a:ext cx="3331809" cy="1794498"/>
          </a:xfrm>
          <a:custGeom>
            <a:avLst/>
            <a:gdLst>
              <a:gd name="connsiteX0" fmla="*/ 3331809 w 3331809"/>
              <a:gd name="connsiteY0" fmla="*/ 36898 h 1794498"/>
              <a:gd name="connsiteX1" fmla="*/ 3184326 w 3331809"/>
              <a:gd name="connsiteY1" fmla="*/ 36898 h 1794498"/>
              <a:gd name="connsiteX2" fmla="*/ 2505900 w 3331809"/>
              <a:gd name="connsiteY2" fmla="*/ 420356 h 1794498"/>
              <a:gd name="connsiteX3" fmla="*/ 1738984 w 3331809"/>
              <a:gd name="connsiteY3" fmla="*/ 435105 h 1794498"/>
              <a:gd name="connsiteX4" fmla="*/ 1473513 w 3331809"/>
              <a:gd name="connsiteY4" fmla="*/ 848059 h 1794498"/>
              <a:gd name="connsiteX5" fmla="*/ 87164 w 3331809"/>
              <a:gd name="connsiteY5" fmla="*/ 966047 h 1794498"/>
              <a:gd name="connsiteX6" fmla="*/ 323139 w 3331809"/>
              <a:gd name="connsiteY6" fmla="*/ 1777208 h 1794498"/>
              <a:gd name="connsiteX7" fmla="*/ 1783229 w 3331809"/>
              <a:gd name="connsiteY7" fmla="*/ 1496988 h 1794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1809" h="1794498">
                <a:moveTo>
                  <a:pt x="3331809" y="36898"/>
                </a:moveTo>
                <a:cubicBezTo>
                  <a:pt x="3326893" y="4943"/>
                  <a:pt x="3321977" y="-27012"/>
                  <a:pt x="3184326" y="36898"/>
                </a:cubicBezTo>
                <a:cubicBezTo>
                  <a:pt x="3046675" y="100808"/>
                  <a:pt x="2746790" y="353988"/>
                  <a:pt x="2505900" y="420356"/>
                </a:cubicBezTo>
                <a:cubicBezTo>
                  <a:pt x="2265010" y="486724"/>
                  <a:pt x="1911048" y="363821"/>
                  <a:pt x="1738984" y="435105"/>
                </a:cubicBezTo>
                <a:cubicBezTo>
                  <a:pt x="1566920" y="506389"/>
                  <a:pt x="1748816" y="759569"/>
                  <a:pt x="1473513" y="848059"/>
                </a:cubicBezTo>
                <a:cubicBezTo>
                  <a:pt x="1198210" y="936549"/>
                  <a:pt x="278893" y="811189"/>
                  <a:pt x="87164" y="966047"/>
                </a:cubicBezTo>
                <a:cubicBezTo>
                  <a:pt x="-104565" y="1120905"/>
                  <a:pt x="40462" y="1688718"/>
                  <a:pt x="323139" y="1777208"/>
                </a:cubicBezTo>
                <a:cubicBezTo>
                  <a:pt x="605816" y="1865698"/>
                  <a:pt x="1451390" y="1590395"/>
                  <a:pt x="1783229" y="1496988"/>
                </a:cubicBezTo>
              </a:path>
            </a:pathLst>
          </a:custGeom>
          <a:no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grpSp>
        <p:nvGrpSpPr>
          <p:cNvPr id="7" name="Group 6"/>
          <p:cNvGrpSpPr/>
          <p:nvPr/>
        </p:nvGrpSpPr>
        <p:grpSpPr>
          <a:xfrm>
            <a:off x="811035" y="2147808"/>
            <a:ext cx="6065220" cy="2937376"/>
            <a:chOff x="1428166" y="2784328"/>
            <a:chExt cx="4592935" cy="2036692"/>
          </a:xfrm>
        </p:grpSpPr>
        <p:sp>
          <p:nvSpPr>
            <p:cNvPr id="8" name="Freeform 7"/>
            <p:cNvSpPr/>
            <p:nvPr/>
          </p:nvSpPr>
          <p:spPr bwMode="auto">
            <a:xfrm>
              <a:off x="2040512" y="2784328"/>
              <a:ext cx="3980589" cy="2036692"/>
            </a:xfrm>
            <a:custGeom>
              <a:avLst/>
              <a:gdLst>
                <a:gd name="connsiteX0" fmla="*/ 1787059 w 3841641"/>
                <a:gd name="connsiteY0" fmla="*/ 279585 h 1937275"/>
                <a:gd name="connsiteX1" fmla="*/ 1848843 w 3841641"/>
                <a:gd name="connsiteY1" fmla="*/ 205444 h 1937275"/>
                <a:gd name="connsiteX2" fmla="*/ 3541718 w 3841641"/>
                <a:gd name="connsiteY2" fmla="*/ 7736 h 1937275"/>
                <a:gd name="connsiteX3" fmla="*/ 3838281 w 3841641"/>
                <a:gd name="connsiteY3" fmla="*/ 502006 h 1937275"/>
                <a:gd name="connsiteX4" fmla="*/ 3504648 w 3841641"/>
                <a:gd name="connsiteY4" fmla="*/ 1095131 h 1937275"/>
                <a:gd name="connsiteX5" fmla="*/ 3158659 w 3841641"/>
                <a:gd name="connsiteY5" fmla="*/ 1564687 h 1937275"/>
                <a:gd name="connsiteX6" fmla="*/ 2009481 w 3841641"/>
                <a:gd name="connsiteY6" fmla="*/ 1910677 h 1937275"/>
                <a:gd name="connsiteX7" fmla="*/ 600810 w 3841641"/>
                <a:gd name="connsiteY7" fmla="*/ 1898320 h 1937275"/>
                <a:gd name="connsiteX8" fmla="*/ 32399 w 3841641"/>
                <a:gd name="connsiteY8" fmla="*/ 1774752 h 1937275"/>
                <a:gd name="connsiteX9" fmla="*/ 168324 w 3841641"/>
                <a:gd name="connsiteY9" fmla="*/ 1095131 h 1937275"/>
                <a:gd name="connsiteX10" fmla="*/ 983870 w 3841641"/>
                <a:gd name="connsiteY10" fmla="*/ 860352 h 1937275"/>
                <a:gd name="connsiteX11" fmla="*/ 1787059 w 3841641"/>
                <a:gd name="connsiteY11" fmla="*/ 279585 h 193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1641" h="1937275">
                  <a:moveTo>
                    <a:pt x="1787059" y="279585"/>
                  </a:moveTo>
                  <a:cubicBezTo>
                    <a:pt x="1931221" y="170434"/>
                    <a:pt x="1556400" y="250752"/>
                    <a:pt x="1848843" y="205444"/>
                  </a:cubicBezTo>
                  <a:cubicBezTo>
                    <a:pt x="2141286" y="160136"/>
                    <a:pt x="3210145" y="-41691"/>
                    <a:pt x="3541718" y="7736"/>
                  </a:cubicBezTo>
                  <a:cubicBezTo>
                    <a:pt x="3873291" y="57163"/>
                    <a:pt x="3844459" y="320774"/>
                    <a:pt x="3838281" y="502006"/>
                  </a:cubicBezTo>
                  <a:cubicBezTo>
                    <a:pt x="3832103" y="683238"/>
                    <a:pt x="3617918" y="918018"/>
                    <a:pt x="3504648" y="1095131"/>
                  </a:cubicBezTo>
                  <a:cubicBezTo>
                    <a:pt x="3391378" y="1272244"/>
                    <a:pt x="3407853" y="1428763"/>
                    <a:pt x="3158659" y="1564687"/>
                  </a:cubicBezTo>
                  <a:cubicBezTo>
                    <a:pt x="2909465" y="1700611"/>
                    <a:pt x="2435789" y="1855071"/>
                    <a:pt x="2009481" y="1910677"/>
                  </a:cubicBezTo>
                  <a:cubicBezTo>
                    <a:pt x="1583173" y="1966283"/>
                    <a:pt x="930324" y="1920974"/>
                    <a:pt x="600810" y="1898320"/>
                  </a:cubicBezTo>
                  <a:cubicBezTo>
                    <a:pt x="271296" y="1875666"/>
                    <a:pt x="104480" y="1908617"/>
                    <a:pt x="32399" y="1774752"/>
                  </a:cubicBezTo>
                  <a:cubicBezTo>
                    <a:pt x="-39682" y="1640887"/>
                    <a:pt x="9745" y="1247531"/>
                    <a:pt x="168324" y="1095131"/>
                  </a:cubicBezTo>
                  <a:cubicBezTo>
                    <a:pt x="326903" y="942731"/>
                    <a:pt x="709962" y="990098"/>
                    <a:pt x="983870" y="860352"/>
                  </a:cubicBezTo>
                  <a:cubicBezTo>
                    <a:pt x="1257778" y="730606"/>
                    <a:pt x="1642897" y="388736"/>
                    <a:pt x="1787059" y="279585"/>
                  </a:cubicBezTo>
                  <a:close/>
                </a:path>
              </a:pathLst>
            </a:custGeom>
            <a:noFill/>
            <a:ln w="127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9" name="Right Arrow 8"/>
            <p:cNvSpPr/>
            <p:nvPr/>
          </p:nvSpPr>
          <p:spPr bwMode="auto">
            <a:xfrm rot="767767">
              <a:off x="1428166" y="3892055"/>
              <a:ext cx="708438" cy="179941"/>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grpSp>
      <p:sp>
        <p:nvSpPr>
          <p:cNvPr id="10" name="Content Placeholder 2"/>
          <p:cNvSpPr txBox="1">
            <a:spLocks/>
          </p:cNvSpPr>
          <p:nvPr/>
        </p:nvSpPr>
        <p:spPr>
          <a:xfrm>
            <a:off x="285750" y="692697"/>
            <a:ext cx="8572500" cy="66280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UY" sz="2000" dirty="0" smtClean="0"/>
              <a:t>Por cada objeto de la realidad identificado se define una transacción.</a:t>
            </a:r>
          </a:p>
          <a:p>
            <a:endParaRPr lang="es-UY" dirty="0" smtClean="0"/>
          </a:p>
          <a:p>
            <a:endParaRPr lang="es-UY" dirty="0" smtClean="0"/>
          </a:p>
          <a:p>
            <a:endParaRPr lang="es-UY" dirty="0" smtClean="0"/>
          </a:p>
          <a:p>
            <a:endParaRPr lang="es-UY" dirty="0" smtClean="0"/>
          </a:p>
          <a:p>
            <a:endParaRPr lang="es-UY" dirty="0" smtClean="0"/>
          </a:p>
          <a:p>
            <a:endParaRPr lang="es-UY" dirty="0" smtClean="0"/>
          </a:p>
          <a:p>
            <a:endParaRPr lang="es-UY" dirty="0" smtClean="0"/>
          </a:p>
          <a:p>
            <a:endParaRPr lang="es-UY" dirty="0"/>
          </a:p>
        </p:txBody>
      </p:sp>
      <p:sp>
        <p:nvSpPr>
          <p:cNvPr id="11"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391480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Scroll 4"/>
          <p:cNvSpPr>
            <a:spLocks noChangeArrowheads="1"/>
          </p:cNvSpPr>
          <p:nvPr/>
        </p:nvSpPr>
        <p:spPr bwMode="auto">
          <a:xfrm>
            <a:off x="3970338" y="922338"/>
            <a:ext cx="4895850" cy="4883150"/>
          </a:xfrm>
          <a:prstGeom prst="verticalScroll">
            <a:avLst>
              <a:gd name="adj" fmla="val 125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911225"/>
            <a:endParaRPr lang="es-UY"/>
          </a:p>
        </p:txBody>
      </p:sp>
      <p:pic>
        <p:nvPicPr>
          <p:cNvPr id="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050" y="620713"/>
            <a:ext cx="43116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20"/>
          <p:cNvSpPr txBox="1">
            <a:spLocks noChangeArrowheads="1"/>
          </p:cNvSpPr>
          <p:nvPr/>
        </p:nvSpPr>
        <p:spPr bwMode="auto">
          <a:xfrm>
            <a:off x="5035550" y="2390775"/>
            <a:ext cx="9366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2000" dirty="0">
                <a:latin typeface="Cartoon" pitchFamily="2" charset="0"/>
              </a:rPr>
              <a:t>NAME:</a:t>
            </a:r>
          </a:p>
        </p:txBody>
      </p:sp>
      <p:sp>
        <p:nvSpPr>
          <p:cNvPr id="5" name="Text Box 21"/>
          <p:cNvSpPr txBox="1">
            <a:spLocks noChangeArrowheads="1"/>
          </p:cNvSpPr>
          <p:nvPr/>
        </p:nvSpPr>
        <p:spPr bwMode="auto">
          <a:xfrm>
            <a:off x="5461000" y="1690688"/>
            <a:ext cx="23510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2400" u="sng" dirty="0" smtClean="0">
                <a:latin typeface="Cartoon" pitchFamily="2" charset="0"/>
              </a:rPr>
              <a:t>ATTRACTION</a:t>
            </a:r>
            <a:endParaRPr lang="en-US" sz="1800" u="sng" dirty="0">
              <a:latin typeface="Cartoon" pitchFamily="2" charset="0"/>
            </a:endParaRPr>
          </a:p>
        </p:txBody>
      </p:sp>
      <p:sp>
        <p:nvSpPr>
          <p:cNvPr id="6" name="Text Box 20"/>
          <p:cNvSpPr txBox="1">
            <a:spLocks noChangeArrowheads="1"/>
          </p:cNvSpPr>
          <p:nvPr/>
        </p:nvSpPr>
        <p:spPr bwMode="auto">
          <a:xfrm>
            <a:off x="6056313" y="2392363"/>
            <a:ext cx="20129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2000" dirty="0">
                <a:latin typeface="Cartoon" pitchFamily="2" charset="0"/>
              </a:rPr>
              <a:t>Louvre Museum</a:t>
            </a:r>
          </a:p>
        </p:txBody>
      </p:sp>
      <p:sp>
        <p:nvSpPr>
          <p:cNvPr id="7" name="Text Box 20"/>
          <p:cNvSpPr txBox="1">
            <a:spLocks noChangeArrowheads="1"/>
          </p:cNvSpPr>
          <p:nvPr/>
        </p:nvSpPr>
        <p:spPr bwMode="auto">
          <a:xfrm>
            <a:off x="5026025" y="3162300"/>
            <a:ext cx="13684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2000" dirty="0">
                <a:latin typeface="Cartoon" pitchFamily="2" charset="0"/>
              </a:rPr>
              <a:t>COUNTRY:</a:t>
            </a:r>
          </a:p>
        </p:txBody>
      </p:sp>
      <p:sp>
        <p:nvSpPr>
          <p:cNvPr id="8" name="Text Box 20"/>
          <p:cNvSpPr txBox="1">
            <a:spLocks noChangeArrowheads="1"/>
          </p:cNvSpPr>
          <p:nvPr/>
        </p:nvSpPr>
        <p:spPr bwMode="auto">
          <a:xfrm>
            <a:off x="6394450" y="3162300"/>
            <a:ext cx="15668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2000" dirty="0">
                <a:latin typeface="Cartoon" pitchFamily="2" charset="0"/>
              </a:rPr>
              <a:t>France</a:t>
            </a:r>
          </a:p>
        </p:txBody>
      </p:sp>
      <p:sp>
        <p:nvSpPr>
          <p:cNvPr id="9" name="Text Box 20"/>
          <p:cNvSpPr txBox="1">
            <a:spLocks noChangeArrowheads="1"/>
          </p:cNvSpPr>
          <p:nvPr/>
        </p:nvSpPr>
        <p:spPr bwMode="auto">
          <a:xfrm>
            <a:off x="5043488" y="3894138"/>
            <a:ext cx="15287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2000" dirty="0">
                <a:latin typeface="Cartoon" pitchFamily="2" charset="0"/>
              </a:rPr>
              <a:t>IMAGE:</a:t>
            </a:r>
          </a:p>
        </p:txBody>
      </p:sp>
      <p:sp>
        <p:nvSpPr>
          <p:cNvPr id="10" name="Text Box 20"/>
          <p:cNvSpPr txBox="1">
            <a:spLocks noChangeArrowheads="1"/>
          </p:cNvSpPr>
          <p:nvPr/>
        </p:nvSpPr>
        <p:spPr bwMode="auto">
          <a:xfrm>
            <a:off x="5011738" y="4824413"/>
            <a:ext cx="15287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2000">
                <a:latin typeface="Cartoon" pitchFamily="2" charset="0"/>
              </a:rPr>
              <a:t>CATEGORY:</a:t>
            </a:r>
          </a:p>
        </p:txBody>
      </p:sp>
      <p:sp>
        <p:nvSpPr>
          <p:cNvPr id="11" name="Text Box 20"/>
          <p:cNvSpPr txBox="1">
            <a:spLocks noChangeArrowheads="1"/>
          </p:cNvSpPr>
          <p:nvPr/>
        </p:nvSpPr>
        <p:spPr bwMode="auto">
          <a:xfrm>
            <a:off x="6540500" y="4806950"/>
            <a:ext cx="15668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2000" dirty="0">
                <a:latin typeface="Cartoon" pitchFamily="2" charset="0"/>
              </a:rPr>
              <a:t>Museum</a:t>
            </a:r>
          </a:p>
        </p:txBody>
      </p:sp>
      <p:pic>
        <p:nvPicPr>
          <p:cNvPr id="12"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8725" y="3563938"/>
            <a:ext cx="1503363"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241397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3009" y="332656"/>
            <a:ext cx="3408585" cy="191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361" y="2755447"/>
            <a:ext cx="66008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6494" y="980728"/>
            <a:ext cx="1730217" cy="461665"/>
          </a:xfrm>
          <a:prstGeom prst="rect">
            <a:avLst/>
          </a:prstGeom>
          <a:noFill/>
        </p:spPr>
        <p:txBody>
          <a:bodyPr wrap="none" rtlCol="0">
            <a:spAutoFit/>
          </a:bodyPr>
          <a:lstStyle/>
          <a:p>
            <a:r>
              <a:rPr lang="es-UY" sz="2400" dirty="0" smtClean="0">
                <a:latin typeface="+mn-lt"/>
              </a:rPr>
              <a:t>Transacción:</a:t>
            </a:r>
            <a:endParaRPr lang="es-UY" sz="2400" dirty="0">
              <a:latin typeface="+mn-lt"/>
            </a:endParaRPr>
          </a:p>
        </p:txBody>
      </p:sp>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208041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dirty="0" smtClean="0">
                <a:solidFill>
                  <a:srgbClr val="93AE43"/>
                </a:solidFill>
              </a:rPr>
              <a:t>Solución</a:t>
            </a:r>
            <a:endParaRPr lang="es-UY" dirty="0">
              <a:solidFill>
                <a:srgbClr val="93AE43"/>
              </a:solidFill>
            </a:endParaRPr>
          </a:p>
        </p:txBody>
      </p:sp>
      <p:pic>
        <p:nvPicPr>
          <p:cNvPr id="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124" y="1265279"/>
            <a:ext cx="7517655" cy="468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29457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131440"/>
            <a:ext cx="3995964" cy="864394"/>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dirty="0" smtClean="0">
                <a:solidFill>
                  <a:srgbClr val="93AE43"/>
                </a:solidFill>
              </a:rPr>
              <a:t>Solución</a:t>
            </a:r>
            <a:endParaRPr lang="es-UY" dirty="0">
              <a:solidFill>
                <a:srgbClr val="93AE43"/>
              </a:solidFill>
            </a:endParaRPr>
          </a:p>
        </p:txBody>
      </p:sp>
      <p:pic>
        <p:nvPicPr>
          <p:cNvPr id="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341066"/>
            <a:ext cx="524827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2282" y="765002"/>
            <a:ext cx="2004331" cy="461665"/>
          </a:xfrm>
          <a:prstGeom prst="rect">
            <a:avLst/>
          </a:prstGeom>
          <a:noFill/>
        </p:spPr>
        <p:txBody>
          <a:bodyPr wrap="none" rtlCol="0">
            <a:spAutoFit/>
          </a:bodyPr>
          <a:lstStyle/>
          <a:p>
            <a:r>
              <a:rPr lang="es-UY" sz="2400" dirty="0" smtClean="0">
                <a:latin typeface="+mn-lt"/>
              </a:rPr>
              <a:t>Transacciones:</a:t>
            </a:r>
            <a:endParaRPr lang="es-UY" sz="2400" dirty="0">
              <a:latin typeface="+mn-lt"/>
            </a:endParaRPr>
          </a:p>
        </p:txBody>
      </p:sp>
      <p:pic>
        <p:nvPicPr>
          <p:cNvPr id="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3079701"/>
            <a:ext cx="5176266"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5076056" y="765002"/>
            <a:ext cx="3888432" cy="3888432"/>
            <a:chOff x="5076056" y="1124744"/>
            <a:chExt cx="3888432" cy="3888432"/>
          </a:xfrm>
        </p:grpSpPr>
        <p:pic>
          <p:nvPicPr>
            <p:cNvPr id="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0475" y="3501008"/>
              <a:ext cx="1884013"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4288" y="1617168"/>
              <a:ext cx="1656184" cy="135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7142064" y="1124744"/>
              <a:ext cx="1040670" cy="461665"/>
            </a:xfrm>
            <a:prstGeom prst="rect">
              <a:avLst/>
            </a:prstGeom>
            <a:noFill/>
          </p:spPr>
          <p:txBody>
            <a:bodyPr wrap="none" rtlCol="0">
              <a:spAutoFit/>
            </a:bodyPr>
            <a:lstStyle/>
            <a:p>
              <a:r>
                <a:rPr lang="es-UY" sz="2400" dirty="0" smtClean="0">
                  <a:latin typeface="+mn-lt"/>
                </a:rPr>
                <a:t>Tablas:</a:t>
              </a:r>
              <a:endParaRPr lang="es-UY" sz="2400" dirty="0">
                <a:latin typeface="+mn-lt"/>
              </a:endParaRPr>
            </a:p>
          </p:txBody>
        </p:sp>
        <p:sp>
          <p:nvSpPr>
            <p:cNvPr id="10" name="Right Arrow 9"/>
            <p:cNvSpPr/>
            <p:nvPr/>
          </p:nvSpPr>
          <p:spPr bwMode="auto">
            <a:xfrm>
              <a:off x="5076056" y="2780928"/>
              <a:ext cx="2066008" cy="792088"/>
            </a:xfrm>
            <a:prstGeom prst="rightArrow">
              <a:avLst/>
            </a:prstGeom>
            <a:noFill/>
            <a:ln w="25400" cap="flat" cmpd="sng" algn="ctr">
              <a:solidFill>
                <a:srgbClr val="8A970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11" name="TextBox 10"/>
            <p:cNvSpPr txBox="1"/>
            <p:nvPr/>
          </p:nvSpPr>
          <p:spPr>
            <a:xfrm>
              <a:off x="5076056" y="2996952"/>
              <a:ext cx="1967783" cy="338554"/>
            </a:xfrm>
            <a:prstGeom prst="rect">
              <a:avLst/>
            </a:prstGeom>
            <a:noFill/>
          </p:spPr>
          <p:txBody>
            <a:bodyPr wrap="none" rtlCol="0">
              <a:spAutoFit/>
            </a:bodyPr>
            <a:lstStyle/>
            <a:p>
              <a:r>
                <a:rPr lang="es-UY" sz="1600" b="1" dirty="0" smtClean="0">
                  <a:latin typeface="+mn-lt"/>
                </a:rPr>
                <a:t>AUTOMATICAMENTE</a:t>
              </a:r>
              <a:endParaRPr lang="es-UY" sz="1600" b="1" dirty="0">
                <a:latin typeface="+mn-lt"/>
              </a:endParaRPr>
            </a:p>
          </p:txBody>
        </p:sp>
      </p:grpSp>
      <p:sp>
        <p:nvSpPr>
          <p:cNvPr id="12" name="TextBox 11"/>
          <p:cNvSpPr txBox="1"/>
          <p:nvPr/>
        </p:nvSpPr>
        <p:spPr>
          <a:xfrm>
            <a:off x="733584" y="5520134"/>
            <a:ext cx="6343531" cy="830997"/>
          </a:xfrm>
          <a:prstGeom prst="rect">
            <a:avLst/>
          </a:prstGeom>
          <a:noFill/>
        </p:spPr>
        <p:txBody>
          <a:bodyPr wrap="none" rtlCol="0">
            <a:spAutoFit/>
          </a:bodyPr>
          <a:lstStyle/>
          <a:p>
            <a:r>
              <a:rPr lang="es-UY" sz="1600" dirty="0" smtClean="0">
                <a:solidFill>
                  <a:schemeClr val="accent6">
                    <a:lumMod val="75000"/>
                  </a:schemeClr>
                </a:solidFill>
                <a:latin typeface="+mn-lt"/>
              </a:rPr>
              <a:t>Igual nombre de atributo “primario” = </a:t>
            </a:r>
            <a:r>
              <a:rPr lang="es-UY" sz="1600" b="1" dirty="0" smtClean="0">
                <a:solidFill>
                  <a:schemeClr val="accent6">
                    <a:lumMod val="75000"/>
                  </a:schemeClr>
                </a:solidFill>
                <a:latin typeface="+mn-lt"/>
              </a:rPr>
              <a:t>Transacciones relacionadas</a:t>
            </a:r>
          </a:p>
          <a:p>
            <a:pPr marL="285750" indent="-285750">
              <a:buFont typeface="Wingdings" pitchFamily="2" charset="2"/>
              <a:buChar char="Ø"/>
            </a:pPr>
            <a:r>
              <a:rPr lang="es-UY" sz="1600" dirty="0">
                <a:solidFill>
                  <a:schemeClr val="accent6">
                    <a:lumMod val="75000"/>
                  </a:schemeClr>
                </a:solidFill>
                <a:latin typeface="+mn-lt"/>
              </a:rPr>
              <a:t>Cada atracción pertenece a </a:t>
            </a:r>
            <a:r>
              <a:rPr lang="es-UY" sz="1600" b="1" dirty="0">
                <a:solidFill>
                  <a:schemeClr val="accent6">
                    <a:lumMod val="75000"/>
                  </a:schemeClr>
                </a:solidFill>
                <a:latin typeface="+mn-lt"/>
              </a:rPr>
              <a:t>un</a:t>
            </a:r>
            <a:r>
              <a:rPr lang="es-UY" sz="1600" dirty="0">
                <a:solidFill>
                  <a:schemeClr val="accent6">
                    <a:lumMod val="75000"/>
                  </a:schemeClr>
                </a:solidFill>
                <a:latin typeface="+mn-lt"/>
              </a:rPr>
              <a:t> país</a:t>
            </a:r>
            <a:r>
              <a:rPr lang="es-UY" sz="1600" dirty="0" smtClean="0">
                <a:solidFill>
                  <a:schemeClr val="accent6">
                    <a:lumMod val="75000"/>
                  </a:schemeClr>
                </a:solidFill>
                <a:latin typeface="+mn-lt"/>
              </a:rPr>
              <a:t>. Cada </a:t>
            </a:r>
            <a:r>
              <a:rPr lang="es-UY" sz="1600" dirty="0">
                <a:solidFill>
                  <a:schemeClr val="accent6">
                    <a:lumMod val="75000"/>
                  </a:schemeClr>
                </a:solidFill>
                <a:latin typeface="+mn-lt"/>
              </a:rPr>
              <a:t>país tiene </a:t>
            </a:r>
            <a:r>
              <a:rPr lang="es-UY" sz="1600" b="1" dirty="0">
                <a:solidFill>
                  <a:schemeClr val="accent6">
                    <a:lumMod val="75000"/>
                  </a:schemeClr>
                </a:solidFill>
                <a:latin typeface="+mn-lt"/>
              </a:rPr>
              <a:t>varias</a:t>
            </a:r>
            <a:r>
              <a:rPr lang="es-UY" sz="1600" dirty="0">
                <a:solidFill>
                  <a:schemeClr val="accent6">
                    <a:lumMod val="75000"/>
                  </a:schemeClr>
                </a:solidFill>
                <a:latin typeface="+mn-lt"/>
              </a:rPr>
              <a:t> atracciones</a:t>
            </a:r>
            <a:r>
              <a:rPr lang="es-UY" sz="1600" dirty="0" smtClean="0">
                <a:solidFill>
                  <a:schemeClr val="accent6">
                    <a:lumMod val="75000"/>
                  </a:schemeClr>
                </a:solidFill>
                <a:latin typeface="+mn-lt"/>
              </a:rPr>
              <a:t>.</a:t>
            </a:r>
            <a:endParaRPr lang="es-UY" sz="1600" b="1" dirty="0">
              <a:solidFill>
                <a:schemeClr val="accent6">
                  <a:lumMod val="75000"/>
                </a:schemeClr>
              </a:solidFill>
              <a:latin typeface="+mn-lt"/>
            </a:endParaRPr>
          </a:p>
          <a:p>
            <a:pPr marL="285750" indent="-285750">
              <a:buFont typeface="Wingdings" pitchFamily="2" charset="2"/>
              <a:buChar char="Ø"/>
            </a:pPr>
            <a:r>
              <a:rPr lang="es-UY" sz="1600" dirty="0" smtClean="0">
                <a:solidFill>
                  <a:schemeClr val="accent6">
                    <a:lumMod val="75000"/>
                  </a:schemeClr>
                </a:solidFill>
                <a:latin typeface="+mn-lt"/>
              </a:rPr>
              <a:t>Controles</a:t>
            </a:r>
            <a:r>
              <a:rPr lang="es-UY" sz="1600" b="1" dirty="0" smtClean="0">
                <a:solidFill>
                  <a:schemeClr val="accent6">
                    <a:lumMod val="75000"/>
                  </a:schemeClr>
                </a:solidFill>
                <a:latin typeface="+mn-lt"/>
              </a:rPr>
              <a:t> automáticos </a:t>
            </a:r>
            <a:r>
              <a:rPr lang="es-UY" sz="1600" dirty="0" smtClean="0">
                <a:solidFill>
                  <a:schemeClr val="accent6">
                    <a:lumMod val="75000"/>
                  </a:schemeClr>
                </a:solidFill>
                <a:latin typeface="+mn-lt"/>
              </a:rPr>
              <a:t>que validan</a:t>
            </a:r>
            <a:r>
              <a:rPr lang="es-UY" sz="1600" b="1" dirty="0" smtClean="0">
                <a:solidFill>
                  <a:schemeClr val="accent6">
                    <a:lumMod val="75000"/>
                  </a:schemeClr>
                </a:solidFill>
                <a:latin typeface="+mn-lt"/>
              </a:rPr>
              <a:t> consistencia entre los datos!</a:t>
            </a:r>
            <a:endParaRPr lang="es-UY" sz="1600" dirty="0">
              <a:solidFill>
                <a:schemeClr val="accent6">
                  <a:lumMod val="75000"/>
                </a:schemeClr>
              </a:solidFill>
              <a:latin typeface="+mn-lt"/>
            </a:endParaRPr>
          </a:p>
        </p:txBody>
      </p:sp>
      <p:sp>
        <p:nvSpPr>
          <p:cNvPr id="13" name="Freeform 12"/>
          <p:cNvSpPr/>
          <p:nvPr/>
        </p:nvSpPr>
        <p:spPr bwMode="auto">
          <a:xfrm>
            <a:off x="787162" y="4377358"/>
            <a:ext cx="127238" cy="1143000"/>
          </a:xfrm>
          <a:custGeom>
            <a:avLst/>
            <a:gdLst>
              <a:gd name="connsiteX0" fmla="*/ 101838 w 127238"/>
              <a:gd name="connsiteY0" fmla="*/ 0 h 1143000"/>
              <a:gd name="connsiteX1" fmla="*/ 238 w 127238"/>
              <a:gd name="connsiteY1" fmla="*/ 406400 h 1143000"/>
              <a:gd name="connsiteX2" fmla="*/ 127238 w 127238"/>
              <a:gd name="connsiteY2" fmla="*/ 1143000 h 1143000"/>
              <a:gd name="connsiteX3" fmla="*/ 127238 w 127238"/>
              <a:gd name="connsiteY3" fmla="*/ 1143000 h 1143000"/>
            </a:gdLst>
            <a:ahLst/>
            <a:cxnLst>
              <a:cxn ang="0">
                <a:pos x="connsiteX0" y="connsiteY0"/>
              </a:cxn>
              <a:cxn ang="0">
                <a:pos x="connsiteX1" y="connsiteY1"/>
              </a:cxn>
              <a:cxn ang="0">
                <a:pos x="connsiteX2" y="connsiteY2"/>
              </a:cxn>
              <a:cxn ang="0">
                <a:pos x="connsiteX3" y="connsiteY3"/>
              </a:cxn>
            </a:cxnLst>
            <a:rect l="l" t="t" r="r" b="b"/>
            <a:pathLst>
              <a:path w="127238" h="1143000">
                <a:moveTo>
                  <a:pt x="101838" y="0"/>
                </a:moveTo>
                <a:cubicBezTo>
                  <a:pt x="48921" y="107950"/>
                  <a:pt x="-3995" y="215900"/>
                  <a:pt x="238" y="406400"/>
                </a:cubicBezTo>
                <a:cubicBezTo>
                  <a:pt x="4471" y="596900"/>
                  <a:pt x="127238" y="1143000"/>
                  <a:pt x="127238" y="1143000"/>
                </a:cubicBezTo>
                <a:lnTo>
                  <a:pt x="127238" y="1143000"/>
                </a:lnTo>
              </a:path>
            </a:pathLst>
          </a:custGeom>
          <a:noFill/>
          <a:ln w="12700" cap="flat" cmpd="sng" algn="ctr">
            <a:solidFill>
              <a:schemeClr val="accent6">
                <a:lumMod val="7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14" name="Freeform 13"/>
          <p:cNvSpPr/>
          <p:nvPr/>
        </p:nvSpPr>
        <p:spPr bwMode="auto">
          <a:xfrm>
            <a:off x="267814" y="2271735"/>
            <a:ext cx="1029316" cy="3250339"/>
          </a:xfrm>
          <a:custGeom>
            <a:avLst/>
            <a:gdLst>
              <a:gd name="connsiteX0" fmla="*/ 980218 w 1029316"/>
              <a:gd name="connsiteY0" fmla="*/ 49939 h 3250339"/>
              <a:gd name="connsiteX1" fmla="*/ 918435 w 1029316"/>
              <a:gd name="connsiteY1" fmla="*/ 49939 h 3250339"/>
              <a:gd name="connsiteX2" fmla="*/ 4035 w 1029316"/>
              <a:gd name="connsiteY2" fmla="*/ 568923 h 3250339"/>
              <a:gd name="connsiteX3" fmla="*/ 646586 w 1029316"/>
              <a:gd name="connsiteY3" fmla="*/ 3250339 h 3250339"/>
            </a:gdLst>
            <a:ahLst/>
            <a:cxnLst>
              <a:cxn ang="0">
                <a:pos x="connsiteX0" y="connsiteY0"/>
              </a:cxn>
              <a:cxn ang="0">
                <a:pos x="connsiteX1" y="connsiteY1"/>
              </a:cxn>
              <a:cxn ang="0">
                <a:pos x="connsiteX2" y="connsiteY2"/>
              </a:cxn>
              <a:cxn ang="0">
                <a:pos x="connsiteX3" y="connsiteY3"/>
              </a:cxn>
            </a:cxnLst>
            <a:rect l="l" t="t" r="r" b="b"/>
            <a:pathLst>
              <a:path w="1029316" h="3250339">
                <a:moveTo>
                  <a:pt x="980218" y="49939"/>
                </a:moveTo>
                <a:cubicBezTo>
                  <a:pt x="1030675" y="6690"/>
                  <a:pt x="1081132" y="-36558"/>
                  <a:pt x="918435" y="49939"/>
                </a:cubicBezTo>
                <a:cubicBezTo>
                  <a:pt x="755738" y="136436"/>
                  <a:pt x="49343" y="35523"/>
                  <a:pt x="4035" y="568923"/>
                </a:cubicBezTo>
                <a:cubicBezTo>
                  <a:pt x="-41273" y="1102323"/>
                  <a:pt x="302656" y="2176331"/>
                  <a:pt x="646586" y="3250339"/>
                </a:cubicBezTo>
              </a:path>
            </a:pathLst>
          </a:custGeom>
          <a:noFill/>
          <a:ln w="12700" cap="flat" cmpd="sng" algn="ctr">
            <a:solidFill>
              <a:schemeClr val="accent6">
                <a:lumMod val="7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1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425835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G:\Mis Documentos\Mis imágenes\iconos\database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4925" y="42863"/>
            <a:ext cx="6704013" cy="626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nvGraphicFramePr>
        <p:xfrm>
          <a:off x="5424488" y="2686050"/>
          <a:ext cx="3324224" cy="1463676"/>
        </p:xfrm>
        <a:graphic>
          <a:graphicData uri="http://schemas.openxmlformats.org/drawingml/2006/table">
            <a:tbl>
              <a:tblPr firstRow="1" bandRow="1">
                <a:tableStyleId>{5C22544A-7EE6-4342-B048-85BDC9FD1C3A}</a:tableStyleId>
              </a:tblPr>
              <a:tblGrid>
                <a:gridCol w="1092194"/>
                <a:gridCol w="1296018"/>
                <a:gridCol w="936012"/>
              </a:tblGrid>
              <a:tr h="365919">
                <a:tc>
                  <a:txBody>
                    <a:bodyPr/>
                    <a:lstStyle/>
                    <a:p>
                      <a:pPr marL="0" algn="ctr" defTabSz="914400" rtl="0" eaLnBrk="1" latinLnBrk="0" hangingPunct="1"/>
                      <a:r>
                        <a:rPr lang="es-UY" sz="1100" b="0" kern="1200" dirty="0" err="1" smtClean="0">
                          <a:solidFill>
                            <a:schemeClr val="tx1"/>
                          </a:solidFill>
                          <a:latin typeface="Cartoon" pitchFamily="2" charset="0"/>
                          <a:ea typeface="+mn-ea"/>
                          <a:cs typeface="+mn-cs"/>
                        </a:rPr>
                        <a:t>AttractionId</a:t>
                      </a:r>
                      <a:r>
                        <a:rPr lang="es-UY" sz="1100" b="0" kern="1200" baseline="0" dirty="0" smtClean="0">
                          <a:solidFill>
                            <a:schemeClr val="tx1"/>
                          </a:solidFill>
                          <a:latin typeface="Cartoon" pitchFamily="2" charset="0"/>
                          <a:ea typeface="+mn-ea"/>
                          <a:cs typeface="+mn-cs"/>
                        </a:rPr>
                        <a:t> </a:t>
                      </a:r>
                      <a:r>
                        <a:rPr lang="es-UY" sz="1100" b="0" kern="1200" dirty="0" smtClean="0">
                          <a:solidFill>
                            <a:schemeClr val="tx1"/>
                          </a:solidFill>
                          <a:latin typeface="Cartoon" pitchFamily="2" charset="0"/>
                          <a:ea typeface="+mn-ea"/>
                          <a:cs typeface="+mn-cs"/>
                        </a:rPr>
                        <a:t>*</a:t>
                      </a:r>
                    </a:p>
                  </a:txBody>
                  <a:tcPr marL="91441" marR="91441" marT="45701" marB="45701">
                    <a:solidFill>
                      <a:schemeClr val="accent3">
                        <a:lumMod val="50000"/>
                      </a:schemeClr>
                    </a:solidFill>
                  </a:tcPr>
                </a:tc>
                <a:tc>
                  <a:txBody>
                    <a:bodyPr/>
                    <a:lstStyle/>
                    <a:p>
                      <a:pPr marL="0" algn="ctr" defTabSz="914400" rtl="0" eaLnBrk="1" latinLnBrk="0" hangingPunct="1"/>
                      <a:r>
                        <a:rPr lang="es-UY" sz="1100" b="0" kern="1200" dirty="0" err="1" smtClean="0">
                          <a:solidFill>
                            <a:schemeClr val="tx1"/>
                          </a:solidFill>
                          <a:latin typeface="Cartoon" pitchFamily="2" charset="0"/>
                          <a:ea typeface="+mn-ea"/>
                          <a:cs typeface="+mn-cs"/>
                        </a:rPr>
                        <a:t>AttractionName</a:t>
                      </a:r>
                      <a:endParaRPr lang="es-UY" sz="1100" b="0" kern="1200" dirty="0">
                        <a:solidFill>
                          <a:schemeClr val="tx1"/>
                        </a:solidFill>
                        <a:latin typeface="Cartoon" pitchFamily="2" charset="0"/>
                        <a:ea typeface="+mn-ea"/>
                        <a:cs typeface="+mn-cs"/>
                      </a:endParaRPr>
                    </a:p>
                  </a:txBody>
                  <a:tcPr marL="91441" marR="91441" marT="45701" marB="45701">
                    <a:solidFill>
                      <a:schemeClr val="accent3">
                        <a:lumMod val="50000"/>
                      </a:schemeClr>
                    </a:solidFill>
                  </a:tcPr>
                </a:tc>
                <a:tc>
                  <a:txBody>
                    <a:bodyPr/>
                    <a:lstStyle/>
                    <a:p>
                      <a:pPr marL="0" algn="ctr" defTabSz="914400" rtl="0" eaLnBrk="1" latinLnBrk="0" hangingPunct="1"/>
                      <a:r>
                        <a:rPr lang="es-UY" sz="1100" b="0" kern="1200" dirty="0" err="1" smtClean="0">
                          <a:solidFill>
                            <a:schemeClr val="tx1"/>
                          </a:solidFill>
                          <a:latin typeface="Cartoon" pitchFamily="2" charset="0"/>
                          <a:ea typeface="+mn-ea"/>
                          <a:cs typeface="+mn-cs"/>
                        </a:rPr>
                        <a:t>CountryId</a:t>
                      </a:r>
                      <a:endParaRPr lang="es-UY" sz="1100" b="0" kern="1200" dirty="0">
                        <a:solidFill>
                          <a:schemeClr val="tx1"/>
                        </a:solidFill>
                        <a:latin typeface="Cartoon" pitchFamily="2" charset="0"/>
                        <a:ea typeface="+mn-ea"/>
                        <a:cs typeface="+mn-cs"/>
                      </a:endParaRPr>
                    </a:p>
                  </a:txBody>
                  <a:tcPr marL="91441" marR="91441" marT="45701" marB="45701">
                    <a:solidFill>
                      <a:schemeClr val="accent3">
                        <a:lumMod val="50000"/>
                      </a:schemeClr>
                    </a:solidFill>
                  </a:tcPr>
                </a:tc>
              </a:tr>
              <a:tr h="365919">
                <a:tc>
                  <a:txBody>
                    <a:bodyPr/>
                    <a:lstStyle/>
                    <a:p>
                      <a:pPr marL="0" algn="l" defTabSz="914400" rtl="0" eaLnBrk="1" latinLnBrk="0" hangingPunct="1"/>
                      <a:r>
                        <a:rPr lang="es-UY" sz="1100" b="0" kern="1200" dirty="0" smtClean="0">
                          <a:solidFill>
                            <a:schemeClr val="tx1"/>
                          </a:solidFill>
                          <a:latin typeface="Cartoon" pitchFamily="2" charset="0"/>
                          <a:ea typeface="+mn-ea"/>
                          <a:cs typeface="+mn-cs"/>
                        </a:rPr>
                        <a:t>1</a:t>
                      </a:r>
                      <a:endParaRPr lang="es-UY" sz="1100" b="0" kern="1200" dirty="0">
                        <a:solidFill>
                          <a:schemeClr val="tx1"/>
                        </a:solidFill>
                        <a:latin typeface="Cartoon" pitchFamily="2" charset="0"/>
                        <a:ea typeface="+mn-ea"/>
                        <a:cs typeface="+mn-cs"/>
                      </a:endParaRPr>
                    </a:p>
                  </a:txBody>
                  <a:tcPr marL="91441" marR="91441" marT="45701" marB="45701">
                    <a:gradFill flip="none" rotWithShape="1">
                      <a:gsLst>
                        <a:gs pos="0">
                          <a:srgbClr val="72A2E8">
                            <a:tint val="66000"/>
                            <a:satMod val="160000"/>
                          </a:srgbClr>
                        </a:gs>
                        <a:gs pos="50000">
                          <a:srgbClr val="72A2E8">
                            <a:tint val="44500"/>
                            <a:satMod val="160000"/>
                          </a:srgbClr>
                        </a:gs>
                        <a:gs pos="100000">
                          <a:srgbClr val="72A2E8">
                            <a:tint val="23500"/>
                            <a:satMod val="160000"/>
                          </a:srgbClr>
                        </a:gs>
                      </a:gsLst>
                      <a:lin ang="5400000" scaled="1"/>
                      <a:tileRect/>
                    </a:gradFill>
                  </a:tcPr>
                </a:tc>
                <a:tc>
                  <a:txBody>
                    <a:bodyPr/>
                    <a:lstStyle/>
                    <a:p>
                      <a:pPr marL="0" algn="l" defTabSz="914400" rtl="0" eaLnBrk="1" latinLnBrk="0" hangingPunct="1"/>
                      <a:r>
                        <a:rPr lang="es-UY" sz="1100" b="0" kern="1200" dirty="0" smtClean="0">
                          <a:solidFill>
                            <a:schemeClr val="tx1"/>
                          </a:solidFill>
                          <a:latin typeface="Cartoon" pitchFamily="2" charset="0"/>
                          <a:ea typeface="+mn-ea"/>
                          <a:cs typeface="+mn-cs"/>
                        </a:rPr>
                        <a:t>Louvre </a:t>
                      </a:r>
                      <a:r>
                        <a:rPr lang="es-UY" sz="1100" b="0" kern="1200" dirty="0" err="1" smtClean="0">
                          <a:solidFill>
                            <a:schemeClr val="tx1"/>
                          </a:solidFill>
                          <a:latin typeface="Cartoon" pitchFamily="2" charset="0"/>
                          <a:ea typeface="+mn-ea"/>
                          <a:cs typeface="+mn-cs"/>
                        </a:rPr>
                        <a:t>Museum</a:t>
                      </a:r>
                      <a:endParaRPr lang="es-UY" sz="1100" b="0" kern="1200" dirty="0">
                        <a:solidFill>
                          <a:schemeClr val="tx1"/>
                        </a:solidFill>
                        <a:latin typeface="Cartoon" pitchFamily="2" charset="0"/>
                        <a:ea typeface="+mn-ea"/>
                        <a:cs typeface="+mn-cs"/>
                      </a:endParaRPr>
                    </a:p>
                  </a:txBody>
                  <a:tcPr marL="91441" marR="91441" marT="45701" marB="45701">
                    <a:gradFill flip="none" rotWithShape="1">
                      <a:gsLst>
                        <a:gs pos="0">
                          <a:srgbClr val="72A2E8">
                            <a:tint val="66000"/>
                            <a:satMod val="160000"/>
                          </a:srgbClr>
                        </a:gs>
                        <a:gs pos="50000">
                          <a:srgbClr val="72A2E8">
                            <a:tint val="44500"/>
                            <a:satMod val="160000"/>
                          </a:srgbClr>
                        </a:gs>
                        <a:gs pos="100000">
                          <a:srgbClr val="72A2E8">
                            <a:tint val="23500"/>
                            <a:satMod val="160000"/>
                          </a:srgbClr>
                        </a:gs>
                      </a:gsLst>
                      <a:lin ang="5400000" scaled="1"/>
                      <a:tileRect/>
                    </a:gradFill>
                  </a:tcPr>
                </a:tc>
                <a:tc>
                  <a:txBody>
                    <a:bodyPr/>
                    <a:lstStyle/>
                    <a:p>
                      <a:pPr marL="0" algn="ctr" defTabSz="914400" rtl="0" eaLnBrk="1" latinLnBrk="0" hangingPunct="1"/>
                      <a:r>
                        <a:rPr lang="es-UY" sz="1100" b="0" kern="1200" dirty="0" smtClean="0">
                          <a:solidFill>
                            <a:schemeClr val="tx1"/>
                          </a:solidFill>
                          <a:latin typeface="Cartoon" pitchFamily="2" charset="0"/>
                          <a:ea typeface="+mn-ea"/>
                          <a:cs typeface="+mn-cs"/>
                        </a:rPr>
                        <a:t>2</a:t>
                      </a:r>
                      <a:endParaRPr lang="es-UY" sz="1100" b="0" kern="1200" dirty="0">
                        <a:solidFill>
                          <a:schemeClr val="tx1"/>
                        </a:solidFill>
                        <a:latin typeface="Cartoon" pitchFamily="2" charset="0"/>
                        <a:ea typeface="+mn-ea"/>
                        <a:cs typeface="+mn-cs"/>
                      </a:endParaRPr>
                    </a:p>
                  </a:txBody>
                  <a:tcPr marL="91441" marR="91441" marT="45701" marB="45701">
                    <a:gradFill flip="none" rotWithShape="1">
                      <a:gsLst>
                        <a:gs pos="0">
                          <a:srgbClr val="72A2E8">
                            <a:tint val="66000"/>
                            <a:satMod val="160000"/>
                          </a:srgbClr>
                        </a:gs>
                        <a:gs pos="50000">
                          <a:srgbClr val="72A2E8">
                            <a:tint val="44500"/>
                            <a:satMod val="160000"/>
                          </a:srgbClr>
                        </a:gs>
                        <a:gs pos="100000">
                          <a:srgbClr val="72A2E8">
                            <a:tint val="23500"/>
                            <a:satMod val="160000"/>
                          </a:srgbClr>
                        </a:gs>
                      </a:gsLst>
                      <a:lin ang="5400000" scaled="1"/>
                      <a:tileRect/>
                    </a:gradFill>
                  </a:tcPr>
                </a:tc>
              </a:tr>
              <a:tr h="365919">
                <a:tc>
                  <a:txBody>
                    <a:bodyPr/>
                    <a:lstStyle/>
                    <a:p>
                      <a:pPr marL="0" algn="l" defTabSz="914400" rtl="0" eaLnBrk="1" latinLnBrk="0" hangingPunct="1"/>
                      <a:r>
                        <a:rPr lang="es-UY" sz="1100" b="0" kern="1200" dirty="0" smtClean="0">
                          <a:solidFill>
                            <a:schemeClr val="tx1"/>
                          </a:solidFill>
                          <a:latin typeface="Cartoon" pitchFamily="2" charset="0"/>
                          <a:ea typeface="+mn-ea"/>
                          <a:cs typeface="+mn-cs"/>
                        </a:rPr>
                        <a:t>2</a:t>
                      </a:r>
                      <a:endParaRPr lang="es-UY" sz="1100" b="0" kern="1200" dirty="0">
                        <a:solidFill>
                          <a:schemeClr val="tx1"/>
                        </a:solidFill>
                        <a:latin typeface="Cartoon" pitchFamily="2" charset="0"/>
                        <a:ea typeface="+mn-ea"/>
                        <a:cs typeface="+mn-cs"/>
                      </a:endParaRPr>
                    </a:p>
                  </a:txBody>
                  <a:tcPr marL="91441" marR="91441" marT="45701" marB="45701">
                    <a:gradFill flip="none" rotWithShape="1">
                      <a:gsLst>
                        <a:gs pos="0">
                          <a:srgbClr val="72A2E8">
                            <a:tint val="66000"/>
                            <a:satMod val="160000"/>
                          </a:srgbClr>
                        </a:gs>
                        <a:gs pos="50000">
                          <a:srgbClr val="72A2E8">
                            <a:tint val="44500"/>
                            <a:satMod val="160000"/>
                          </a:srgbClr>
                        </a:gs>
                        <a:gs pos="100000">
                          <a:srgbClr val="72A2E8">
                            <a:tint val="23500"/>
                            <a:satMod val="160000"/>
                          </a:srgbClr>
                        </a:gs>
                      </a:gsLst>
                      <a:lin ang="5400000" scaled="1"/>
                      <a:tileRect/>
                    </a:gradFill>
                  </a:tcPr>
                </a:tc>
                <a:tc>
                  <a:txBody>
                    <a:bodyPr/>
                    <a:lstStyle/>
                    <a:p>
                      <a:pPr marL="0" algn="l" defTabSz="914400" rtl="0" eaLnBrk="1" latinLnBrk="0" hangingPunct="1"/>
                      <a:r>
                        <a:rPr lang="es-UY" sz="1100" b="0" kern="1200" dirty="0" smtClean="0">
                          <a:solidFill>
                            <a:schemeClr val="tx1"/>
                          </a:solidFill>
                          <a:latin typeface="Cartoon" pitchFamily="2" charset="0"/>
                          <a:ea typeface="+mn-ea"/>
                          <a:cs typeface="+mn-cs"/>
                        </a:rPr>
                        <a:t>Great</a:t>
                      </a:r>
                      <a:r>
                        <a:rPr lang="es-UY" sz="1100" b="0" kern="1200" baseline="0" dirty="0" smtClean="0">
                          <a:solidFill>
                            <a:schemeClr val="tx1"/>
                          </a:solidFill>
                          <a:latin typeface="Cartoon" pitchFamily="2" charset="0"/>
                          <a:ea typeface="+mn-ea"/>
                          <a:cs typeface="+mn-cs"/>
                        </a:rPr>
                        <a:t> Wall</a:t>
                      </a:r>
                      <a:endParaRPr lang="es-UY" sz="1100" b="0" kern="1200" dirty="0">
                        <a:solidFill>
                          <a:schemeClr val="tx1"/>
                        </a:solidFill>
                        <a:latin typeface="Cartoon" pitchFamily="2" charset="0"/>
                        <a:ea typeface="+mn-ea"/>
                        <a:cs typeface="+mn-cs"/>
                      </a:endParaRPr>
                    </a:p>
                  </a:txBody>
                  <a:tcPr marL="91441" marR="91441" marT="45701" marB="45701">
                    <a:gradFill flip="none" rotWithShape="1">
                      <a:gsLst>
                        <a:gs pos="0">
                          <a:srgbClr val="72A2E8">
                            <a:tint val="66000"/>
                            <a:satMod val="160000"/>
                          </a:srgbClr>
                        </a:gs>
                        <a:gs pos="50000">
                          <a:srgbClr val="72A2E8">
                            <a:tint val="44500"/>
                            <a:satMod val="160000"/>
                          </a:srgbClr>
                        </a:gs>
                        <a:gs pos="100000">
                          <a:srgbClr val="72A2E8">
                            <a:tint val="23500"/>
                            <a:satMod val="160000"/>
                          </a:srgbClr>
                        </a:gs>
                      </a:gsLst>
                      <a:lin ang="5400000" scaled="1"/>
                      <a:tileRect/>
                    </a:gradFill>
                  </a:tcPr>
                </a:tc>
                <a:tc>
                  <a:txBody>
                    <a:bodyPr/>
                    <a:lstStyle/>
                    <a:p>
                      <a:pPr marL="0" algn="ctr" defTabSz="914400" rtl="0" eaLnBrk="1" latinLnBrk="0" hangingPunct="1"/>
                      <a:r>
                        <a:rPr lang="es-UY" sz="1100" b="0" kern="1200" dirty="0" smtClean="0">
                          <a:solidFill>
                            <a:schemeClr val="tx1"/>
                          </a:solidFill>
                          <a:latin typeface="Cartoon" pitchFamily="2" charset="0"/>
                          <a:ea typeface="+mn-ea"/>
                          <a:cs typeface="+mn-cs"/>
                        </a:rPr>
                        <a:t>3</a:t>
                      </a:r>
                      <a:endParaRPr lang="es-UY" sz="1100" b="0" kern="1200" dirty="0">
                        <a:solidFill>
                          <a:schemeClr val="tx1"/>
                        </a:solidFill>
                        <a:latin typeface="Cartoon" pitchFamily="2" charset="0"/>
                        <a:ea typeface="+mn-ea"/>
                        <a:cs typeface="+mn-cs"/>
                      </a:endParaRPr>
                    </a:p>
                  </a:txBody>
                  <a:tcPr marL="91441" marR="91441" marT="45701" marB="45701">
                    <a:gradFill flip="none" rotWithShape="1">
                      <a:gsLst>
                        <a:gs pos="0">
                          <a:srgbClr val="72A2E8">
                            <a:tint val="66000"/>
                            <a:satMod val="160000"/>
                          </a:srgbClr>
                        </a:gs>
                        <a:gs pos="50000">
                          <a:srgbClr val="72A2E8">
                            <a:tint val="44500"/>
                            <a:satMod val="160000"/>
                          </a:srgbClr>
                        </a:gs>
                        <a:gs pos="100000">
                          <a:srgbClr val="72A2E8">
                            <a:tint val="23500"/>
                            <a:satMod val="160000"/>
                          </a:srgbClr>
                        </a:gs>
                      </a:gsLst>
                      <a:lin ang="5400000" scaled="1"/>
                      <a:tileRect/>
                    </a:gradFill>
                  </a:tcPr>
                </a:tc>
              </a:tr>
              <a:tr h="365919">
                <a:tc>
                  <a:txBody>
                    <a:bodyPr/>
                    <a:lstStyle/>
                    <a:p>
                      <a:pPr marL="0" algn="l" defTabSz="914400" rtl="0" eaLnBrk="1" latinLnBrk="0" hangingPunct="1"/>
                      <a:r>
                        <a:rPr lang="es-UY" sz="1100" b="0" kern="1200" dirty="0" smtClean="0">
                          <a:solidFill>
                            <a:schemeClr val="tx1"/>
                          </a:solidFill>
                          <a:latin typeface="Cartoon" pitchFamily="2" charset="0"/>
                          <a:ea typeface="+mn-ea"/>
                          <a:cs typeface="+mn-cs"/>
                        </a:rPr>
                        <a:t>3</a:t>
                      </a:r>
                      <a:endParaRPr lang="es-UY" sz="1100" b="0" kern="1200" dirty="0">
                        <a:solidFill>
                          <a:schemeClr val="tx1"/>
                        </a:solidFill>
                        <a:latin typeface="Cartoon" pitchFamily="2" charset="0"/>
                        <a:ea typeface="+mn-ea"/>
                        <a:cs typeface="+mn-cs"/>
                      </a:endParaRPr>
                    </a:p>
                  </a:txBody>
                  <a:tcPr marL="91441" marR="91441" marT="45701" marB="45701">
                    <a:gradFill flip="none" rotWithShape="1">
                      <a:gsLst>
                        <a:gs pos="0">
                          <a:srgbClr val="72A2E8">
                            <a:tint val="66000"/>
                            <a:satMod val="160000"/>
                          </a:srgbClr>
                        </a:gs>
                        <a:gs pos="50000">
                          <a:srgbClr val="72A2E8">
                            <a:tint val="44500"/>
                            <a:satMod val="160000"/>
                          </a:srgbClr>
                        </a:gs>
                        <a:gs pos="100000">
                          <a:srgbClr val="72A2E8">
                            <a:tint val="23500"/>
                            <a:satMod val="160000"/>
                          </a:srgbClr>
                        </a:gs>
                      </a:gsLst>
                      <a:lin ang="5400000" scaled="1"/>
                      <a:tileRect/>
                    </a:gradFill>
                  </a:tcPr>
                </a:tc>
                <a:tc>
                  <a:txBody>
                    <a:bodyPr/>
                    <a:lstStyle/>
                    <a:p>
                      <a:pPr marL="0" algn="l" defTabSz="914400" rtl="0" eaLnBrk="1" latinLnBrk="0" hangingPunct="1"/>
                      <a:r>
                        <a:rPr lang="es-UY" sz="1100" b="0" kern="1200" dirty="0" smtClean="0">
                          <a:solidFill>
                            <a:schemeClr val="tx1"/>
                          </a:solidFill>
                          <a:latin typeface="Cartoon" pitchFamily="2" charset="0"/>
                          <a:ea typeface="+mn-ea"/>
                          <a:cs typeface="+mn-cs"/>
                        </a:rPr>
                        <a:t>Eiffel Tower</a:t>
                      </a:r>
                      <a:endParaRPr lang="es-UY" sz="1100" b="0" kern="1200" dirty="0">
                        <a:solidFill>
                          <a:schemeClr val="tx1"/>
                        </a:solidFill>
                        <a:latin typeface="Cartoon" pitchFamily="2" charset="0"/>
                        <a:ea typeface="+mn-ea"/>
                        <a:cs typeface="+mn-cs"/>
                      </a:endParaRPr>
                    </a:p>
                  </a:txBody>
                  <a:tcPr marL="91441" marR="91441" marT="45701" marB="45701">
                    <a:gradFill flip="none" rotWithShape="1">
                      <a:gsLst>
                        <a:gs pos="0">
                          <a:srgbClr val="72A2E8">
                            <a:tint val="66000"/>
                            <a:satMod val="160000"/>
                          </a:srgbClr>
                        </a:gs>
                        <a:gs pos="50000">
                          <a:srgbClr val="72A2E8">
                            <a:tint val="44500"/>
                            <a:satMod val="160000"/>
                          </a:srgbClr>
                        </a:gs>
                        <a:gs pos="100000">
                          <a:srgbClr val="72A2E8">
                            <a:tint val="23500"/>
                            <a:satMod val="160000"/>
                          </a:srgbClr>
                        </a:gs>
                      </a:gsLst>
                      <a:lin ang="5400000" scaled="1"/>
                      <a:tileRect/>
                    </a:gradFill>
                  </a:tcPr>
                </a:tc>
                <a:tc>
                  <a:txBody>
                    <a:bodyPr/>
                    <a:lstStyle/>
                    <a:p>
                      <a:pPr marL="0" algn="ctr" defTabSz="914400" rtl="0" eaLnBrk="1" latinLnBrk="0" hangingPunct="1"/>
                      <a:r>
                        <a:rPr lang="es-UY" sz="1100" b="0" kern="1200" dirty="0" smtClean="0">
                          <a:solidFill>
                            <a:schemeClr val="tx1"/>
                          </a:solidFill>
                          <a:latin typeface="Cartoon" pitchFamily="2" charset="0"/>
                          <a:ea typeface="+mn-ea"/>
                          <a:cs typeface="+mn-cs"/>
                        </a:rPr>
                        <a:t>2</a:t>
                      </a:r>
                      <a:endParaRPr lang="es-UY" sz="1100" b="0" kern="1200" dirty="0">
                        <a:solidFill>
                          <a:schemeClr val="tx1"/>
                        </a:solidFill>
                        <a:latin typeface="Cartoon" pitchFamily="2" charset="0"/>
                        <a:ea typeface="+mn-ea"/>
                        <a:cs typeface="+mn-cs"/>
                      </a:endParaRPr>
                    </a:p>
                  </a:txBody>
                  <a:tcPr marL="91441" marR="91441" marT="45701" marB="45701">
                    <a:gradFill flip="none" rotWithShape="1">
                      <a:gsLst>
                        <a:gs pos="0">
                          <a:srgbClr val="72A2E8">
                            <a:tint val="66000"/>
                            <a:satMod val="160000"/>
                          </a:srgbClr>
                        </a:gs>
                        <a:gs pos="50000">
                          <a:srgbClr val="72A2E8">
                            <a:tint val="44500"/>
                            <a:satMod val="160000"/>
                          </a:srgbClr>
                        </a:gs>
                        <a:gs pos="100000">
                          <a:srgbClr val="72A2E8">
                            <a:tint val="23500"/>
                            <a:satMod val="160000"/>
                          </a:srgbClr>
                        </a:gs>
                      </a:gsLst>
                      <a:lin ang="5400000" scaled="1"/>
                      <a:tileRect/>
                    </a:gradFill>
                  </a:tcPr>
                </a:tc>
              </a:tr>
            </a:tbl>
          </a:graphicData>
        </a:graphic>
      </p:graphicFrame>
      <p:sp>
        <p:nvSpPr>
          <p:cNvPr id="4" name="Left Arrow 11"/>
          <p:cNvSpPr>
            <a:spLocks noChangeArrowheads="1"/>
          </p:cNvSpPr>
          <p:nvPr/>
        </p:nvSpPr>
        <p:spPr bwMode="auto">
          <a:xfrm rot="2173857">
            <a:off x="2279650" y="4792663"/>
            <a:ext cx="1655763" cy="260350"/>
          </a:xfrm>
          <a:prstGeom prst="leftArrow">
            <a:avLst>
              <a:gd name="adj1" fmla="val 50000"/>
              <a:gd name="adj2" fmla="val 49995"/>
            </a:avLst>
          </a:prstGeom>
          <a:solidFill>
            <a:srgbClr val="76A000"/>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p>
            <a:pPr defTabSz="911225"/>
            <a:endParaRPr lang="es-UY" smtClean="0">
              <a:solidFill>
                <a:srgbClr val="000000"/>
              </a:solidFill>
            </a:endParaRPr>
          </a:p>
        </p:txBody>
      </p:sp>
      <p:sp>
        <p:nvSpPr>
          <p:cNvPr id="5" name="Left Arrow 15"/>
          <p:cNvSpPr>
            <a:spLocks noChangeArrowheads="1"/>
          </p:cNvSpPr>
          <p:nvPr/>
        </p:nvSpPr>
        <p:spPr bwMode="auto">
          <a:xfrm rot="8228615">
            <a:off x="3943350" y="4735513"/>
            <a:ext cx="1655763" cy="241300"/>
          </a:xfrm>
          <a:prstGeom prst="leftArrow">
            <a:avLst>
              <a:gd name="adj1" fmla="val 50000"/>
              <a:gd name="adj2" fmla="val 50066"/>
            </a:avLst>
          </a:prstGeom>
          <a:solidFill>
            <a:srgbClr val="76A000"/>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p>
            <a:pPr defTabSz="911225"/>
            <a:endParaRPr lang="es-UY" smtClean="0">
              <a:solidFill>
                <a:srgbClr val="000000"/>
              </a:solidFill>
            </a:endParaRPr>
          </a:p>
        </p:txBody>
      </p:sp>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850" y="2227263"/>
            <a:ext cx="4346575" cy="215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2"/>
          <p:cNvSpPr txBox="1">
            <a:spLocks noChangeArrowheads="1"/>
          </p:cNvSpPr>
          <p:nvPr/>
        </p:nvSpPr>
        <p:spPr bwMode="auto">
          <a:xfrm>
            <a:off x="274638" y="1812925"/>
            <a:ext cx="4103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n-US" sz="2000" dirty="0" smtClean="0">
                <a:solidFill>
                  <a:srgbClr val="000000"/>
                </a:solidFill>
                <a:latin typeface="Cartoon" pitchFamily="2" charset="0"/>
              </a:rPr>
              <a:t>Attraction Transaction</a:t>
            </a:r>
          </a:p>
        </p:txBody>
      </p:sp>
      <p:sp>
        <p:nvSpPr>
          <p:cNvPr id="8" name="Not Equal 7"/>
          <p:cNvSpPr/>
          <p:nvPr/>
        </p:nvSpPr>
        <p:spPr bwMode="auto">
          <a:xfrm>
            <a:off x="3373438" y="5505450"/>
            <a:ext cx="936625" cy="690563"/>
          </a:xfrm>
          <a:prstGeom prst="mathNotEqual">
            <a:avLst/>
          </a:prstGeom>
          <a:solidFill>
            <a:srgbClr val="76A000"/>
          </a:solidFill>
          <a:ln w="12700" cap="flat" cmpd="sng" algn="ctr">
            <a:solidFill>
              <a:schemeClr val="tx1"/>
            </a:solidFill>
            <a:prstDash val="solid"/>
            <a:round/>
            <a:headEnd type="none" w="med" len="med"/>
            <a:tailEnd type="none" w="med" len="med"/>
          </a:ln>
          <a:effectLst/>
        </p:spPr>
        <p:txBody>
          <a:bodyPr lIns="90000" tIns="46800" rIns="90000" bIns="46800"/>
          <a:lstStyle/>
          <a:p>
            <a:pPr defTabSz="911225">
              <a:defRPr/>
            </a:pPr>
            <a:endParaRPr lang="es-UY">
              <a:solidFill>
                <a:srgbClr val="000000"/>
              </a:solidFill>
            </a:endParaRPr>
          </a:p>
        </p:txBody>
      </p:sp>
      <p:sp>
        <p:nvSpPr>
          <p:cNvPr id="9" name="TextBox 1"/>
          <p:cNvSpPr txBox="1">
            <a:spLocks noChangeArrowheads="1"/>
          </p:cNvSpPr>
          <p:nvPr/>
        </p:nvSpPr>
        <p:spPr bwMode="auto">
          <a:xfrm>
            <a:off x="6163882" y="188218"/>
            <a:ext cx="2296550" cy="523220"/>
          </a:xfrm>
          <a:prstGeom prst="rect">
            <a:avLst/>
          </a:prstGeom>
          <a:gradFill>
            <a:gsLst>
              <a:gs pos="0">
                <a:srgbClr val="72A2E8"/>
              </a:gs>
              <a:gs pos="43000">
                <a:srgbClr val="91C2EF"/>
              </a:gs>
              <a:gs pos="100000">
                <a:srgbClr val="C2D3F6"/>
              </a:gs>
            </a:gsLst>
          </a:gradFill>
          <a:ln/>
          <a:scene3d>
            <a:camera prst="isometricOffAxis2Top">
              <a:rot lat="18714689" lon="2130994" rev="19911858"/>
            </a:camera>
            <a:lightRig rig="threePt" dir="t">
              <a:rot lat="0" lon="0" rev="1200000"/>
            </a:lightRig>
          </a:scene3d>
          <a:sp3d prstMaterial="flat">
            <a:bevelT w="63500" h="25400"/>
          </a:sp3d>
        </p:spPr>
        <p:style>
          <a:lnRef idx="0">
            <a:schemeClr val="accent3"/>
          </a:lnRef>
          <a:fillRef idx="3">
            <a:schemeClr val="accent3"/>
          </a:fillRef>
          <a:effectRef idx="3">
            <a:schemeClr val="accent3"/>
          </a:effectRef>
          <a:fontRef idx="minor">
            <a:schemeClr val="lt1"/>
          </a:fontRef>
        </p:style>
        <p:txBody>
          <a:bodyPr wrap="square">
            <a:spAutoFit/>
            <a:scene3d>
              <a:camera prst="orthographicFront"/>
              <a:lightRig rig="threePt" dir="t">
                <a:rot lat="0" lon="0" rev="0"/>
              </a:lightRig>
            </a:scene3d>
            <a:sp3d prstMaterial="dkEdge"/>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defRPr/>
            </a:pPr>
            <a:r>
              <a:rPr lang="es-UY" sz="2800" dirty="0" smtClean="0">
                <a:solidFill>
                  <a:srgbClr val="000000"/>
                </a:solidFill>
                <a:latin typeface="Cartoon" pitchFamily="2" charset="0"/>
              </a:rPr>
              <a:t>DATABASE</a:t>
            </a:r>
          </a:p>
        </p:txBody>
      </p:sp>
      <p:cxnSp>
        <p:nvCxnSpPr>
          <p:cNvPr id="10" name="Straight Arrow Connector 9"/>
          <p:cNvCxnSpPr/>
          <p:nvPr/>
        </p:nvCxnSpPr>
        <p:spPr bwMode="auto">
          <a:xfrm flipV="1">
            <a:off x="4097338" y="2838450"/>
            <a:ext cx="1447800" cy="407988"/>
          </a:xfrm>
          <a:prstGeom prst="straightConnector1">
            <a:avLst/>
          </a:prstGeom>
          <a:ln w="28575">
            <a:prstDash val="sysDash"/>
            <a:headEnd type="none" w="med" len="med"/>
            <a:tailEnd type="arrow"/>
          </a:ln>
        </p:spPr>
        <p:style>
          <a:lnRef idx="1">
            <a:schemeClr val="accent3"/>
          </a:lnRef>
          <a:fillRef idx="0">
            <a:schemeClr val="accent3"/>
          </a:fillRef>
          <a:effectRef idx="0">
            <a:schemeClr val="accent3"/>
          </a:effectRef>
          <a:fontRef idx="minor">
            <a:schemeClr val="tx1"/>
          </a:fontRef>
        </p:style>
      </p:cxnSp>
      <p:cxnSp>
        <p:nvCxnSpPr>
          <p:cNvPr id="11" name="Straight Arrow Connector 10"/>
          <p:cNvCxnSpPr/>
          <p:nvPr/>
        </p:nvCxnSpPr>
        <p:spPr bwMode="auto">
          <a:xfrm flipV="1">
            <a:off x="4275138" y="2925763"/>
            <a:ext cx="2601912" cy="550862"/>
          </a:xfrm>
          <a:prstGeom prst="straightConnector1">
            <a:avLst/>
          </a:prstGeom>
          <a:ln w="28575">
            <a:prstDash val="sysDash"/>
            <a:headEnd type="none" w="med" len="med"/>
            <a:tailEnd type="arrow"/>
          </a:ln>
        </p:spPr>
        <p:style>
          <a:lnRef idx="1">
            <a:schemeClr val="accent3"/>
          </a:lnRef>
          <a:fillRef idx="0">
            <a:schemeClr val="accent3"/>
          </a:fillRef>
          <a:effectRef idx="0">
            <a:schemeClr val="accent3"/>
          </a:effectRef>
          <a:fontRef idx="minor">
            <a:schemeClr val="tx1"/>
          </a:fontRef>
        </p:style>
      </p:cxnSp>
      <p:cxnSp>
        <p:nvCxnSpPr>
          <p:cNvPr id="12" name="Straight Arrow Connector 11"/>
          <p:cNvCxnSpPr/>
          <p:nvPr/>
        </p:nvCxnSpPr>
        <p:spPr bwMode="auto">
          <a:xfrm flipV="1">
            <a:off x="3995738" y="2925763"/>
            <a:ext cx="4105275" cy="830261"/>
          </a:xfrm>
          <a:prstGeom prst="straightConnector1">
            <a:avLst/>
          </a:prstGeom>
          <a:ln w="28575">
            <a:prstDash val="sysDash"/>
            <a:headEnd type="none" w="med" len="med"/>
            <a:tailEnd type="arrow"/>
          </a:ln>
        </p:spPr>
        <p:style>
          <a:lnRef idx="1">
            <a:schemeClr val="accent3"/>
          </a:lnRef>
          <a:fillRef idx="0">
            <a:schemeClr val="accent3"/>
          </a:fillRef>
          <a:effectRef idx="0">
            <a:schemeClr val="accent3"/>
          </a:effectRef>
          <a:fontRef idx="minor">
            <a:schemeClr val="tx1"/>
          </a:fontRef>
        </p:style>
      </p:cxnSp>
      <p:cxnSp>
        <p:nvCxnSpPr>
          <p:cNvPr id="13" name="Straight Arrow Connector 12"/>
          <p:cNvCxnSpPr/>
          <p:nvPr/>
        </p:nvCxnSpPr>
        <p:spPr bwMode="auto">
          <a:xfrm>
            <a:off x="4235450" y="4016375"/>
            <a:ext cx="828675" cy="0"/>
          </a:xfrm>
          <a:prstGeom prst="straightConnector1">
            <a:avLst/>
          </a:prstGeom>
          <a:ln>
            <a:prstDash val="sysDash"/>
            <a:headEnd type="none" w="med" len="med"/>
            <a:tailEnd type="arrow" w="med" len="med"/>
          </a:ln>
        </p:spPr>
        <p:style>
          <a:lnRef idx="2">
            <a:schemeClr val="accent6"/>
          </a:lnRef>
          <a:fillRef idx="0">
            <a:schemeClr val="accent6"/>
          </a:fillRef>
          <a:effectRef idx="1">
            <a:schemeClr val="accent6"/>
          </a:effectRef>
          <a:fontRef idx="minor">
            <a:schemeClr val="tx1"/>
          </a:fontRef>
        </p:style>
      </p:cxnSp>
      <p:sp>
        <p:nvSpPr>
          <p:cNvPr id="14" name="Multiply 13"/>
          <p:cNvSpPr/>
          <p:nvPr/>
        </p:nvSpPr>
        <p:spPr bwMode="auto">
          <a:xfrm>
            <a:off x="4448180" y="3755632"/>
            <a:ext cx="496484" cy="248287"/>
          </a:xfrm>
          <a:prstGeom prst="mathMultiply">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0000" tIns="46800" rIns="90000" bIns="46800"/>
          <a:lstStyle/>
          <a:p>
            <a:pPr defTabSz="911225">
              <a:defRPr/>
            </a:pPr>
            <a:endParaRPr lang="es-UY">
              <a:solidFill>
                <a:srgbClr val="000000"/>
              </a:solidFill>
              <a:latin typeface="Times New Roman" pitchFamily="18" charset="0"/>
            </a:endParaRPr>
          </a:p>
        </p:txBody>
      </p:sp>
      <p:sp>
        <p:nvSpPr>
          <p:cNvPr id="1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3446691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dirty="0" smtClean="0">
                <a:solidFill>
                  <a:srgbClr val="93AE43"/>
                </a:solidFill>
              </a:rPr>
              <a:t>Dominios</a:t>
            </a:r>
            <a:endParaRPr lang="es-UY" dirty="0">
              <a:solidFill>
                <a:srgbClr val="93AE43"/>
              </a:solidFill>
            </a:endParaRPr>
          </a:p>
        </p:txBody>
      </p:sp>
      <p:sp>
        <p:nvSpPr>
          <p:cNvPr id="3" name="Content Placeholder 2"/>
          <p:cNvSpPr txBox="1">
            <a:spLocks/>
          </p:cNvSpPr>
          <p:nvPr/>
        </p:nvSpPr>
        <p:spPr>
          <a:xfrm>
            <a:off x="137096" y="1101495"/>
            <a:ext cx="6960390" cy="835485"/>
          </a:xfrm>
          <a:prstGeom prst="rect">
            <a:avLst/>
          </a:prstGeom>
        </p:spPr>
        <p:txBody>
          <a:bodyPr/>
          <a:lstStyle>
            <a:defPPr>
              <a:defRPr lang="en-US"/>
            </a:defPPr>
            <a:lvl1pPr marL="342900" indent="-342900">
              <a:spcBef>
                <a:spcPct val="20000"/>
              </a:spcBef>
              <a:buFont typeface="Arial"/>
              <a:buChar char="•"/>
              <a:defRPr sz="2000">
                <a:latin typeface="Segoe"/>
                <a:cs typeface="Times New Roman" pitchFamily="18" charset="0"/>
              </a:defRPr>
            </a:lvl1pPr>
            <a:lvl2pPr marL="742950" lvl="1" indent="-285750">
              <a:spcBef>
                <a:spcPct val="20000"/>
              </a:spcBef>
              <a:buFont typeface="Arial"/>
              <a:buChar char="–"/>
              <a:defRPr sz="2800">
                <a:latin typeface="Segoe"/>
                <a:cs typeface="Segoe"/>
              </a:defRPr>
            </a:lvl2pPr>
            <a:lvl3pPr marL="1143000" indent="-228600">
              <a:spcBef>
                <a:spcPct val="20000"/>
              </a:spcBef>
              <a:buFont typeface="Arial"/>
              <a:buChar char="•"/>
              <a:defRPr sz="2400">
                <a:latin typeface="Segoe"/>
                <a:cs typeface="Segoe"/>
              </a:defRPr>
            </a:lvl3pPr>
            <a:lvl4pPr marL="1600200" indent="-228600">
              <a:spcBef>
                <a:spcPct val="20000"/>
              </a:spcBef>
              <a:buFont typeface="Arial"/>
              <a:buChar char="–"/>
              <a:defRPr sz="2000">
                <a:latin typeface="Segoe"/>
                <a:cs typeface="Segoe"/>
              </a:defRPr>
            </a:lvl4pPr>
            <a:lvl5pPr marL="2057400" indent="-228600">
              <a:spcBef>
                <a:spcPct val="20000"/>
              </a:spcBef>
              <a:buFont typeface="Arial"/>
              <a:buChar char="»"/>
              <a:defRPr sz="2000">
                <a:latin typeface="Segoe"/>
                <a:cs typeface="Segoe"/>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s-UY" dirty="0"/>
              <a:t>Objetivo: Realizar definiciones genéricas. </a:t>
            </a:r>
          </a:p>
          <a:p>
            <a:r>
              <a:rPr lang="es-UY" dirty="0"/>
              <a:t>¿Cuándo debemos usar dominios?</a:t>
            </a:r>
          </a:p>
          <a:p>
            <a:pPr lvl="1"/>
            <a:endParaRPr lang="es-UY" sz="1000" dirty="0" smtClean="0"/>
          </a:p>
          <a:p>
            <a:pPr lvl="1"/>
            <a:r>
              <a:rPr lang="es-UY" sz="2000" dirty="0" smtClean="0"/>
              <a:t>Atributos </a:t>
            </a:r>
            <a:r>
              <a:rPr lang="es-UY" sz="2000" dirty="0"/>
              <a:t>y/o variables con la misma definición.</a:t>
            </a:r>
          </a:p>
          <a:p>
            <a:endParaRPr lang="es-UY" dirty="0"/>
          </a:p>
          <a:p>
            <a:endParaRPr lang="es-UY" dirty="0"/>
          </a:p>
          <a:p>
            <a:endParaRPr lang="es-UY" dirty="0"/>
          </a:p>
          <a:p>
            <a:endParaRPr lang="es-UY" dirty="0"/>
          </a:p>
          <a:p>
            <a:endParaRPr lang="es-UY" dirty="0"/>
          </a:p>
        </p:txBody>
      </p:sp>
      <p:graphicFrame>
        <p:nvGraphicFramePr>
          <p:cNvPr id="4" name="Table 3"/>
          <p:cNvGraphicFramePr>
            <a:graphicFrameLocks noGrp="1"/>
          </p:cNvGraphicFramePr>
          <p:nvPr>
            <p:extLst>
              <p:ext uri="{D42A27DB-BD31-4B8C-83A1-F6EECF244321}">
                <p14:modId xmlns:p14="http://schemas.microsoft.com/office/powerpoint/2010/main" val="2532272633"/>
              </p:ext>
            </p:extLst>
          </p:nvPr>
        </p:nvGraphicFramePr>
        <p:xfrm>
          <a:off x="323528" y="2708920"/>
          <a:ext cx="6048672" cy="3249528"/>
        </p:xfrm>
        <a:graphic>
          <a:graphicData uri="http://schemas.openxmlformats.org/drawingml/2006/table">
            <a:tbl>
              <a:tblPr firstRow="1" bandRow="1">
                <a:tableStyleId>{F5AB1C69-6EDB-4FF4-983F-18BD219EF322}</a:tableStyleId>
              </a:tblPr>
              <a:tblGrid>
                <a:gridCol w="1800200"/>
                <a:gridCol w="1656184"/>
                <a:gridCol w="1008112"/>
                <a:gridCol w="1584176"/>
              </a:tblGrid>
              <a:tr h="684664">
                <a:tc gridSpan="2">
                  <a:txBody>
                    <a:bodyPr/>
                    <a:lstStyle/>
                    <a:p>
                      <a:pPr algn="ctr"/>
                      <a:r>
                        <a:rPr lang="es-UY" dirty="0" smtClean="0"/>
                        <a:t>ATRIBUTO</a:t>
                      </a:r>
                      <a:endParaRPr lang="es-UY" dirty="0"/>
                    </a:p>
                  </a:txBody>
                  <a:tcPr anchor="ctr"/>
                </a:tc>
                <a:tc hMerge="1">
                  <a:txBody>
                    <a:bodyPr/>
                    <a:lstStyle/>
                    <a:p>
                      <a:endParaRPr lang="es-UY" dirty="0"/>
                    </a:p>
                  </a:txBody>
                  <a:tcPr/>
                </a:tc>
                <a:tc gridSpan="2">
                  <a:txBody>
                    <a:bodyPr/>
                    <a:lstStyle/>
                    <a:p>
                      <a:pPr algn="ctr"/>
                      <a:r>
                        <a:rPr lang="es-UY" dirty="0" smtClean="0"/>
                        <a:t>DOMINIO</a:t>
                      </a:r>
                      <a:endParaRPr lang="es-UY" dirty="0"/>
                    </a:p>
                  </a:txBody>
                  <a:tcPr anchor="ctr"/>
                </a:tc>
                <a:tc hMerge="1">
                  <a:txBody>
                    <a:bodyPr/>
                    <a:lstStyle/>
                    <a:p>
                      <a:endParaRPr lang="es-UY" dirty="0"/>
                    </a:p>
                  </a:txBody>
                  <a:tcPr/>
                </a:tc>
              </a:tr>
              <a:tr h="368032">
                <a:tc>
                  <a:txBody>
                    <a:bodyPr/>
                    <a:lstStyle/>
                    <a:p>
                      <a:r>
                        <a:rPr lang="es-UY" dirty="0" smtClean="0"/>
                        <a:t>Nombre</a:t>
                      </a:r>
                      <a:endParaRPr lang="es-UY" dirty="0"/>
                    </a:p>
                  </a:txBody>
                  <a:tcPr/>
                </a:tc>
                <a:tc>
                  <a:txBody>
                    <a:bodyPr/>
                    <a:lstStyle/>
                    <a:p>
                      <a:r>
                        <a:rPr lang="es-UY" dirty="0" smtClean="0"/>
                        <a:t>Tipo</a:t>
                      </a:r>
                      <a:r>
                        <a:rPr lang="es-UY" baseline="0" dirty="0" smtClean="0"/>
                        <a:t> de datos</a:t>
                      </a:r>
                      <a:endParaRPr lang="es-UY" dirty="0"/>
                    </a:p>
                  </a:txBody>
                  <a:tcPr/>
                </a:tc>
                <a:tc>
                  <a:txBody>
                    <a:bodyPr/>
                    <a:lstStyle/>
                    <a:p>
                      <a:r>
                        <a:rPr lang="es-UY" dirty="0" smtClean="0"/>
                        <a:t>Nombre</a:t>
                      </a:r>
                      <a:endParaRPr lang="es-UY" dirty="0">
                        <a:solidFill>
                          <a:srgbClr val="B8CC01"/>
                        </a:solidFill>
                      </a:endParaRPr>
                    </a:p>
                  </a:txBody>
                  <a:tcPr/>
                </a:tc>
                <a:tc>
                  <a:txBody>
                    <a:bodyPr/>
                    <a:lstStyle/>
                    <a:p>
                      <a:r>
                        <a:rPr lang="es-UY" dirty="0" smtClean="0"/>
                        <a:t>Tipo</a:t>
                      </a:r>
                      <a:r>
                        <a:rPr lang="es-UY" baseline="0" dirty="0" smtClean="0"/>
                        <a:t> de datos</a:t>
                      </a:r>
                      <a:endParaRPr lang="es-UY" dirty="0">
                        <a:solidFill>
                          <a:srgbClr val="B8CC01"/>
                        </a:solidFill>
                      </a:endParaRPr>
                    </a:p>
                  </a:txBody>
                  <a:tcPr/>
                </a:tc>
              </a:tr>
              <a:tr h="368032">
                <a:tc>
                  <a:txBody>
                    <a:bodyPr/>
                    <a:lstStyle/>
                    <a:p>
                      <a:r>
                        <a:rPr lang="en-US" dirty="0" smtClean="0"/>
                        <a:t>CustomerId</a:t>
                      </a:r>
                      <a:endParaRPr lang="es-UY" dirty="0"/>
                    </a:p>
                  </a:txBody>
                  <a:tcPr/>
                </a:tc>
                <a:tc>
                  <a:txBody>
                    <a:bodyPr/>
                    <a:lstStyle/>
                    <a:p>
                      <a:r>
                        <a:rPr lang="es-UY" dirty="0" smtClean="0"/>
                        <a:t>Numeric(4.0)</a:t>
                      </a:r>
                      <a:endParaRPr lang="es-UY" dirty="0"/>
                    </a:p>
                  </a:txBody>
                  <a:tcPr/>
                </a:tc>
                <a:tc rowSpan="3">
                  <a:txBody>
                    <a:bodyPr/>
                    <a:lstStyle/>
                    <a:p>
                      <a:r>
                        <a:rPr lang="es-UY" dirty="0" smtClean="0"/>
                        <a:t> Id</a:t>
                      </a:r>
                      <a:endParaRPr lang="es-UY" b="1" dirty="0"/>
                    </a:p>
                  </a:txBody>
                  <a:tcPr anchor="ct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Numeric</a:t>
                      </a:r>
                      <a:r>
                        <a:rPr lang="es-UY" dirty="0" smtClean="0"/>
                        <a:t>(4.0)</a:t>
                      </a:r>
                      <a:endParaRPr lang="es-UY" b="1" dirty="0"/>
                    </a:p>
                  </a:txBody>
                  <a:tcPr anchor="ctr"/>
                </a:tc>
              </a:tr>
              <a:tr h="360040">
                <a:tc>
                  <a:txBody>
                    <a:bodyPr/>
                    <a:lstStyle/>
                    <a:p>
                      <a:r>
                        <a:rPr lang="en-US" dirty="0" smtClean="0"/>
                        <a:t>AttractionId</a:t>
                      </a:r>
                      <a:endParaRPr lang="es-U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UY" dirty="0" smtClean="0"/>
                        <a:t>Numeric(4.0)</a:t>
                      </a:r>
                      <a:endParaRPr lang="es-UY" dirty="0"/>
                    </a:p>
                  </a:txBody>
                  <a:tcPr/>
                </a:tc>
                <a:tc vMerge="1">
                  <a:txBody>
                    <a:bodyPr/>
                    <a:lstStyle/>
                    <a:p>
                      <a:endParaRPr lang="es-UY" dirty="0"/>
                    </a:p>
                  </a:txBody>
                  <a:tcPr/>
                </a:tc>
                <a:tc vMerge="1">
                  <a:txBody>
                    <a:bodyPr/>
                    <a:lstStyle/>
                    <a:p>
                      <a:endParaRPr lang="es-UY"/>
                    </a:p>
                  </a:txBody>
                  <a:tcPr/>
                </a:tc>
              </a:tr>
              <a:tr h="282312">
                <a:tc>
                  <a:txBody>
                    <a:bodyPr/>
                    <a:lstStyle/>
                    <a:p>
                      <a:r>
                        <a:rPr lang="en-US" dirty="0" smtClean="0"/>
                        <a:t>CountryId</a:t>
                      </a:r>
                      <a:endParaRPr lang="es-UY" dirty="0"/>
                    </a:p>
                  </a:txBody>
                  <a:tcPr/>
                </a:tc>
                <a:tc>
                  <a:txBody>
                    <a:bodyPr/>
                    <a:lstStyle/>
                    <a:p>
                      <a:r>
                        <a:rPr lang="en-US" noProof="0" dirty="0" smtClean="0"/>
                        <a:t>Numeric</a:t>
                      </a:r>
                      <a:r>
                        <a:rPr lang="es-UY" dirty="0" smtClean="0"/>
                        <a:t>(4.0)</a:t>
                      </a:r>
                      <a:endParaRPr lang="es-UY" dirty="0"/>
                    </a:p>
                  </a:txBody>
                  <a:tcPr/>
                </a:tc>
                <a:tc vMerge="1">
                  <a:txBody>
                    <a:bodyPr/>
                    <a:lstStyle/>
                    <a:p>
                      <a:endParaRPr lang="es-UY" dirty="0"/>
                    </a:p>
                  </a:txBody>
                  <a:tcPr/>
                </a:tc>
                <a:tc vMerge="1">
                  <a:txBody>
                    <a:bodyPr/>
                    <a:lstStyle/>
                    <a:p>
                      <a:endParaRPr lang="es-UY"/>
                    </a:p>
                  </a:txBody>
                  <a:tcPr/>
                </a:tc>
              </a:tr>
              <a:tr h="348600">
                <a:tc>
                  <a:txBody>
                    <a:bodyPr/>
                    <a:lstStyle/>
                    <a:p>
                      <a:r>
                        <a:rPr lang="es-UY" dirty="0" smtClean="0"/>
                        <a:t>CustomerName</a:t>
                      </a:r>
                      <a:endParaRPr lang="es-UY" dirty="0"/>
                    </a:p>
                  </a:txBody>
                  <a:tcPr/>
                </a:tc>
                <a:tc>
                  <a:txBody>
                    <a:bodyPr/>
                    <a:lstStyle/>
                    <a:p>
                      <a:r>
                        <a:rPr lang="en-US" noProof="0" dirty="0" smtClean="0"/>
                        <a:t>Character</a:t>
                      </a:r>
                      <a:r>
                        <a:rPr lang="es-UY" dirty="0" smtClean="0"/>
                        <a:t>(50)</a:t>
                      </a:r>
                      <a:endParaRPr lang="es-UY" dirty="0"/>
                    </a:p>
                  </a:txBody>
                  <a:tcPr/>
                </a:tc>
                <a:tc rowSpan="3">
                  <a:txBody>
                    <a:bodyPr/>
                    <a:lstStyle/>
                    <a:p>
                      <a:r>
                        <a:rPr lang="es-UY" dirty="0" smtClean="0"/>
                        <a:t>Name</a:t>
                      </a:r>
                      <a:endParaRPr lang="es-UY" b="1" dirty="0"/>
                    </a:p>
                  </a:txBody>
                  <a:tcPr anchor="ctr"/>
                </a:tc>
                <a:tc rowSpan="3">
                  <a:txBody>
                    <a:bodyPr/>
                    <a:lstStyle/>
                    <a:p>
                      <a:r>
                        <a:rPr lang="en-US" noProof="0" dirty="0" smtClean="0"/>
                        <a:t>Character</a:t>
                      </a:r>
                      <a:r>
                        <a:rPr lang="es-UY" dirty="0" smtClean="0"/>
                        <a:t>(50)</a:t>
                      </a:r>
                      <a:endParaRPr lang="es-UY" b="1" dirty="0"/>
                    </a:p>
                  </a:txBody>
                  <a:tcPr anchor="ctr"/>
                </a:tc>
              </a:tr>
              <a:tr h="342880">
                <a:tc>
                  <a:txBody>
                    <a:bodyPr/>
                    <a:lstStyle/>
                    <a:p>
                      <a:r>
                        <a:rPr lang="en-US" dirty="0" smtClean="0"/>
                        <a:t>AttractionName</a:t>
                      </a:r>
                      <a:endParaRPr lang="es-UY" dirty="0"/>
                    </a:p>
                  </a:txBody>
                  <a:tcPr/>
                </a:tc>
                <a:tc>
                  <a:txBody>
                    <a:bodyPr/>
                    <a:lstStyle/>
                    <a:p>
                      <a:r>
                        <a:rPr lang="en-US" noProof="0" dirty="0" smtClean="0"/>
                        <a:t>Character</a:t>
                      </a:r>
                      <a:r>
                        <a:rPr lang="es-UY" dirty="0" smtClean="0"/>
                        <a:t>(50)</a:t>
                      </a:r>
                      <a:endParaRPr lang="es-UY" dirty="0"/>
                    </a:p>
                  </a:txBody>
                  <a:tcPr/>
                </a:tc>
                <a:tc vMerge="1">
                  <a:txBody>
                    <a:bodyPr/>
                    <a:lstStyle/>
                    <a:p>
                      <a:endParaRPr lang="es-UY" b="1" dirty="0"/>
                    </a:p>
                  </a:txBody>
                  <a:tcPr anchor="ctr"/>
                </a:tc>
                <a:tc vMerge="1">
                  <a:txBody>
                    <a:bodyPr/>
                    <a:lstStyle/>
                    <a:p>
                      <a:endParaRPr lang="es-UY"/>
                    </a:p>
                  </a:txBody>
                  <a:tcPr/>
                </a:tc>
              </a:tr>
              <a:tr h="337160">
                <a:tc>
                  <a:txBody>
                    <a:bodyPr/>
                    <a:lstStyle/>
                    <a:p>
                      <a:r>
                        <a:rPr lang="en-US" dirty="0" smtClean="0"/>
                        <a:t>CountryName</a:t>
                      </a:r>
                      <a:endParaRPr lang="es-UY" dirty="0"/>
                    </a:p>
                  </a:txBody>
                  <a:tcPr/>
                </a:tc>
                <a:tc>
                  <a:txBody>
                    <a:bodyPr/>
                    <a:lstStyle/>
                    <a:p>
                      <a:r>
                        <a:rPr lang="en-US" noProof="0" dirty="0" smtClean="0"/>
                        <a:t>Character</a:t>
                      </a:r>
                      <a:r>
                        <a:rPr lang="es-UY" dirty="0" smtClean="0"/>
                        <a:t>(50)</a:t>
                      </a:r>
                      <a:endParaRPr lang="es-UY" dirty="0"/>
                    </a:p>
                  </a:txBody>
                  <a:tcPr/>
                </a:tc>
                <a:tc vMerge="1">
                  <a:txBody>
                    <a:bodyPr/>
                    <a:lstStyle/>
                    <a:p>
                      <a:endParaRPr lang="es-UY" b="1" dirty="0"/>
                    </a:p>
                  </a:txBody>
                  <a:tcPr anchor="ctr"/>
                </a:tc>
                <a:tc vMerge="1">
                  <a:txBody>
                    <a:bodyPr/>
                    <a:lstStyle/>
                    <a:p>
                      <a:endParaRPr lang="es-UY"/>
                    </a:p>
                  </a:txBody>
                  <a:tcPr/>
                </a:tc>
              </a:tr>
            </a:tbl>
          </a:graphicData>
        </a:graphic>
      </p:graphicFrame>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2500685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descr="CustomerStructureWithDoma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00" y="1938338"/>
            <a:ext cx="32273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1"/>
          <p:cNvSpPr txBox="1">
            <a:spLocks/>
          </p:cNvSpPr>
          <p:nvPr/>
        </p:nvSpPr>
        <p:spPr bwMode="auto">
          <a:xfrm>
            <a:off x="755649" y="5517232"/>
            <a:ext cx="77771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20000"/>
              </a:spcBef>
              <a:buClr>
                <a:srgbClr val="B8C901"/>
              </a:buClr>
              <a:buFontTx/>
              <a:buChar char="•"/>
            </a:pPr>
            <a:r>
              <a:rPr lang="es-UY" dirty="0">
                <a:latin typeface="Calibri" pitchFamily="34" charset="0"/>
              </a:rPr>
              <a:t>Se les puede configurar propiedades </a:t>
            </a:r>
            <a:r>
              <a:rPr lang="es-UY" dirty="0">
                <a:latin typeface="Calibri" pitchFamily="34" charset="0"/>
                <a:sym typeface="Wingdings" pitchFamily="2" charset="2"/>
              </a:rPr>
              <a:t> </a:t>
            </a:r>
            <a:r>
              <a:rPr lang="es-UY" dirty="0">
                <a:latin typeface="Calibri" pitchFamily="34" charset="0"/>
              </a:rPr>
              <a:t>y los atributos y variables basados en ellos, las heredan</a:t>
            </a:r>
          </a:p>
          <a:p>
            <a:pPr lvl="1" eaLnBrk="1" hangingPunct="1">
              <a:spcBef>
                <a:spcPct val="20000"/>
              </a:spcBef>
              <a:buClr>
                <a:srgbClr val="B8C901"/>
              </a:buClr>
            </a:pPr>
            <a:endParaRPr lang="es-UY" dirty="0">
              <a:latin typeface="Calibri" pitchFamily="34" charset="0"/>
            </a:endParaRPr>
          </a:p>
        </p:txBody>
      </p:sp>
      <p:pic>
        <p:nvPicPr>
          <p:cNvPr id="4"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986" y="1556792"/>
            <a:ext cx="3363913"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1"/>
          <p:cNvSpPr txBox="1">
            <a:spLocks/>
          </p:cNvSpPr>
          <p:nvPr/>
        </p:nvSpPr>
        <p:spPr bwMode="auto">
          <a:xfrm>
            <a:off x="5148064" y="1124744"/>
            <a:ext cx="3744416"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42900" indent="-342900" eaLnBrk="1" hangingPunct="1">
              <a:spcBef>
                <a:spcPct val="20000"/>
              </a:spcBef>
              <a:buClr>
                <a:srgbClr val="B8C901"/>
              </a:buClr>
              <a:buFont typeface="Arial" pitchFamily="34" charset="0"/>
              <a:buChar char="•"/>
            </a:pPr>
            <a:r>
              <a:rPr lang="es-UY" dirty="0" smtClean="0">
                <a:latin typeface="Calibri" pitchFamily="34" charset="0"/>
              </a:rPr>
              <a:t>Definición “</a:t>
            </a:r>
            <a:r>
              <a:rPr lang="es-UY" dirty="0" err="1" smtClean="0">
                <a:latin typeface="Calibri" pitchFamily="34" charset="0"/>
              </a:rPr>
              <a:t>inline</a:t>
            </a:r>
            <a:r>
              <a:rPr lang="es-UY" dirty="0" smtClean="0">
                <a:latin typeface="Calibri" pitchFamily="34" charset="0"/>
              </a:rPr>
              <a:t>” en la estructura de la transacción:</a:t>
            </a:r>
            <a:endParaRPr lang="es-UY" dirty="0">
              <a:latin typeface="Calibri" pitchFamily="34" charset="0"/>
            </a:endParaRPr>
          </a:p>
          <a:p>
            <a:pPr lvl="1" eaLnBrk="1" hangingPunct="1">
              <a:spcBef>
                <a:spcPct val="20000"/>
              </a:spcBef>
              <a:buClr>
                <a:srgbClr val="B8C901"/>
              </a:buClr>
            </a:pPr>
            <a:endParaRPr lang="es-UY" dirty="0">
              <a:latin typeface="Calibri" pitchFamily="34" charset="0"/>
            </a:endParaRPr>
          </a:p>
        </p:txBody>
      </p:sp>
      <p:sp>
        <p:nvSpPr>
          <p:cNvPr id="6" name="Title 1"/>
          <p:cNvSpPr txBox="1">
            <a:spLocks/>
          </p:cNvSpPr>
          <p:nvPr/>
        </p:nvSpPr>
        <p:spPr>
          <a:xfrm>
            <a:off x="285750" y="260350"/>
            <a:ext cx="8534400" cy="864394"/>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dirty="0" smtClean="0">
                <a:solidFill>
                  <a:srgbClr val="93AE43"/>
                </a:solidFill>
              </a:rPr>
              <a:t>¿Cómo definir un dominio?</a:t>
            </a:r>
            <a:endParaRPr lang="es-UY" dirty="0">
              <a:solidFill>
                <a:srgbClr val="93AE43"/>
              </a:solidFill>
            </a:endParaRPr>
          </a:p>
        </p:txBody>
      </p:sp>
      <p:sp>
        <p:nvSpPr>
          <p:cNvPr id="7" name="Content Placeholder 2"/>
          <p:cNvSpPr txBox="1">
            <a:spLocks/>
          </p:cNvSpPr>
          <p:nvPr/>
        </p:nvSpPr>
        <p:spPr>
          <a:xfrm>
            <a:off x="391988" y="1124744"/>
            <a:ext cx="8572500" cy="142475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UY" sz="2000" smtClean="0">
                <a:cs typeface="Times New Roman" pitchFamily="18" charset="0"/>
              </a:rPr>
              <a:t>Nodo Domains en Ventana Folder View:</a:t>
            </a:r>
            <a:endParaRPr lang="es-UY" sz="1800" smtClean="0"/>
          </a:p>
          <a:p>
            <a:endParaRPr lang="es-UY" sz="2000" smtClean="0"/>
          </a:p>
          <a:p>
            <a:endParaRPr lang="es-UY" smtClean="0"/>
          </a:p>
          <a:p>
            <a:endParaRPr lang="es-UY" smtClean="0"/>
          </a:p>
          <a:p>
            <a:endParaRPr lang="es-UY" smtClean="0"/>
          </a:p>
          <a:p>
            <a:endParaRPr lang="es-UY" dirty="0" smtClean="0"/>
          </a:p>
        </p:txBody>
      </p:sp>
      <p:sp>
        <p:nvSpPr>
          <p:cNvPr id="8" name="AutoShape 23"/>
          <p:cNvSpPr>
            <a:spLocks noChangeArrowheads="1"/>
          </p:cNvSpPr>
          <p:nvPr/>
        </p:nvSpPr>
        <p:spPr bwMode="auto">
          <a:xfrm>
            <a:off x="7594600" y="1997075"/>
            <a:ext cx="1081088" cy="1647825"/>
          </a:xfrm>
          <a:prstGeom prst="roundRect">
            <a:avLst>
              <a:gd name="adj" fmla="val 16667"/>
            </a:avLst>
          </a:prstGeom>
          <a:noFill/>
          <a:ln w="22225">
            <a:solidFill>
              <a:schemeClr val="accent6">
                <a:lumMod val="75000"/>
              </a:schemeClr>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en-US"/>
          </a:p>
        </p:txBody>
      </p:sp>
      <p:sp>
        <p:nvSpPr>
          <p:cNvPr id="9"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29437777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dirty="0" smtClean="0">
                <a:solidFill>
                  <a:srgbClr val="93AE43"/>
                </a:solidFill>
              </a:rPr>
              <a:t>Dominios semánticos (predefinidos)</a:t>
            </a:r>
            <a:endParaRPr lang="es-UY" dirty="0">
              <a:solidFill>
                <a:srgbClr val="93AE43"/>
              </a:solidFill>
            </a:endParaRPr>
          </a:p>
        </p:txBody>
      </p:sp>
      <p:sp>
        <p:nvSpPr>
          <p:cNvPr id="3" name="Round Same Side Corner Rectangle 8"/>
          <p:cNvSpPr/>
          <p:nvPr/>
        </p:nvSpPr>
        <p:spPr>
          <a:xfrm rot="21204424">
            <a:off x="1482756" y="1495126"/>
            <a:ext cx="1462087" cy="4794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7650" tIns="123825" rIns="247650" bIns="123825" spcCol="1270" anchor="ctr"/>
          <a:lstStyle/>
          <a:p>
            <a:pPr marL="0" lvl="1" algn="l" defTabSz="1066800">
              <a:lnSpc>
                <a:spcPct val="90000"/>
              </a:lnSpc>
              <a:spcAft>
                <a:spcPct val="15000"/>
              </a:spcAft>
              <a:defRPr/>
            </a:pPr>
            <a:r>
              <a:rPr lang="es-UY" sz="2000" dirty="0" err="1">
                <a:latin typeface="Cartoon" pitchFamily="2" charset="0"/>
              </a:rPr>
              <a:t>Address</a:t>
            </a:r>
            <a:r>
              <a:rPr lang="es-UY" sz="2000" dirty="0">
                <a:latin typeface="Cartoon" pitchFamily="2" charset="0"/>
              </a:rPr>
              <a:t> </a:t>
            </a:r>
            <a:endParaRPr lang="es-UY" sz="2400" dirty="0">
              <a:latin typeface="Cartoon" pitchFamily="2" charset="0"/>
            </a:endParaRPr>
          </a:p>
        </p:txBody>
      </p:sp>
      <p:sp>
        <p:nvSpPr>
          <p:cNvPr id="4" name="Round Same Side Corner Rectangle 8"/>
          <p:cNvSpPr/>
          <p:nvPr/>
        </p:nvSpPr>
        <p:spPr>
          <a:xfrm rot="543082">
            <a:off x="2331374" y="2124421"/>
            <a:ext cx="2289175" cy="4794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7650" tIns="123825" rIns="247650" bIns="123825" spcCol="1270" anchor="ctr"/>
          <a:lstStyle/>
          <a:p>
            <a:pPr marL="0" lvl="1" algn="l" defTabSz="1066800">
              <a:lnSpc>
                <a:spcPct val="90000"/>
              </a:lnSpc>
              <a:spcAft>
                <a:spcPct val="15000"/>
              </a:spcAft>
              <a:defRPr/>
            </a:pPr>
            <a:r>
              <a:rPr lang="es-UY" sz="2000" dirty="0" err="1">
                <a:latin typeface="Cartoon" pitchFamily="2" charset="0"/>
              </a:rPr>
              <a:t>Geolocation</a:t>
            </a:r>
            <a:endParaRPr lang="es-UY" sz="2400" dirty="0">
              <a:latin typeface="Cartoon" pitchFamily="2" charset="0"/>
            </a:endParaRPr>
          </a:p>
        </p:txBody>
      </p:sp>
      <p:sp>
        <p:nvSpPr>
          <p:cNvPr id="5" name="Rectangle 4"/>
          <p:cNvSpPr>
            <a:spLocks noChangeArrowheads="1"/>
          </p:cNvSpPr>
          <p:nvPr/>
        </p:nvSpPr>
        <p:spPr bwMode="auto">
          <a:xfrm>
            <a:off x="1619672" y="2204864"/>
            <a:ext cx="92075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l" defTabSz="1066800">
              <a:lnSpc>
                <a:spcPct val="90000"/>
              </a:lnSpc>
              <a:spcAft>
                <a:spcPct val="15000"/>
              </a:spcAft>
            </a:pPr>
            <a:r>
              <a:rPr lang="es-UY" sz="2000" dirty="0">
                <a:latin typeface="Cartoon" pitchFamily="2" charset="0"/>
              </a:rPr>
              <a:t>URL</a:t>
            </a:r>
            <a:endParaRPr lang="es-UY" sz="2400" dirty="0">
              <a:latin typeface="Cartoon" pitchFamily="2" charset="0"/>
            </a:endParaRPr>
          </a:p>
        </p:txBody>
      </p:sp>
      <p:sp>
        <p:nvSpPr>
          <p:cNvPr id="6" name="Round Same Side Corner Rectangle 8"/>
          <p:cNvSpPr/>
          <p:nvPr/>
        </p:nvSpPr>
        <p:spPr>
          <a:xfrm>
            <a:off x="2771800" y="1628800"/>
            <a:ext cx="1385887" cy="4794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7650" tIns="123825" rIns="247650" bIns="123825" spcCol="1270" anchor="ctr"/>
          <a:lstStyle/>
          <a:p>
            <a:pPr marL="0" lvl="1" algn="l" defTabSz="1066800">
              <a:lnSpc>
                <a:spcPct val="90000"/>
              </a:lnSpc>
              <a:spcAft>
                <a:spcPct val="15000"/>
              </a:spcAft>
              <a:defRPr/>
            </a:pPr>
            <a:r>
              <a:rPr lang="es-UY" sz="2000" dirty="0" err="1">
                <a:latin typeface="Cartoon" pitchFamily="2" charset="0"/>
              </a:rPr>
              <a:t>Phone</a:t>
            </a:r>
            <a:endParaRPr lang="es-UY" sz="2000" dirty="0">
              <a:latin typeface="Cartoon" pitchFamily="2" charset="0"/>
            </a:endParaRPr>
          </a:p>
        </p:txBody>
      </p:sp>
      <p:grpSp>
        <p:nvGrpSpPr>
          <p:cNvPr id="7" name="Group 6"/>
          <p:cNvGrpSpPr/>
          <p:nvPr/>
        </p:nvGrpSpPr>
        <p:grpSpPr>
          <a:xfrm>
            <a:off x="241802" y="1281026"/>
            <a:ext cx="8763389" cy="5113604"/>
            <a:chOff x="140204" y="1556792"/>
            <a:chExt cx="8763389" cy="5113604"/>
          </a:xfrm>
        </p:grpSpPr>
        <p:grpSp>
          <p:nvGrpSpPr>
            <p:cNvPr id="8" name="Group 7"/>
            <p:cNvGrpSpPr/>
            <p:nvPr/>
          </p:nvGrpSpPr>
          <p:grpSpPr>
            <a:xfrm>
              <a:off x="140204" y="1556792"/>
              <a:ext cx="8763389" cy="5113604"/>
              <a:chOff x="140204" y="1556792"/>
              <a:chExt cx="8763389" cy="5113604"/>
            </a:xfrm>
          </p:grpSpPr>
          <p:grpSp>
            <p:nvGrpSpPr>
              <p:cNvPr id="10" name="Group 9"/>
              <p:cNvGrpSpPr/>
              <p:nvPr/>
            </p:nvGrpSpPr>
            <p:grpSpPr>
              <a:xfrm>
                <a:off x="467544" y="1556792"/>
                <a:ext cx="8436049" cy="3713531"/>
                <a:chOff x="467544" y="1556792"/>
                <a:chExt cx="8436049" cy="3713531"/>
              </a:xfrm>
            </p:grpSpPr>
            <p:grpSp>
              <p:nvGrpSpPr>
                <p:cNvPr id="14" name="Group 13"/>
                <p:cNvGrpSpPr/>
                <p:nvPr/>
              </p:nvGrpSpPr>
              <p:grpSpPr>
                <a:xfrm>
                  <a:off x="4262189" y="1556792"/>
                  <a:ext cx="4486275" cy="1962150"/>
                  <a:chOff x="395536" y="3843114"/>
                  <a:chExt cx="4486275" cy="1962150"/>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843114"/>
                    <a:ext cx="448627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ounded Rectangle 16"/>
                  <p:cNvSpPr/>
                  <p:nvPr/>
                </p:nvSpPr>
                <p:spPr bwMode="auto">
                  <a:xfrm>
                    <a:off x="2267744" y="4797152"/>
                    <a:ext cx="572976" cy="144000"/>
                  </a:xfrm>
                  <a:prstGeom prst="roundRect">
                    <a:avLst/>
                  </a:prstGeom>
                  <a:noFill/>
                  <a:ln w="9525" cap="flat" cmpd="sng" algn="ctr">
                    <a:solidFill>
                      <a:schemeClr val="accent6"/>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18" name="Rounded Rectangle 17"/>
                  <p:cNvSpPr/>
                  <p:nvPr/>
                </p:nvSpPr>
                <p:spPr bwMode="auto">
                  <a:xfrm>
                    <a:off x="2267744" y="4976588"/>
                    <a:ext cx="576000" cy="144000"/>
                  </a:xfrm>
                  <a:prstGeom prst="roundRect">
                    <a:avLst/>
                  </a:prstGeom>
                  <a:noFill/>
                  <a:ln w="9525" cap="flat" cmpd="sng" algn="ctr">
                    <a:solidFill>
                      <a:schemeClr val="accent6"/>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19" name="Rounded Rectangle 18"/>
                  <p:cNvSpPr/>
                  <p:nvPr/>
                </p:nvSpPr>
                <p:spPr bwMode="auto">
                  <a:xfrm>
                    <a:off x="2274436" y="5140684"/>
                    <a:ext cx="572976" cy="144000"/>
                  </a:xfrm>
                  <a:prstGeom prst="roundRect">
                    <a:avLst/>
                  </a:prstGeom>
                  <a:noFill/>
                  <a:ln w="9525" cap="flat" cmpd="sng" algn="ctr">
                    <a:solidFill>
                      <a:schemeClr val="accent6"/>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20" name="Rounded Rectangle 19"/>
                  <p:cNvSpPr/>
                  <p:nvPr/>
                </p:nvSpPr>
                <p:spPr bwMode="auto">
                  <a:xfrm>
                    <a:off x="2278630" y="5317358"/>
                    <a:ext cx="576000" cy="144000"/>
                  </a:xfrm>
                  <a:prstGeom prst="roundRect">
                    <a:avLst/>
                  </a:prstGeom>
                  <a:noFill/>
                  <a:ln w="9525" cap="flat" cmpd="sng" algn="ctr">
                    <a:solidFill>
                      <a:schemeClr val="accent6"/>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gr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356992"/>
                  <a:ext cx="8436049" cy="1913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204" y="4967039"/>
                <a:ext cx="2991636" cy="170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8812" y="5084337"/>
                <a:ext cx="3711500" cy="1441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bwMode="auto">
              <a:xfrm flipH="1">
                <a:off x="3995936" y="4653136"/>
                <a:ext cx="316772" cy="617187"/>
              </a:xfrm>
              <a:prstGeom prst="straightConnector1">
                <a:avLst/>
              </a:prstGeom>
              <a:ln w="19050">
                <a:headEnd type="none" w="med" len="med"/>
                <a:tailEnd type="arrow"/>
              </a:ln>
            </p:spPr>
            <p:style>
              <a:lnRef idx="1">
                <a:schemeClr val="accent4"/>
              </a:lnRef>
              <a:fillRef idx="0">
                <a:schemeClr val="accent4"/>
              </a:fillRef>
              <a:effectRef idx="0">
                <a:schemeClr val="accent4"/>
              </a:effectRef>
              <a:fontRef idx="minor">
                <a:schemeClr val="tx1"/>
              </a:fontRef>
            </p:style>
          </p:cxnSp>
        </p:grpSp>
        <p:cxnSp>
          <p:nvCxnSpPr>
            <p:cNvPr id="9" name="Straight Arrow Connector 8"/>
            <p:cNvCxnSpPr/>
            <p:nvPr/>
          </p:nvCxnSpPr>
          <p:spPr bwMode="auto">
            <a:xfrm flipH="1">
              <a:off x="1460067" y="4761176"/>
              <a:ext cx="540000" cy="252000"/>
            </a:xfrm>
            <a:prstGeom prst="straightConnector1">
              <a:avLst/>
            </a:prstGeom>
            <a:ln w="19050">
              <a:headEnd type="none" w="med" len="med"/>
              <a:tailEnd type="arrow"/>
            </a:ln>
          </p:spPr>
          <p:style>
            <a:lnRef idx="1">
              <a:schemeClr val="accent4"/>
            </a:lnRef>
            <a:fillRef idx="0">
              <a:schemeClr val="accent4"/>
            </a:fillRef>
            <a:effectRef idx="0">
              <a:schemeClr val="accent4"/>
            </a:effectRef>
            <a:fontRef idx="minor">
              <a:schemeClr val="tx1"/>
            </a:fontRef>
          </p:style>
        </p:cxnSp>
      </p:grpSp>
      <p:sp>
        <p:nvSpPr>
          <p:cNvPr id="40" name="Round Same Side Corner Rectangle 8"/>
          <p:cNvSpPr/>
          <p:nvPr/>
        </p:nvSpPr>
        <p:spPr>
          <a:xfrm rot="21180000">
            <a:off x="563601" y="1927486"/>
            <a:ext cx="1385887" cy="4794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7650" tIns="123825" rIns="247650" bIns="123825" spcCol="1270" anchor="ctr"/>
          <a:lstStyle/>
          <a:p>
            <a:pPr marL="0" lvl="1" algn="l" defTabSz="1066800">
              <a:lnSpc>
                <a:spcPct val="90000"/>
              </a:lnSpc>
              <a:spcAft>
                <a:spcPct val="15000"/>
              </a:spcAft>
              <a:defRPr/>
            </a:pPr>
            <a:r>
              <a:rPr lang="es-UY" sz="2000" dirty="0">
                <a:latin typeface="Cartoon" pitchFamily="2" charset="0"/>
              </a:rPr>
              <a:t>Email</a:t>
            </a:r>
            <a:endParaRPr lang="es-UY" sz="2400" dirty="0">
              <a:latin typeface="Cartoon" pitchFamily="2" charset="0"/>
            </a:endParaRPr>
          </a:p>
        </p:txBody>
      </p:sp>
      <p:sp>
        <p:nvSpPr>
          <p:cNvPr id="22"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236207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additive="base">
                                        <p:cTn id="32" dur="500" fill="hold"/>
                                        <p:tgtEl>
                                          <p:spTgt spid="40"/>
                                        </p:tgtEl>
                                        <p:attrNameLst>
                                          <p:attrName>ppt_x</p:attrName>
                                        </p:attrNameLst>
                                      </p:cBhvr>
                                      <p:tavLst>
                                        <p:tav tm="0">
                                          <p:val>
                                            <p:strVal val="#ppt_x"/>
                                          </p:val>
                                        </p:tav>
                                        <p:tav tm="100000">
                                          <p:val>
                                            <p:strVal val="#ppt_x"/>
                                          </p:val>
                                        </p:tav>
                                      </p:tavLst>
                                    </p:anim>
                                    <p:anim calcmode="lin" valueType="num">
                                      <p:cBhvr additive="base">
                                        <p:cTn id="3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072191"/>
            <a:ext cx="6998915" cy="504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9"/>
          <p:cNvSpPr txBox="1">
            <a:spLocks/>
          </p:cNvSpPr>
          <p:nvPr/>
        </p:nvSpPr>
        <p:spPr>
          <a:xfrm>
            <a:off x="285750" y="188913"/>
            <a:ext cx="8534400" cy="1157287"/>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dirty="0" smtClean="0">
                <a:solidFill>
                  <a:srgbClr val="93AE43"/>
                </a:solidFill>
              </a:rPr>
              <a:t>Comenzando a conocer </a:t>
            </a:r>
            <a:r>
              <a:rPr lang="es-UY" dirty="0" err="1" smtClean="0">
                <a:solidFill>
                  <a:srgbClr val="93AE43"/>
                </a:solidFill>
              </a:rPr>
              <a:t>GeneXus</a:t>
            </a:r>
            <a:r>
              <a:rPr lang="es-UY" dirty="0" smtClean="0">
                <a:solidFill>
                  <a:srgbClr val="93AE43"/>
                </a:solidFill>
              </a:rPr>
              <a:t>…</a:t>
            </a:r>
          </a:p>
        </p:txBody>
      </p:sp>
      <p:sp>
        <p:nvSpPr>
          <p:cNvPr id="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CREACIÓN DE LA  APLICACIÓN</a:t>
            </a:r>
            <a:endParaRPr lang="en-US" b="0" i="0" dirty="0">
              <a:solidFill>
                <a:schemeClr val="bg1">
                  <a:lumMod val="95000"/>
                </a:schemeClr>
              </a:solidFill>
            </a:endParaRPr>
          </a:p>
        </p:txBody>
      </p:sp>
    </p:spTree>
    <p:extLst>
      <p:ext uri="{BB962C8B-B14F-4D97-AF65-F5344CB8AC3E}">
        <p14:creationId xmlns:p14="http://schemas.microsoft.com/office/powerpoint/2010/main" val="2586613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260350"/>
            <a:ext cx="8534400" cy="85725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dirty="0" smtClean="0">
                <a:solidFill>
                  <a:srgbClr val="93AE43"/>
                </a:solidFill>
              </a:rPr>
              <a:t>Numeración automática</a:t>
            </a:r>
            <a:endParaRPr lang="es-UY" dirty="0">
              <a:solidFill>
                <a:srgbClr val="93AE43"/>
              </a:solidFill>
            </a:endParaRPr>
          </a:p>
        </p:txBody>
      </p:sp>
      <p:sp>
        <p:nvSpPr>
          <p:cNvPr id="3" name="Content Placeholder 2"/>
          <p:cNvSpPr txBox="1">
            <a:spLocks/>
          </p:cNvSpPr>
          <p:nvPr/>
        </p:nvSpPr>
        <p:spPr>
          <a:xfrm>
            <a:off x="285750" y="1166359"/>
            <a:ext cx="8572500" cy="92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93AE43"/>
              </a:buClr>
              <a:buFont typeface="Wingdings" pitchFamily="2" charset="2"/>
              <a:buChar char="§"/>
            </a:pPr>
            <a:r>
              <a:rPr lang="es-UY" sz="2000" dirty="0"/>
              <a:t>Propiedad </a:t>
            </a:r>
            <a:r>
              <a:rPr lang="es-UY" sz="2000" dirty="0" err="1"/>
              <a:t>Autonumber</a:t>
            </a:r>
            <a:r>
              <a:rPr lang="es-UY" sz="2000" dirty="0"/>
              <a:t> </a:t>
            </a:r>
            <a:r>
              <a:rPr lang="es-UY" sz="2000" dirty="0" smtClean="0"/>
              <a:t>(valores: True, False)</a:t>
            </a:r>
          </a:p>
          <a:p>
            <a:pPr marL="400050" lvl="1" indent="0">
              <a:buFont typeface="Arial"/>
              <a:buNone/>
            </a:pPr>
            <a:endParaRPr lang="es-UY" dirty="0" smtClean="0"/>
          </a:p>
          <a:p>
            <a:endParaRPr lang="es-UY" dirty="0"/>
          </a:p>
        </p:txBody>
      </p:sp>
      <p:grpSp>
        <p:nvGrpSpPr>
          <p:cNvPr id="4" name="Group 3"/>
          <p:cNvGrpSpPr/>
          <p:nvPr/>
        </p:nvGrpSpPr>
        <p:grpSpPr>
          <a:xfrm>
            <a:off x="-281128" y="2420888"/>
            <a:ext cx="4565096" cy="3519462"/>
            <a:chOff x="-281128" y="2420888"/>
            <a:chExt cx="4565096" cy="3519462"/>
          </a:xfrm>
        </p:grpSpPr>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260" y="2996952"/>
              <a:ext cx="2796636" cy="2943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81128" y="2420888"/>
              <a:ext cx="4565096" cy="830997"/>
            </a:xfrm>
            <a:prstGeom prst="rect">
              <a:avLst/>
            </a:prstGeom>
            <a:noFill/>
          </p:spPr>
          <p:txBody>
            <a:bodyPr wrap="none" rtlCol="0">
              <a:spAutoFit/>
            </a:bodyPr>
            <a:lstStyle/>
            <a:p>
              <a:pPr marL="857250" lvl="1" indent="-457200">
                <a:buClr>
                  <a:schemeClr val="bg1">
                    <a:lumMod val="75000"/>
                  </a:schemeClr>
                </a:buClr>
                <a:buFont typeface="+mj-lt"/>
                <a:buAutoNum type="arabicPeriod"/>
              </a:pPr>
              <a:r>
                <a:rPr lang="es-UY" sz="2400" dirty="0" smtClean="0">
                  <a:latin typeface="+mn-lt"/>
                </a:rPr>
                <a:t>En </a:t>
              </a:r>
              <a:r>
                <a:rPr lang="es-UY" sz="2400" dirty="0">
                  <a:latin typeface="+mn-lt"/>
                </a:rPr>
                <a:t>la definición del atributo.</a:t>
              </a:r>
            </a:p>
            <a:p>
              <a:endParaRPr lang="es-UY" sz="2400" dirty="0">
                <a:latin typeface="+mn-lt"/>
              </a:endParaRPr>
            </a:p>
          </p:txBody>
        </p:sp>
      </p:grpSp>
      <p:grpSp>
        <p:nvGrpSpPr>
          <p:cNvPr id="7" name="Group 6"/>
          <p:cNvGrpSpPr/>
          <p:nvPr/>
        </p:nvGrpSpPr>
        <p:grpSpPr>
          <a:xfrm>
            <a:off x="4110309" y="2420888"/>
            <a:ext cx="4588628" cy="3384376"/>
            <a:chOff x="4110309" y="2420888"/>
            <a:chExt cx="4588628" cy="3384376"/>
          </a:xfrm>
        </p:grpSpPr>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9590" y="3109689"/>
              <a:ext cx="37528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110309" y="2420888"/>
              <a:ext cx="4588628" cy="830997"/>
            </a:xfrm>
            <a:prstGeom prst="rect">
              <a:avLst/>
            </a:prstGeom>
            <a:noFill/>
          </p:spPr>
          <p:txBody>
            <a:bodyPr wrap="none" rtlCol="0">
              <a:spAutoFit/>
            </a:bodyPr>
            <a:lstStyle/>
            <a:p>
              <a:pPr marL="857250" lvl="1" indent="-457200">
                <a:buClr>
                  <a:schemeClr val="bg1">
                    <a:lumMod val="75000"/>
                  </a:schemeClr>
                </a:buClr>
                <a:buFont typeface="+mj-lt"/>
                <a:buAutoNum type="arabicPeriod" startAt="2"/>
              </a:pPr>
              <a:r>
                <a:rPr lang="es-UY" sz="2400" dirty="0" smtClean="0">
                  <a:latin typeface="+mn-lt"/>
                </a:rPr>
                <a:t>En </a:t>
              </a:r>
              <a:r>
                <a:rPr lang="es-UY" sz="2400" dirty="0">
                  <a:latin typeface="+mn-lt"/>
                </a:rPr>
                <a:t>la definición del dominio.</a:t>
              </a:r>
            </a:p>
            <a:p>
              <a:endParaRPr lang="es-UY" sz="2400" dirty="0">
                <a:latin typeface="+mn-lt"/>
              </a:endParaRPr>
            </a:p>
          </p:txBody>
        </p:sp>
      </p:grpSp>
      <p:grpSp>
        <p:nvGrpSpPr>
          <p:cNvPr id="10" name="Group 9"/>
          <p:cNvGrpSpPr/>
          <p:nvPr/>
        </p:nvGrpSpPr>
        <p:grpSpPr>
          <a:xfrm>
            <a:off x="3073829" y="5550656"/>
            <a:ext cx="2318027" cy="789804"/>
            <a:chOff x="3073829" y="5550656"/>
            <a:chExt cx="2318027" cy="789804"/>
          </a:xfrm>
        </p:grpSpPr>
        <p:sp>
          <p:nvSpPr>
            <p:cNvPr id="11" name="TextBox 10"/>
            <p:cNvSpPr txBox="1"/>
            <p:nvPr/>
          </p:nvSpPr>
          <p:spPr>
            <a:xfrm>
              <a:off x="3570567" y="5940350"/>
              <a:ext cx="1426801" cy="400110"/>
            </a:xfrm>
            <a:prstGeom prst="rect">
              <a:avLst/>
            </a:prstGeom>
            <a:noFill/>
          </p:spPr>
          <p:txBody>
            <a:bodyPr wrap="none" rtlCol="0">
              <a:spAutoFit/>
            </a:bodyPr>
            <a:lstStyle/>
            <a:p>
              <a:r>
                <a:rPr lang="es-UY" sz="2000" dirty="0" smtClean="0">
                  <a:latin typeface="+mn-lt"/>
                </a:rPr>
                <a:t>Diferencias!</a:t>
              </a:r>
              <a:endParaRPr lang="es-UY" sz="2000" dirty="0">
                <a:latin typeface="+mn-lt"/>
              </a:endParaRPr>
            </a:p>
          </p:txBody>
        </p:sp>
        <p:sp>
          <p:nvSpPr>
            <p:cNvPr id="12" name="Arc 11"/>
            <p:cNvSpPr/>
            <p:nvPr/>
          </p:nvSpPr>
          <p:spPr bwMode="auto">
            <a:xfrm rot="10979342">
              <a:off x="3073829" y="5615315"/>
              <a:ext cx="1014791" cy="563290"/>
            </a:xfrm>
            <a:prstGeom prst="arc">
              <a:avLst/>
            </a:prstGeom>
            <a:noFill/>
            <a:ln w="25400"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13" name="Arc 12"/>
            <p:cNvSpPr/>
            <p:nvPr/>
          </p:nvSpPr>
          <p:spPr bwMode="auto">
            <a:xfrm rot="21375869" flipV="1">
              <a:off x="4578929" y="5550656"/>
              <a:ext cx="812927" cy="625902"/>
            </a:xfrm>
            <a:prstGeom prst="arc">
              <a:avLst/>
            </a:prstGeom>
            <a:noFill/>
            <a:ln w="25400"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grpSp>
      <p:sp>
        <p:nvSpPr>
          <p:cNvPr id="14" name="Content Placeholder 2"/>
          <p:cNvSpPr txBox="1">
            <a:spLocks/>
          </p:cNvSpPr>
          <p:nvPr/>
        </p:nvSpPr>
        <p:spPr bwMode="auto">
          <a:xfrm>
            <a:off x="319980" y="1670634"/>
            <a:ext cx="8572500" cy="92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B8C90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B8C901"/>
              </a:buClr>
              <a:buChar char="•"/>
              <a:defRPr sz="2000">
                <a:solidFill>
                  <a:schemeClr val="tx1"/>
                </a:solidFill>
                <a:latin typeface="+mn-lt"/>
              </a:defRPr>
            </a:lvl2pPr>
            <a:lvl3pPr marL="1143000" indent="-228600" algn="l" rtl="0" eaLnBrk="0" fontAlgn="base" hangingPunct="0">
              <a:spcBef>
                <a:spcPct val="20000"/>
              </a:spcBef>
              <a:spcAft>
                <a:spcPct val="0"/>
              </a:spcAft>
              <a:buClr>
                <a:srgbClr val="B8C901"/>
              </a:buClr>
              <a:buChar char="•"/>
              <a:defRPr sz="2000">
                <a:solidFill>
                  <a:schemeClr val="tx1"/>
                </a:solidFill>
                <a:latin typeface="+mn-lt"/>
              </a:defRPr>
            </a:lvl3pPr>
            <a:lvl4pPr marL="1600200" indent="-228600" algn="l" rtl="0" eaLnBrk="0" fontAlgn="base" hangingPunct="0">
              <a:spcBef>
                <a:spcPct val="20000"/>
              </a:spcBef>
              <a:spcAft>
                <a:spcPct val="0"/>
              </a:spcAft>
              <a:buClr>
                <a:srgbClr val="B8C901"/>
              </a:buClr>
              <a:buChar char="•"/>
              <a:defRPr>
                <a:solidFill>
                  <a:schemeClr val="tx1"/>
                </a:solidFill>
                <a:latin typeface="+mn-lt"/>
              </a:defRPr>
            </a:lvl4pPr>
            <a:lvl5pPr marL="2057400" indent="-228600" algn="l" rtl="0" eaLnBrk="0" fontAlgn="base" hangingPunct="0">
              <a:spcBef>
                <a:spcPct val="20000"/>
              </a:spcBef>
              <a:spcAft>
                <a:spcPct val="0"/>
              </a:spcAft>
              <a:buClr>
                <a:srgbClr val="B8C901"/>
              </a:buClr>
              <a:buChar char="•"/>
              <a:defRPr>
                <a:solidFill>
                  <a:schemeClr val="tx1"/>
                </a:solidFill>
                <a:latin typeface="+mn-lt"/>
              </a:defRPr>
            </a:lvl5pPr>
            <a:lvl6pPr marL="2514600" indent="-228600" algn="l" rtl="0" fontAlgn="base">
              <a:spcBef>
                <a:spcPct val="20000"/>
              </a:spcBef>
              <a:spcAft>
                <a:spcPct val="0"/>
              </a:spcAft>
              <a:buClr>
                <a:srgbClr val="B8C901"/>
              </a:buClr>
              <a:buChar char="•"/>
              <a:defRPr>
                <a:solidFill>
                  <a:schemeClr val="tx1"/>
                </a:solidFill>
                <a:latin typeface="+mn-lt"/>
              </a:defRPr>
            </a:lvl6pPr>
            <a:lvl7pPr marL="2971800" indent="-228600" algn="l" rtl="0" fontAlgn="base">
              <a:spcBef>
                <a:spcPct val="20000"/>
              </a:spcBef>
              <a:spcAft>
                <a:spcPct val="0"/>
              </a:spcAft>
              <a:buClr>
                <a:srgbClr val="B8C901"/>
              </a:buClr>
              <a:buChar char="•"/>
              <a:defRPr>
                <a:solidFill>
                  <a:schemeClr val="tx1"/>
                </a:solidFill>
                <a:latin typeface="+mn-lt"/>
              </a:defRPr>
            </a:lvl7pPr>
            <a:lvl8pPr marL="3429000" indent="-228600" algn="l" rtl="0" fontAlgn="base">
              <a:spcBef>
                <a:spcPct val="20000"/>
              </a:spcBef>
              <a:spcAft>
                <a:spcPct val="0"/>
              </a:spcAft>
              <a:buClr>
                <a:srgbClr val="B8C901"/>
              </a:buClr>
              <a:buChar char="•"/>
              <a:defRPr>
                <a:solidFill>
                  <a:schemeClr val="tx1"/>
                </a:solidFill>
                <a:latin typeface="+mn-lt"/>
              </a:defRPr>
            </a:lvl8pPr>
            <a:lvl9pPr marL="3886200" indent="-228600" algn="l" rtl="0" fontAlgn="base">
              <a:spcBef>
                <a:spcPct val="20000"/>
              </a:spcBef>
              <a:spcAft>
                <a:spcPct val="0"/>
              </a:spcAft>
              <a:buClr>
                <a:srgbClr val="B8C901"/>
              </a:buClr>
              <a:buChar char="•"/>
              <a:defRPr>
                <a:solidFill>
                  <a:schemeClr val="tx1"/>
                </a:solidFill>
                <a:latin typeface="+mn-lt"/>
              </a:defRPr>
            </a:lvl9pPr>
          </a:lstStyle>
          <a:p>
            <a:r>
              <a:rPr lang="es-UY" dirty="0" smtClean="0"/>
              <a:t>¿</a:t>
            </a:r>
            <a:r>
              <a:rPr lang="es-UY" sz="2000" dirty="0">
                <a:latin typeface="Segoe"/>
                <a:cs typeface="Segoe"/>
              </a:rPr>
              <a:t>Dónde se define? Dos opciones posibles:</a:t>
            </a:r>
          </a:p>
          <a:p>
            <a:pPr marL="400050" lvl="1" indent="0">
              <a:buFontTx/>
              <a:buNone/>
            </a:pPr>
            <a:endParaRPr lang="es-UY" dirty="0">
              <a:latin typeface="Segoe"/>
              <a:cs typeface="Segoe"/>
            </a:endParaRPr>
          </a:p>
          <a:p>
            <a:endParaRPr lang="es-UY" dirty="0"/>
          </a:p>
        </p:txBody>
      </p:sp>
      <p:sp>
        <p:nvSpPr>
          <p:cNvPr id="1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48032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9512" y="1484784"/>
            <a:ext cx="8856984" cy="504056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UY" sz="2000" smtClean="0"/>
              <a:t>Crear transacción Country</a:t>
            </a:r>
          </a:p>
          <a:p>
            <a:pPr marL="742950" lvl="2" indent="-342900"/>
            <a:r>
              <a:rPr lang="es-UY" sz="1800" smtClean="0"/>
              <a:t>con atributos: CountryId, CountryName </a:t>
            </a:r>
          </a:p>
          <a:p>
            <a:r>
              <a:rPr lang="es-UY" sz="2000" smtClean="0"/>
              <a:t>Crear transacción Attraction </a:t>
            </a:r>
          </a:p>
          <a:p>
            <a:pPr lvl="1"/>
            <a:r>
              <a:rPr lang="es-UY" sz="1800" smtClean="0"/>
              <a:t>con atributos: AttractionId, AttractionName, CountryId, CountryName </a:t>
            </a:r>
          </a:p>
          <a:p>
            <a:pPr lvl="1"/>
            <a:r>
              <a:rPr lang="es-UY" sz="1800" smtClean="0"/>
              <a:t>Definir dominios Id y Name</a:t>
            </a:r>
          </a:p>
          <a:p>
            <a:pPr lvl="1"/>
            <a:r>
              <a:rPr lang="es-UY" sz="1800" smtClean="0"/>
              <a:t>Autonumber en dominio Id</a:t>
            </a:r>
          </a:p>
          <a:p>
            <a:r>
              <a:rPr lang="es-UY" sz="2000" smtClean="0"/>
              <a:t>Ejecución de la aplicación (F5):</a:t>
            </a:r>
          </a:p>
          <a:p>
            <a:pPr lvl="1"/>
            <a:r>
              <a:rPr lang="es-UY" sz="1800" smtClean="0"/>
              <a:t>Lectura del “Impact Analysis”</a:t>
            </a:r>
          </a:p>
          <a:p>
            <a:pPr lvl="2"/>
            <a:r>
              <a:rPr lang="es-UY" sz="1800" smtClean="0"/>
              <a:t>Observar que no está CountryName en tabla Attraction.</a:t>
            </a:r>
          </a:p>
          <a:p>
            <a:pPr lvl="1"/>
            <a:r>
              <a:rPr lang="es-UY" sz="1800" smtClean="0"/>
              <a:t>Explicar concepto “</a:t>
            </a:r>
            <a:r>
              <a:rPr lang="es-UY" sz="1800" b="1" smtClean="0"/>
              <a:t>Reorganize</a:t>
            </a:r>
            <a:r>
              <a:rPr lang="es-UY" sz="1800" smtClean="0"/>
              <a:t>”</a:t>
            </a:r>
          </a:p>
          <a:p>
            <a:pPr lvl="1"/>
            <a:r>
              <a:rPr lang="es-UY" sz="1800" smtClean="0"/>
              <a:t>Ingreso de datos: países y atracciones turísticas. </a:t>
            </a:r>
          </a:p>
          <a:p>
            <a:pPr lvl="2"/>
            <a:r>
              <a:rPr lang="es-UY" sz="1800" smtClean="0"/>
              <a:t>Observar numeración automática </a:t>
            </a:r>
          </a:p>
          <a:p>
            <a:pPr lvl="2"/>
            <a:r>
              <a:rPr lang="es-UY" sz="1800" smtClean="0">
                <a:effectLst>
                  <a:glow rad="228600">
                    <a:schemeClr val="accent3">
                      <a:satMod val="175000"/>
                      <a:alpha val="40000"/>
                    </a:schemeClr>
                  </a:glow>
                  <a:outerShdw blurRad="50800" dist="50800" dir="5400000" algn="ctr" rotWithShape="0">
                    <a:srgbClr val="8A9701"/>
                  </a:outerShdw>
                </a:effectLst>
              </a:rPr>
              <a:t>Mostrar controles automáticos que validan </a:t>
            </a:r>
            <a:r>
              <a:rPr lang="es-UY" sz="1800" b="1" smtClean="0">
                <a:effectLst>
                  <a:glow rad="228600">
                    <a:schemeClr val="accent3">
                      <a:satMod val="175000"/>
                      <a:alpha val="40000"/>
                    </a:schemeClr>
                  </a:glow>
                  <a:outerShdw blurRad="50800" dist="50800" dir="5400000" algn="ctr" rotWithShape="0">
                    <a:srgbClr val="8A9701"/>
                  </a:outerShdw>
                </a:effectLst>
              </a:rPr>
              <a:t>consistencia entre los datos </a:t>
            </a:r>
            <a:r>
              <a:rPr lang="es-UY" sz="1800" smtClean="0">
                <a:effectLst>
                  <a:glow rad="228600">
                    <a:schemeClr val="accent3">
                      <a:satMod val="175000"/>
                      <a:alpha val="40000"/>
                    </a:schemeClr>
                  </a:glow>
                  <a:outerShdw blurRad="50800" dist="50800" dir="5400000" algn="ctr" rotWithShape="0">
                    <a:srgbClr val="8A9701"/>
                  </a:outerShdw>
                </a:effectLst>
              </a:rPr>
              <a:t>(CountryId)</a:t>
            </a:r>
            <a:endParaRPr lang="es-UY" smtClean="0">
              <a:effectLst>
                <a:glow rad="228600">
                  <a:schemeClr val="accent3">
                    <a:satMod val="175000"/>
                    <a:alpha val="40000"/>
                  </a:schemeClr>
                </a:glow>
                <a:outerShdw blurRad="50800" dist="50800" dir="5400000" algn="ctr" rotWithShape="0">
                  <a:srgbClr val="8A9701"/>
                </a:outerShdw>
              </a:effectLst>
            </a:endParaRPr>
          </a:p>
          <a:p>
            <a:pPr lvl="2"/>
            <a:endParaRPr lang="es-UY" smtClean="0"/>
          </a:p>
          <a:p>
            <a:pPr lvl="2"/>
            <a:endParaRPr lang="es-UY" smtClean="0"/>
          </a:p>
          <a:p>
            <a:pPr lvl="1"/>
            <a:endParaRPr lang="es-UY"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768" y="188640"/>
            <a:ext cx="4041314" cy="1152049"/>
          </a:xfrm>
          <a:prstGeom prst="rect">
            <a:avLst/>
          </a:prstGeom>
        </p:spPr>
      </p:pic>
      <p:sp>
        <p:nvSpPr>
          <p:cNvPr id="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2623997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Definiendo más atributos en </a:t>
            </a:r>
            <a:r>
              <a:rPr lang="es-UY" sz="2800" dirty="0" err="1" smtClean="0">
                <a:solidFill>
                  <a:srgbClr val="93AE43"/>
                </a:solidFill>
              </a:rPr>
              <a:t>Attraction</a:t>
            </a:r>
            <a:endParaRPr lang="es-UY" sz="2800" dirty="0">
              <a:solidFill>
                <a:srgbClr val="93AE43"/>
              </a:solidFill>
            </a:endParaRPr>
          </a:p>
        </p:txBody>
      </p:sp>
      <p:sp>
        <p:nvSpPr>
          <p:cNvPr id="3" name="Content Placeholder 2"/>
          <p:cNvSpPr txBox="1">
            <a:spLocks/>
          </p:cNvSpPr>
          <p:nvPr/>
        </p:nvSpPr>
        <p:spPr>
          <a:xfrm>
            <a:off x="3563888" y="1500189"/>
            <a:ext cx="5294362" cy="60377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UY" sz="2400" dirty="0" smtClean="0"/>
              <a:t>Transacciones</a:t>
            </a:r>
          </a:p>
          <a:p>
            <a:endParaRPr lang="es-UY" dirty="0"/>
          </a:p>
        </p:txBody>
      </p:sp>
      <p:grpSp>
        <p:nvGrpSpPr>
          <p:cNvPr id="4" name="Group 3"/>
          <p:cNvGrpSpPr/>
          <p:nvPr/>
        </p:nvGrpSpPr>
        <p:grpSpPr>
          <a:xfrm>
            <a:off x="108198" y="1523017"/>
            <a:ext cx="3167658" cy="3151188"/>
            <a:chOff x="108198" y="922338"/>
            <a:chExt cx="4895850" cy="4883150"/>
          </a:xfrm>
        </p:grpSpPr>
        <p:sp>
          <p:nvSpPr>
            <p:cNvPr id="5" name="Text Box 20"/>
            <p:cNvSpPr txBox="1">
              <a:spLocks noChangeArrowheads="1"/>
            </p:cNvSpPr>
            <p:nvPr/>
          </p:nvSpPr>
          <p:spPr bwMode="auto">
            <a:xfrm>
              <a:off x="1173410" y="2390775"/>
              <a:ext cx="936625" cy="2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dirty="0">
                  <a:latin typeface="Cartoon" pitchFamily="2" charset="0"/>
                </a:rPr>
                <a:t>NAME:</a:t>
              </a:r>
            </a:p>
          </p:txBody>
        </p:sp>
        <p:sp>
          <p:nvSpPr>
            <p:cNvPr id="6" name="Text Box 21"/>
            <p:cNvSpPr txBox="1">
              <a:spLocks noChangeArrowheads="1"/>
            </p:cNvSpPr>
            <p:nvPr/>
          </p:nvSpPr>
          <p:spPr bwMode="auto">
            <a:xfrm>
              <a:off x="1598860" y="1690688"/>
              <a:ext cx="2351088" cy="2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u="sng" dirty="0" smtClean="0">
                  <a:latin typeface="Cartoon" pitchFamily="2" charset="0"/>
                </a:rPr>
                <a:t>ATTRACTION</a:t>
              </a:r>
              <a:endParaRPr lang="en-US" sz="1100" u="sng" dirty="0">
                <a:latin typeface="Cartoon" pitchFamily="2" charset="0"/>
              </a:endParaRPr>
            </a:p>
          </p:txBody>
        </p:sp>
        <p:sp>
          <p:nvSpPr>
            <p:cNvPr id="7" name="Vertical Scroll 4"/>
            <p:cNvSpPr>
              <a:spLocks noChangeArrowheads="1"/>
            </p:cNvSpPr>
            <p:nvPr/>
          </p:nvSpPr>
          <p:spPr bwMode="auto">
            <a:xfrm>
              <a:off x="108198" y="922338"/>
              <a:ext cx="4895850" cy="4883150"/>
            </a:xfrm>
            <a:prstGeom prst="verticalScroll">
              <a:avLst>
                <a:gd name="adj" fmla="val 125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911225"/>
              <a:endParaRPr lang="es-UY" sz="1100"/>
            </a:p>
          </p:txBody>
        </p:sp>
        <p:sp>
          <p:nvSpPr>
            <p:cNvPr id="8" name="Text Box 20"/>
            <p:cNvSpPr txBox="1">
              <a:spLocks noChangeArrowheads="1"/>
            </p:cNvSpPr>
            <p:nvPr/>
          </p:nvSpPr>
          <p:spPr bwMode="auto">
            <a:xfrm>
              <a:off x="2194173" y="2392363"/>
              <a:ext cx="2012950" cy="2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dirty="0">
                  <a:latin typeface="Cartoon" pitchFamily="2" charset="0"/>
                </a:rPr>
                <a:t>Louvre Museum</a:t>
              </a:r>
            </a:p>
          </p:txBody>
        </p:sp>
        <p:sp>
          <p:nvSpPr>
            <p:cNvPr id="9" name="Text Box 20"/>
            <p:cNvSpPr txBox="1">
              <a:spLocks noChangeArrowheads="1"/>
            </p:cNvSpPr>
            <p:nvPr/>
          </p:nvSpPr>
          <p:spPr bwMode="auto">
            <a:xfrm>
              <a:off x="1163885" y="3162300"/>
              <a:ext cx="1368425" cy="2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dirty="0">
                  <a:latin typeface="Cartoon" pitchFamily="2" charset="0"/>
                </a:rPr>
                <a:t>COUNTRY:</a:t>
              </a:r>
            </a:p>
          </p:txBody>
        </p:sp>
        <p:sp>
          <p:nvSpPr>
            <p:cNvPr id="10" name="Text Box 20"/>
            <p:cNvSpPr txBox="1">
              <a:spLocks noChangeArrowheads="1"/>
            </p:cNvSpPr>
            <p:nvPr/>
          </p:nvSpPr>
          <p:spPr bwMode="auto">
            <a:xfrm>
              <a:off x="2532310" y="3162300"/>
              <a:ext cx="1566863" cy="2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dirty="0">
                  <a:latin typeface="Cartoon" pitchFamily="2" charset="0"/>
                </a:rPr>
                <a:t>France</a:t>
              </a:r>
            </a:p>
          </p:txBody>
        </p:sp>
        <p:sp>
          <p:nvSpPr>
            <p:cNvPr id="11" name="Text Box 20"/>
            <p:cNvSpPr txBox="1">
              <a:spLocks noChangeArrowheads="1"/>
            </p:cNvSpPr>
            <p:nvPr/>
          </p:nvSpPr>
          <p:spPr bwMode="auto">
            <a:xfrm>
              <a:off x="1181348" y="3894138"/>
              <a:ext cx="1528762" cy="2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dirty="0">
                  <a:latin typeface="Cartoon" pitchFamily="2" charset="0"/>
                </a:rPr>
                <a:t>IMAGE:</a:t>
              </a:r>
            </a:p>
          </p:txBody>
        </p:sp>
        <p:sp>
          <p:nvSpPr>
            <p:cNvPr id="12" name="Text Box 20"/>
            <p:cNvSpPr txBox="1">
              <a:spLocks noChangeArrowheads="1"/>
            </p:cNvSpPr>
            <p:nvPr/>
          </p:nvSpPr>
          <p:spPr bwMode="auto">
            <a:xfrm>
              <a:off x="1149598" y="4824413"/>
              <a:ext cx="1528762" cy="2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a:latin typeface="Cartoon" pitchFamily="2" charset="0"/>
                </a:rPr>
                <a:t>CATEGORY:</a:t>
              </a:r>
            </a:p>
          </p:txBody>
        </p:sp>
        <p:sp>
          <p:nvSpPr>
            <p:cNvPr id="13" name="Text Box 20"/>
            <p:cNvSpPr txBox="1">
              <a:spLocks noChangeArrowheads="1"/>
            </p:cNvSpPr>
            <p:nvPr/>
          </p:nvSpPr>
          <p:spPr bwMode="auto">
            <a:xfrm>
              <a:off x="2678360" y="4806950"/>
              <a:ext cx="1566863" cy="2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dirty="0">
                  <a:latin typeface="Cartoon" pitchFamily="2" charset="0"/>
                </a:rPr>
                <a:t>Museum</a:t>
              </a:r>
            </a:p>
          </p:txBody>
        </p:sp>
        <p:pic>
          <p:nvPicPr>
            <p:cNvPr id="1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6585" y="3563938"/>
              <a:ext cx="1503363"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6208" y="3282751"/>
            <a:ext cx="2911981" cy="209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5391" y="2018848"/>
            <a:ext cx="2896849" cy="98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Freeform 16"/>
          <p:cNvSpPr/>
          <p:nvPr/>
        </p:nvSpPr>
        <p:spPr bwMode="auto">
          <a:xfrm>
            <a:off x="3856763" y="2545492"/>
            <a:ext cx="443388" cy="2236573"/>
          </a:xfrm>
          <a:custGeom>
            <a:avLst/>
            <a:gdLst>
              <a:gd name="connsiteX0" fmla="*/ 344534 w 443388"/>
              <a:gd name="connsiteY0" fmla="*/ 0 h 2236573"/>
              <a:gd name="connsiteX1" fmla="*/ 85042 w 443388"/>
              <a:gd name="connsiteY1" fmla="*/ 420130 h 2236573"/>
              <a:gd name="connsiteX2" fmla="*/ 23259 w 443388"/>
              <a:gd name="connsiteY2" fmla="*/ 1927654 h 2236573"/>
              <a:gd name="connsiteX3" fmla="*/ 443388 w 443388"/>
              <a:gd name="connsiteY3" fmla="*/ 2236573 h 2236573"/>
              <a:gd name="connsiteX4" fmla="*/ 443388 w 443388"/>
              <a:gd name="connsiteY4" fmla="*/ 2236573 h 2236573"/>
              <a:gd name="connsiteX5" fmla="*/ 443388 w 443388"/>
              <a:gd name="connsiteY5" fmla="*/ 2236573 h 2236573"/>
              <a:gd name="connsiteX6" fmla="*/ 431032 w 443388"/>
              <a:gd name="connsiteY6" fmla="*/ 2211859 h 223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388" h="2236573">
                <a:moveTo>
                  <a:pt x="344534" y="0"/>
                </a:moveTo>
                <a:cubicBezTo>
                  <a:pt x="241561" y="49427"/>
                  <a:pt x="138588" y="98854"/>
                  <a:pt x="85042" y="420130"/>
                </a:cubicBezTo>
                <a:cubicBezTo>
                  <a:pt x="31496" y="741406"/>
                  <a:pt x="-36465" y="1624914"/>
                  <a:pt x="23259" y="1927654"/>
                </a:cubicBezTo>
                <a:cubicBezTo>
                  <a:pt x="82983" y="2230395"/>
                  <a:pt x="443388" y="2236573"/>
                  <a:pt x="443388" y="2236573"/>
                </a:cubicBezTo>
                <a:lnTo>
                  <a:pt x="443388" y="2236573"/>
                </a:lnTo>
                <a:lnTo>
                  <a:pt x="443388" y="2236573"/>
                </a:lnTo>
                <a:lnTo>
                  <a:pt x="431032" y="2211859"/>
                </a:lnTo>
              </a:path>
            </a:pathLst>
          </a:custGeom>
          <a:noFill/>
          <a:ln w="19050" cap="flat" cmpd="sng" algn="ctr">
            <a:solidFill>
              <a:schemeClr val="accent6">
                <a:lumMod val="75000"/>
              </a:schemeClr>
            </a:solidFill>
            <a:prstDash val="solid"/>
            <a:round/>
            <a:headEnd type="triangle" w="lg" len="med"/>
            <a:tailEnd type="none" w="lg"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18" name="Freeform 17"/>
          <p:cNvSpPr/>
          <p:nvPr/>
        </p:nvSpPr>
        <p:spPr bwMode="auto">
          <a:xfrm>
            <a:off x="5412259" y="2792627"/>
            <a:ext cx="345120" cy="2220549"/>
          </a:xfrm>
          <a:custGeom>
            <a:avLst/>
            <a:gdLst>
              <a:gd name="connsiteX0" fmla="*/ 24714 w 345120"/>
              <a:gd name="connsiteY0" fmla="*/ 0 h 1979715"/>
              <a:gd name="connsiteX1" fmla="*/ 271849 w 345120"/>
              <a:gd name="connsiteY1" fmla="*/ 98854 h 1979715"/>
              <a:gd name="connsiteX2" fmla="*/ 308919 w 345120"/>
              <a:gd name="connsiteY2" fmla="*/ 395416 h 1979715"/>
              <a:gd name="connsiteX3" fmla="*/ 333633 w 345120"/>
              <a:gd name="connsiteY3" fmla="*/ 1668162 h 1979715"/>
              <a:gd name="connsiteX4" fmla="*/ 111211 w 345120"/>
              <a:gd name="connsiteY4" fmla="*/ 1952368 h 1979715"/>
              <a:gd name="connsiteX5" fmla="*/ 0 w 345120"/>
              <a:gd name="connsiteY5" fmla="*/ 1952368 h 197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120" h="1979715">
                <a:moveTo>
                  <a:pt x="24714" y="0"/>
                </a:moveTo>
                <a:cubicBezTo>
                  <a:pt x="124598" y="16475"/>
                  <a:pt x="224482" y="32951"/>
                  <a:pt x="271849" y="98854"/>
                </a:cubicBezTo>
                <a:cubicBezTo>
                  <a:pt x="319217" y="164757"/>
                  <a:pt x="298622" y="133865"/>
                  <a:pt x="308919" y="395416"/>
                </a:cubicBezTo>
                <a:cubicBezTo>
                  <a:pt x="319216" y="656967"/>
                  <a:pt x="366584" y="1408670"/>
                  <a:pt x="333633" y="1668162"/>
                </a:cubicBezTo>
                <a:cubicBezTo>
                  <a:pt x="300682" y="1927654"/>
                  <a:pt x="166816" y="1905000"/>
                  <a:pt x="111211" y="1952368"/>
                </a:cubicBezTo>
                <a:cubicBezTo>
                  <a:pt x="55606" y="1999736"/>
                  <a:pt x="27803" y="1976052"/>
                  <a:pt x="0" y="1952368"/>
                </a:cubicBezTo>
              </a:path>
            </a:pathLst>
          </a:custGeom>
          <a:noFill/>
          <a:ln w="19050" cap="flat" cmpd="sng" algn="ctr">
            <a:solidFill>
              <a:schemeClr val="accent6">
                <a:lumMod val="75000"/>
              </a:schemeClr>
            </a:solidFill>
            <a:prstDash val="solid"/>
            <a:round/>
            <a:headEnd type="none" w="med" len="med"/>
            <a:tailEnd type="triangle" w="lg"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3707904" y="4595843"/>
            <a:ext cx="3168352" cy="777373"/>
          </a:xfrm>
          <a:prstGeom prst="rect">
            <a:avLst/>
          </a:prstGeom>
          <a:noFill/>
          <a:ln w="25400" cap="flat" cmpd="sng" algn="ctr">
            <a:solidFill>
              <a:srgbClr val="99CC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20" name="TextBox 19"/>
          <p:cNvSpPr txBox="1"/>
          <p:nvPr/>
        </p:nvSpPr>
        <p:spPr>
          <a:xfrm>
            <a:off x="5396719" y="5353471"/>
            <a:ext cx="3711785" cy="307777"/>
          </a:xfrm>
          <a:prstGeom prst="rect">
            <a:avLst/>
          </a:prstGeom>
          <a:noFill/>
        </p:spPr>
        <p:txBody>
          <a:bodyPr wrap="none" rtlCol="0">
            <a:spAutoFit/>
          </a:bodyPr>
          <a:lstStyle/>
          <a:p>
            <a:r>
              <a:rPr lang="es-UY" sz="1400" b="1" dirty="0" smtClean="0">
                <a:latin typeface="+mn-lt"/>
              </a:rPr>
              <a:t>Tipo de datos que permite almacenar imágenes</a:t>
            </a:r>
            <a:endParaRPr lang="es-UY" sz="1400" b="1" dirty="0">
              <a:latin typeface="+mn-lt"/>
            </a:endParaRPr>
          </a:p>
        </p:txBody>
      </p:sp>
      <p:sp>
        <p:nvSpPr>
          <p:cNvPr id="21" name="Rounded Rectangle 20"/>
          <p:cNvSpPr/>
          <p:nvPr/>
        </p:nvSpPr>
        <p:spPr bwMode="auto">
          <a:xfrm>
            <a:off x="4211960" y="2470626"/>
            <a:ext cx="1080238" cy="238293"/>
          </a:xfrm>
          <a:prstGeom prst="roundRect">
            <a:avLst/>
          </a:prstGeom>
          <a:noFill/>
          <a:ln w="19050" cap="flat" cmpd="sng" algn="ctr">
            <a:solidFill>
              <a:schemeClr val="accent6">
                <a:lumMod val="7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22" name="Rounded Rectangle 21"/>
          <p:cNvSpPr/>
          <p:nvPr/>
        </p:nvSpPr>
        <p:spPr bwMode="auto">
          <a:xfrm>
            <a:off x="4283968" y="4630867"/>
            <a:ext cx="1080238" cy="238293"/>
          </a:xfrm>
          <a:prstGeom prst="roundRect">
            <a:avLst/>
          </a:prstGeom>
          <a:noFill/>
          <a:ln w="19050" cap="flat" cmpd="sng" algn="ctr">
            <a:solidFill>
              <a:schemeClr val="accent6">
                <a:lumMod val="7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23" name="Oval 22"/>
          <p:cNvSpPr/>
          <p:nvPr/>
        </p:nvSpPr>
        <p:spPr bwMode="auto">
          <a:xfrm>
            <a:off x="5940152" y="5050247"/>
            <a:ext cx="792087" cy="322969"/>
          </a:xfrm>
          <a:prstGeom prst="ellipse">
            <a:avLst/>
          </a:prstGeom>
          <a:no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2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5568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animBg="1"/>
      <p:bldP spid="19" grpId="0" animBg="1"/>
      <p:bldP spid="20" grpId="0"/>
      <p:bldP spid="21" grpId="0" animBg="1"/>
      <p:bldP spid="22"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449036"/>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400" dirty="0" smtClean="0">
                <a:solidFill>
                  <a:srgbClr val="93AE43"/>
                </a:solidFill>
              </a:rPr>
              <a:t>Permitir no ingresar valores en llaves foráneas</a:t>
            </a:r>
            <a:endParaRPr lang="es-UY" sz="2400" dirty="0">
              <a:solidFill>
                <a:srgbClr val="93AE43"/>
              </a:solidFill>
            </a:endParaRP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3" y="2319340"/>
            <a:ext cx="8604447" cy="182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1452611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85750" y="1844824"/>
            <a:ext cx="8572500" cy="437023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UY" sz="2400" dirty="0" smtClean="0"/>
              <a:t>Definir lo mostrado.</a:t>
            </a:r>
          </a:p>
          <a:p>
            <a:r>
              <a:rPr lang="es-UY" sz="2400" dirty="0" smtClean="0"/>
              <a:t>Ejecutar la aplicación (F5)</a:t>
            </a:r>
          </a:p>
          <a:p>
            <a:pPr lvl="1"/>
            <a:r>
              <a:rPr lang="es-UY" sz="2400" dirty="0" smtClean="0"/>
              <a:t>Lectura del “</a:t>
            </a:r>
            <a:r>
              <a:rPr lang="es-UY" sz="2400" dirty="0" err="1" smtClean="0"/>
              <a:t>Impact</a:t>
            </a:r>
            <a:r>
              <a:rPr lang="es-UY" sz="2400" dirty="0" smtClean="0"/>
              <a:t> </a:t>
            </a:r>
            <a:r>
              <a:rPr lang="es-UY" sz="2400" dirty="0" err="1" smtClean="0"/>
              <a:t>Analysis</a:t>
            </a:r>
            <a:r>
              <a:rPr lang="es-UY" sz="2400" dirty="0" smtClean="0"/>
              <a:t>”.</a:t>
            </a:r>
          </a:p>
          <a:p>
            <a:pPr lvl="1"/>
            <a:r>
              <a:rPr lang="es-UY" sz="2400" dirty="0" smtClean="0"/>
              <a:t>Ingreso de datos probando los nuevos campos creados.</a:t>
            </a:r>
          </a:p>
          <a:p>
            <a:endParaRPr lang="es-UY" dirty="0" smtClean="0"/>
          </a:p>
          <a:p>
            <a:endParaRPr lang="es-UY"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768" y="332735"/>
            <a:ext cx="4041314" cy="1152049"/>
          </a:xfrm>
          <a:prstGeom prst="rect">
            <a:avLst/>
          </a:prstGeom>
        </p:spPr>
      </p:pic>
      <p:sp>
        <p:nvSpPr>
          <p:cNvPr id="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1202054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91072"/>
            <a:ext cx="6998915" cy="504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9"/>
          <p:cNvSpPr txBox="1">
            <a:spLocks/>
          </p:cNvSpPr>
          <p:nvPr/>
        </p:nvSpPr>
        <p:spPr>
          <a:xfrm>
            <a:off x="107504" y="327025"/>
            <a:ext cx="8928992"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dirty="0" smtClean="0">
                <a:solidFill>
                  <a:srgbClr val="93AE43"/>
                </a:solidFill>
              </a:rPr>
              <a:t>Creación de la Base de Conocimiento</a:t>
            </a:r>
          </a:p>
        </p:txBody>
      </p:sp>
      <p:pic>
        <p:nvPicPr>
          <p:cNvPr id="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2650" y="2492896"/>
            <a:ext cx="5669830" cy="3637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3366667" y="4916802"/>
            <a:ext cx="2520280" cy="936104"/>
          </a:xfrm>
          <a:prstGeom prst="roundRect">
            <a:avLst/>
          </a:prstGeom>
          <a:noFill/>
          <a:ln w="9525" cap="flat" cmpd="sng" algn="ctr">
            <a:solidFill>
              <a:schemeClr val="accent6">
                <a:lumMod val="75000"/>
              </a:schemeClr>
            </a:solidFill>
            <a:prstDash val="sys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CREACIÓN DE LA  APLICACIÓN</a:t>
            </a:r>
            <a:endParaRPr lang="en-US" b="0" i="0" dirty="0">
              <a:solidFill>
                <a:schemeClr val="bg1">
                  <a:lumMod val="95000"/>
                </a:schemeClr>
              </a:solidFill>
            </a:endParaRPr>
          </a:p>
        </p:txBody>
      </p:sp>
    </p:spTree>
    <p:extLst>
      <p:ext uri="{BB962C8B-B14F-4D97-AF65-F5344CB8AC3E}">
        <p14:creationId xmlns:p14="http://schemas.microsoft.com/office/powerpoint/2010/main" val="303532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543" y="3081830"/>
            <a:ext cx="4163813" cy="601994"/>
          </a:xfrm>
        </p:spPr>
        <p:txBody>
          <a:bodyPr/>
          <a:lstStyle/>
          <a:p>
            <a:r>
              <a:rPr lang="en-US" dirty="0" err="1" smtClean="0"/>
              <a:t>Objeto</a:t>
            </a:r>
            <a:r>
              <a:rPr lang="en-US" dirty="0" smtClean="0"/>
              <a:t> </a:t>
            </a:r>
            <a:r>
              <a:rPr lang="en-US" dirty="0" err="1" smtClean="0"/>
              <a:t>genexus</a:t>
            </a:r>
            <a:r>
              <a:rPr lang="en-US" dirty="0" smtClean="0"/>
              <a:t>: </a:t>
            </a:r>
            <a:r>
              <a:rPr lang="en-US" dirty="0" err="1" smtClean="0"/>
              <a:t>transaccion</a:t>
            </a:r>
            <a:endParaRPr lang="en-US" dirty="0"/>
          </a:p>
        </p:txBody>
      </p:sp>
    </p:spTree>
    <p:extLst>
      <p:ext uri="{BB962C8B-B14F-4D97-AF65-F5344CB8AC3E}">
        <p14:creationId xmlns:p14="http://schemas.microsoft.com/office/powerpoint/2010/main" val="2390682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dirty="0" smtClean="0">
                <a:solidFill>
                  <a:srgbClr val="93AE43"/>
                </a:solidFill>
              </a:rPr>
              <a:t>Identificando objetos de la realidad</a:t>
            </a:r>
            <a:endParaRPr lang="es-UY" dirty="0">
              <a:solidFill>
                <a:srgbClr val="93AE43"/>
              </a:solidFill>
            </a:endParaRPr>
          </a:p>
        </p:txBody>
      </p:sp>
      <p:sp>
        <p:nvSpPr>
          <p:cNvPr id="3" name="Content Placeholder 2"/>
          <p:cNvSpPr txBox="1">
            <a:spLocks/>
          </p:cNvSpPr>
          <p:nvPr/>
        </p:nvSpPr>
        <p:spPr>
          <a:xfrm>
            <a:off x="285750" y="1500189"/>
            <a:ext cx="8572500" cy="106471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UY" sz="2000" b="1" dirty="0" smtClean="0"/>
              <a:t>Sustantivos</a:t>
            </a:r>
            <a:r>
              <a:rPr lang="es-UY" sz="2000" dirty="0" smtClean="0"/>
              <a:t> que mencionan los usuarios:</a:t>
            </a:r>
          </a:p>
          <a:p>
            <a:endParaRPr lang="es-UY"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2030326"/>
            <a:ext cx="5422751" cy="4278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201863857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85750" y="620688"/>
            <a:ext cx="8572500" cy="47148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UY" sz="2000" dirty="0" smtClean="0"/>
              <a:t>Por cada objeto de la realidad identificado crearemos una </a:t>
            </a:r>
            <a:r>
              <a:rPr lang="es-UY" sz="2000" b="1" dirty="0" smtClean="0"/>
              <a:t>transacción</a:t>
            </a:r>
            <a:r>
              <a:rPr lang="es-UY" sz="2000" dirty="0" smtClean="0"/>
              <a:t>:</a:t>
            </a:r>
          </a:p>
          <a:p>
            <a:endParaRPr lang="es-UY" dirty="0" smtClean="0"/>
          </a:p>
          <a:p>
            <a:endParaRPr lang="es-UY" dirty="0" smtClean="0"/>
          </a:p>
          <a:p>
            <a:endParaRPr lang="es-UY" dirty="0" smtClean="0"/>
          </a:p>
          <a:p>
            <a:endParaRPr lang="es-UY" dirty="0" smtClean="0"/>
          </a:p>
          <a:p>
            <a:endParaRPr lang="es-UY" dirty="0" smtClean="0"/>
          </a:p>
          <a:p>
            <a:endParaRPr lang="es-UY" dirty="0" smtClean="0"/>
          </a:p>
          <a:p>
            <a:endParaRPr lang="es-UY" dirty="0" smtClean="0"/>
          </a:p>
          <a:p>
            <a:endParaRPr lang="es-UY"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1569631"/>
            <a:ext cx="6192688" cy="4451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377505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ft Brace 39"/>
          <p:cNvSpPr>
            <a:spLocks/>
          </p:cNvSpPr>
          <p:nvPr/>
        </p:nvSpPr>
        <p:spPr bwMode="auto">
          <a:xfrm rot="10800000" flipH="1">
            <a:off x="4032250" y="1492347"/>
            <a:ext cx="792163" cy="3595838"/>
          </a:xfrm>
          <a:prstGeom prst="leftBrace">
            <a:avLst>
              <a:gd name="adj1" fmla="val 8363"/>
              <a:gd name="adj2" fmla="val 49699"/>
            </a:avLst>
          </a:prstGeom>
          <a:noFill/>
          <a:ln w="9525" algn="ctr">
            <a:solidFill>
              <a:schemeClr val="accent6">
                <a:lumMod val="75000"/>
              </a:schemeClr>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911225"/>
            <a:endParaRPr lang="es-UY"/>
          </a:p>
        </p:txBody>
      </p:sp>
      <p:grpSp>
        <p:nvGrpSpPr>
          <p:cNvPr id="3" name="Group 2"/>
          <p:cNvGrpSpPr/>
          <p:nvPr/>
        </p:nvGrpSpPr>
        <p:grpSpPr>
          <a:xfrm>
            <a:off x="1341438" y="2016298"/>
            <a:ext cx="2510482" cy="4149006"/>
            <a:chOff x="1341438" y="2016298"/>
            <a:chExt cx="2510482" cy="4149006"/>
          </a:xfrm>
        </p:grpSpPr>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2275929"/>
              <a:ext cx="22098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2"/>
            <p:cNvSpPr txBox="1">
              <a:spLocks noChangeArrowheads="1"/>
            </p:cNvSpPr>
            <p:nvPr/>
          </p:nvSpPr>
          <p:spPr bwMode="auto">
            <a:xfrm>
              <a:off x="1938982" y="2016298"/>
              <a:ext cx="191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2400" dirty="0">
                  <a:latin typeface="Cartoon" pitchFamily="2" charset="0"/>
                </a:rPr>
                <a:t>CUSTOMER</a:t>
              </a:r>
              <a:endParaRPr lang="es-UY" sz="2800" dirty="0">
                <a:latin typeface="Cartoon" pitchFamily="2" charset="0"/>
              </a:endParaRPr>
            </a:p>
          </p:txBody>
        </p:sp>
        <p:pic>
          <p:nvPicPr>
            <p:cNvPr id="6" name="Picture 4" descr="C:\Users\rroballo\AppData\Local\Microsoft\Windows\Temporary Internet Files\Content.IE5\N6ANE9LS\MM900174001[1].gif"/>
            <p:cNvPicPr>
              <a:picLocks noChangeAspect="1" noChangeArrowheads="1" noCrop="1"/>
            </p:cNvPicPr>
            <p:nvPr/>
          </p:nvPicPr>
          <p:blipFill>
            <a:blip r:embed="rId4" cstate="print">
              <a:grayscl/>
              <a:biLevel thresh="50000"/>
              <a:extLst>
                <a:ext uri="{28A0092B-C50C-407E-A947-70E740481C1C}">
                  <a14:useLocalDpi xmlns:a14="http://schemas.microsoft.com/office/drawing/2010/main" val="0"/>
                </a:ext>
              </a:extLst>
            </a:blip>
            <a:srcRect/>
            <a:stretch>
              <a:fillRect/>
            </a:stretch>
          </p:blipFill>
          <p:spPr bwMode="auto">
            <a:xfrm>
              <a:off x="1817688" y="4457154"/>
              <a:ext cx="1487487"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MC910216379[1]"/>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1882775" y="4519066"/>
              <a:ext cx="14224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3438" y="1457003"/>
            <a:ext cx="4343400" cy="351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p:nvPr/>
        </p:nvGrpSpPr>
        <p:grpSpPr>
          <a:xfrm>
            <a:off x="3532909" y="2708920"/>
            <a:ext cx="5453929" cy="3744416"/>
            <a:chOff x="3532909" y="2348880"/>
            <a:chExt cx="5453929" cy="3744416"/>
          </a:xfrm>
        </p:grpSpPr>
        <p:sp>
          <p:nvSpPr>
            <p:cNvPr id="10" name="Content Placeholder 2"/>
            <p:cNvSpPr txBox="1">
              <a:spLocks/>
            </p:cNvSpPr>
            <p:nvPr/>
          </p:nvSpPr>
          <p:spPr bwMode="auto">
            <a:xfrm>
              <a:off x="3532909" y="5036772"/>
              <a:ext cx="5453929" cy="105652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B8C90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B8C901"/>
                </a:buClr>
                <a:buChar char="•"/>
                <a:defRPr sz="2000">
                  <a:solidFill>
                    <a:schemeClr val="tx1"/>
                  </a:solidFill>
                  <a:latin typeface="+mn-lt"/>
                </a:defRPr>
              </a:lvl2pPr>
              <a:lvl3pPr marL="1143000" indent="-228600" algn="l" rtl="0" eaLnBrk="0" fontAlgn="base" hangingPunct="0">
                <a:spcBef>
                  <a:spcPct val="20000"/>
                </a:spcBef>
                <a:spcAft>
                  <a:spcPct val="0"/>
                </a:spcAft>
                <a:buClr>
                  <a:srgbClr val="B8C901"/>
                </a:buClr>
                <a:buChar char="•"/>
                <a:defRPr sz="2000">
                  <a:solidFill>
                    <a:schemeClr val="tx1"/>
                  </a:solidFill>
                  <a:latin typeface="+mn-lt"/>
                </a:defRPr>
              </a:lvl3pPr>
              <a:lvl4pPr marL="1600200" indent="-228600" algn="l" rtl="0" eaLnBrk="0" fontAlgn="base" hangingPunct="0">
                <a:spcBef>
                  <a:spcPct val="20000"/>
                </a:spcBef>
                <a:spcAft>
                  <a:spcPct val="0"/>
                </a:spcAft>
                <a:buClr>
                  <a:srgbClr val="B8C901"/>
                </a:buClr>
                <a:buChar char="•"/>
                <a:defRPr>
                  <a:solidFill>
                    <a:schemeClr val="tx1"/>
                  </a:solidFill>
                  <a:latin typeface="+mn-lt"/>
                </a:defRPr>
              </a:lvl4pPr>
              <a:lvl5pPr marL="2057400" indent="-228600" algn="l" rtl="0" eaLnBrk="0" fontAlgn="base" hangingPunct="0">
                <a:spcBef>
                  <a:spcPct val="20000"/>
                </a:spcBef>
                <a:spcAft>
                  <a:spcPct val="0"/>
                </a:spcAft>
                <a:buClr>
                  <a:srgbClr val="B8C901"/>
                </a:buClr>
                <a:buChar char="•"/>
                <a:defRPr>
                  <a:solidFill>
                    <a:schemeClr val="tx1"/>
                  </a:solidFill>
                  <a:latin typeface="+mn-lt"/>
                </a:defRPr>
              </a:lvl5pPr>
              <a:lvl6pPr marL="2514600" indent="-228600" algn="l" rtl="0" fontAlgn="base">
                <a:spcBef>
                  <a:spcPct val="20000"/>
                </a:spcBef>
                <a:spcAft>
                  <a:spcPct val="0"/>
                </a:spcAft>
                <a:buClr>
                  <a:srgbClr val="B8C901"/>
                </a:buClr>
                <a:buChar char="•"/>
                <a:defRPr>
                  <a:solidFill>
                    <a:schemeClr val="tx1"/>
                  </a:solidFill>
                  <a:latin typeface="+mn-lt"/>
                </a:defRPr>
              </a:lvl6pPr>
              <a:lvl7pPr marL="2971800" indent="-228600" algn="l" rtl="0" fontAlgn="base">
                <a:spcBef>
                  <a:spcPct val="20000"/>
                </a:spcBef>
                <a:spcAft>
                  <a:spcPct val="0"/>
                </a:spcAft>
                <a:buClr>
                  <a:srgbClr val="B8C901"/>
                </a:buClr>
                <a:buChar char="•"/>
                <a:defRPr>
                  <a:solidFill>
                    <a:schemeClr val="tx1"/>
                  </a:solidFill>
                  <a:latin typeface="+mn-lt"/>
                </a:defRPr>
              </a:lvl7pPr>
              <a:lvl8pPr marL="3429000" indent="-228600" algn="l" rtl="0" fontAlgn="base">
                <a:spcBef>
                  <a:spcPct val="20000"/>
                </a:spcBef>
                <a:spcAft>
                  <a:spcPct val="0"/>
                </a:spcAft>
                <a:buClr>
                  <a:srgbClr val="B8C901"/>
                </a:buClr>
                <a:buChar char="•"/>
                <a:defRPr>
                  <a:solidFill>
                    <a:schemeClr val="tx1"/>
                  </a:solidFill>
                  <a:latin typeface="+mn-lt"/>
                </a:defRPr>
              </a:lvl8pPr>
              <a:lvl9pPr marL="3886200" indent="-228600" algn="l" rtl="0" fontAlgn="base">
                <a:spcBef>
                  <a:spcPct val="20000"/>
                </a:spcBef>
                <a:spcAft>
                  <a:spcPct val="0"/>
                </a:spcAft>
                <a:buClr>
                  <a:srgbClr val="B8C901"/>
                </a:buClr>
                <a:buChar char="•"/>
                <a:defRPr>
                  <a:solidFill>
                    <a:schemeClr val="tx1"/>
                  </a:solidFill>
                  <a:latin typeface="+mn-lt"/>
                </a:defRPr>
              </a:lvl9pPr>
            </a:lstStyle>
            <a:p>
              <a:pPr marL="457200" indent="-457200">
                <a:buFont typeface="+mj-lt"/>
                <a:buAutoNum type="arabicPeriod" startAt="2"/>
              </a:pPr>
              <a:r>
                <a:rPr lang="es-UY" dirty="0" smtClean="0"/>
                <a:t>Definir un atributo -o conjunto de </a:t>
              </a:r>
            </a:p>
            <a:p>
              <a:pPr marL="0" indent="0">
                <a:buNone/>
              </a:pPr>
              <a:r>
                <a:rPr lang="es-UY" dirty="0" smtClean="0"/>
                <a:t>atributos- con rol de identificador o llave.</a:t>
              </a:r>
            </a:p>
            <a:p>
              <a:endParaRPr lang="es-UY" dirty="0" smtClean="0"/>
            </a:p>
          </p:txBody>
        </p:sp>
        <p:cxnSp>
          <p:nvCxnSpPr>
            <p:cNvPr id="11" name="Straight Connector 10"/>
            <p:cNvCxnSpPr/>
            <p:nvPr/>
          </p:nvCxnSpPr>
          <p:spPr bwMode="auto">
            <a:xfrm flipH="1">
              <a:off x="4139952" y="2348880"/>
              <a:ext cx="1179131" cy="2687892"/>
            </a:xfrm>
            <a:prstGeom prst="line">
              <a:avLst/>
            </a:prstGeom>
            <a:noFill/>
            <a:ln w="25400" cap="flat" cmpd="sng" algn="ctr">
              <a:solidFill>
                <a:schemeClr val="accent6">
                  <a:lumMod val="75000"/>
                </a:schemeClr>
              </a:solidFill>
              <a:prstDash val="solid"/>
              <a:round/>
              <a:headEnd type="none" w="med" len="med"/>
              <a:tailEnd type="none" w="med" len="med"/>
            </a:ln>
            <a:effectLst/>
          </p:spPr>
        </p:cxnSp>
      </p:grpSp>
      <p:grpSp>
        <p:nvGrpSpPr>
          <p:cNvPr id="12" name="Group 11"/>
          <p:cNvGrpSpPr/>
          <p:nvPr/>
        </p:nvGrpSpPr>
        <p:grpSpPr>
          <a:xfrm>
            <a:off x="5130062" y="2276872"/>
            <a:ext cx="2650178" cy="432048"/>
            <a:chOff x="5130062" y="1916832"/>
            <a:chExt cx="2650178" cy="432048"/>
          </a:xfrm>
        </p:grpSpPr>
        <p:cxnSp>
          <p:nvCxnSpPr>
            <p:cNvPr id="13" name="Straight Arrow Connector 12"/>
            <p:cNvCxnSpPr/>
            <p:nvPr/>
          </p:nvCxnSpPr>
          <p:spPr bwMode="auto">
            <a:xfrm flipH="1">
              <a:off x="7145340" y="2175368"/>
              <a:ext cx="634900" cy="0"/>
            </a:xfrm>
            <a:prstGeom prst="straightConnector1">
              <a:avLst/>
            </a:prstGeom>
            <a:noFill/>
            <a:ln w="25400" cap="flat" cmpd="sng" algn="ctr">
              <a:solidFill>
                <a:schemeClr val="accent6">
                  <a:lumMod val="75000"/>
                </a:schemeClr>
              </a:solidFill>
              <a:prstDash val="solid"/>
              <a:round/>
              <a:headEnd type="none" w="med" len="med"/>
              <a:tailEnd type="arrow"/>
            </a:ln>
            <a:effectLst/>
          </p:spPr>
        </p:cxnSp>
        <p:sp>
          <p:nvSpPr>
            <p:cNvPr id="14" name="Oval 13"/>
            <p:cNvSpPr/>
            <p:nvPr/>
          </p:nvSpPr>
          <p:spPr bwMode="auto">
            <a:xfrm>
              <a:off x="5130062" y="1916832"/>
              <a:ext cx="378042" cy="432048"/>
            </a:xfrm>
            <a:prstGeom prst="ellipse">
              <a:avLst/>
            </a:prstGeom>
            <a:noFill/>
            <a:ln w="25400" cap="flat" cmpd="sng" algn="ctr">
              <a:solidFill>
                <a:schemeClr val="accent6">
                  <a:lumMod val="7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grpSp>
      <p:sp>
        <p:nvSpPr>
          <p:cNvPr id="15" name="Content Placeholder 2"/>
          <p:cNvSpPr txBox="1">
            <a:spLocks/>
          </p:cNvSpPr>
          <p:nvPr/>
        </p:nvSpPr>
        <p:spPr bwMode="auto">
          <a:xfrm>
            <a:off x="285750" y="276052"/>
            <a:ext cx="8534722" cy="99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B8C901"/>
              </a:buClr>
              <a:buFontTx/>
              <a:buNone/>
              <a:defRPr sz="3200">
                <a:solidFill>
                  <a:schemeClr val="folHlink"/>
                </a:solidFill>
                <a:latin typeface="+mn-lt"/>
                <a:ea typeface="+mn-ea"/>
                <a:cs typeface="+mn-cs"/>
              </a:defRPr>
            </a:lvl1pPr>
            <a:lvl2pPr marL="742950" indent="-285750" algn="l" rtl="0" eaLnBrk="0" fontAlgn="base" hangingPunct="0">
              <a:spcBef>
                <a:spcPct val="20000"/>
              </a:spcBef>
              <a:spcAft>
                <a:spcPct val="0"/>
              </a:spcAft>
              <a:buClr>
                <a:srgbClr val="B8C901"/>
              </a:buClr>
              <a:buChar char="•"/>
              <a:defRPr sz="2000">
                <a:solidFill>
                  <a:schemeClr val="tx1"/>
                </a:solidFill>
                <a:latin typeface="+mn-lt"/>
              </a:defRPr>
            </a:lvl2pPr>
            <a:lvl3pPr marL="1143000" indent="-228600" algn="l" rtl="0" eaLnBrk="0" fontAlgn="base" hangingPunct="0">
              <a:spcBef>
                <a:spcPct val="20000"/>
              </a:spcBef>
              <a:spcAft>
                <a:spcPct val="0"/>
              </a:spcAft>
              <a:buClr>
                <a:srgbClr val="B8C901"/>
              </a:buClr>
              <a:buChar char="•"/>
              <a:defRPr sz="2000">
                <a:solidFill>
                  <a:schemeClr val="tx1"/>
                </a:solidFill>
                <a:latin typeface="+mn-lt"/>
              </a:defRPr>
            </a:lvl3pPr>
            <a:lvl4pPr marL="1600200" indent="-228600" algn="l" rtl="0" eaLnBrk="0" fontAlgn="base" hangingPunct="0">
              <a:spcBef>
                <a:spcPct val="20000"/>
              </a:spcBef>
              <a:spcAft>
                <a:spcPct val="0"/>
              </a:spcAft>
              <a:buClr>
                <a:srgbClr val="B8C901"/>
              </a:buClr>
              <a:buChar char="•"/>
              <a:defRPr>
                <a:solidFill>
                  <a:schemeClr val="tx1"/>
                </a:solidFill>
                <a:latin typeface="+mn-lt"/>
              </a:defRPr>
            </a:lvl4pPr>
            <a:lvl5pPr marL="2057400" indent="-228600" algn="l" rtl="0" eaLnBrk="0" fontAlgn="base" hangingPunct="0">
              <a:spcBef>
                <a:spcPct val="20000"/>
              </a:spcBef>
              <a:spcAft>
                <a:spcPct val="0"/>
              </a:spcAft>
              <a:buClr>
                <a:srgbClr val="B8C901"/>
              </a:buClr>
              <a:buChar char="•"/>
              <a:defRPr>
                <a:solidFill>
                  <a:schemeClr val="tx1"/>
                </a:solidFill>
                <a:latin typeface="+mn-lt"/>
              </a:defRPr>
            </a:lvl5pPr>
            <a:lvl6pPr marL="2514600" indent="-228600" algn="l" rtl="0" fontAlgn="base">
              <a:spcBef>
                <a:spcPct val="20000"/>
              </a:spcBef>
              <a:spcAft>
                <a:spcPct val="0"/>
              </a:spcAft>
              <a:buClr>
                <a:srgbClr val="B8C901"/>
              </a:buClr>
              <a:buChar char="•"/>
              <a:defRPr>
                <a:solidFill>
                  <a:schemeClr val="tx1"/>
                </a:solidFill>
                <a:latin typeface="+mn-lt"/>
              </a:defRPr>
            </a:lvl6pPr>
            <a:lvl7pPr marL="2971800" indent="-228600" algn="l" rtl="0" fontAlgn="base">
              <a:spcBef>
                <a:spcPct val="20000"/>
              </a:spcBef>
              <a:spcAft>
                <a:spcPct val="0"/>
              </a:spcAft>
              <a:buClr>
                <a:srgbClr val="B8C901"/>
              </a:buClr>
              <a:buChar char="•"/>
              <a:defRPr>
                <a:solidFill>
                  <a:schemeClr val="tx1"/>
                </a:solidFill>
                <a:latin typeface="+mn-lt"/>
              </a:defRPr>
            </a:lvl7pPr>
            <a:lvl8pPr marL="3429000" indent="-228600" algn="l" rtl="0" fontAlgn="base">
              <a:spcBef>
                <a:spcPct val="20000"/>
              </a:spcBef>
              <a:spcAft>
                <a:spcPct val="0"/>
              </a:spcAft>
              <a:buClr>
                <a:srgbClr val="B8C901"/>
              </a:buClr>
              <a:buChar char="•"/>
              <a:defRPr>
                <a:solidFill>
                  <a:schemeClr val="tx1"/>
                </a:solidFill>
                <a:latin typeface="+mn-lt"/>
              </a:defRPr>
            </a:lvl8pPr>
            <a:lvl9pPr marL="3886200" indent="-228600" algn="l" rtl="0" fontAlgn="base">
              <a:spcBef>
                <a:spcPct val="20000"/>
              </a:spcBef>
              <a:spcAft>
                <a:spcPct val="0"/>
              </a:spcAft>
              <a:buClr>
                <a:srgbClr val="B8C901"/>
              </a:buClr>
              <a:buChar char="•"/>
              <a:defRPr>
                <a:solidFill>
                  <a:schemeClr val="tx1"/>
                </a:solidFill>
                <a:latin typeface="+mn-lt"/>
              </a:defRPr>
            </a:lvl9pPr>
          </a:lstStyle>
          <a:p>
            <a:pPr algn="l"/>
            <a:r>
              <a:rPr lang="es-UY" sz="2800" b="1" dirty="0" smtClean="0">
                <a:solidFill>
                  <a:schemeClr val="tx1"/>
                </a:solidFill>
              </a:rPr>
              <a:t>En cada transacción…</a:t>
            </a:r>
          </a:p>
          <a:p>
            <a:pPr marL="457200" indent="-457200" algn="l">
              <a:buFont typeface="+mj-lt"/>
              <a:buAutoNum type="arabicPeriod"/>
            </a:pPr>
            <a:r>
              <a:rPr lang="es-UY" sz="1800" dirty="0" smtClean="0">
                <a:solidFill>
                  <a:schemeClr val="tx2"/>
                </a:solidFill>
              </a:rPr>
              <a:t>Definir los atributos/campos que describen al objeto de la realidad.</a:t>
            </a:r>
            <a:endParaRPr lang="es-UY" sz="1800" dirty="0">
              <a:solidFill>
                <a:schemeClr val="tx2"/>
              </a:solidFill>
            </a:endParaRPr>
          </a:p>
        </p:txBody>
      </p:sp>
      <p:sp>
        <p:nvSpPr>
          <p:cNvPr id="17"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201905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85750" y="388459"/>
            <a:ext cx="8572500" cy="47148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rabicPeriod" startAt="3"/>
            </a:pPr>
            <a:r>
              <a:rPr lang="es-UY" sz="2000" b="1" dirty="0" smtClean="0"/>
              <a:t>Web </a:t>
            </a:r>
            <a:r>
              <a:rPr lang="en-US" sz="2000" b="1" dirty="0" smtClean="0"/>
              <a:t>Form</a:t>
            </a:r>
            <a:r>
              <a:rPr lang="es-UY" sz="2000" dirty="0" smtClean="0"/>
              <a:t> y </a:t>
            </a:r>
            <a:r>
              <a:rPr lang="en-US" sz="2000" b="1" dirty="0" smtClean="0"/>
              <a:t>Win Form</a:t>
            </a:r>
            <a:r>
              <a:rPr lang="es-UY" sz="2000" dirty="0" smtClean="0"/>
              <a:t> se generan automáticamente para el ingreso, eliminación y modificación de datos.</a:t>
            </a:r>
            <a:endParaRPr lang="es-UY" sz="2000"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1541388"/>
            <a:ext cx="4536504" cy="439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1145294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9512" y="1556792"/>
            <a:ext cx="8229600" cy="3781425"/>
            <a:chOff x="179512" y="2348880"/>
            <a:chExt cx="8229600" cy="3781425"/>
          </a:xfrm>
        </p:grpSpPr>
        <p:pic>
          <p:nvPicPr>
            <p:cNvPr id="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348880"/>
              <a:ext cx="82296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1043608" y="5262906"/>
              <a:ext cx="156867" cy="145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2" y="2514382"/>
              <a:ext cx="1995675" cy="338554"/>
            </a:xfrm>
            <a:prstGeom prst="rect">
              <a:avLst/>
            </a:prstGeom>
            <a:noFill/>
          </p:spPr>
          <p:txBody>
            <a:bodyPr wrap="none" rtlCol="0">
              <a:spAutoFit/>
            </a:bodyPr>
            <a:lstStyle/>
            <a:p>
              <a:r>
                <a:rPr lang="es-UY" sz="1600" dirty="0" smtClean="0">
                  <a:latin typeface="+mn-lt"/>
                </a:rPr>
                <a:t>Customer </a:t>
              </a:r>
              <a:r>
                <a:rPr lang="en-US" sz="1600" dirty="0" smtClean="0">
                  <a:latin typeface="+mn-lt"/>
                </a:rPr>
                <a:t>Transaction</a:t>
              </a:r>
              <a:endParaRPr lang="en-US" sz="1600" dirty="0">
                <a:latin typeface="+mn-lt"/>
              </a:endParaRPr>
            </a:p>
          </p:txBody>
        </p:sp>
        <p:pic>
          <p:nvPicPr>
            <p:cNvPr id="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512" y="3009503"/>
              <a:ext cx="406717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Content Placeholder 2"/>
          <p:cNvSpPr txBox="1">
            <a:spLocks/>
          </p:cNvSpPr>
          <p:nvPr/>
        </p:nvSpPr>
        <p:spPr>
          <a:xfrm>
            <a:off x="438150" y="430635"/>
            <a:ext cx="8572500" cy="86409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rabicPeriod" startAt="4"/>
            </a:pPr>
            <a:r>
              <a:rPr lang="es-UY" sz="2000" dirty="0" smtClean="0"/>
              <a:t>Analizando las transacciones definidas, </a:t>
            </a:r>
            <a:r>
              <a:rPr lang="es-UY" sz="2000" dirty="0" err="1" smtClean="0"/>
              <a:t>GeneXus</a:t>
            </a:r>
            <a:r>
              <a:rPr lang="es-UY" sz="2000" dirty="0" smtClean="0"/>
              <a:t> determinará las </a:t>
            </a:r>
            <a:r>
              <a:rPr lang="es-UY" sz="2000" b="1" dirty="0" smtClean="0"/>
              <a:t>tablas</a:t>
            </a:r>
            <a:r>
              <a:rPr lang="es-UY" sz="2000" dirty="0" smtClean="0"/>
              <a:t> físicas a crear..</a:t>
            </a:r>
            <a:endParaRPr lang="es-UY" sz="2000" dirty="0"/>
          </a:p>
        </p:txBody>
      </p:sp>
      <p:sp>
        <p:nvSpPr>
          <p:cNvPr id="9"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OBJETO GENEXUS: TRANSACCIÓN</a:t>
            </a:r>
            <a:endParaRPr lang="en-US" b="0" i="0" dirty="0">
              <a:solidFill>
                <a:schemeClr val="bg1">
                  <a:lumMod val="95000"/>
                </a:schemeClr>
              </a:solidFill>
            </a:endParaRPr>
          </a:p>
        </p:txBody>
      </p:sp>
    </p:spTree>
    <p:extLst>
      <p:ext uri="{BB962C8B-B14F-4D97-AF65-F5344CB8AC3E}">
        <p14:creationId xmlns:p14="http://schemas.microsoft.com/office/powerpoint/2010/main" val="37653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ctr">
        <a:normAutofit/>
      </a:bodyPr>
      <a:lstStyle>
        <a:defPPr>
          <a:defRPr b="0" i="0" dirty="0" smtClean="0">
            <a:solidFill>
              <a:schemeClr val="bg1">
                <a:lumMod val="9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2251</TotalTime>
  <Words>2546</Words>
  <Application>Microsoft Office PowerPoint</Application>
  <PresentationFormat>On-screen Show (4:3)</PresentationFormat>
  <Paragraphs>263</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CREACIÓN DE LA APLICACIÓN Creación de la Base de Conocimiento</vt:lpstr>
      <vt:lpstr>PowerPoint Presentation</vt:lpstr>
      <vt:lpstr>PowerPoint Presentation</vt:lpstr>
      <vt:lpstr>Objeto genexus: transaccion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macmini-pro macmini</dc:creator>
  <cp:lastModifiedBy>Maia Shuster</cp:lastModifiedBy>
  <cp:revision>205</cp:revision>
  <cp:lastPrinted>2013-05-13T18:08:38Z</cp:lastPrinted>
  <dcterms:created xsi:type="dcterms:W3CDTF">2013-04-25T16:22:53Z</dcterms:created>
  <dcterms:modified xsi:type="dcterms:W3CDTF">2013-06-06T17:26:52Z</dcterms:modified>
</cp:coreProperties>
</file>