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56" r:id="rId2"/>
    <p:sldId id="261" r:id="rId3"/>
    <p:sldId id="262" r:id="rId4"/>
    <p:sldId id="263" r:id="rId5"/>
    <p:sldId id="264" r:id="rId6"/>
    <p:sldId id="266" r:id="rId7"/>
    <p:sldId id="267" r:id="rId8"/>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B0F3239-CD68-7D44-A79D-2C7662D983C6}">
          <p14:sldIdLst>
            <p14:sldId id="256"/>
            <p14:sldId id="261"/>
            <p14:sldId id="262"/>
            <p14:sldId id="263"/>
            <p14:sldId id="264"/>
            <p14:sldId id="266"/>
            <p14:sldId id="267"/>
          </p14:sldIdLst>
        </p14:section>
        <p14:section name="Untitled Section" id="{46B6E6F4-310F-C14D-A030-EA2BBB26B1AC}">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AE43"/>
    <a:srgbClr val="92BA5E"/>
    <a:srgbClr val="8EBB38"/>
    <a:srgbClr val="5E5E5E"/>
    <a:srgbClr val="A6CE2A"/>
    <a:srgbClr val="AED72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452" autoAdjust="0"/>
    <p:restoredTop sz="82878" autoAdjust="0"/>
  </p:normalViewPr>
  <p:slideViewPr>
    <p:cSldViewPr snapToGrid="0" snapToObjects="1">
      <p:cViewPr>
        <p:scale>
          <a:sx n="66" d="100"/>
          <a:sy n="66" d="100"/>
        </p:scale>
        <p:origin x="-1290"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p:scale>
          <a:sx n="100" d="100"/>
          <a:sy n="100" d="100"/>
        </p:scale>
        <p:origin x="-1650" y="24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ECD29CE8-54DD-4042-ADF5-4E30E44A0B86}" type="datetimeFigureOut">
              <a:rPr lang="en-US" smtClean="0"/>
              <a:t>6/3/2013</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E8EFC025-C41F-B943-B94E-E4BDAD66BB77}" type="slidenum">
              <a:rPr lang="en-US" smtClean="0"/>
              <a:t>‹#›</a:t>
            </a:fld>
            <a:endParaRPr lang="en-US"/>
          </a:p>
        </p:txBody>
      </p:sp>
    </p:spTree>
    <p:extLst>
      <p:ext uri="{BB962C8B-B14F-4D97-AF65-F5344CB8AC3E}">
        <p14:creationId xmlns:p14="http://schemas.microsoft.com/office/powerpoint/2010/main" val="395077862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s-UY"/>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61D8D245-ED2B-4219-9EBE-D4197D0D408A}" type="datetimeFigureOut">
              <a:rPr lang="es-UY" smtClean="0"/>
              <a:t>03/06/2013</a:t>
            </a:fld>
            <a:endParaRPr lang="es-UY"/>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s-UY"/>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s-UY" dirty="0"/>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s-UY"/>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012ACFE4-5E7D-4C36-9678-2ED301D05865}" type="slidenum">
              <a:rPr lang="es-UY" smtClean="0"/>
              <a:t>‹#›</a:t>
            </a:fld>
            <a:endParaRPr lang="es-UY"/>
          </a:p>
        </p:txBody>
      </p:sp>
    </p:spTree>
    <p:extLst>
      <p:ext uri="{BB962C8B-B14F-4D97-AF65-F5344CB8AC3E}">
        <p14:creationId xmlns:p14="http://schemas.microsoft.com/office/powerpoint/2010/main" val="2911780909"/>
      </p:ext>
    </p:extLst>
  </p:cSld>
  <p:clrMap bg1="lt1" tx1="dk1" bg2="lt2" tx2="dk2" accent1="accent1" accent2="accent2" accent3="accent3" accent4="accent4" accent5="accent5" accent6="accent6" hlink="hlink" folHlink="folHlink"/>
  <p:hf sldNum="0" hdr="0" ftr="0" dt="0"/>
  <p:notesStyle>
    <a:lvl1pPr marL="0" algn="just" defTabSz="914400" rtl="0" eaLnBrk="1" latinLnBrk="0" hangingPunct="1">
      <a:defRPr sz="900" kern="1200">
        <a:solidFill>
          <a:schemeClr val="tx1"/>
        </a:solidFill>
        <a:latin typeface="Verdana" pitchFamily="34" charset="0"/>
        <a:ea typeface="Verdana" pitchFamily="34" charset="0"/>
        <a:cs typeface="Verdana" pitchFamily="34" charset="0"/>
      </a:defRPr>
    </a:lvl1pPr>
    <a:lvl2pPr marL="457200" algn="just" defTabSz="914400" rtl="0" eaLnBrk="1" latinLnBrk="0" hangingPunct="1">
      <a:defRPr sz="900" kern="1200">
        <a:solidFill>
          <a:schemeClr val="tx1"/>
        </a:solidFill>
        <a:latin typeface="Verdana" pitchFamily="34" charset="0"/>
        <a:ea typeface="Verdana" pitchFamily="34" charset="0"/>
        <a:cs typeface="Verdana" pitchFamily="34" charset="0"/>
      </a:defRPr>
    </a:lvl2pPr>
    <a:lvl3pPr marL="914400" algn="just" defTabSz="914400" rtl="0" eaLnBrk="1" latinLnBrk="0" hangingPunct="1">
      <a:defRPr sz="900" kern="1200">
        <a:solidFill>
          <a:schemeClr val="tx1"/>
        </a:solidFill>
        <a:latin typeface="Verdana" pitchFamily="34" charset="0"/>
        <a:ea typeface="Verdana" pitchFamily="34" charset="0"/>
        <a:cs typeface="Verdana" pitchFamily="34" charset="0"/>
      </a:defRPr>
    </a:lvl3pPr>
    <a:lvl4pPr marL="1371600" algn="just" defTabSz="914400" rtl="0" eaLnBrk="1" latinLnBrk="0" hangingPunct="1">
      <a:defRPr sz="900" kern="1200">
        <a:solidFill>
          <a:schemeClr val="tx1"/>
        </a:solidFill>
        <a:latin typeface="Verdana" pitchFamily="34" charset="0"/>
        <a:ea typeface="Verdana" pitchFamily="34" charset="0"/>
        <a:cs typeface="Verdana" pitchFamily="34" charset="0"/>
      </a:defRPr>
    </a:lvl4pPr>
    <a:lvl5pPr marL="1828800" algn="just" defTabSz="914400" rtl="0" eaLnBrk="1" latinLnBrk="0" hangingPunct="1">
      <a:defRPr sz="900"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smtClean="0"/>
              <a:t>Vamos a ver a continuación un ejemplo práctico de uso de Business Components.</a:t>
            </a:r>
            <a:endParaRPr lang="es-UY"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184258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smtClean="0"/>
              <a:t>Comencemos planteando el siguiente escenario:</a:t>
            </a:r>
          </a:p>
          <a:p>
            <a:endParaRPr lang="es-UY" smtClean="0"/>
          </a:p>
          <a:p>
            <a:r>
              <a:rPr lang="es-UY" smtClean="0"/>
              <a:t>Todo cliente de la agencia de viajes acumula millas cada vez que realiza excursiones.</a:t>
            </a:r>
          </a:p>
          <a:p>
            <a:endParaRPr lang="es-UY" smtClean="0"/>
          </a:p>
          <a:p>
            <a:r>
              <a:rPr lang="es-UY" smtClean="0"/>
              <a:t>Como forma de promoción, la agencia decide premiar con una cena, a ciertos clientes preferenciales que generaron más de 1000 millas y no han sido previamente premiados. </a:t>
            </a:r>
            <a:endParaRPr lang="es-UY"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984235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UY" dirty="0" smtClean="0"/>
              <a:t>Se necesita disponer de una página, a través de la cual se pueda proceder a esta premiación. </a:t>
            </a:r>
          </a:p>
          <a:p>
            <a:endParaRPr lang="es-UY" dirty="0" smtClean="0"/>
          </a:p>
          <a:p>
            <a:r>
              <a:rPr lang="es-UY" dirty="0" smtClean="0"/>
              <a:t>Emplearemos las acciones </a:t>
            </a:r>
            <a:r>
              <a:rPr lang="es-UY" dirty="0" err="1" smtClean="0"/>
              <a:t>Drag</a:t>
            </a:r>
            <a:r>
              <a:rPr lang="es-UY" dirty="0" smtClean="0"/>
              <a:t> &amp; </a:t>
            </a:r>
            <a:r>
              <a:rPr lang="es-UY" dirty="0" err="1" smtClean="0"/>
              <a:t>Drop</a:t>
            </a:r>
            <a:r>
              <a:rPr lang="es-UY" dirty="0" smtClean="0"/>
              <a:t> para permitir arrastrar en ejecución los clientes elegidos y soltarlos sobre una imagen. </a:t>
            </a:r>
          </a:p>
          <a:p>
            <a:endParaRPr lang="es-UY" dirty="0" smtClean="0"/>
          </a:p>
          <a:p>
            <a:r>
              <a:rPr lang="es-UY" dirty="0" smtClean="0"/>
              <a:t>Para estos clientes entonces, se creará el premio en forma automática, y también se les adicionará 100 millas</a:t>
            </a:r>
            <a:endParaRPr lang="es-UY" dirty="0"/>
          </a:p>
        </p:txBody>
      </p:sp>
    </p:spTree>
    <p:extLst>
      <p:ext uri="{BB962C8B-B14F-4D97-AF65-F5344CB8AC3E}">
        <p14:creationId xmlns:p14="http://schemas.microsoft.com/office/powerpoint/2010/main" val="2116068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UY" b="1" dirty="0" smtClean="0"/>
              <a:t>Transacción </a:t>
            </a:r>
            <a:r>
              <a:rPr lang="es-UY" b="1" dirty="0" err="1" smtClean="0"/>
              <a:t>Customer</a:t>
            </a:r>
            <a:r>
              <a:rPr lang="es-UY" b="1" dirty="0" smtClean="0"/>
              <a:t>:</a:t>
            </a:r>
          </a:p>
          <a:p>
            <a:r>
              <a:rPr lang="es-UY" dirty="0" smtClean="0"/>
              <a:t>De cada cliente, registramos sus datos personales así como su lista de excursiones. Disponemos también de la cantidad de excursiones que realizó, la cantidad de premios que la agencia le ha otorgado y la cantidad  total de millas que el cliente tiene acumuladas.</a:t>
            </a:r>
          </a:p>
          <a:p>
            <a:endParaRPr lang="es-UY" dirty="0" smtClean="0"/>
          </a:p>
          <a:p>
            <a:r>
              <a:rPr lang="es-UY" dirty="0" smtClean="0"/>
              <a:t>Vayamos ahora a las reglas declaradas, y en particular observemos la regla: </a:t>
            </a:r>
            <a:r>
              <a:rPr lang="es-UY" b="1" dirty="0" err="1" smtClean="0"/>
              <a:t>add</a:t>
            </a:r>
            <a:r>
              <a:rPr lang="es-UY" b="1" dirty="0" smtClean="0"/>
              <a:t>(</a:t>
            </a:r>
            <a:r>
              <a:rPr lang="es-UY" b="1" dirty="0" err="1" smtClean="0"/>
              <a:t>CustomerTripMiles,CustomerTotalMiles</a:t>
            </a:r>
            <a:r>
              <a:rPr lang="es-UY" b="1" dirty="0" smtClean="0"/>
              <a:t>);</a:t>
            </a:r>
          </a:p>
          <a:p>
            <a:endParaRPr lang="es-UY" dirty="0" smtClean="0"/>
          </a:p>
          <a:p>
            <a:r>
              <a:rPr lang="es-UY" dirty="0" smtClean="0"/>
              <a:t>Esta regla define que cada vez que a un cliente se le inserta una línea con una excursión, se le adicionarán la cantidad de millas correspondientes, al total de millas que tiene el cliente. En caso de eliminar una línea con una excursión realizada por el cliente, la regla </a:t>
            </a:r>
            <a:r>
              <a:rPr lang="es-UY" dirty="0" err="1" smtClean="0"/>
              <a:t>add</a:t>
            </a:r>
            <a:r>
              <a:rPr lang="es-UY" dirty="0" smtClean="0"/>
              <a:t> </a:t>
            </a:r>
            <a:r>
              <a:rPr lang="es-UY" b="1" dirty="0" smtClean="0"/>
              <a:t>le restará</a:t>
            </a:r>
            <a:r>
              <a:rPr lang="es-UY" dirty="0" smtClean="0"/>
              <a:t> las millas correspondientes a la excursión quitada al total de millas del cliente.</a:t>
            </a:r>
          </a:p>
          <a:p>
            <a:endParaRPr lang="es-UY" dirty="0" smtClean="0"/>
          </a:p>
          <a:p>
            <a:r>
              <a:rPr lang="es-UY" b="1" dirty="0" smtClean="0"/>
              <a:t>Transacción </a:t>
            </a:r>
            <a:r>
              <a:rPr lang="es-UY" b="1" dirty="0" err="1" smtClean="0"/>
              <a:t>Prize</a:t>
            </a:r>
            <a:r>
              <a:rPr lang="es-UY" b="1" dirty="0" smtClean="0"/>
              <a:t>:</a:t>
            </a:r>
          </a:p>
          <a:p>
            <a:r>
              <a:rPr lang="es-UY" dirty="0" smtClean="0"/>
              <a:t>Permite registrar los premios que se otorgan. Cada premio corresponde a un cliente y hemos definido las reglas necesarias para poder cargar la fecha del premio con la fecha del día y adicionarle 100 millas al cliente ya que es parte de la premiación.</a:t>
            </a:r>
            <a:endParaRPr lang="es-UY" dirty="0"/>
          </a:p>
        </p:txBody>
      </p:sp>
    </p:spTree>
    <p:extLst>
      <p:ext uri="{BB962C8B-B14F-4D97-AF65-F5344CB8AC3E}">
        <p14:creationId xmlns:p14="http://schemas.microsoft.com/office/powerpoint/2010/main" val="2330775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UY" dirty="0" smtClean="0"/>
              <a:t>Veamos el web panel a través del cual vamos a resolver este requerimiento.</a:t>
            </a:r>
          </a:p>
          <a:p>
            <a:endParaRPr lang="es-UY" dirty="0" smtClean="0"/>
          </a:p>
          <a:p>
            <a:r>
              <a:rPr lang="es-UY" dirty="0" smtClean="0"/>
              <a:t>Este web panel muestra todos los clientes que tienen acumuladas 1000 millas o más y que no fueron premiados.</a:t>
            </a:r>
          </a:p>
          <a:p>
            <a:endParaRPr lang="es-UY" dirty="0" smtClean="0"/>
          </a:p>
          <a:p>
            <a:r>
              <a:rPr lang="es-UY" dirty="0" smtClean="0"/>
              <a:t>La idea es poder arrastrar clientes desde la grilla, soltarlos sobre la imagen y que simplemente de esa manera, se les genere el premio. </a:t>
            </a:r>
          </a:p>
          <a:p>
            <a:endParaRPr lang="es-UY" dirty="0" smtClean="0"/>
          </a:p>
          <a:p>
            <a:r>
              <a:rPr lang="es-UY" dirty="0" smtClean="0"/>
              <a:t>Hemos especificado en el </a:t>
            </a:r>
            <a:r>
              <a:rPr lang="es-UY" dirty="0" err="1" smtClean="0"/>
              <a:t>grid</a:t>
            </a:r>
            <a:r>
              <a:rPr lang="es-UY" dirty="0" smtClean="0"/>
              <a:t> las propiedades </a:t>
            </a:r>
            <a:r>
              <a:rPr lang="es-UY" dirty="0" err="1" smtClean="0"/>
              <a:t>Allow</a:t>
            </a:r>
            <a:r>
              <a:rPr lang="es-UY" dirty="0" smtClean="0"/>
              <a:t> </a:t>
            </a:r>
            <a:r>
              <a:rPr lang="es-UY" dirty="0" err="1" smtClean="0"/>
              <a:t>Selection</a:t>
            </a:r>
            <a:r>
              <a:rPr lang="es-UY" dirty="0" smtClean="0"/>
              <a:t> y </a:t>
            </a:r>
            <a:r>
              <a:rPr lang="es-UY" dirty="0" err="1" smtClean="0"/>
              <a:t>Allow</a:t>
            </a:r>
            <a:r>
              <a:rPr lang="es-UY" dirty="0" smtClean="0"/>
              <a:t> </a:t>
            </a:r>
            <a:r>
              <a:rPr lang="es-UY" dirty="0" err="1" smtClean="0"/>
              <a:t>Drag</a:t>
            </a:r>
            <a:r>
              <a:rPr lang="es-UY" dirty="0" smtClean="0"/>
              <a:t> con el valor True. De esta forma estamos habilitando  a seleccionar una línea del </a:t>
            </a:r>
            <a:r>
              <a:rPr lang="es-UY" dirty="0" err="1" smtClean="0"/>
              <a:t>grid</a:t>
            </a:r>
            <a:r>
              <a:rPr lang="es-UY" dirty="0" smtClean="0"/>
              <a:t> y arrastrarla, respectivamente.</a:t>
            </a:r>
          </a:p>
          <a:p>
            <a:endParaRPr lang="es-UY" dirty="0" smtClean="0"/>
          </a:p>
          <a:p>
            <a:r>
              <a:rPr lang="es-UY" dirty="0" smtClean="0"/>
              <a:t>¿Qué tendrá que suceder al momento de soltar una línea del </a:t>
            </a:r>
            <a:r>
              <a:rPr lang="es-UY" dirty="0" err="1" smtClean="0"/>
              <a:t>grid</a:t>
            </a:r>
            <a:r>
              <a:rPr lang="es-UY" dirty="0" smtClean="0"/>
              <a:t> sobre la imagen?</a:t>
            </a:r>
          </a:p>
          <a:p>
            <a:endParaRPr lang="es-UY" dirty="0" smtClean="0"/>
          </a:p>
          <a:p>
            <a:r>
              <a:rPr lang="es-UY" dirty="0" smtClean="0"/>
              <a:t>Si lo pensamos en nuestro lenguaje natural podemos decir </a:t>
            </a:r>
            <a:r>
              <a:rPr lang="es-UY" b="1" u="sng" dirty="0" smtClean="0"/>
              <a:t>que hay que crear un nuevo premio para el cliente seleccionado</a:t>
            </a:r>
            <a:r>
              <a:rPr lang="es-UY" dirty="0" smtClean="0"/>
              <a:t>, con la fecha del día, indicar que es una cena, a la vez que hay que sumarle al cliente 100 millas de regalo.</a:t>
            </a:r>
          </a:p>
          <a:p>
            <a:endParaRPr lang="es-UY" dirty="0" smtClean="0"/>
          </a:p>
          <a:p>
            <a:r>
              <a:rPr lang="es-UY" dirty="0" smtClean="0"/>
              <a:t>¿Y qué nos ofrece </a:t>
            </a:r>
            <a:r>
              <a:rPr lang="es-UY" dirty="0" err="1" smtClean="0"/>
              <a:t>GeneXus</a:t>
            </a:r>
            <a:r>
              <a:rPr lang="es-UY" dirty="0" smtClean="0"/>
              <a:t> para resolver esto?</a:t>
            </a:r>
          </a:p>
          <a:p>
            <a:endParaRPr lang="es-UY" dirty="0" smtClean="0"/>
          </a:p>
          <a:p>
            <a:r>
              <a:rPr lang="es-UY" dirty="0" smtClean="0"/>
              <a:t>Utilizaremos la transacción </a:t>
            </a:r>
            <a:r>
              <a:rPr lang="es-UY" dirty="0" err="1" smtClean="0"/>
              <a:t>Prize</a:t>
            </a:r>
            <a:r>
              <a:rPr lang="es-UY" dirty="0" smtClean="0"/>
              <a:t> como Business </a:t>
            </a:r>
            <a:r>
              <a:rPr lang="es-UY" dirty="0" err="1" smtClean="0"/>
              <a:t>Component</a:t>
            </a:r>
            <a:r>
              <a:rPr lang="es-UY" dirty="0" smtClean="0"/>
              <a:t> para insertar el premio, y </a:t>
            </a:r>
            <a:r>
              <a:rPr lang="es-UY" b="1" dirty="0" smtClean="0"/>
              <a:t>así aprovechamos los beneficios que nos brindan los Business </a:t>
            </a:r>
            <a:r>
              <a:rPr lang="es-UY" b="1" dirty="0" err="1" smtClean="0"/>
              <a:t>Components</a:t>
            </a:r>
            <a:r>
              <a:rPr lang="es-UY" b="1" dirty="0" smtClean="0"/>
              <a:t>. </a:t>
            </a:r>
            <a:endParaRPr lang="es-UY" dirty="0" smtClean="0"/>
          </a:p>
          <a:p>
            <a:endParaRPr lang="es-UY" dirty="0"/>
          </a:p>
        </p:txBody>
      </p:sp>
    </p:spTree>
    <p:extLst>
      <p:ext uri="{BB962C8B-B14F-4D97-AF65-F5344CB8AC3E}">
        <p14:creationId xmlns:p14="http://schemas.microsoft.com/office/powerpoint/2010/main" val="1374116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s-UY" dirty="0" smtClean="0"/>
              <a:t>Queremos insertar el premio cuando el usuario suelte la línea del </a:t>
            </a:r>
            <a:r>
              <a:rPr lang="es-UY" dirty="0" err="1" smtClean="0"/>
              <a:t>grid</a:t>
            </a:r>
            <a:r>
              <a:rPr lang="es-UY" dirty="0" smtClean="0"/>
              <a:t> sobre la imagen, entonces la codificación debe estar dentro del evento </a:t>
            </a:r>
            <a:r>
              <a:rPr lang="es-UY" dirty="0" err="1" smtClean="0"/>
              <a:t>Drop</a:t>
            </a:r>
            <a:r>
              <a:rPr lang="es-UY" dirty="0" smtClean="0"/>
              <a:t> asociado a la imagen. Este evento </a:t>
            </a:r>
            <a:r>
              <a:rPr lang="es-UY" dirty="0" err="1" smtClean="0"/>
              <a:t>Drop</a:t>
            </a:r>
            <a:r>
              <a:rPr lang="es-UY" dirty="0" smtClean="0"/>
              <a:t> tiene que recibir como parámetro el identificador del cliente arrastrado, o sea </a:t>
            </a:r>
            <a:r>
              <a:rPr lang="es-UY" dirty="0" err="1" smtClean="0"/>
              <a:t>CustomerId</a:t>
            </a:r>
            <a:r>
              <a:rPr lang="es-UY" dirty="0" smtClean="0"/>
              <a:t>. Pero este evento no admite atributos como parámetros, así que debemos definir una variable &amp;</a:t>
            </a:r>
            <a:r>
              <a:rPr lang="es-UY" dirty="0" err="1" smtClean="0"/>
              <a:t>CustomerId</a:t>
            </a:r>
            <a:r>
              <a:rPr lang="es-UY" dirty="0" smtClean="0"/>
              <a:t> basada en el atributo </a:t>
            </a:r>
            <a:r>
              <a:rPr lang="es-UY" dirty="0" err="1" smtClean="0"/>
              <a:t>CustomerId</a:t>
            </a:r>
            <a:r>
              <a:rPr lang="es-UY" dirty="0" smtClean="0"/>
              <a:t> .</a:t>
            </a:r>
          </a:p>
          <a:p>
            <a:pPr>
              <a:defRPr/>
            </a:pPr>
            <a:endParaRPr lang="es-UY" dirty="0" smtClean="0"/>
          </a:p>
          <a:p>
            <a:pPr>
              <a:defRPr/>
            </a:pPr>
            <a:r>
              <a:rPr lang="es-UY" dirty="0" smtClean="0"/>
              <a:t>Incluimos entonces esta variable como parámetro del evento y </a:t>
            </a:r>
            <a:r>
              <a:rPr lang="es-UY" dirty="0" err="1" smtClean="0"/>
              <a:t>GeneXus</a:t>
            </a:r>
            <a:r>
              <a:rPr lang="es-UY" dirty="0" smtClean="0"/>
              <a:t> entiende que se trata del identificador de la línea del </a:t>
            </a:r>
            <a:r>
              <a:rPr lang="es-UY" dirty="0" err="1" smtClean="0"/>
              <a:t>grid</a:t>
            </a:r>
            <a:r>
              <a:rPr lang="es-UY" dirty="0" smtClean="0"/>
              <a:t> que se arrastra y se suelta sobre la imagen.</a:t>
            </a:r>
          </a:p>
          <a:p>
            <a:pPr>
              <a:defRPr/>
            </a:pPr>
            <a:endParaRPr lang="es-UY" dirty="0" smtClean="0"/>
          </a:p>
          <a:p>
            <a:pPr>
              <a:defRPr/>
            </a:pPr>
            <a:r>
              <a:rPr lang="es-UY" dirty="0" smtClean="0"/>
              <a:t>Observemos el Evento </a:t>
            </a:r>
            <a:r>
              <a:rPr lang="es-UY" dirty="0" err="1" smtClean="0"/>
              <a:t>Drop</a:t>
            </a:r>
            <a:r>
              <a:rPr lang="es-UY" dirty="0" smtClean="0"/>
              <a:t> asociado a la imagen:</a:t>
            </a:r>
          </a:p>
          <a:p>
            <a:pPr>
              <a:defRPr/>
            </a:pPr>
            <a:r>
              <a:rPr lang="es-UY" dirty="0" smtClean="0"/>
              <a:t>A la  variable  &amp;</a:t>
            </a:r>
            <a:r>
              <a:rPr lang="es-UY" dirty="0" err="1" smtClean="0"/>
              <a:t>Prize</a:t>
            </a:r>
            <a:r>
              <a:rPr lang="es-UY" dirty="0" smtClean="0"/>
              <a:t> le estamos asignando el texto “</a:t>
            </a:r>
            <a:r>
              <a:rPr lang="es-UY" dirty="0" err="1" smtClean="0"/>
              <a:t>Dinner</a:t>
            </a:r>
            <a:r>
              <a:rPr lang="es-UY" dirty="0" smtClean="0"/>
              <a:t>” a su miembro </a:t>
            </a:r>
            <a:r>
              <a:rPr lang="es-UY" dirty="0" err="1" smtClean="0"/>
              <a:t>PrizeDescription</a:t>
            </a:r>
            <a:r>
              <a:rPr lang="es-UY" dirty="0" smtClean="0"/>
              <a:t>.</a:t>
            </a:r>
          </a:p>
          <a:p>
            <a:pPr>
              <a:defRPr/>
            </a:pPr>
            <a:r>
              <a:rPr lang="es-UY" dirty="0" smtClean="0"/>
              <a:t>En la segunda </a:t>
            </a:r>
            <a:r>
              <a:rPr lang="es-UY" dirty="0" err="1" smtClean="0"/>
              <a:t>linea</a:t>
            </a:r>
            <a:r>
              <a:rPr lang="es-UY" dirty="0" smtClean="0"/>
              <a:t> del </a:t>
            </a:r>
            <a:r>
              <a:rPr lang="es-UY" dirty="0" err="1" smtClean="0"/>
              <a:t>codigo</a:t>
            </a:r>
            <a:r>
              <a:rPr lang="es-UY" dirty="0" smtClean="0"/>
              <a:t>, al miembro </a:t>
            </a:r>
            <a:r>
              <a:rPr lang="es-UY" dirty="0" err="1" smtClean="0"/>
              <a:t>CustomerId</a:t>
            </a:r>
            <a:r>
              <a:rPr lang="es-UY" dirty="0" smtClean="0"/>
              <a:t> de esta variable &amp;</a:t>
            </a:r>
            <a:r>
              <a:rPr lang="es-UY" dirty="0" err="1" smtClean="0"/>
              <a:t>Prize</a:t>
            </a:r>
            <a:r>
              <a:rPr lang="es-UY" dirty="0" smtClean="0"/>
              <a:t>, le estamos asignando el cliente que el usuario arrastro del </a:t>
            </a:r>
            <a:r>
              <a:rPr lang="es-UY" dirty="0" err="1" smtClean="0"/>
              <a:t>grid</a:t>
            </a:r>
            <a:r>
              <a:rPr lang="es-UY" dirty="0" smtClean="0"/>
              <a:t> sobre la imagen, el cual tenemos recibido a </a:t>
            </a:r>
            <a:r>
              <a:rPr lang="es-UY" dirty="0" err="1" smtClean="0"/>
              <a:t>traves</a:t>
            </a:r>
            <a:r>
              <a:rPr lang="es-UY" dirty="0" smtClean="0"/>
              <a:t> del </a:t>
            </a:r>
            <a:r>
              <a:rPr lang="es-UY" dirty="0" err="1" smtClean="0"/>
              <a:t>parametro</a:t>
            </a:r>
            <a:r>
              <a:rPr lang="es-UY" dirty="0" smtClean="0"/>
              <a:t> &amp;</a:t>
            </a:r>
            <a:r>
              <a:rPr lang="es-UY" dirty="0" err="1" smtClean="0"/>
              <a:t>CustomerId</a:t>
            </a:r>
            <a:r>
              <a:rPr lang="es-UY" dirty="0" smtClean="0"/>
              <a:t>.</a:t>
            </a:r>
          </a:p>
          <a:p>
            <a:pPr>
              <a:defRPr/>
            </a:pPr>
            <a:endParaRPr lang="es-UY" dirty="0" smtClean="0"/>
          </a:p>
          <a:p>
            <a:pPr>
              <a:defRPr/>
            </a:pPr>
            <a:r>
              <a:rPr lang="es-UY" dirty="0" smtClean="0"/>
              <a:t>Consideremos lo siguiente:</a:t>
            </a:r>
          </a:p>
          <a:p>
            <a:pPr marL="171450" indent="-171450">
              <a:buFont typeface="Arial" pitchFamily="34" charset="0"/>
              <a:buChar char="•"/>
              <a:defRPr/>
            </a:pPr>
            <a:r>
              <a:rPr lang="es-UY" dirty="0" smtClean="0"/>
              <a:t>El identificador de la transacción </a:t>
            </a:r>
            <a:r>
              <a:rPr lang="es-UY" dirty="0" err="1" smtClean="0"/>
              <a:t>Prize</a:t>
            </a:r>
            <a:r>
              <a:rPr lang="es-UY" dirty="0" smtClean="0"/>
              <a:t>, o sea </a:t>
            </a:r>
            <a:r>
              <a:rPr lang="es-UY" dirty="0" err="1" smtClean="0"/>
              <a:t>PrizeId</a:t>
            </a:r>
            <a:r>
              <a:rPr lang="es-UY" dirty="0" smtClean="0"/>
              <a:t>, está basado en el dominio Id que es </a:t>
            </a:r>
            <a:r>
              <a:rPr lang="es-UY" dirty="0" err="1" smtClean="0"/>
              <a:t>autonumerado</a:t>
            </a:r>
            <a:r>
              <a:rPr lang="es-UY" dirty="0" smtClean="0"/>
              <a:t>, así que no necesitamos asignarle un valor al miembro correspondiente</a:t>
            </a:r>
          </a:p>
          <a:p>
            <a:pPr marL="171450" indent="-171450">
              <a:buFont typeface="Arial" pitchFamily="34" charset="0"/>
              <a:buChar char="•"/>
              <a:defRPr/>
            </a:pPr>
            <a:r>
              <a:rPr lang="es-UY" dirty="0" smtClean="0"/>
              <a:t>Y las reglas declaradas en la transacción </a:t>
            </a:r>
            <a:r>
              <a:rPr lang="es-UY" dirty="0" err="1" smtClean="0"/>
              <a:t>Prize</a:t>
            </a:r>
            <a:r>
              <a:rPr lang="es-UY" dirty="0" smtClean="0"/>
              <a:t> se disparan al utilizar esta transacción como Business </a:t>
            </a:r>
            <a:r>
              <a:rPr lang="es-UY" dirty="0" err="1" smtClean="0"/>
              <a:t>Component</a:t>
            </a:r>
            <a:r>
              <a:rPr lang="es-UY" dirty="0" smtClean="0"/>
              <a:t>, así que no es necesario asignar una fecha a </a:t>
            </a:r>
            <a:r>
              <a:rPr lang="es-UY" dirty="0" err="1" smtClean="0"/>
              <a:t>PrizeDate</a:t>
            </a:r>
            <a:r>
              <a:rPr lang="es-UY" dirty="0" smtClean="0"/>
              <a:t>..y las 100 millas serán también adicionadas al cliente.</a:t>
            </a:r>
          </a:p>
          <a:p>
            <a:pPr marL="171450" indent="-171450">
              <a:buFont typeface="Arial" pitchFamily="34" charset="0"/>
              <a:buChar char="•"/>
              <a:defRPr/>
            </a:pPr>
            <a:endParaRPr lang="es-UY" dirty="0" smtClean="0"/>
          </a:p>
          <a:p>
            <a:pPr>
              <a:buFont typeface="Arial" pitchFamily="34" charset="0"/>
              <a:buNone/>
              <a:defRPr/>
            </a:pPr>
            <a:r>
              <a:rPr lang="es-UY" dirty="0" smtClean="0"/>
              <a:t>Para realizar la grabación física en la base de datos, declaremos  el método </a:t>
            </a:r>
            <a:r>
              <a:rPr lang="es-UY" dirty="0" err="1" smtClean="0"/>
              <a:t>Save</a:t>
            </a:r>
            <a:r>
              <a:rPr lang="es-UY" dirty="0" smtClean="0"/>
              <a:t> y  el comando </a:t>
            </a:r>
            <a:r>
              <a:rPr lang="es-UY" dirty="0" err="1" smtClean="0"/>
              <a:t>Commit</a:t>
            </a:r>
            <a:r>
              <a:rPr lang="es-UY" dirty="0" smtClean="0"/>
              <a:t>, necesarios al trabajar con Business </a:t>
            </a:r>
            <a:r>
              <a:rPr lang="es-UY" dirty="0" err="1" smtClean="0"/>
              <a:t>Component</a:t>
            </a:r>
            <a:r>
              <a:rPr lang="es-UY" dirty="0" smtClean="0"/>
              <a:t>.</a:t>
            </a:r>
            <a:endParaRPr lang="es-UY" dirty="0"/>
          </a:p>
        </p:txBody>
      </p:sp>
    </p:spTree>
    <p:extLst>
      <p:ext uri="{BB962C8B-B14F-4D97-AF65-F5344CB8AC3E}">
        <p14:creationId xmlns:p14="http://schemas.microsoft.com/office/powerpoint/2010/main" val="1908609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UY" dirty="0" smtClean="0"/>
              <a:t>Para completar la implementación, veamos el código que definimos en el evento asociado al botón “</a:t>
            </a:r>
            <a:r>
              <a:rPr lang="es-UY" dirty="0" err="1" smtClean="0"/>
              <a:t>Prizes</a:t>
            </a:r>
            <a:r>
              <a:rPr lang="es-UY" dirty="0" smtClean="0"/>
              <a:t> </a:t>
            </a:r>
            <a:r>
              <a:rPr lang="es-UY" dirty="0" err="1" smtClean="0"/>
              <a:t>awarded</a:t>
            </a:r>
            <a:r>
              <a:rPr lang="es-UY" dirty="0" smtClean="0"/>
              <a:t>”.</a:t>
            </a:r>
          </a:p>
          <a:p>
            <a:endParaRPr lang="es-UY" dirty="0" smtClean="0"/>
          </a:p>
          <a:p>
            <a:r>
              <a:rPr lang="es-UY" dirty="0" smtClean="0"/>
              <a:t>Hemos definido y utilizado una variable del tipo de datos </a:t>
            </a:r>
            <a:r>
              <a:rPr lang="es-UY" dirty="0" err="1" smtClean="0"/>
              <a:t>Window</a:t>
            </a:r>
            <a:r>
              <a:rPr lang="es-UY" dirty="0" smtClean="0"/>
              <a:t>, ya que entre otras cosas permite mostrar un listado </a:t>
            </a:r>
            <a:r>
              <a:rPr lang="es-UY" dirty="0" err="1" smtClean="0"/>
              <a:t>pdf</a:t>
            </a:r>
            <a:r>
              <a:rPr lang="es-UY" dirty="0" smtClean="0"/>
              <a:t> como una ventana </a:t>
            </a:r>
            <a:r>
              <a:rPr lang="es-UY" dirty="0" err="1" smtClean="0"/>
              <a:t>popup</a:t>
            </a:r>
            <a:r>
              <a:rPr lang="es-UY" dirty="0" smtClean="0"/>
              <a:t>. </a:t>
            </a:r>
          </a:p>
          <a:p>
            <a:endParaRPr lang="es-UY" dirty="0" smtClean="0"/>
          </a:p>
          <a:p>
            <a:r>
              <a:rPr lang="es-UY" dirty="0" smtClean="0"/>
              <a:t>En la primera línea de código le estamos asociando a la propiedad </a:t>
            </a:r>
            <a:r>
              <a:rPr lang="es-UY" dirty="0" err="1" smtClean="0"/>
              <a:t>Object</a:t>
            </a:r>
            <a:r>
              <a:rPr lang="es-UY" dirty="0" smtClean="0"/>
              <a:t> de la variable &amp;</a:t>
            </a:r>
            <a:r>
              <a:rPr lang="es-UY" dirty="0" err="1" smtClean="0"/>
              <a:t>Window</a:t>
            </a:r>
            <a:r>
              <a:rPr lang="es-UY" dirty="0" smtClean="0"/>
              <a:t> el objeto que queremos ejecutar.</a:t>
            </a:r>
          </a:p>
          <a:p>
            <a:r>
              <a:rPr lang="es-UY" dirty="0" smtClean="0"/>
              <a:t>Es posible también definir el alto y ancho de la ventana. </a:t>
            </a:r>
          </a:p>
          <a:p>
            <a:r>
              <a:rPr lang="es-UY" dirty="0" smtClean="0"/>
              <a:t>Y finalmente abrimos la ventana con el listado.</a:t>
            </a:r>
          </a:p>
        </p:txBody>
      </p:sp>
    </p:spTree>
    <p:extLst>
      <p:ext uri="{BB962C8B-B14F-4D97-AF65-F5344CB8AC3E}">
        <p14:creationId xmlns:p14="http://schemas.microsoft.com/office/powerpoint/2010/main" val="1050568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3" name="Date Placeholder 2"/>
          <p:cNvSpPr>
            <a:spLocks noGrp="1"/>
          </p:cNvSpPr>
          <p:nvPr>
            <p:ph type="dt" sz="half" idx="10"/>
          </p:nvPr>
        </p:nvSpPr>
        <p:spPr/>
        <p:txBody>
          <a:bodyPr/>
          <a:lstStyle/>
          <a:p>
            <a:fld id="{8DDAD6A3-9C72-A541-995E-F2EDB3D96780}" type="datetimeFigureOut">
              <a:rPr lang="en-US" smtClean="0"/>
              <a:pPr/>
              <a:t>6/3/2013</a:t>
            </a:fld>
            <a:endParaRPr lang="en-US"/>
          </a:p>
        </p:txBody>
      </p:sp>
      <p:sp>
        <p:nvSpPr>
          <p:cNvPr id="4" name="Footer Placeholder 3"/>
          <p:cNvSpPr>
            <a:spLocks noGrp="1"/>
          </p:cNvSpPr>
          <p:nvPr>
            <p:ph type="ftr" sz="quarter" idx="11"/>
          </p:nvPr>
        </p:nvSpPr>
        <p:spPr/>
        <p:txBody>
          <a:bodyPr/>
          <a:lstStyle/>
          <a:p>
            <a:endParaRPr lang="en-US"/>
          </a:p>
        </p:txBody>
      </p:sp>
      <p:grpSp>
        <p:nvGrpSpPr>
          <p:cNvPr id="7" name="Group 6"/>
          <p:cNvGrpSpPr/>
          <p:nvPr userDrawn="1"/>
        </p:nvGrpSpPr>
        <p:grpSpPr>
          <a:xfrm>
            <a:off x="6894597" y="6290616"/>
            <a:ext cx="2365583" cy="542645"/>
            <a:chOff x="6260351" y="6317719"/>
            <a:chExt cx="2570986" cy="589763"/>
          </a:xfrm>
        </p:grpSpPr>
        <p:pic>
          <p:nvPicPr>
            <p:cNvPr id="8" name="Picture 7"/>
            <p:cNvPicPr>
              <a:picLocks noChangeAspect="1"/>
            </p:cNvPicPr>
            <p:nvPr userDrawn="1"/>
          </p:nvPicPr>
          <p:blipFill>
            <a:blip r:embed="rId2"/>
            <a:stretch>
              <a:fillRect/>
            </a:stretch>
          </p:blipFill>
          <p:spPr>
            <a:xfrm>
              <a:off x="6730240" y="6317719"/>
              <a:ext cx="1606996" cy="245135"/>
            </a:xfrm>
            <a:prstGeom prst="rect">
              <a:avLst/>
            </a:prstGeom>
          </p:spPr>
        </p:pic>
        <p:sp>
          <p:nvSpPr>
            <p:cNvPr id="9" name="Text Placeholder 2"/>
            <p:cNvSpPr txBox="1">
              <a:spLocks/>
            </p:cNvSpPr>
            <p:nvPr userDrawn="1"/>
          </p:nvSpPr>
          <p:spPr>
            <a:xfrm>
              <a:off x="6260351" y="6466157"/>
              <a:ext cx="2570986" cy="441325"/>
            </a:xfrm>
            <a:prstGeom prst="rect">
              <a:avLst/>
            </a:prstGeom>
          </p:spPr>
          <p:txBody>
            <a:bodyPr anchor="t"/>
            <a:lstStyle>
              <a:lvl1pPr marL="0" indent="0" algn="r" defTabSz="457200" rtl="0" eaLnBrk="1" latinLnBrk="0" hangingPunct="1">
                <a:spcBef>
                  <a:spcPct val="20000"/>
                </a:spcBef>
                <a:buFont typeface="Arial"/>
                <a:buNone/>
                <a:defRPr lang="en-US" sz="1600" i="1" u="none" kern="1200" baseline="0" smtClean="0">
                  <a:solidFill>
                    <a:schemeClr val="tx1">
                      <a:lumMod val="85000"/>
                      <a:lumOff val="15000"/>
                    </a:schemeClr>
                  </a:solidFill>
                  <a:latin typeface="Segoe"/>
                  <a:ea typeface="+mn-ea"/>
                  <a:cs typeface="Segoe"/>
                </a:defRPr>
              </a:lvl1pPr>
              <a:lvl2pPr marL="457200" indent="0" algn="l" defTabSz="457200" rtl="0" eaLnBrk="1" latinLnBrk="0" hangingPunct="1">
                <a:spcBef>
                  <a:spcPct val="20000"/>
                </a:spcBef>
                <a:buFont typeface="Arial"/>
                <a:buNone/>
                <a:defRPr sz="1800" kern="1200">
                  <a:solidFill>
                    <a:schemeClr val="tx1">
                      <a:tint val="75000"/>
                    </a:schemeClr>
                  </a:solidFill>
                  <a:latin typeface="Segoe"/>
                  <a:ea typeface="+mn-ea"/>
                  <a:cs typeface="Segoe"/>
                </a:defRPr>
              </a:lvl2pPr>
              <a:lvl3pPr marL="914400" indent="0" algn="l" defTabSz="457200" rtl="0" eaLnBrk="1" latinLnBrk="0" hangingPunct="1">
                <a:spcBef>
                  <a:spcPct val="20000"/>
                </a:spcBef>
                <a:buFont typeface="Arial"/>
                <a:buNone/>
                <a:defRPr sz="1600" kern="1200">
                  <a:solidFill>
                    <a:schemeClr val="tx1">
                      <a:tint val="75000"/>
                    </a:schemeClr>
                  </a:solidFill>
                  <a:latin typeface="Segoe"/>
                  <a:ea typeface="+mn-ea"/>
                  <a:cs typeface="Segoe"/>
                </a:defRPr>
              </a:lvl3pPr>
              <a:lvl4pPr marL="13716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4pPr>
              <a:lvl5pPr marL="18288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300" spc="0" dirty="0" err="1" smtClean="0">
                  <a:solidFill>
                    <a:srgbClr val="FFFFFF"/>
                  </a:solidFill>
                </a:rPr>
                <a:t>training.genexus.com</a:t>
              </a:r>
              <a:endParaRPr lang="en-US" sz="1300" spc="0" dirty="0"/>
            </a:p>
          </p:txBody>
        </p:sp>
      </p:grpSp>
    </p:spTree>
    <p:extLst>
      <p:ext uri="{BB962C8B-B14F-4D97-AF65-F5344CB8AC3E}">
        <p14:creationId xmlns:p14="http://schemas.microsoft.com/office/powerpoint/2010/main" val="2794033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8DDAD6A3-9C72-A541-995E-F2EDB3D96780}" type="datetimeFigureOut">
              <a:rPr lang="en-US" smtClean="0"/>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2229429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457200" y="3944690"/>
            <a:ext cx="8229600" cy="2181473"/>
          </a:xfrm>
          <a:prstGeom prst="rect">
            <a:avLst/>
          </a:prstGeom>
        </p:spPr>
        <p:txBody>
          <a:bodyPr vert="eaVert"/>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4" name="Date Placeholder 3"/>
          <p:cNvSpPr>
            <a:spLocks noGrp="1"/>
          </p:cNvSpPr>
          <p:nvPr>
            <p:ph type="dt" sz="half" idx="10"/>
          </p:nvPr>
        </p:nvSpPr>
        <p:spPr/>
        <p:txBody>
          <a:bodyPr/>
          <a:lstStyle/>
          <a:p>
            <a:fld id="{8DDAD6A3-9C72-A541-995E-F2EDB3D96780}" type="datetimeFigureOut">
              <a:rPr lang="en-US" smtClean="0"/>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126225179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fld id="{8DDAD6A3-9C72-A541-995E-F2EDB3D96780}" type="datetimeFigureOut">
              <a:rPr lang="en-US" smtClean="0"/>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3038646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0462" y="2225675"/>
            <a:ext cx="3241294" cy="1362075"/>
          </a:xfrm>
        </p:spPr>
        <p:txBody>
          <a:bodyPr anchor="t">
            <a:noAutofit/>
          </a:bodyPr>
          <a:lstStyle>
            <a:lvl1pPr algn="r">
              <a:defRPr sz="2800" b="0" cap="all">
                <a:solidFill>
                  <a:schemeClr val="tx1">
                    <a:lumMod val="85000"/>
                    <a:lumOff val="15000"/>
                  </a:schemeClr>
                </a:solidFill>
              </a:defRPr>
            </a:lvl1p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3" name="Text Placeholder 2"/>
          <p:cNvSpPr>
            <a:spLocks noGrp="1"/>
          </p:cNvSpPr>
          <p:nvPr>
            <p:ph type="body" idx="1"/>
          </p:nvPr>
        </p:nvSpPr>
        <p:spPr>
          <a:xfrm>
            <a:off x="3768939" y="3615956"/>
            <a:ext cx="3892817" cy="993884"/>
          </a:xfrm>
          <a:prstGeom prst="rect">
            <a:avLst/>
          </a:prstGeom>
        </p:spPr>
        <p:txBody>
          <a:bodyPr anchor="t"/>
          <a:lstStyle>
            <a:lvl1pPr marL="0" indent="0" algn="r">
              <a:buNone/>
              <a:defRPr sz="2000" i="1">
                <a:solidFill>
                  <a:schemeClr val="tx1">
                    <a:lumMod val="85000"/>
                    <a:lumOff val="1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p:txBody>
      </p:sp>
      <p:sp>
        <p:nvSpPr>
          <p:cNvPr id="4" name="Date Placeholder 3"/>
          <p:cNvSpPr>
            <a:spLocks noGrp="1"/>
          </p:cNvSpPr>
          <p:nvPr>
            <p:ph type="dt" sz="half" idx="10"/>
          </p:nvPr>
        </p:nvSpPr>
        <p:spPr/>
        <p:txBody>
          <a:bodyPr/>
          <a:lstStyle/>
          <a:p>
            <a:fld id="{8DDAD6A3-9C72-A541-995E-F2EDB3D96780}" type="datetimeFigureOut">
              <a:rPr lang="en-US" smtClean="0"/>
              <a:t>6/3/2013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889269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ounded Rectangle 10"/>
          <p:cNvSpPr/>
          <p:nvPr userDrawn="1"/>
        </p:nvSpPr>
        <p:spPr>
          <a:xfrm>
            <a:off x="114709" y="6235386"/>
            <a:ext cx="8922775" cy="579015"/>
          </a:xfrm>
          <a:prstGeom prst="roundRect">
            <a:avLst/>
          </a:prstGeom>
          <a:solidFill>
            <a:schemeClr val="tx1">
              <a:lumMod val="65000"/>
              <a:lumOff val="3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rgbClr val="FFFFFF"/>
              </a:solidFill>
            </a:endParaRPr>
          </a:p>
        </p:txBody>
      </p:sp>
      <p:sp>
        <p:nvSpPr>
          <p:cNvPr id="12" name="Rectangle 11"/>
          <p:cNvSpPr/>
          <p:nvPr userDrawn="1"/>
        </p:nvSpPr>
        <p:spPr>
          <a:xfrm>
            <a:off x="60622" y="52409"/>
            <a:ext cx="9083378" cy="647570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pic>
        <p:nvPicPr>
          <p:cNvPr id="15" name="Picture 14"/>
          <p:cNvPicPr>
            <a:picLocks noChangeAspect="1"/>
          </p:cNvPicPr>
          <p:nvPr userDrawn="1"/>
        </p:nvPicPr>
        <p:blipFill>
          <a:blip r:embed="rId2"/>
          <a:stretch>
            <a:fillRect/>
          </a:stretch>
        </p:blipFill>
        <p:spPr>
          <a:xfrm>
            <a:off x="7241953" y="6566100"/>
            <a:ext cx="1420080" cy="216622"/>
          </a:xfrm>
          <a:prstGeom prst="rect">
            <a:avLst/>
          </a:prstGeom>
        </p:spPr>
      </p:pic>
      <p:sp>
        <p:nvSpPr>
          <p:cNvPr id="8" name="Rectangle 7"/>
          <p:cNvSpPr/>
          <p:nvPr userDrawn="1"/>
        </p:nvSpPr>
        <p:spPr>
          <a:xfrm>
            <a:off x="335455" y="6510932"/>
            <a:ext cx="1463512" cy="307777"/>
          </a:xfrm>
          <a:prstGeom prst="rect">
            <a:avLst/>
          </a:prstGeom>
        </p:spPr>
        <p:txBody>
          <a:bodyPr wrap="none">
            <a:spAutoFit/>
          </a:bodyPr>
          <a:lstStyle/>
          <a:p>
            <a:r>
              <a:rPr lang="en-US" sz="1400" dirty="0" smtClean="0">
                <a:latin typeface="Segoe"/>
                <a:cs typeface="Segoe"/>
              </a:rPr>
              <a:t>Curso GeneXus |</a:t>
            </a:r>
            <a:endParaRPr lang="en-US" sz="1400" dirty="0">
              <a:latin typeface="Segoe"/>
              <a:cs typeface="Segoe"/>
            </a:endParaRPr>
          </a:p>
        </p:txBody>
      </p:sp>
    </p:spTree>
    <p:extLst>
      <p:ext uri="{BB962C8B-B14F-4D97-AF65-F5344CB8AC3E}">
        <p14:creationId xmlns:p14="http://schemas.microsoft.com/office/powerpoint/2010/main" val="28002041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3" name="Content Placeholder 2"/>
          <p:cNvSpPr>
            <a:spLocks noGrp="1"/>
          </p:cNvSpPr>
          <p:nvPr>
            <p:ph idx="1"/>
          </p:nvPr>
        </p:nvSpPr>
        <p:spPr>
          <a:xfrm>
            <a:off x="457200" y="3944690"/>
            <a:ext cx="8229600" cy="2181473"/>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8DDAD6A3-9C72-A541-995E-F2EDB3D96780}" type="datetimeFigureOut">
              <a:rPr lang="en-US" smtClean="0"/>
              <a:pPr/>
              <a:t>6/3/2013</a:t>
            </a:fld>
            <a:endParaRPr lang="en-US"/>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chemeClr val="tx1">
                    <a:lumMod val="85000"/>
                    <a:lumOff val="15000"/>
                  </a:schemeClr>
                </a:solidFill>
              </a:defRPr>
            </a:lvl1pPr>
          </a:lstStyle>
          <a:p>
            <a:fld id="{0F23870D-71BF-1848-A9AB-AB99D0AA51D4}" type="slidenum">
              <a:rPr lang="en-US" smtClean="0"/>
              <a:pPr/>
              <a:t>‹#›</a:t>
            </a:fld>
            <a:endParaRPr lang="en-US"/>
          </a:p>
        </p:txBody>
      </p:sp>
      <p:grpSp>
        <p:nvGrpSpPr>
          <p:cNvPr id="13" name="Group 12"/>
          <p:cNvGrpSpPr/>
          <p:nvPr userDrawn="1"/>
        </p:nvGrpSpPr>
        <p:grpSpPr>
          <a:xfrm>
            <a:off x="6894597" y="6290616"/>
            <a:ext cx="2365583" cy="542645"/>
            <a:chOff x="6260351" y="6317719"/>
            <a:chExt cx="2570986" cy="589763"/>
          </a:xfrm>
        </p:grpSpPr>
        <p:pic>
          <p:nvPicPr>
            <p:cNvPr id="14" name="Picture 13"/>
            <p:cNvPicPr>
              <a:picLocks noChangeAspect="1"/>
            </p:cNvPicPr>
            <p:nvPr userDrawn="1"/>
          </p:nvPicPr>
          <p:blipFill>
            <a:blip r:embed="rId2"/>
            <a:stretch>
              <a:fillRect/>
            </a:stretch>
          </p:blipFill>
          <p:spPr>
            <a:xfrm>
              <a:off x="6730240" y="6317719"/>
              <a:ext cx="1606996" cy="245135"/>
            </a:xfrm>
            <a:prstGeom prst="rect">
              <a:avLst/>
            </a:prstGeom>
          </p:spPr>
        </p:pic>
        <p:sp>
          <p:nvSpPr>
            <p:cNvPr id="15" name="Text Placeholder 2"/>
            <p:cNvSpPr txBox="1">
              <a:spLocks/>
            </p:cNvSpPr>
            <p:nvPr userDrawn="1"/>
          </p:nvSpPr>
          <p:spPr>
            <a:xfrm>
              <a:off x="6260351" y="6466157"/>
              <a:ext cx="2570986" cy="441325"/>
            </a:xfrm>
            <a:prstGeom prst="rect">
              <a:avLst/>
            </a:prstGeom>
          </p:spPr>
          <p:txBody>
            <a:bodyPr anchor="t"/>
            <a:lstStyle>
              <a:lvl1pPr marL="0" indent="0" algn="r" defTabSz="457200" rtl="0" eaLnBrk="1" latinLnBrk="0" hangingPunct="1">
                <a:spcBef>
                  <a:spcPct val="20000"/>
                </a:spcBef>
                <a:buFont typeface="Arial"/>
                <a:buNone/>
                <a:defRPr lang="en-US" sz="1600" i="1" u="none" kern="1200" baseline="0" smtClean="0">
                  <a:solidFill>
                    <a:schemeClr val="tx1">
                      <a:lumMod val="85000"/>
                      <a:lumOff val="15000"/>
                    </a:schemeClr>
                  </a:solidFill>
                  <a:latin typeface="Segoe"/>
                  <a:ea typeface="+mn-ea"/>
                  <a:cs typeface="Segoe"/>
                </a:defRPr>
              </a:lvl1pPr>
              <a:lvl2pPr marL="457200" indent="0" algn="l" defTabSz="457200" rtl="0" eaLnBrk="1" latinLnBrk="0" hangingPunct="1">
                <a:spcBef>
                  <a:spcPct val="20000"/>
                </a:spcBef>
                <a:buFont typeface="Arial"/>
                <a:buNone/>
                <a:defRPr sz="1800" kern="1200">
                  <a:solidFill>
                    <a:schemeClr val="tx1">
                      <a:tint val="75000"/>
                    </a:schemeClr>
                  </a:solidFill>
                  <a:latin typeface="Segoe"/>
                  <a:ea typeface="+mn-ea"/>
                  <a:cs typeface="Segoe"/>
                </a:defRPr>
              </a:lvl2pPr>
              <a:lvl3pPr marL="914400" indent="0" algn="l" defTabSz="457200" rtl="0" eaLnBrk="1" latinLnBrk="0" hangingPunct="1">
                <a:spcBef>
                  <a:spcPct val="20000"/>
                </a:spcBef>
                <a:buFont typeface="Arial"/>
                <a:buNone/>
                <a:defRPr sz="1600" kern="1200">
                  <a:solidFill>
                    <a:schemeClr val="tx1">
                      <a:tint val="75000"/>
                    </a:schemeClr>
                  </a:solidFill>
                  <a:latin typeface="Segoe"/>
                  <a:ea typeface="+mn-ea"/>
                  <a:cs typeface="Segoe"/>
                </a:defRPr>
              </a:lvl3pPr>
              <a:lvl4pPr marL="13716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4pPr>
              <a:lvl5pPr marL="18288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300" spc="0" dirty="0" err="1" smtClean="0">
                  <a:solidFill>
                    <a:srgbClr val="FFFFFF"/>
                  </a:solidFill>
                </a:rPr>
                <a:t>training.genexus.com</a:t>
              </a:r>
              <a:endParaRPr lang="en-US" sz="1300" spc="0" dirty="0"/>
            </a:p>
          </p:txBody>
        </p:sp>
      </p:grpSp>
    </p:spTree>
    <p:extLst>
      <p:ext uri="{BB962C8B-B14F-4D97-AF65-F5344CB8AC3E}">
        <p14:creationId xmlns:p14="http://schemas.microsoft.com/office/powerpoint/2010/main" val="33352272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5" name="Date Placeholder 4"/>
          <p:cNvSpPr>
            <a:spLocks noGrp="1"/>
          </p:cNvSpPr>
          <p:nvPr>
            <p:ph type="dt" sz="half" idx="10"/>
          </p:nvPr>
        </p:nvSpPr>
        <p:spPr/>
        <p:txBody>
          <a:bodyPr/>
          <a:lstStyle/>
          <a:p>
            <a:fld id="{8DDAD6A3-9C72-A541-995E-F2EDB3D96780}" type="datetimeFigureOut">
              <a:rPr lang="en-US" smtClean="0"/>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14168196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7" name="Date Placeholder 6"/>
          <p:cNvSpPr>
            <a:spLocks noGrp="1"/>
          </p:cNvSpPr>
          <p:nvPr>
            <p:ph type="dt" sz="half" idx="10"/>
          </p:nvPr>
        </p:nvSpPr>
        <p:spPr/>
        <p:txBody>
          <a:bodyPr/>
          <a:lstStyle/>
          <a:p>
            <a:fld id="{8DDAD6A3-9C72-A541-995E-F2EDB3D96780}" type="datetimeFigureOut">
              <a:rPr lang="en-US" smtClean="0"/>
              <a:t>6/3/2013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36520183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Date Placeholder 2"/>
          <p:cNvSpPr>
            <a:spLocks noGrp="1"/>
          </p:cNvSpPr>
          <p:nvPr>
            <p:ph type="dt" sz="half" idx="10"/>
          </p:nvPr>
        </p:nvSpPr>
        <p:spPr/>
        <p:txBody>
          <a:bodyPr/>
          <a:lstStyle/>
          <a:p>
            <a:fld id="{8DDAD6A3-9C72-A541-995E-F2EDB3D96780}" type="datetimeFigureOut">
              <a:rPr lang="en-US" smtClean="0"/>
              <a:t>6/3/2013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2202370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Text Placeholder 2"/>
          <p:cNvSpPr txBox="1">
            <a:spLocks/>
          </p:cNvSpPr>
          <p:nvPr userDrawn="1"/>
        </p:nvSpPr>
        <p:spPr>
          <a:xfrm>
            <a:off x="2804765" y="3177625"/>
            <a:ext cx="3617416" cy="620952"/>
          </a:xfrm>
          <a:prstGeom prst="rect">
            <a:avLst/>
          </a:prstGeom>
        </p:spPr>
        <p:txBody>
          <a:bodyPr anchor="t"/>
          <a:lstStyle>
            <a:lvl1pPr marL="0" indent="0" algn="r" defTabSz="457200" rtl="0" eaLnBrk="1" latinLnBrk="0" hangingPunct="1">
              <a:spcBef>
                <a:spcPct val="20000"/>
              </a:spcBef>
              <a:buFont typeface="Arial"/>
              <a:buNone/>
              <a:defRPr lang="en-US" sz="1600" i="1" u="none" kern="1200" baseline="0" smtClean="0">
                <a:solidFill>
                  <a:schemeClr val="tx1">
                    <a:lumMod val="85000"/>
                    <a:lumOff val="15000"/>
                  </a:schemeClr>
                </a:solidFill>
                <a:latin typeface="Segoe"/>
                <a:ea typeface="+mn-ea"/>
                <a:cs typeface="Segoe"/>
              </a:defRPr>
            </a:lvl1pPr>
            <a:lvl2pPr marL="457200" indent="0" algn="l" defTabSz="457200" rtl="0" eaLnBrk="1" latinLnBrk="0" hangingPunct="1">
              <a:spcBef>
                <a:spcPct val="20000"/>
              </a:spcBef>
              <a:buFont typeface="Arial"/>
              <a:buNone/>
              <a:defRPr sz="1800" kern="1200">
                <a:solidFill>
                  <a:schemeClr val="tx1">
                    <a:tint val="75000"/>
                  </a:schemeClr>
                </a:solidFill>
                <a:latin typeface="Segoe"/>
                <a:ea typeface="+mn-ea"/>
                <a:cs typeface="Segoe"/>
              </a:defRPr>
            </a:lvl2pPr>
            <a:lvl3pPr marL="914400" indent="0" algn="l" defTabSz="457200" rtl="0" eaLnBrk="1" latinLnBrk="0" hangingPunct="1">
              <a:spcBef>
                <a:spcPct val="20000"/>
              </a:spcBef>
              <a:buFont typeface="Arial"/>
              <a:buNone/>
              <a:defRPr sz="1600" kern="1200">
                <a:solidFill>
                  <a:schemeClr val="tx1">
                    <a:tint val="75000"/>
                  </a:schemeClr>
                </a:solidFill>
                <a:latin typeface="Segoe"/>
                <a:ea typeface="+mn-ea"/>
                <a:cs typeface="Segoe"/>
              </a:defRPr>
            </a:lvl3pPr>
            <a:lvl4pPr marL="13716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4pPr>
            <a:lvl5pPr marL="18288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900" spc="70" dirty="0" err="1" smtClean="0">
                <a:solidFill>
                  <a:srgbClr val="FFFFFF"/>
                </a:solidFill>
              </a:rPr>
              <a:t>training.genexus.com</a:t>
            </a:r>
            <a:endParaRPr lang="en-US" sz="1900" spc="70" dirty="0"/>
          </a:p>
        </p:txBody>
      </p:sp>
      <p:pic>
        <p:nvPicPr>
          <p:cNvPr id="8" name="Picture 7" descr="logo_GXtraining-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77646" y="2928802"/>
            <a:ext cx="2460991" cy="357692"/>
          </a:xfrm>
          <a:prstGeom prst="rect">
            <a:avLst/>
          </a:prstGeom>
        </p:spPr>
      </p:pic>
    </p:spTree>
    <p:extLst>
      <p:ext uri="{BB962C8B-B14F-4D97-AF65-F5344CB8AC3E}">
        <p14:creationId xmlns:p14="http://schemas.microsoft.com/office/powerpoint/2010/main" val="35766929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8DDAD6A3-9C72-A541-995E-F2EDB3D96780}" type="datetimeFigureOut">
              <a:rPr lang="en-US" smtClean="0"/>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966005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tile tx="0" ty="0" sx="100000" sy="100000" flip="none" algn="tl"/>
        </a:blipFill>
        <a:effectLst/>
      </p:bgPr>
    </p:bg>
    <p:spTree>
      <p:nvGrpSpPr>
        <p:cNvPr id="1" name=""/>
        <p:cNvGrpSpPr/>
        <p:nvPr/>
      </p:nvGrpSpPr>
      <p:grpSpPr>
        <a:xfrm>
          <a:off x="0" y="0"/>
          <a:ext cx="0" cy="0"/>
          <a:chOff x="0" y="0"/>
          <a:chExt cx="0" cy="0"/>
        </a:xfrm>
      </p:grpSpPr>
      <p:sp>
        <p:nvSpPr>
          <p:cNvPr id="10" name="Rectangle 9"/>
          <p:cNvSpPr/>
          <p:nvPr userDrawn="1"/>
        </p:nvSpPr>
        <p:spPr>
          <a:xfrm>
            <a:off x="-24741" y="-16494"/>
            <a:ext cx="9212039" cy="6968298"/>
          </a:xfrm>
          <a:prstGeom prst="rect">
            <a:avLst/>
          </a:prstGeom>
          <a:solidFill>
            <a:srgbClr val="A6CE2A">
              <a:alpha val="8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endParaRPr lang="en-US" b="1" i="1" dirty="0">
              <a:solidFill>
                <a:srgbClr val="A6CE2A"/>
              </a:solidFill>
            </a:endParaRPr>
          </a:p>
        </p:txBody>
      </p:sp>
      <p:sp>
        <p:nvSpPr>
          <p:cNvPr id="2" name="Title Placeholder 1"/>
          <p:cNvSpPr>
            <a:spLocks noGrp="1"/>
          </p:cNvSpPr>
          <p:nvPr>
            <p:ph type="title"/>
          </p:nvPr>
        </p:nvSpPr>
        <p:spPr>
          <a:xfrm>
            <a:off x="2396729" y="2377352"/>
            <a:ext cx="4581462" cy="1143000"/>
          </a:xfrm>
          <a:prstGeom prst="rect">
            <a:avLst/>
          </a:prstGeom>
        </p:spPr>
        <p:txBody>
          <a:bodyPr vert="horz" lIns="91440" tIns="45720" rIns="91440" bIns="45720" rtlCol="0" anchor="ctr">
            <a:normAutofit/>
          </a:body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Segoe"/>
                <a:cs typeface="Segoe"/>
              </a:defRPr>
            </a:lvl1pPr>
          </a:lstStyle>
          <a:p>
            <a:fld id="{8DDAD6A3-9C72-A541-995E-F2EDB3D96780}" type="datetimeFigureOut">
              <a:rPr lang="en-US" smtClean="0"/>
              <a:pPr/>
              <a:t>6/3/2013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Segoe"/>
                <a:cs typeface="Segoe"/>
              </a:defRPr>
            </a:lvl1pPr>
          </a:lstStyle>
          <a:p>
            <a:endParaRPr lang="en-US"/>
          </a:p>
        </p:txBody>
      </p:sp>
    </p:spTree>
    <p:extLst>
      <p:ext uri="{BB962C8B-B14F-4D97-AF65-F5344CB8AC3E}">
        <p14:creationId xmlns:p14="http://schemas.microsoft.com/office/powerpoint/2010/main" val="2323421549"/>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49" r:id="rId3"/>
    <p:sldLayoutId id="214748365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Segoe"/>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Segoe"/>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Segoe"/>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Segoe"/>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6.jpeg"/><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8.jpe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3150" y="2665977"/>
            <a:ext cx="5343193" cy="1143000"/>
          </a:xfrm>
        </p:spPr>
        <p:txBody>
          <a:bodyPr>
            <a:normAutofit fontScale="90000"/>
          </a:bodyPr>
          <a:lstStyle/>
          <a:p>
            <a:pPr>
              <a:lnSpc>
                <a:spcPts val="2920"/>
              </a:lnSpc>
              <a:spcBef>
                <a:spcPts val="0"/>
              </a:spcBef>
            </a:pPr>
            <a:r>
              <a:rPr lang="en-US" spc="-60" dirty="0" smtClean="0"/>
              <a:t>BUSINESS COMPONENTS</a:t>
            </a:r>
            <a:br>
              <a:rPr lang="en-US" spc="-60" dirty="0" smtClean="0"/>
            </a:br>
            <a:r>
              <a:rPr lang="en-US" sz="2400" b="0" spc="-20" dirty="0" err="1" smtClean="0"/>
              <a:t>Ejemplo</a:t>
            </a:r>
            <a:r>
              <a:rPr lang="en-US" sz="2400" b="0" spc="-20" dirty="0" smtClean="0"/>
              <a:t> </a:t>
            </a:r>
            <a:r>
              <a:rPr lang="en-US" sz="2400" b="0" spc="-20" dirty="0" err="1" smtClean="0"/>
              <a:t>práctico</a:t>
            </a:r>
            <a:endParaRPr lang="en-US" sz="3200" b="0" spc="-20" dirty="0"/>
          </a:p>
        </p:txBody>
      </p:sp>
      <p:pic>
        <p:nvPicPr>
          <p:cNvPr id="7" name="Picture 6" descr="GeneXusXev2_bc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733" y="3684613"/>
            <a:ext cx="1586338" cy="311014"/>
          </a:xfrm>
          <a:prstGeom prst="rect">
            <a:avLst/>
          </a:prstGeom>
        </p:spPr>
      </p:pic>
    </p:spTree>
    <p:extLst>
      <p:ext uri="{BB962C8B-B14F-4D97-AF65-F5344CB8AC3E}">
        <p14:creationId xmlns:p14="http://schemas.microsoft.com/office/powerpoint/2010/main" val="2103568900"/>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4005263"/>
            <a:ext cx="2717800"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04800" y="2130425"/>
            <a:ext cx="1439863" cy="369888"/>
          </a:xfrm>
          <a:prstGeom prst="rect">
            <a:avLst/>
          </a:prstGeom>
          <a:noFill/>
        </p:spPr>
        <p:txBody>
          <a:bodyPr>
            <a:spAutoFit/>
          </a:bodyPr>
          <a:lstStyle/>
          <a:p>
            <a:pPr>
              <a:defRPr/>
            </a:pPr>
            <a:r>
              <a:rPr lang="es-UY" sz="1800" dirty="0">
                <a:solidFill>
                  <a:srgbClr val="93AE43"/>
                </a:solidFill>
                <a:latin typeface="Arial Black" pitchFamily="34" charset="0"/>
                <a:cs typeface="Aharoni" pitchFamily="2" charset="-79"/>
              </a:rPr>
              <a:t>300 miles</a:t>
            </a:r>
          </a:p>
        </p:txBody>
      </p:sp>
      <p:sp>
        <p:nvSpPr>
          <p:cNvPr id="4" name="TextBox 9"/>
          <p:cNvSpPr txBox="1">
            <a:spLocks noChangeArrowheads="1"/>
          </p:cNvSpPr>
          <p:nvPr/>
        </p:nvSpPr>
        <p:spPr bwMode="auto">
          <a:xfrm>
            <a:off x="2401888" y="2036763"/>
            <a:ext cx="14398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cs typeface="Arial" charset="0"/>
              </a:defRPr>
            </a:lvl1pPr>
            <a:lvl2pPr marL="742950" indent="-285750" eaLnBrk="0" hangingPunct="0">
              <a:defRPr sz="1200">
                <a:solidFill>
                  <a:schemeClr val="tx1"/>
                </a:solidFill>
                <a:latin typeface="Times New Roman" pitchFamily="18" charset="0"/>
                <a:cs typeface="Arial" charset="0"/>
              </a:defRPr>
            </a:lvl2pPr>
            <a:lvl3pPr marL="1143000" indent="-228600" eaLnBrk="0" hangingPunct="0">
              <a:defRPr sz="1200">
                <a:solidFill>
                  <a:schemeClr val="tx1"/>
                </a:solidFill>
                <a:latin typeface="Times New Roman" pitchFamily="18" charset="0"/>
                <a:cs typeface="Arial" charset="0"/>
              </a:defRPr>
            </a:lvl3pPr>
            <a:lvl4pPr marL="1600200" indent="-228600" eaLnBrk="0" hangingPunct="0">
              <a:defRPr sz="1200">
                <a:solidFill>
                  <a:schemeClr val="tx1"/>
                </a:solidFill>
                <a:latin typeface="Times New Roman" pitchFamily="18" charset="0"/>
                <a:cs typeface="Arial" charset="0"/>
              </a:defRPr>
            </a:lvl4pPr>
            <a:lvl5pPr marL="2057400" indent="-228600" eaLnBrk="0" hangingPunct="0">
              <a:defRPr sz="12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2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2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2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200">
                <a:solidFill>
                  <a:schemeClr val="tx1"/>
                </a:solidFill>
                <a:latin typeface="Times New Roman" pitchFamily="18" charset="0"/>
                <a:cs typeface="Arial" charset="0"/>
              </a:defRPr>
            </a:lvl9pPr>
          </a:lstStyle>
          <a:p>
            <a:pPr eaLnBrk="1" hangingPunct="1"/>
            <a:r>
              <a:rPr lang="es-UY" sz="1800">
                <a:solidFill>
                  <a:srgbClr val="C00000"/>
                </a:solidFill>
                <a:latin typeface="Arial Black" pitchFamily="34" charset="0"/>
                <a:cs typeface="Aharoni" pitchFamily="2" charset="-79"/>
              </a:rPr>
              <a:t>400 miles</a:t>
            </a:r>
          </a:p>
        </p:txBody>
      </p:sp>
      <p:sp>
        <p:nvSpPr>
          <p:cNvPr id="5" name="TextBox 10"/>
          <p:cNvSpPr txBox="1">
            <a:spLocks noChangeArrowheads="1"/>
          </p:cNvSpPr>
          <p:nvPr/>
        </p:nvSpPr>
        <p:spPr bwMode="auto">
          <a:xfrm>
            <a:off x="242888" y="5140325"/>
            <a:ext cx="1439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cs typeface="Arial" charset="0"/>
              </a:defRPr>
            </a:lvl1pPr>
            <a:lvl2pPr marL="742950" indent="-285750" eaLnBrk="0" hangingPunct="0">
              <a:defRPr sz="1200">
                <a:solidFill>
                  <a:schemeClr val="tx1"/>
                </a:solidFill>
                <a:latin typeface="Times New Roman" pitchFamily="18" charset="0"/>
                <a:cs typeface="Arial" charset="0"/>
              </a:defRPr>
            </a:lvl2pPr>
            <a:lvl3pPr marL="1143000" indent="-228600" eaLnBrk="0" hangingPunct="0">
              <a:defRPr sz="1200">
                <a:solidFill>
                  <a:schemeClr val="tx1"/>
                </a:solidFill>
                <a:latin typeface="Times New Roman" pitchFamily="18" charset="0"/>
                <a:cs typeface="Arial" charset="0"/>
              </a:defRPr>
            </a:lvl3pPr>
            <a:lvl4pPr marL="1600200" indent="-228600" eaLnBrk="0" hangingPunct="0">
              <a:defRPr sz="1200">
                <a:solidFill>
                  <a:schemeClr val="tx1"/>
                </a:solidFill>
                <a:latin typeface="Times New Roman" pitchFamily="18" charset="0"/>
                <a:cs typeface="Arial" charset="0"/>
              </a:defRPr>
            </a:lvl4pPr>
            <a:lvl5pPr marL="2057400" indent="-228600" eaLnBrk="0" hangingPunct="0">
              <a:defRPr sz="12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2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2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2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200">
                <a:solidFill>
                  <a:schemeClr val="tx1"/>
                </a:solidFill>
                <a:latin typeface="Times New Roman" pitchFamily="18" charset="0"/>
                <a:cs typeface="Arial" charset="0"/>
              </a:defRPr>
            </a:lvl9pPr>
          </a:lstStyle>
          <a:p>
            <a:pPr eaLnBrk="1" hangingPunct="1"/>
            <a:r>
              <a:rPr lang="es-UY" sz="1800">
                <a:latin typeface="Arial Black" pitchFamily="34" charset="0"/>
                <a:cs typeface="Aharoni" pitchFamily="2" charset="-79"/>
              </a:rPr>
              <a:t>150 miles</a:t>
            </a:r>
          </a:p>
        </p:txBody>
      </p:sp>
      <p:sp>
        <p:nvSpPr>
          <p:cNvPr id="6" name="TextBox 5"/>
          <p:cNvSpPr txBox="1"/>
          <p:nvPr/>
        </p:nvSpPr>
        <p:spPr>
          <a:xfrm>
            <a:off x="3040063" y="3197225"/>
            <a:ext cx="1441450" cy="369888"/>
          </a:xfrm>
          <a:prstGeom prst="rect">
            <a:avLst/>
          </a:prstGeom>
          <a:noFill/>
        </p:spPr>
        <p:txBody>
          <a:bodyPr>
            <a:spAutoFit/>
          </a:bodyPr>
          <a:lstStyle/>
          <a:p>
            <a:pPr>
              <a:defRPr/>
            </a:pPr>
            <a:r>
              <a:rPr lang="es-UY" sz="1800" dirty="0">
                <a:solidFill>
                  <a:schemeClr val="accent3">
                    <a:lumMod val="50000"/>
                  </a:schemeClr>
                </a:solidFill>
                <a:latin typeface="Arial Black" pitchFamily="34" charset="0"/>
                <a:cs typeface="Aharoni" pitchFamily="2" charset="-79"/>
              </a:rPr>
              <a:t>500 miles</a:t>
            </a:r>
          </a:p>
        </p:txBody>
      </p:sp>
      <p:pic>
        <p:nvPicPr>
          <p:cNvPr id="7"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rot="20018193" flipH="1">
            <a:off x="481013" y="2763838"/>
            <a:ext cx="2403475" cy="163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285750" y="260350"/>
            <a:ext cx="2898775" cy="863600"/>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pPr>
              <a:defRPr/>
            </a:pPr>
            <a:r>
              <a:rPr lang="es-UY" dirty="0">
                <a:solidFill>
                  <a:srgbClr val="8EBB38"/>
                </a:solidFill>
              </a:rPr>
              <a:t>Escenario…</a:t>
            </a:r>
          </a:p>
        </p:txBody>
      </p:sp>
      <p:sp>
        <p:nvSpPr>
          <p:cNvPr id="9" name="TextBox 8"/>
          <p:cNvSpPr txBox="1"/>
          <p:nvPr/>
        </p:nvSpPr>
        <p:spPr>
          <a:xfrm>
            <a:off x="252413" y="1254125"/>
            <a:ext cx="3240087" cy="646113"/>
          </a:xfrm>
          <a:prstGeom prst="rect">
            <a:avLst/>
          </a:prstGeom>
          <a:noFill/>
        </p:spPr>
        <p:txBody>
          <a:bodyPr>
            <a:spAutoFit/>
          </a:bodyPr>
          <a:lstStyle/>
          <a:p>
            <a:pPr>
              <a:defRPr/>
            </a:pPr>
            <a:r>
              <a:rPr lang="es-UY" sz="1800" dirty="0">
                <a:latin typeface="+mj-lt"/>
              </a:rPr>
              <a:t>Los clientes acumulan millas cuando viajan:</a:t>
            </a:r>
          </a:p>
        </p:txBody>
      </p:sp>
      <p:grpSp>
        <p:nvGrpSpPr>
          <p:cNvPr id="10" name="Group 9"/>
          <p:cNvGrpSpPr>
            <a:grpSpLocks/>
          </p:cNvGrpSpPr>
          <p:nvPr/>
        </p:nvGrpSpPr>
        <p:grpSpPr bwMode="auto">
          <a:xfrm>
            <a:off x="5238750" y="1196975"/>
            <a:ext cx="3654425" cy="4835525"/>
            <a:chOff x="5238055" y="1196752"/>
            <a:chExt cx="3654425" cy="4835103"/>
          </a:xfrm>
        </p:grpSpPr>
        <p:pic>
          <p:nvPicPr>
            <p:cNvPr id="11" name="Picture 1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238055" y="2305670"/>
              <a:ext cx="1911350"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238305" y="2636838"/>
              <a:ext cx="1654175"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236543" y="4149080"/>
              <a:ext cx="1647825"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5342830" y="1196752"/>
              <a:ext cx="3478213" cy="923844"/>
            </a:xfrm>
            <a:prstGeom prst="rect">
              <a:avLst/>
            </a:prstGeom>
            <a:noFill/>
          </p:spPr>
          <p:txBody>
            <a:bodyPr>
              <a:spAutoFit/>
            </a:bodyPr>
            <a:lstStyle/>
            <a:p>
              <a:pPr>
                <a:defRPr/>
              </a:pPr>
              <a:r>
                <a:rPr lang="es-UY" sz="1800" dirty="0">
                  <a:latin typeface="+mj-lt"/>
                </a:rPr>
                <a:t>Clientes preferenciales que acumulan más de 1000 millas, recibirán un premio:</a:t>
              </a:r>
            </a:p>
          </p:txBody>
        </p:sp>
        <p:sp>
          <p:nvSpPr>
            <p:cNvPr id="15" name="TextBox 12"/>
            <p:cNvSpPr txBox="1">
              <a:spLocks noChangeArrowheads="1"/>
            </p:cNvSpPr>
            <p:nvPr/>
          </p:nvSpPr>
          <p:spPr bwMode="auto">
            <a:xfrm>
              <a:off x="6576859" y="2074688"/>
              <a:ext cx="223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cs typeface="Arial" charset="0"/>
                </a:defRPr>
              </a:lvl1pPr>
              <a:lvl2pPr marL="742950" indent="-285750" eaLnBrk="0" hangingPunct="0">
                <a:defRPr sz="1200">
                  <a:solidFill>
                    <a:schemeClr val="tx1"/>
                  </a:solidFill>
                  <a:latin typeface="Times New Roman" pitchFamily="18" charset="0"/>
                  <a:cs typeface="Arial" charset="0"/>
                </a:defRPr>
              </a:lvl2pPr>
              <a:lvl3pPr marL="1143000" indent="-228600" eaLnBrk="0" hangingPunct="0">
                <a:defRPr sz="1200">
                  <a:solidFill>
                    <a:schemeClr val="tx1"/>
                  </a:solidFill>
                  <a:latin typeface="Times New Roman" pitchFamily="18" charset="0"/>
                  <a:cs typeface="Arial" charset="0"/>
                </a:defRPr>
              </a:lvl3pPr>
              <a:lvl4pPr marL="1600200" indent="-228600" eaLnBrk="0" hangingPunct="0">
                <a:defRPr sz="1200">
                  <a:solidFill>
                    <a:schemeClr val="tx1"/>
                  </a:solidFill>
                  <a:latin typeface="Times New Roman" pitchFamily="18" charset="0"/>
                  <a:cs typeface="Arial" charset="0"/>
                </a:defRPr>
              </a:lvl4pPr>
              <a:lvl5pPr marL="2057400" indent="-228600" eaLnBrk="0" hangingPunct="0">
                <a:defRPr sz="12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2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2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2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200">
                  <a:solidFill>
                    <a:schemeClr val="tx1"/>
                  </a:solidFill>
                  <a:latin typeface="Times New Roman" pitchFamily="18" charset="0"/>
                  <a:cs typeface="Arial" charset="0"/>
                </a:defRPr>
              </a:lvl9pPr>
            </a:lstStyle>
            <a:p>
              <a:pPr eaLnBrk="1" hangingPunct="1"/>
              <a:r>
                <a:rPr lang="es-UY" sz="2400">
                  <a:solidFill>
                    <a:srgbClr val="FF9900"/>
                  </a:solidFill>
                  <a:latin typeface="Arial Black" pitchFamily="34" charset="0"/>
                  <a:cs typeface="Aharoni" pitchFamily="2" charset="-79"/>
                </a:rPr>
                <a:t>1350 miles!!</a:t>
              </a:r>
            </a:p>
          </p:txBody>
        </p:sp>
      </p:grpSp>
      <p:sp>
        <p:nvSpPr>
          <p:cNvPr id="16" name="Title 1"/>
          <p:cNvSpPr txBox="1">
            <a:spLocks/>
          </p:cNvSpPr>
          <p:nvPr/>
        </p:nvSpPr>
        <p:spPr>
          <a:xfrm>
            <a:off x="1736139" y="6525528"/>
            <a:ext cx="3750261"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EJEMPLO DE USO DE BUSINESS COMPONENT</a:t>
            </a:r>
            <a:endParaRPr lang="en-US" b="0" i="0" dirty="0">
              <a:solidFill>
                <a:schemeClr val="bg1">
                  <a:lumMod val="95000"/>
                </a:schemeClr>
              </a:solidFill>
            </a:endParaRPr>
          </a:p>
        </p:txBody>
      </p:sp>
    </p:spTree>
    <p:extLst>
      <p:ext uri="{BB962C8B-B14F-4D97-AF65-F5344CB8AC3E}">
        <p14:creationId xmlns:p14="http://schemas.microsoft.com/office/powerpoint/2010/main" val="222728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85750" y="404813"/>
            <a:ext cx="3781425" cy="863600"/>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pPr>
              <a:defRPr/>
            </a:pPr>
            <a:r>
              <a:rPr lang="es-UY" dirty="0">
                <a:solidFill>
                  <a:srgbClr val="8EBB38"/>
                </a:solidFill>
              </a:rPr>
              <a:t>Se necesita…</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6182" y="1659158"/>
            <a:ext cx="6913562" cy="3248025"/>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5863780" y="2177143"/>
            <a:ext cx="3094612" cy="2523471"/>
            <a:chOff x="5863780" y="2177143"/>
            <a:chExt cx="3094612" cy="2523471"/>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50746" y="2177143"/>
              <a:ext cx="1342403" cy="1342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9"/>
            <p:cNvSpPr/>
            <p:nvPr/>
          </p:nvSpPr>
          <p:spPr>
            <a:xfrm>
              <a:off x="5863780" y="3788222"/>
              <a:ext cx="747231" cy="291648"/>
            </a:xfrm>
            <a:custGeom>
              <a:avLst/>
              <a:gdLst>
                <a:gd name="connsiteX0" fmla="*/ 0 w 747231"/>
                <a:gd name="connsiteY0" fmla="*/ 275772 h 291648"/>
                <a:gd name="connsiteX1" fmla="*/ 696685 w 747231"/>
                <a:gd name="connsiteY1" fmla="*/ 261257 h 291648"/>
                <a:gd name="connsiteX2" fmla="*/ 638628 w 747231"/>
                <a:gd name="connsiteY2" fmla="*/ 0 h 291648"/>
              </a:gdLst>
              <a:ahLst/>
              <a:cxnLst>
                <a:cxn ang="0">
                  <a:pos x="connsiteX0" y="connsiteY0"/>
                </a:cxn>
                <a:cxn ang="0">
                  <a:pos x="connsiteX1" y="connsiteY1"/>
                </a:cxn>
                <a:cxn ang="0">
                  <a:pos x="connsiteX2" y="connsiteY2"/>
                </a:cxn>
              </a:cxnLst>
              <a:rect l="l" t="t" r="r" b="b"/>
              <a:pathLst>
                <a:path w="747231" h="291648">
                  <a:moveTo>
                    <a:pt x="0" y="275772"/>
                  </a:moveTo>
                  <a:cubicBezTo>
                    <a:pt x="295123" y="291495"/>
                    <a:pt x="590247" y="307219"/>
                    <a:pt x="696685" y="261257"/>
                  </a:cubicBezTo>
                  <a:cubicBezTo>
                    <a:pt x="803123" y="215295"/>
                    <a:pt x="720875" y="107647"/>
                    <a:pt x="638628" y="0"/>
                  </a:cubicBezTo>
                </a:path>
              </a:pathLst>
            </a:custGeom>
            <a:ln w="28575">
              <a:headEnd type="none" w="med" len="med"/>
              <a:tailEnd type="triangle" w="med"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s-UY"/>
            </a:p>
          </p:txBody>
        </p:sp>
        <p:grpSp>
          <p:nvGrpSpPr>
            <p:cNvPr id="3" name="Group 2"/>
            <p:cNvGrpSpPr>
              <a:grpSpLocks/>
            </p:cNvGrpSpPr>
            <p:nvPr/>
          </p:nvGrpSpPr>
          <p:grpSpPr bwMode="auto">
            <a:xfrm>
              <a:off x="7229606" y="3390926"/>
              <a:ext cx="1728786" cy="1309688"/>
              <a:chOff x="1619672" y="4237296"/>
              <a:chExt cx="2232248" cy="1440159"/>
            </a:xfrm>
          </p:grpSpPr>
          <p:sp>
            <p:nvSpPr>
              <p:cNvPr id="4" name="Explosion 1 3"/>
              <p:cNvSpPr>
                <a:spLocks noChangeArrowheads="1"/>
              </p:cNvSpPr>
              <p:nvPr/>
            </p:nvSpPr>
            <p:spPr bwMode="auto">
              <a:xfrm>
                <a:off x="1619672" y="4237296"/>
                <a:ext cx="2232248" cy="1440159"/>
              </a:xfrm>
              <a:prstGeom prst="irregularSeal1">
                <a:avLst/>
              </a:prstGeom>
              <a:ln>
                <a:headEnd/>
                <a:tailEnd type="stealth" w="lg" len="lg"/>
              </a:ln>
            </p:spPr>
            <p:style>
              <a:lnRef idx="1">
                <a:schemeClr val="accent6"/>
              </a:lnRef>
              <a:fillRef idx="2">
                <a:schemeClr val="accent6"/>
              </a:fillRef>
              <a:effectRef idx="1">
                <a:schemeClr val="accent6"/>
              </a:effectRef>
              <a:fontRef idx="minor">
                <a:schemeClr val="dk1"/>
              </a:fontRef>
            </p:style>
            <p:txBody>
              <a:bodyPr lIns="90000" tIns="46800" rIns="90000" bIns="46800"/>
              <a:lstStyle/>
              <a:p>
                <a:pPr algn="just" defTabSz="911225" eaLnBrk="0" hangingPunct="0">
                  <a:defRPr/>
                </a:pPr>
                <a:endParaRPr lang="es-UY"/>
              </a:p>
            </p:txBody>
          </p:sp>
          <p:sp>
            <p:nvSpPr>
              <p:cNvPr id="5" name="TextBox 1"/>
              <p:cNvSpPr txBox="1">
                <a:spLocks noChangeArrowheads="1"/>
              </p:cNvSpPr>
              <p:nvPr/>
            </p:nvSpPr>
            <p:spPr bwMode="auto">
              <a:xfrm>
                <a:off x="1742944" y="4724631"/>
                <a:ext cx="1884089" cy="40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Times New Roman" pitchFamily="18" charset="0"/>
                    <a:cs typeface="Arial" charset="0"/>
                  </a:defRPr>
                </a:lvl1pPr>
                <a:lvl2pPr marL="742950" indent="-285750" eaLnBrk="0" hangingPunct="0">
                  <a:defRPr sz="1200">
                    <a:solidFill>
                      <a:schemeClr val="tx1"/>
                    </a:solidFill>
                    <a:latin typeface="Times New Roman" pitchFamily="18" charset="0"/>
                    <a:cs typeface="Arial" charset="0"/>
                  </a:defRPr>
                </a:lvl2pPr>
                <a:lvl3pPr marL="1143000" indent="-228600" eaLnBrk="0" hangingPunct="0">
                  <a:defRPr sz="1200">
                    <a:solidFill>
                      <a:schemeClr val="tx1"/>
                    </a:solidFill>
                    <a:latin typeface="Times New Roman" pitchFamily="18" charset="0"/>
                    <a:cs typeface="Arial" charset="0"/>
                  </a:defRPr>
                </a:lvl3pPr>
                <a:lvl4pPr marL="1600200" indent="-228600" eaLnBrk="0" hangingPunct="0">
                  <a:defRPr sz="1200">
                    <a:solidFill>
                      <a:schemeClr val="tx1"/>
                    </a:solidFill>
                    <a:latin typeface="Times New Roman" pitchFamily="18" charset="0"/>
                    <a:cs typeface="Arial" charset="0"/>
                  </a:defRPr>
                </a:lvl4pPr>
                <a:lvl5pPr marL="2057400" indent="-228600" eaLnBrk="0" hangingPunct="0">
                  <a:defRPr sz="12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2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2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2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200">
                    <a:solidFill>
                      <a:schemeClr val="tx1"/>
                    </a:solidFill>
                    <a:latin typeface="Times New Roman" pitchFamily="18" charset="0"/>
                    <a:cs typeface="Arial" charset="0"/>
                  </a:defRPr>
                </a:lvl9pPr>
              </a:lstStyle>
              <a:p>
                <a:pPr algn="ctr" eaLnBrk="1" hangingPunct="1"/>
                <a:r>
                  <a:rPr lang="es-UY" sz="1800" dirty="0" smtClean="0"/>
                  <a:t>+</a:t>
                </a:r>
                <a:r>
                  <a:rPr lang="es-UY" sz="1800" b="1" dirty="0" smtClean="0"/>
                  <a:t> 100 </a:t>
                </a:r>
                <a:r>
                  <a:rPr lang="es-UY" sz="1800" b="1" dirty="0"/>
                  <a:t>miles</a:t>
                </a:r>
              </a:p>
            </p:txBody>
          </p:sp>
        </p:grpSp>
      </p:grpSp>
      <p:sp>
        <p:nvSpPr>
          <p:cNvPr id="12" name="Title 1"/>
          <p:cNvSpPr txBox="1">
            <a:spLocks/>
          </p:cNvSpPr>
          <p:nvPr/>
        </p:nvSpPr>
        <p:spPr>
          <a:xfrm>
            <a:off x="1736139" y="6525528"/>
            <a:ext cx="3750261"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EJEMPLO DE USO DE BUSINESS COMPONENT</a:t>
            </a:r>
            <a:endParaRPr lang="en-US" b="0" i="0" dirty="0">
              <a:solidFill>
                <a:schemeClr val="bg1">
                  <a:lumMod val="95000"/>
                </a:schemeClr>
              </a:solidFill>
            </a:endParaRPr>
          </a:p>
        </p:txBody>
      </p:sp>
    </p:spTree>
    <p:extLst>
      <p:ext uri="{BB962C8B-B14F-4D97-AF65-F5344CB8AC3E}">
        <p14:creationId xmlns:p14="http://schemas.microsoft.com/office/powerpoint/2010/main" val="135569663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1717675"/>
            <a:ext cx="268605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txBox="1">
            <a:spLocks/>
          </p:cNvSpPr>
          <p:nvPr/>
        </p:nvSpPr>
        <p:spPr>
          <a:xfrm>
            <a:off x="285750" y="404813"/>
            <a:ext cx="5294313" cy="863600"/>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pPr>
              <a:defRPr/>
            </a:pPr>
            <a:r>
              <a:rPr lang="es-UY" dirty="0" smtClean="0">
                <a:solidFill>
                  <a:srgbClr val="8EBB38"/>
                </a:solidFill>
              </a:rPr>
              <a:t>Transacciones…</a:t>
            </a:r>
            <a:endParaRPr lang="es-UY" dirty="0">
              <a:solidFill>
                <a:srgbClr val="8EBB38"/>
              </a:solidFill>
            </a:endParaRPr>
          </a:p>
        </p:txBody>
      </p:sp>
      <p:sp>
        <p:nvSpPr>
          <p:cNvPr id="4" name="TextBox 3"/>
          <p:cNvSpPr txBox="1"/>
          <p:nvPr/>
        </p:nvSpPr>
        <p:spPr>
          <a:xfrm>
            <a:off x="5716588" y="3646488"/>
            <a:ext cx="3095625" cy="1046440"/>
          </a:xfrm>
          <a:prstGeom prst="rect">
            <a:avLst/>
          </a:prstGeom>
          <a:noFill/>
        </p:spPr>
        <p:txBody>
          <a:bodyPr>
            <a:spAutoFit/>
          </a:bodyPr>
          <a:lstStyle/>
          <a:p>
            <a:pPr>
              <a:defRPr/>
            </a:pPr>
            <a:r>
              <a:rPr lang="es-UY" sz="1600" b="1" dirty="0" smtClean="0">
                <a:latin typeface="+mj-lt"/>
              </a:rPr>
              <a:t>Rules</a:t>
            </a:r>
            <a:r>
              <a:rPr lang="es-UY" sz="1600" dirty="0">
                <a:latin typeface="+mj-lt"/>
              </a:rPr>
              <a:t>:</a:t>
            </a:r>
          </a:p>
          <a:p>
            <a:pPr>
              <a:defRPr/>
            </a:pPr>
            <a:r>
              <a:rPr lang="es-UY" sz="1600" dirty="0">
                <a:latin typeface="+mj-lt"/>
              </a:rPr>
              <a:t>Default(</a:t>
            </a:r>
            <a:r>
              <a:rPr lang="es-UY" sz="1600" dirty="0" err="1">
                <a:latin typeface="+mj-lt"/>
              </a:rPr>
              <a:t>PrizeDate</a:t>
            </a:r>
            <a:r>
              <a:rPr lang="es-UY" sz="1600" dirty="0">
                <a:latin typeface="+mj-lt"/>
              </a:rPr>
              <a:t>, </a:t>
            </a:r>
            <a:r>
              <a:rPr lang="es-UY" sz="1600" dirty="0" err="1">
                <a:latin typeface="+mj-lt"/>
              </a:rPr>
              <a:t>Today</a:t>
            </a:r>
            <a:r>
              <a:rPr lang="es-UY" sz="1600" dirty="0" smtClean="0">
                <a:latin typeface="+mj-lt"/>
              </a:rPr>
              <a:t>());</a:t>
            </a:r>
            <a:endParaRPr lang="es-UY" sz="1600" dirty="0">
              <a:latin typeface="+mj-lt"/>
            </a:endParaRPr>
          </a:p>
          <a:p>
            <a:pPr>
              <a:defRPr/>
            </a:pPr>
            <a:r>
              <a:rPr lang="es-UY" sz="1600" dirty="0" err="1">
                <a:latin typeface="+mj-lt"/>
              </a:rPr>
              <a:t>add</a:t>
            </a:r>
            <a:r>
              <a:rPr lang="es-UY" sz="1600" dirty="0">
                <a:latin typeface="+mj-lt"/>
              </a:rPr>
              <a:t>(100,CustomerTotalMiles);</a:t>
            </a:r>
          </a:p>
          <a:p>
            <a:pPr>
              <a:defRPr/>
            </a:pPr>
            <a:endParaRPr lang="es-UY" sz="1400" dirty="0">
              <a:latin typeface="+mj-lt"/>
            </a:endParaRPr>
          </a:p>
        </p:txBody>
      </p:sp>
      <p:pic>
        <p:nvPicPr>
          <p:cNvPr id="5"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2425" y="1717675"/>
            <a:ext cx="4567238" cy="2982913"/>
          </a:xfrm>
          <a:prstGeom prst="rect">
            <a:avLst/>
          </a:prstGeom>
          <a:noFill/>
          <a:ln w="28575">
            <a:solidFill>
              <a:srgbClr val="050AE5"/>
            </a:solidFill>
            <a:miter lim="800000"/>
            <a:headEnd/>
            <a:tailEnd/>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851525" y="1116013"/>
            <a:ext cx="2825750" cy="307975"/>
          </a:xfrm>
          <a:prstGeom prst="rect">
            <a:avLst/>
          </a:prstGeom>
          <a:solidFill>
            <a:schemeClr val="bg1"/>
          </a:solidFill>
        </p:spPr>
        <p:txBody>
          <a:bodyPr>
            <a:spAutoFit/>
          </a:bodyPr>
          <a:lstStyle/>
          <a:p>
            <a:pPr algn="ctr">
              <a:defRPr/>
            </a:pPr>
            <a:r>
              <a:rPr lang="es-UY" sz="1400" dirty="0">
                <a:latin typeface="+mj-lt"/>
              </a:rPr>
              <a:t>Business </a:t>
            </a:r>
            <a:r>
              <a:rPr lang="es-UY" sz="1400" dirty="0" err="1">
                <a:latin typeface="+mj-lt"/>
              </a:rPr>
              <a:t>Component</a:t>
            </a:r>
            <a:r>
              <a:rPr lang="es-UY" sz="1400" dirty="0">
                <a:latin typeface="+mj-lt"/>
              </a:rPr>
              <a:t> = True</a:t>
            </a:r>
          </a:p>
        </p:txBody>
      </p:sp>
      <p:sp>
        <p:nvSpPr>
          <p:cNvPr id="7" name="Freeform 1"/>
          <p:cNvSpPr>
            <a:spLocks/>
          </p:cNvSpPr>
          <p:nvPr/>
        </p:nvSpPr>
        <p:spPr bwMode="auto">
          <a:xfrm flipV="1">
            <a:off x="5848350" y="1420813"/>
            <a:ext cx="704850" cy="409575"/>
          </a:xfrm>
          <a:custGeom>
            <a:avLst/>
            <a:gdLst>
              <a:gd name="T0" fmla="*/ 0 w 465221"/>
              <a:gd name="T1" fmla="*/ 0 h 689810"/>
              <a:gd name="T2" fmla="*/ 2446815 w 465221"/>
              <a:gd name="T3" fmla="*/ 85437 h 689810"/>
              <a:gd name="T4" fmla="*/ 0 60000 65536"/>
              <a:gd name="T5" fmla="*/ 0 60000 65536"/>
            </a:gdLst>
            <a:ahLst/>
            <a:cxnLst>
              <a:cxn ang="T4">
                <a:pos x="T0" y="T1"/>
              </a:cxn>
              <a:cxn ang="T5">
                <a:pos x="T2" y="T3"/>
              </a:cxn>
            </a:cxnLst>
            <a:rect l="0" t="0" r="r" b="b"/>
            <a:pathLst>
              <a:path w="465221" h="689810">
                <a:moveTo>
                  <a:pt x="0" y="0"/>
                </a:moveTo>
                <a:lnTo>
                  <a:pt x="465221" y="689810"/>
                </a:lnTo>
              </a:path>
            </a:pathLst>
          </a:custGeom>
          <a:noFill/>
          <a:ln w="28575">
            <a:solidFill>
              <a:srgbClr val="76A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8" name="TextBox 7"/>
          <p:cNvSpPr txBox="1"/>
          <p:nvPr/>
        </p:nvSpPr>
        <p:spPr>
          <a:xfrm>
            <a:off x="684213" y="5132388"/>
            <a:ext cx="4392612" cy="800219"/>
          </a:xfrm>
          <a:prstGeom prst="rect">
            <a:avLst/>
          </a:prstGeom>
          <a:noFill/>
        </p:spPr>
        <p:txBody>
          <a:bodyPr>
            <a:spAutoFit/>
          </a:bodyPr>
          <a:lstStyle/>
          <a:p>
            <a:pPr>
              <a:defRPr/>
            </a:pPr>
            <a:r>
              <a:rPr lang="es-UY" sz="1600" b="1" dirty="0" smtClean="0">
                <a:latin typeface="+mj-lt"/>
              </a:rPr>
              <a:t>Rule</a:t>
            </a:r>
            <a:r>
              <a:rPr lang="es-UY" sz="1600" dirty="0" smtClean="0">
                <a:latin typeface="+mj-lt"/>
              </a:rPr>
              <a:t>:</a:t>
            </a:r>
            <a:endParaRPr lang="es-UY" sz="700" dirty="0">
              <a:latin typeface="+mj-lt"/>
            </a:endParaRPr>
          </a:p>
          <a:p>
            <a:pPr>
              <a:defRPr/>
            </a:pPr>
            <a:r>
              <a:rPr lang="es-UY" sz="1600" dirty="0" err="1">
                <a:latin typeface="+mj-lt"/>
              </a:rPr>
              <a:t>add</a:t>
            </a:r>
            <a:r>
              <a:rPr lang="es-UY" sz="1600" dirty="0">
                <a:latin typeface="+mj-lt"/>
              </a:rPr>
              <a:t>(</a:t>
            </a:r>
            <a:r>
              <a:rPr lang="es-UY" sz="1600" dirty="0" err="1">
                <a:latin typeface="+mj-lt"/>
              </a:rPr>
              <a:t>CustomerTripMiles,CustomerTotalMiles</a:t>
            </a:r>
            <a:r>
              <a:rPr lang="es-UY" sz="1600" dirty="0">
                <a:latin typeface="+mj-lt"/>
              </a:rPr>
              <a:t>);</a:t>
            </a:r>
          </a:p>
          <a:p>
            <a:pPr>
              <a:defRPr/>
            </a:pPr>
            <a:endParaRPr lang="es-UY" sz="1400" dirty="0">
              <a:latin typeface="+mj-lt"/>
            </a:endParaRPr>
          </a:p>
        </p:txBody>
      </p:sp>
      <p:sp>
        <p:nvSpPr>
          <p:cNvPr id="9" name="Freeform 10"/>
          <p:cNvSpPr>
            <a:spLocks/>
          </p:cNvSpPr>
          <p:nvPr/>
        </p:nvSpPr>
        <p:spPr bwMode="auto">
          <a:xfrm>
            <a:off x="301625" y="4532313"/>
            <a:ext cx="422804" cy="765401"/>
          </a:xfrm>
          <a:custGeom>
            <a:avLst/>
            <a:gdLst>
              <a:gd name="T0" fmla="*/ 210120 w 372804"/>
              <a:gd name="T1" fmla="*/ 0 h 932394"/>
              <a:gd name="T2" fmla="*/ 3794 w 372804"/>
              <a:gd name="T3" fmla="*/ 784718 h 932394"/>
              <a:gd name="T4" fmla="*/ 368831 w 372804"/>
              <a:gd name="T5" fmla="*/ 928850 h 932394"/>
              <a:gd name="T6" fmla="*/ 0 60000 65536"/>
              <a:gd name="T7" fmla="*/ 0 60000 65536"/>
              <a:gd name="T8" fmla="*/ 0 60000 65536"/>
            </a:gdLst>
            <a:ahLst/>
            <a:cxnLst>
              <a:cxn ang="T6">
                <a:pos x="T0" y="T1"/>
              </a:cxn>
              <a:cxn ang="T7">
                <a:pos x="T2" y="T3"/>
              </a:cxn>
              <a:cxn ang="T8">
                <a:pos x="T4" y="T5"/>
              </a:cxn>
            </a:cxnLst>
            <a:rect l="0" t="0" r="r" b="b"/>
            <a:pathLst>
              <a:path w="372804" h="932394">
                <a:moveTo>
                  <a:pt x="212383" y="0"/>
                </a:moveTo>
                <a:cubicBezTo>
                  <a:pt x="94741" y="315494"/>
                  <a:pt x="-22901" y="630989"/>
                  <a:pt x="3836" y="786063"/>
                </a:cubicBezTo>
                <a:cubicBezTo>
                  <a:pt x="30573" y="941137"/>
                  <a:pt x="201688" y="935789"/>
                  <a:pt x="372804" y="930442"/>
                </a:cubicBezTo>
              </a:path>
            </a:pathLst>
          </a:custGeom>
          <a:noFill/>
          <a:ln w="28575">
            <a:solidFill>
              <a:srgbClr val="76A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10" name="Freeform 11"/>
          <p:cNvSpPr>
            <a:spLocks/>
          </p:cNvSpPr>
          <p:nvPr/>
        </p:nvSpPr>
        <p:spPr bwMode="auto">
          <a:xfrm>
            <a:off x="5226050" y="3136900"/>
            <a:ext cx="477539" cy="694871"/>
          </a:xfrm>
          <a:custGeom>
            <a:avLst/>
            <a:gdLst>
              <a:gd name="T0" fmla="*/ 325606 w 516862"/>
              <a:gd name="T1" fmla="*/ 48072 h 1051325"/>
              <a:gd name="T2" fmla="*/ 293398 w 516862"/>
              <a:gd name="T3" fmla="*/ 96141 h 1051325"/>
              <a:gd name="T4" fmla="*/ 3529 w 516862"/>
              <a:gd name="T5" fmla="*/ 913356 h 1051325"/>
              <a:gd name="T6" fmla="*/ 518854 w 516862"/>
              <a:gd name="T7" fmla="*/ 1041547 h 10513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6862" h="1051325">
                <a:moveTo>
                  <a:pt x="324356" y="48126"/>
                </a:moveTo>
                <a:cubicBezTo>
                  <a:pt x="335051" y="-1"/>
                  <a:pt x="345746" y="-48127"/>
                  <a:pt x="292272" y="96252"/>
                </a:cubicBezTo>
                <a:cubicBezTo>
                  <a:pt x="238798" y="240631"/>
                  <a:pt x="-33918" y="756653"/>
                  <a:pt x="3514" y="914400"/>
                </a:cubicBezTo>
                <a:cubicBezTo>
                  <a:pt x="40946" y="1072148"/>
                  <a:pt x="278904" y="1057442"/>
                  <a:pt x="516862" y="1042737"/>
                </a:cubicBezTo>
              </a:path>
            </a:pathLst>
          </a:custGeom>
          <a:noFill/>
          <a:ln w="28575">
            <a:solidFill>
              <a:srgbClr val="76A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13" name="TextBox 12"/>
          <p:cNvSpPr txBox="1"/>
          <p:nvPr/>
        </p:nvSpPr>
        <p:spPr>
          <a:xfrm>
            <a:off x="5387077" y="5113731"/>
            <a:ext cx="2960688" cy="338554"/>
          </a:xfrm>
          <a:prstGeom prst="rect">
            <a:avLst/>
          </a:prstGeom>
          <a:noFill/>
          <a:ln w="38100">
            <a:solidFill>
              <a:srgbClr val="FF9900"/>
            </a:solidFill>
          </a:ln>
        </p:spPr>
        <p:txBody>
          <a:bodyPr wrap="square">
            <a:spAutoFit/>
          </a:bodyPr>
          <a:lstStyle/>
          <a:p>
            <a:pPr>
              <a:defRPr/>
            </a:pPr>
            <a:r>
              <a:rPr lang="es-UY" sz="1600" b="1" dirty="0" smtClean="0">
                <a:latin typeface="+mj-lt"/>
              </a:rPr>
              <a:t>Id </a:t>
            </a:r>
            <a:r>
              <a:rPr lang="es-UY" sz="1600" b="1" dirty="0" err="1" smtClean="0">
                <a:latin typeface="+mj-lt"/>
              </a:rPr>
              <a:t>Domain</a:t>
            </a:r>
            <a:r>
              <a:rPr lang="es-UY" sz="1600" b="1" dirty="0">
                <a:latin typeface="+mj-lt"/>
              </a:rPr>
              <a:t> </a:t>
            </a:r>
            <a:r>
              <a:rPr lang="es-UY" sz="1600" b="1" dirty="0" smtClean="0">
                <a:latin typeface="+mj-lt"/>
                <a:sym typeface="Wingdings" pitchFamily="2" charset="2"/>
              </a:rPr>
              <a:t></a:t>
            </a:r>
            <a:r>
              <a:rPr lang="es-UY" sz="1600" dirty="0" err="1" smtClean="0">
                <a:latin typeface="+mj-lt"/>
              </a:rPr>
              <a:t>Autonumber</a:t>
            </a:r>
            <a:r>
              <a:rPr lang="es-UY" sz="1600" dirty="0" smtClean="0">
                <a:latin typeface="+mj-lt"/>
              </a:rPr>
              <a:t> </a:t>
            </a:r>
            <a:r>
              <a:rPr lang="es-UY" sz="1600" dirty="0">
                <a:latin typeface="+mj-lt"/>
              </a:rPr>
              <a:t>= True</a:t>
            </a:r>
          </a:p>
        </p:txBody>
      </p:sp>
      <p:sp>
        <p:nvSpPr>
          <p:cNvPr id="15" name="Rounded Rectangle 14"/>
          <p:cNvSpPr/>
          <p:nvPr/>
        </p:nvSpPr>
        <p:spPr>
          <a:xfrm>
            <a:off x="352425" y="1830388"/>
            <a:ext cx="1607004" cy="172586"/>
          </a:xfrm>
          <a:prstGeom prst="roundRect">
            <a:avLst/>
          </a:prstGeom>
          <a:noFill/>
          <a:ln w="38100">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6" name="Rounded Rectangle 15"/>
          <p:cNvSpPr/>
          <p:nvPr/>
        </p:nvSpPr>
        <p:spPr>
          <a:xfrm>
            <a:off x="5410557" y="1866676"/>
            <a:ext cx="1701442" cy="172586"/>
          </a:xfrm>
          <a:prstGeom prst="roundRect">
            <a:avLst/>
          </a:prstGeom>
          <a:noFill/>
          <a:ln w="38100">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1" name="Oval 12"/>
          <p:cNvSpPr>
            <a:spLocks noChangeArrowheads="1"/>
          </p:cNvSpPr>
          <p:nvPr/>
        </p:nvSpPr>
        <p:spPr bwMode="auto">
          <a:xfrm>
            <a:off x="616429" y="2002974"/>
            <a:ext cx="216000" cy="180000"/>
          </a:xfrm>
          <a:prstGeom prst="ellipse">
            <a:avLst/>
          </a:prstGeom>
          <a:noFill/>
          <a:ln w="28575">
            <a:solidFill>
              <a:srgbClr val="FF99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pPr algn="just" defTabSz="911225" eaLnBrk="0" hangingPunct="0"/>
            <a:endParaRPr lang="es-UY"/>
          </a:p>
        </p:txBody>
      </p:sp>
      <p:sp>
        <p:nvSpPr>
          <p:cNvPr id="14" name="Oval 12"/>
          <p:cNvSpPr>
            <a:spLocks noChangeArrowheads="1"/>
          </p:cNvSpPr>
          <p:nvPr/>
        </p:nvSpPr>
        <p:spPr bwMode="auto">
          <a:xfrm>
            <a:off x="5703589" y="2053776"/>
            <a:ext cx="216000" cy="180000"/>
          </a:xfrm>
          <a:prstGeom prst="ellipse">
            <a:avLst/>
          </a:prstGeom>
          <a:noFill/>
          <a:ln w="28575">
            <a:solidFill>
              <a:srgbClr val="FF99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pPr algn="just" defTabSz="911225" eaLnBrk="0" hangingPunct="0"/>
            <a:endParaRPr lang="es-UY"/>
          </a:p>
        </p:txBody>
      </p:sp>
      <p:cxnSp>
        <p:nvCxnSpPr>
          <p:cNvPr id="18" name="Straight Connector 17"/>
          <p:cNvCxnSpPr/>
          <p:nvPr/>
        </p:nvCxnSpPr>
        <p:spPr>
          <a:xfrm>
            <a:off x="919513" y="4649386"/>
            <a:ext cx="792000" cy="0"/>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a:off x="825175" y="3466498"/>
            <a:ext cx="792000" cy="3323"/>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21" name="Straight Connector 20"/>
          <p:cNvCxnSpPr/>
          <p:nvPr/>
        </p:nvCxnSpPr>
        <p:spPr>
          <a:xfrm>
            <a:off x="5890561" y="3261468"/>
            <a:ext cx="972000" cy="0"/>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22" name="Straight Connector 21"/>
          <p:cNvCxnSpPr/>
          <p:nvPr/>
        </p:nvCxnSpPr>
        <p:spPr>
          <a:xfrm>
            <a:off x="5904075" y="2392415"/>
            <a:ext cx="504000" cy="0"/>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sp>
        <p:nvSpPr>
          <p:cNvPr id="20" name="Title 1"/>
          <p:cNvSpPr txBox="1">
            <a:spLocks/>
          </p:cNvSpPr>
          <p:nvPr/>
        </p:nvSpPr>
        <p:spPr>
          <a:xfrm>
            <a:off x="1736139" y="6525528"/>
            <a:ext cx="3750261"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EJEMPLO DE USO DE BUSINESS COMPONENT</a:t>
            </a:r>
            <a:endParaRPr lang="en-US" b="0" i="0" dirty="0">
              <a:solidFill>
                <a:schemeClr val="bg1">
                  <a:lumMod val="95000"/>
                </a:schemeClr>
              </a:solidFill>
            </a:endParaRPr>
          </a:p>
        </p:txBody>
      </p:sp>
    </p:spTree>
    <p:extLst>
      <p:ext uri="{BB962C8B-B14F-4D97-AF65-F5344CB8AC3E}">
        <p14:creationId xmlns:p14="http://schemas.microsoft.com/office/powerpoint/2010/main" val="3303820183"/>
      </p:ext>
    </p:extLst>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1450" y="1841500"/>
            <a:ext cx="5538788" cy="2398713"/>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5750" y="404813"/>
            <a:ext cx="6302375" cy="863600"/>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pPr>
              <a:defRPr/>
            </a:pPr>
            <a:r>
              <a:rPr lang="es-UY" dirty="0">
                <a:solidFill>
                  <a:srgbClr val="8EBB38"/>
                </a:solidFill>
              </a:rPr>
              <a:t>Diseñando la pantalla…</a:t>
            </a:r>
          </a:p>
        </p:txBody>
      </p:sp>
      <p:sp>
        <p:nvSpPr>
          <p:cNvPr id="4" name="Freeform 7"/>
          <p:cNvSpPr>
            <a:spLocks/>
          </p:cNvSpPr>
          <p:nvPr/>
        </p:nvSpPr>
        <p:spPr bwMode="auto">
          <a:xfrm>
            <a:off x="800100" y="3357563"/>
            <a:ext cx="1250950" cy="1366837"/>
          </a:xfrm>
          <a:custGeom>
            <a:avLst/>
            <a:gdLst>
              <a:gd name="T0" fmla="*/ 2014988 w 1141455"/>
              <a:gd name="T1" fmla="*/ 281036 h 1031125"/>
              <a:gd name="T2" fmla="*/ 315858 w 1141455"/>
              <a:gd name="T3" fmla="*/ 412480 h 1031125"/>
              <a:gd name="T4" fmla="*/ 4352 w 1141455"/>
              <a:gd name="T5" fmla="*/ 4224308 h 1031125"/>
              <a:gd name="T6" fmla="*/ 0 60000 65536"/>
              <a:gd name="T7" fmla="*/ 0 60000 65536"/>
              <a:gd name="T8" fmla="*/ 0 60000 65536"/>
            </a:gdLst>
            <a:ahLst/>
            <a:cxnLst>
              <a:cxn ang="T6">
                <a:pos x="T0" y="T1"/>
              </a:cxn>
              <a:cxn ang="T7">
                <a:pos x="T2" y="T3"/>
              </a:cxn>
              <a:cxn ang="T8">
                <a:pos x="T4" y="T5"/>
              </a:cxn>
            </a:cxnLst>
            <a:rect l="0" t="0" r="r" b="b"/>
            <a:pathLst>
              <a:path w="1141455" h="1031125">
                <a:moveTo>
                  <a:pt x="1141455" y="68599"/>
                </a:moveTo>
                <a:cubicBezTo>
                  <a:pt x="755107" y="4430"/>
                  <a:pt x="368760" y="-59738"/>
                  <a:pt x="178928" y="100683"/>
                </a:cubicBezTo>
                <a:cubicBezTo>
                  <a:pt x="-10904" y="261104"/>
                  <a:pt x="-4220" y="646114"/>
                  <a:pt x="2465" y="1031125"/>
                </a:cubicBezTo>
              </a:path>
            </a:pathLst>
          </a:custGeom>
          <a:noFill/>
          <a:ln w="28575">
            <a:solidFill>
              <a:srgbClr val="76A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5" name="TextBox 4"/>
          <p:cNvSpPr txBox="1"/>
          <p:nvPr/>
        </p:nvSpPr>
        <p:spPr>
          <a:xfrm>
            <a:off x="109538" y="3810000"/>
            <a:ext cx="1282700" cy="523220"/>
          </a:xfrm>
          <a:prstGeom prst="rect">
            <a:avLst/>
          </a:prstGeom>
          <a:solidFill>
            <a:schemeClr val="bg1"/>
          </a:solidFill>
        </p:spPr>
        <p:txBody>
          <a:bodyPr>
            <a:spAutoFit/>
          </a:bodyPr>
          <a:lstStyle/>
          <a:p>
            <a:pPr algn="ctr">
              <a:defRPr/>
            </a:pPr>
            <a:r>
              <a:rPr lang="es-UY" sz="1400" b="1" dirty="0" err="1" smtClean="0">
                <a:latin typeface="+mj-lt"/>
              </a:rPr>
              <a:t>Grid</a:t>
            </a:r>
            <a:r>
              <a:rPr lang="es-UY" sz="1400" b="1" dirty="0" smtClean="0">
                <a:latin typeface="+mj-lt"/>
              </a:rPr>
              <a:t> </a:t>
            </a:r>
            <a:r>
              <a:rPr lang="es-UY" sz="1400" b="1" dirty="0" err="1" smtClean="0">
                <a:latin typeface="+mj-lt"/>
              </a:rPr>
              <a:t>Conditions</a:t>
            </a:r>
            <a:endParaRPr lang="es-UY" sz="1400" b="1" dirty="0">
              <a:latin typeface="+mj-lt"/>
            </a:endParaRPr>
          </a:p>
        </p:txBody>
      </p:sp>
      <p:sp>
        <p:nvSpPr>
          <p:cNvPr id="6" name="Freeform 10"/>
          <p:cNvSpPr>
            <a:spLocks/>
          </p:cNvSpPr>
          <p:nvPr/>
        </p:nvSpPr>
        <p:spPr bwMode="auto">
          <a:xfrm>
            <a:off x="5762625" y="3209925"/>
            <a:ext cx="2087563" cy="1201738"/>
          </a:xfrm>
          <a:custGeom>
            <a:avLst/>
            <a:gdLst>
              <a:gd name="T0" fmla="*/ 0 w 1283369"/>
              <a:gd name="T1" fmla="*/ 122639 h 1162765"/>
              <a:gd name="T2" fmla="*/ 561725 w 1283369"/>
              <a:gd name="T3" fmla="*/ 122639 h 1162765"/>
              <a:gd name="T4" fmla="*/ 6740686 w 1283369"/>
              <a:gd name="T5" fmla="*/ 84800 h 1162765"/>
              <a:gd name="T6" fmla="*/ 8987578 w 1283369"/>
              <a:gd name="T7" fmla="*/ 1371345 h 116276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83369" h="1162765">
                <a:moveTo>
                  <a:pt x="0" y="103986"/>
                </a:moveTo>
                <a:lnTo>
                  <a:pt x="80211" y="103986"/>
                </a:lnTo>
                <a:cubicBezTo>
                  <a:pt x="240632" y="98639"/>
                  <a:pt x="762001" y="-104561"/>
                  <a:pt x="962527" y="71902"/>
                </a:cubicBezTo>
                <a:cubicBezTo>
                  <a:pt x="1163053" y="248365"/>
                  <a:pt x="1223211" y="705565"/>
                  <a:pt x="1283369" y="1162765"/>
                </a:cubicBezTo>
              </a:path>
            </a:pathLst>
          </a:custGeom>
          <a:noFill/>
          <a:ln w="28575">
            <a:solidFill>
              <a:srgbClr val="76A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7" name="TextBox 6"/>
          <p:cNvSpPr txBox="1"/>
          <p:nvPr/>
        </p:nvSpPr>
        <p:spPr>
          <a:xfrm>
            <a:off x="7089775" y="3519488"/>
            <a:ext cx="1549400" cy="307777"/>
          </a:xfrm>
          <a:prstGeom prst="rect">
            <a:avLst/>
          </a:prstGeom>
          <a:solidFill>
            <a:schemeClr val="bg1"/>
          </a:solidFill>
        </p:spPr>
        <p:txBody>
          <a:bodyPr>
            <a:spAutoFit/>
          </a:bodyPr>
          <a:lstStyle/>
          <a:p>
            <a:pPr algn="ctr">
              <a:defRPr/>
            </a:pPr>
            <a:r>
              <a:rPr lang="es-UY" sz="1400" b="1" dirty="0" err="1" smtClean="0">
                <a:latin typeface="+mj-lt"/>
              </a:rPr>
              <a:t>Grid</a:t>
            </a:r>
            <a:r>
              <a:rPr lang="es-UY" sz="1400" b="1" dirty="0" smtClean="0">
                <a:latin typeface="+mj-lt"/>
              </a:rPr>
              <a:t> </a:t>
            </a:r>
            <a:r>
              <a:rPr lang="es-UY" sz="1400" b="1" dirty="0" err="1" smtClean="0">
                <a:latin typeface="+mj-lt"/>
              </a:rPr>
              <a:t>Properties</a:t>
            </a:r>
            <a:endParaRPr lang="es-UY" sz="1400" b="1" dirty="0">
              <a:latin typeface="+mj-lt"/>
            </a:endParaRPr>
          </a:p>
        </p:txBody>
      </p:sp>
      <p:grpSp>
        <p:nvGrpSpPr>
          <p:cNvPr id="8" name="Group 14"/>
          <p:cNvGrpSpPr>
            <a:grpSpLocks/>
          </p:cNvGrpSpPr>
          <p:nvPr/>
        </p:nvGrpSpPr>
        <p:grpSpPr bwMode="auto">
          <a:xfrm>
            <a:off x="6732588" y="4403725"/>
            <a:ext cx="2014537" cy="1397000"/>
            <a:chOff x="6084168" y="4274272"/>
            <a:chExt cx="2016224" cy="1698760"/>
          </a:xfrm>
        </p:grpSpPr>
        <p:pic>
          <p:nvPicPr>
            <p:cNvPr id="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4274272"/>
              <a:ext cx="2016224" cy="1698760"/>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2"/>
            <p:cNvSpPr>
              <a:spLocks noChangeArrowheads="1"/>
            </p:cNvSpPr>
            <p:nvPr/>
          </p:nvSpPr>
          <p:spPr bwMode="auto">
            <a:xfrm>
              <a:off x="6084168" y="4941168"/>
              <a:ext cx="2015643" cy="311733"/>
            </a:xfrm>
            <a:prstGeom prst="rect">
              <a:avLst/>
            </a:prstGeom>
            <a:noFill/>
            <a:ln w="28575">
              <a:solidFill>
                <a:srgbClr val="76A000"/>
              </a:solidFill>
              <a:miter lim="800000"/>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pPr algn="just" defTabSz="911225" eaLnBrk="0" hangingPunct="0"/>
              <a:endParaRPr lang="es-UY"/>
            </a:p>
          </p:txBody>
        </p:sp>
        <p:sp>
          <p:nvSpPr>
            <p:cNvPr id="11" name="Rectangle 13"/>
            <p:cNvSpPr>
              <a:spLocks noChangeArrowheads="1"/>
            </p:cNvSpPr>
            <p:nvPr/>
          </p:nvSpPr>
          <p:spPr bwMode="auto">
            <a:xfrm>
              <a:off x="6084169" y="5661299"/>
              <a:ext cx="2015642" cy="311733"/>
            </a:xfrm>
            <a:prstGeom prst="rect">
              <a:avLst/>
            </a:prstGeom>
            <a:noFill/>
            <a:ln w="28575">
              <a:solidFill>
                <a:srgbClr val="76A000"/>
              </a:solidFill>
              <a:miter lim="800000"/>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pPr algn="just" defTabSz="911225" eaLnBrk="0" hangingPunct="0"/>
              <a:endParaRPr lang="es-UY"/>
            </a:p>
          </p:txBody>
        </p:sp>
      </p:grpSp>
      <p:pic>
        <p:nvPicPr>
          <p:cNvPr id="12" name="Picture 1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0825" y="4718050"/>
            <a:ext cx="2754313"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Arrow Connector 3"/>
          <p:cNvCxnSpPr>
            <a:cxnSpLocks noChangeShapeType="1"/>
          </p:cNvCxnSpPr>
          <p:nvPr/>
        </p:nvCxnSpPr>
        <p:spPr bwMode="auto">
          <a:xfrm flipV="1">
            <a:off x="6557963" y="2243138"/>
            <a:ext cx="534987" cy="585787"/>
          </a:xfrm>
          <a:prstGeom prst="straightConnector1">
            <a:avLst/>
          </a:prstGeom>
          <a:noFill/>
          <a:ln w="19050" algn="ctr">
            <a:solidFill>
              <a:srgbClr val="76A000"/>
            </a:solidFill>
            <a:round/>
            <a:headEnd/>
            <a:tailEnd type="arrow" w="med" len="med"/>
          </a:ln>
          <a:extLst>
            <a:ext uri="{909E8E84-426E-40DD-AFC4-6F175D3DCCD1}">
              <a14:hiddenFill xmlns:a14="http://schemas.microsoft.com/office/drawing/2010/main">
                <a:noFill/>
              </a14:hiddenFill>
            </a:ext>
          </a:extLst>
        </p:spPr>
      </p:cxnSp>
      <p:sp>
        <p:nvSpPr>
          <p:cNvPr id="18" name="TextBox 17"/>
          <p:cNvSpPr txBox="1"/>
          <p:nvPr/>
        </p:nvSpPr>
        <p:spPr>
          <a:xfrm>
            <a:off x="7024006" y="1860324"/>
            <a:ext cx="1927225" cy="738664"/>
          </a:xfrm>
          <a:prstGeom prst="rect">
            <a:avLst/>
          </a:prstGeom>
          <a:noFill/>
        </p:spPr>
        <p:txBody>
          <a:bodyPr>
            <a:spAutoFit/>
          </a:bodyPr>
          <a:lstStyle/>
          <a:p>
            <a:pPr algn="ctr">
              <a:defRPr/>
            </a:pPr>
            <a:r>
              <a:rPr lang="es-UY" sz="1400" b="1" dirty="0" smtClean="0">
                <a:latin typeface="+mj-lt"/>
              </a:rPr>
              <a:t>Llama a </a:t>
            </a:r>
            <a:r>
              <a:rPr lang="es-UY" sz="1400" b="1" dirty="0">
                <a:latin typeface="+mj-lt"/>
              </a:rPr>
              <a:t>l</a:t>
            </a:r>
            <a:r>
              <a:rPr lang="es-UY" sz="1400" b="1" dirty="0" smtClean="0">
                <a:latin typeface="+mj-lt"/>
              </a:rPr>
              <a:t>istado  que muestra premios otorgados</a:t>
            </a:r>
            <a:endParaRPr lang="es-UY" sz="1400" b="1" dirty="0">
              <a:latin typeface="+mj-lt"/>
            </a:endParaRPr>
          </a:p>
        </p:txBody>
      </p:sp>
      <p:sp>
        <p:nvSpPr>
          <p:cNvPr id="15" name="Title 1"/>
          <p:cNvSpPr txBox="1">
            <a:spLocks/>
          </p:cNvSpPr>
          <p:nvPr/>
        </p:nvSpPr>
        <p:spPr>
          <a:xfrm>
            <a:off x="1736139" y="6525528"/>
            <a:ext cx="3750261"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EJEMPLO DE USO DE BUSINESS COMPONENT</a:t>
            </a:r>
            <a:endParaRPr lang="en-US" b="0" i="0" dirty="0">
              <a:solidFill>
                <a:schemeClr val="bg1">
                  <a:lumMod val="95000"/>
                </a:schemeClr>
              </a:solidFill>
            </a:endParaRPr>
          </a:p>
        </p:txBody>
      </p:sp>
    </p:spTree>
    <p:extLst>
      <p:ext uri="{BB962C8B-B14F-4D97-AF65-F5344CB8AC3E}">
        <p14:creationId xmlns:p14="http://schemas.microsoft.com/office/powerpoint/2010/main" val="764402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1450" y="1609276"/>
            <a:ext cx="5538788" cy="2398713"/>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5750" y="404813"/>
            <a:ext cx="8751910" cy="863600"/>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pPr>
              <a:defRPr/>
            </a:pPr>
            <a:r>
              <a:rPr lang="es-UY" sz="3200" dirty="0" smtClean="0">
                <a:solidFill>
                  <a:srgbClr val="8EBB38"/>
                </a:solidFill>
              </a:rPr>
              <a:t>Codificación de evento </a:t>
            </a:r>
            <a:r>
              <a:rPr lang="es-UY" sz="3200" dirty="0" err="1" smtClean="0">
                <a:solidFill>
                  <a:srgbClr val="8EBB38"/>
                </a:solidFill>
              </a:rPr>
              <a:t>Drop</a:t>
            </a:r>
            <a:r>
              <a:rPr lang="es-UY" sz="3200" dirty="0" smtClean="0">
                <a:solidFill>
                  <a:srgbClr val="8EBB38"/>
                </a:solidFill>
              </a:rPr>
              <a:t> + uso de BC</a:t>
            </a:r>
            <a:endParaRPr lang="es-UY" sz="3200" dirty="0">
              <a:solidFill>
                <a:srgbClr val="8EBB38"/>
              </a:solidFill>
            </a:endParaRPr>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2984" y="4637318"/>
            <a:ext cx="3236912" cy="1306513"/>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pic>
      <p:sp>
        <p:nvSpPr>
          <p:cNvPr id="6" name="Freeform 7"/>
          <p:cNvSpPr>
            <a:spLocks/>
          </p:cNvSpPr>
          <p:nvPr/>
        </p:nvSpPr>
        <p:spPr bwMode="auto">
          <a:xfrm rot="18484403">
            <a:off x="5038141" y="2963876"/>
            <a:ext cx="1801019" cy="1176338"/>
          </a:xfrm>
          <a:custGeom>
            <a:avLst/>
            <a:gdLst>
              <a:gd name="T0" fmla="*/ 5468166 w 5198123"/>
              <a:gd name="T1" fmla="*/ 0 h 2021305"/>
              <a:gd name="T2" fmla="*/ 861156 w 5198123"/>
              <a:gd name="T3" fmla="*/ 765237 h 2021305"/>
              <a:gd name="T4" fmla="*/ 505 w 5198123"/>
              <a:gd name="T5" fmla="*/ 3649602 h 2021305"/>
              <a:gd name="T6" fmla="*/ 505 w 5198123"/>
              <a:gd name="T7" fmla="*/ 3649602 h 2021305"/>
              <a:gd name="T8" fmla="*/ 505 w 5198123"/>
              <a:gd name="T9" fmla="*/ 3649602 h 2021305"/>
              <a:gd name="T10" fmla="*/ 505 w 5198123"/>
              <a:gd name="T11" fmla="*/ 3708466 h 20213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98123" h="2021305">
                <a:moveTo>
                  <a:pt x="5198123" y="0"/>
                </a:moveTo>
                <a:cubicBezTo>
                  <a:pt x="3441512" y="42778"/>
                  <a:pt x="1684902" y="85557"/>
                  <a:pt x="818628" y="417094"/>
                </a:cubicBezTo>
                <a:cubicBezTo>
                  <a:pt x="-47646" y="748631"/>
                  <a:pt x="481" y="1989221"/>
                  <a:pt x="481" y="1989221"/>
                </a:cubicBezTo>
                <a:lnTo>
                  <a:pt x="481" y="2021305"/>
                </a:lnTo>
              </a:path>
            </a:pathLst>
          </a:custGeom>
          <a:noFill/>
          <a:ln w="28575">
            <a:solidFill>
              <a:srgbClr val="76A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8" name="Oval 15"/>
          <p:cNvSpPr>
            <a:spLocks noChangeArrowheads="1"/>
          </p:cNvSpPr>
          <p:nvPr/>
        </p:nvSpPr>
        <p:spPr bwMode="auto">
          <a:xfrm>
            <a:off x="4878071" y="5289781"/>
            <a:ext cx="1554163" cy="460375"/>
          </a:xfrm>
          <a:prstGeom prst="ellipse">
            <a:avLst/>
          </a:prstGeom>
          <a:noFill/>
          <a:ln w="28575">
            <a:solidFill>
              <a:srgbClr val="76A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pPr algn="just" defTabSz="911225" eaLnBrk="0" hangingPunct="0"/>
            <a:endParaRPr lang="es-UY"/>
          </a:p>
        </p:txBody>
      </p:sp>
      <p:cxnSp>
        <p:nvCxnSpPr>
          <p:cNvPr id="9" name="Straight Arrow Connector 17"/>
          <p:cNvCxnSpPr>
            <a:cxnSpLocks noChangeShapeType="1"/>
            <a:stCxn id="8" idx="5"/>
            <a:endCxn id="10" idx="1"/>
          </p:cNvCxnSpPr>
          <p:nvPr/>
        </p:nvCxnSpPr>
        <p:spPr bwMode="auto">
          <a:xfrm>
            <a:off x="6204632" y="5682736"/>
            <a:ext cx="616198" cy="370194"/>
          </a:xfrm>
          <a:prstGeom prst="straightConnector1">
            <a:avLst/>
          </a:prstGeom>
          <a:noFill/>
          <a:ln w="19050" algn="ctr">
            <a:solidFill>
              <a:srgbClr val="76A000"/>
            </a:solidFill>
            <a:round/>
            <a:headEnd/>
            <a:tailEnd type="arrow" w="med" len="med"/>
          </a:ln>
          <a:extLst>
            <a:ext uri="{909E8E84-426E-40DD-AFC4-6F175D3DCCD1}">
              <a14:hiddenFill xmlns:a14="http://schemas.microsoft.com/office/drawing/2010/main">
                <a:noFill/>
              </a14:hiddenFill>
            </a:ext>
          </a:extLst>
        </p:spPr>
      </p:cxnSp>
      <p:sp>
        <p:nvSpPr>
          <p:cNvPr id="10" name="TextBox 9"/>
          <p:cNvSpPr txBox="1"/>
          <p:nvPr/>
        </p:nvSpPr>
        <p:spPr>
          <a:xfrm>
            <a:off x="6820830" y="5868264"/>
            <a:ext cx="2216830" cy="369332"/>
          </a:xfrm>
          <a:prstGeom prst="rect">
            <a:avLst/>
          </a:prstGeom>
          <a:solidFill>
            <a:schemeClr val="bg1"/>
          </a:solidFill>
        </p:spPr>
        <p:txBody>
          <a:bodyPr wrap="square">
            <a:spAutoFit/>
          </a:bodyPr>
          <a:lstStyle/>
          <a:p>
            <a:pPr>
              <a:defRPr/>
            </a:pPr>
            <a:r>
              <a:rPr lang="es-UY" sz="1400" dirty="0">
                <a:latin typeface="+mj-lt"/>
              </a:rPr>
              <a:t>Grabación física en la BD</a:t>
            </a:r>
            <a:r>
              <a:rPr lang="es-UY" dirty="0"/>
              <a:t>.</a:t>
            </a:r>
          </a:p>
        </p:txBody>
      </p:sp>
      <p:sp>
        <p:nvSpPr>
          <p:cNvPr id="13" name="Oval 6"/>
          <p:cNvSpPr>
            <a:spLocks noChangeArrowheads="1"/>
          </p:cNvSpPr>
          <p:nvPr/>
        </p:nvSpPr>
        <p:spPr bwMode="auto">
          <a:xfrm>
            <a:off x="6011863" y="1783901"/>
            <a:ext cx="798512" cy="914400"/>
          </a:xfrm>
          <a:prstGeom prst="ellipse">
            <a:avLst/>
          </a:prstGeom>
          <a:noFill/>
          <a:ln w="28575">
            <a:solidFill>
              <a:srgbClr val="76A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pPr algn="just" defTabSz="911225" eaLnBrk="0" hangingPunct="0"/>
            <a:endParaRPr lang="es-UY"/>
          </a:p>
        </p:txBody>
      </p:sp>
      <p:pic>
        <p:nvPicPr>
          <p:cNvPr id="12"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657" y="4420739"/>
            <a:ext cx="4424363" cy="1136650"/>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pic>
      <p:sp>
        <p:nvSpPr>
          <p:cNvPr id="15" name="Oval 8"/>
          <p:cNvSpPr>
            <a:spLocks noChangeArrowheads="1"/>
          </p:cNvSpPr>
          <p:nvPr/>
        </p:nvSpPr>
        <p:spPr bwMode="auto">
          <a:xfrm>
            <a:off x="1748295" y="5139876"/>
            <a:ext cx="504825" cy="401638"/>
          </a:xfrm>
          <a:prstGeom prst="ellipse">
            <a:avLst/>
          </a:prstGeom>
          <a:noFill/>
          <a:ln w="28575">
            <a:solidFill>
              <a:srgbClr val="76A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pPr algn="just" defTabSz="911225" eaLnBrk="0" hangingPunct="0"/>
            <a:endParaRPr lang="es-UY"/>
          </a:p>
        </p:txBody>
      </p:sp>
      <p:sp>
        <p:nvSpPr>
          <p:cNvPr id="17" name="Rounded Rectangle 16"/>
          <p:cNvSpPr/>
          <p:nvPr/>
        </p:nvSpPr>
        <p:spPr>
          <a:xfrm>
            <a:off x="279855" y="4660618"/>
            <a:ext cx="1607004" cy="172586"/>
          </a:xfrm>
          <a:prstGeom prst="roundRect">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4" name="Title 1"/>
          <p:cNvSpPr txBox="1">
            <a:spLocks/>
          </p:cNvSpPr>
          <p:nvPr/>
        </p:nvSpPr>
        <p:spPr>
          <a:xfrm>
            <a:off x="1736139" y="6525528"/>
            <a:ext cx="3750261"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EJEMPLO DE USO DE BUSINESS COMPONENT</a:t>
            </a:r>
            <a:endParaRPr lang="en-US" b="0" i="0" dirty="0">
              <a:solidFill>
                <a:schemeClr val="bg1">
                  <a:lumMod val="95000"/>
                </a:schemeClr>
              </a:solidFill>
            </a:endParaRPr>
          </a:p>
        </p:txBody>
      </p:sp>
    </p:spTree>
    <p:extLst>
      <p:ext uri="{BB962C8B-B14F-4D97-AF65-F5344CB8AC3E}">
        <p14:creationId xmlns:p14="http://schemas.microsoft.com/office/powerpoint/2010/main" val="2441241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1450" y="1377052"/>
            <a:ext cx="5538788" cy="2398713"/>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412352"/>
            <a:ext cx="3062288" cy="1033463"/>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pic>
      <p:sp>
        <p:nvSpPr>
          <p:cNvPr id="6" name="Oval 9"/>
          <p:cNvSpPr>
            <a:spLocks noChangeArrowheads="1"/>
          </p:cNvSpPr>
          <p:nvPr/>
        </p:nvSpPr>
        <p:spPr bwMode="auto">
          <a:xfrm>
            <a:off x="5867400" y="2239065"/>
            <a:ext cx="1112838" cy="338137"/>
          </a:xfrm>
          <a:prstGeom prst="ellipse">
            <a:avLst/>
          </a:prstGeom>
          <a:noFill/>
          <a:ln w="28575">
            <a:solidFill>
              <a:srgbClr val="76A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pPr algn="just" defTabSz="911225" eaLnBrk="0" hangingPunct="0"/>
            <a:endParaRPr lang="es-UY"/>
          </a:p>
        </p:txBody>
      </p:sp>
      <p:sp>
        <p:nvSpPr>
          <p:cNvPr id="7" name="Freeform 10"/>
          <p:cNvSpPr>
            <a:spLocks/>
          </p:cNvSpPr>
          <p:nvPr/>
        </p:nvSpPr>
        <p:spPr bwMode="auto">
          <a:xfrm>
            <a:off x="1828800" y="2407340"/>
            <a:ext cx="4038600" cy="1973262"/>
          </a:xfrm>
          <a:custGeom>
            <a:avLst/>
            <a:gdLst>
              <a:gd name="T0" fmla="*/ 5583338 w 3625516"/>
              <a:gd name="T1" fmla="*/ 0 h 1925053"/>
              <a:gd name="T2" fmla="*/ 1235251 w 3625516"/>
              <a:gd name="T3" fmla="*/ 389431 h 1925053"/>
              <a:gd name="T4" fmla="*/ 0 w 3625516"/>
              <a:gd name="T5" fmla="*/ 2124172 h 1925053"/>
              <a:gd name="T6" fmla="*/ 0 60000 65536"/>
              <a:gd name="T7" fmla="*/ 0 60000 65536"/>
              <a:gd name="T8" fmla="*/ 0 60000 65536"/>
            </a:gdLst>
            <a:ahLst/>
            <a:cxnLst>
              <a:cxn ang="T6">
                <a:pos x="T0" y="T1"/>
              </a:cxn>
              <a:cxn ang="T7">
                <a:pos x="T2" y="T3"/>
              </a:cxn>
              <a:cxn ang="T8">
                <a:pos x="T4" y="T5"/>
              </a:cxn>
            </a:cxnLst>
            <a:rect l="0" t="0" r="r" b="b"/>
            <a:pathLst>
              <a:path w="3625516" h="1925053">
                <a:moveTo>
                  <a:pt x="3625516" y="0"/>
                </a:moveTo>
                <a:cubicBezTo>
                  <a:pt x="2515937" y="16042"/>
                  <a:pt x="1406358" y="32084"/>
                  <a:pt x="802105" y="352926"/>
                </a:cubicBezTo>
                <a:cubicBezTo>
                  <a:pt x="197852" y="673768"/>
                  <a:pt x="98926" y="1299410"/>
                  <a:pt x="0" y="1925053"/>
                </a:cubicBezTo>
              </a:path>
            </a:pathLst>
          </a:custGeom>
          <a:noFill/>
          <a:ln w="28575">
            <a:solidFill>
              <a:srgbClr val="76A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pic>
        <p:nvPicPr>
          <p:cNvPr id="8"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11650" y="4348852"/>
            <a:ext cx="4457700" cy="1076325"/>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12"/>
          <p:cNvSpPr>
            <a:spLocks noChangeArrowheads="1"/>
          </p:cNvSpPr>
          <p:nvPr/>
        </p:nvSpPr>
        <p:spPr bwMode="auto">
          <a:xfrm>
            <a:off x="4311650" y="5196577"/>
            <a:ext cx="4457700" cy="249238"/>
          </a:xfrm>
          <a:prstGeom prst="rect">
            <a:avLst/>
          </a:prstGeom>
          <a:noFill/>
          <a:ln w="28575">
            <a:solidFill>
              <a:srgbClr val="76A000"/>
            </a:solidFill>
            <a:miter lim="800000"/>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pPr algn="just" defTabSz="911225" eaLnBrk="0" hangingPunct="0"/>
            <a:endParaRPr lang="es-UY"/>
          </a:p>
        </p:txBody>
      </p:sp>
      <p:sp>
        <p:nvSpPr>
          <p:cNvPr id="10" name="Oval 13"/>
          <p:cNvSpPr>
            <a:spLocks noChangeArrowheads="1"/>
          </p:cNvSpPr>
          <p:nvPr/>
        </p:nvSpPr>
        <p:spPr bwMode="auto">
          <a:xfrm>
            <a:off x="755650" y="4548877"/>
            <a:ext cx="720725" cy="215900"/>
          </a:xfrm>
          <a:prstGeom prst="ellipse">
            <a:avLst/>
          </a:prstGeom>
          <a:noFill/>
          <a:ln w="28575">
            <a:solidFill>
              <a:srgbClr val="76A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pPr algn="just" defTabSz="911225" eaLnBrk="0" hangingPunct="0"/>
            <a:endParaRPr lang="es-UY"/>
          </a:p>
        </p:txBody>
      </p:sp>
      <p:sp>
        <p:nvSpPr>
          <p:cNvPr id="11" name="Title 1"/>
          <p:cNvSpPr txBox="1">
            <a:spLocks/>
          </p:cNvSpPr>
          <p:nvPr/>
        </p:nvSpPr>
        <p:spPr>
          <a:xfrm>
            <a:off x="43542" y="404813"/>
            <a:ext cx="9037660" cy="863600"/>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pPr>
              <a:defRPr/>
            </a:pPr>
            <a:r>
              <a:rPr lang="es-UY" sz="3200" dirty="0" smtClean="0">
                <a:solidFill>
                  <a:srgbClr val="8EBB38"/>
                </a:solidFill>
              </a:rPr>
              <a:t>Definición de ventana </a:t>
            </a:r>
            <a:r>
              <a:rPr lang="es-UY" sz="3200" dirty="0" err="1" smtClean="0">
                <a:solidFill>
                  <a:srgbClr val="8EBB38"/>
                </a:solidFill>
              </a:rPr>
              <a:t>popup</a:t>
            </a:r>
            <a:r>
              <a:rPr lang="es-UY" sz="3200" dirty="0" smtClean="0">
                <a:solidFill>
                  <a:srgbClr val="8EBB38"/>
                </a:solidFill>
              </a:rPr>
              <a:t> para el listado..</a:t>
            </a:r>
            <a:endParaRPr lang="es-UY" sz="3200" dirty="0">
              <a:solidFill>
                <a:srgbClr val="8EBB38"/>
              </a:solidFill>
            </a:endParaRPr>
          </a:p>
        </p:txBody>
      </p:sp>
      <p:pic>
        <p:nvPicPr>
          <p:cNvPr id="12"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187740" y="5850385"/>
            <a:ext cx="209391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txBox="1">
            <a:spLocks/>
          </p:cNvSpPr>
          <p:nvPr/>
        </p:nvSpPr>
        <p:spPr>
          <a:xfrm>
            <a:off x="1736139" y="6525528"/>
            <a:ext cx="3750261"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EJEMPLO DE USO DE BUSINESS COMPONENT</a:t>
            </a:r>
            <a:endParaRPr lang="en-US" b="0" i="0" dirty="0">
              <a:solidFill>
                <a:schemeClr val="bg1">
                  <a:lumMod val="95000"/>
                </a:schemeClr>
              </a:solidFill>
            </a:endParaRPr>
          </a:p>
        </p:txBody>
      </p:sp>
    </p:spTree>
    <p:extLst>
      <p:ext uri="{BB962C8B-B14F-4D97-AF65-F5344CB8AC3E}">
        <p14:creationId xmlns:p14="http://schemas.microsoft.com/office/powerpoint/2010/main" val="200569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0" tIns="0" rIns="0" bIns="0" rtlCol="0" anchor="ctr">
        <a:normAutofit/>
      </a:bodyPr>
      <a:lstStyle>
        <a:defPPr>
          <a:defRPr b="0" i="0" dirty="0" smtClean="0">
            <a:solidFill>
              <a:schemeClr val="bg1">
                <a:lumMod val="95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2126</TotalTime>
  <Words>1009</Words>
  <Application>Microsoft Office PowerPoint</Application>
  <PresentationFormat>On-screen Show (4:3)</PresentationFormat>
  <Paragraphs>87</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BUSINESS COMPONENTS Ejemplo práctico</vt:lpstr>
      <vt:lpstr>PowerPoint Presentation</vt:lpstr>
      <vt:lpstr>PowerPoint Presentation</vt:lpstr>
      <vt:lpstr>PowerPoint Presentation</vt:lpstr>
      <vt:lpstr>PowerPoint Presentation</vt:lpstr>
      <vt:lpstr>PowerPoint Presentation</vt:lpstr>
      <vt:lpstr>PowerPoint Presentation</vt:lpstr>
    </vt:vector>
  </TitlesOfParts>
  <Company>MAC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macmini-pro macmini</dc:creator>
  <cp:lastModifiedBy>Cecilia Fernández</cp:lastModifiedBy>
  <cp:revision>170</cp:revision>
  <cp:lastPrinted>2013-05-13T18:08:38Z</cp:lastPrinted>
  <dcterms:created xsi:type="dcterms:W3CDTF">2013-04-25T16:22:53Z</dcterms:created>
  <dcterms:modified xsi:type="dcterms:W3CDTF">2013-06-03T15:11:18Z</dcterms:modified>
</cp:coreProperties>
</file>