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0F3239-CD68-7D44-A79D-2C7662D983C6}">
          <p14:sldIdLst>
            <p14:sldId id="256"/>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 name="Untitled Section" id="{46B6E6F4-310F-C14D-A030-EA2BBB26B1A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E43"/>
    <a:srgbClr val="92BA5E"/>
    <a:srgbClr val="8EBB38"/>
    <a:srgbClr val="5E5E5E"/>
    <a:srgbClr val="A6CE2A"/>
    <a:srgbClr val="AED7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452" autoAdjust="0"/>
    <p:restoredTop sz="82878" autoAdjust="0"/>
  </p:normalViewPr>
  <p:slideViewPr>
    <p:cSldViewPr snapToGrid="0" snapToObjects="1">
      <p:cViewPr>
        <p:scale>
          <a:sx n="66" d="100"/>
          <a:sy n="66" d="100"/>
        </p:scale>
        <p:origin x="-161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2046" y="64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B7D94-1EA1-4A61-9DED-06143985A9AC}" type="doc">
      <dgm:prSet loTypeId="urn:microsoft.com/office/officeart/2005/8/layout/list1" loCatId="list" qsTypeId="urn:microsoft.com/office/officeart/2005/8/quickstyle/3d9" qsCatId="3D" csTypeId="urn:microsoft.com/office/officeart/2005/8/colors/colorful5" csCatId="colorful" phldr="1"/>
      <dgm:spPr/>
      <dgm:t>
        <a:bodyPr/>
        <a:lstStyle/>
        <a:p>
          <a:endParaRPr lang="es-UY"/>
        </a:p>
      </dgm:t>
    </dgm:pt>
    <dgm:pt modelId="{0CFCBFB0-C553-440E-B7A6-CC6735E1E488}">
      <dgm:prSet phldrT="[Text]"/>
      <dgm:spPr/>
      <dgm:t>
        <a:bodyPr/>
        <a:lstStyle/>
        <a:p>
          <a:r>
            <a:rPr lang="es-UY" dirty="0" err="1" smtClean="0"/>
            <a:t>Monument</a:t>
          </a:r>
          <a:endParaRPr lang="es-UY" dirty="0"/>
        </a:p>
      </dgm:t>
    </dgm:pt>
    <dgm:pt modelId="{039377B9-9209-47C4-A277-CA0E632CD4E5}" type="parTrans" cxnId="{C6059535-CEDB-485C-8940-27576748D800}">
      <dgm:prSet/>
      <dgm:spPr/>
      <dgm:t>
        <a:bodyPr/>
        <a:lstStyle/>
        <a:p>
          <a:endParaRPr lang="es-UY"/>
        </a:p>
      </dgm:t>
    </dgm:pt>
    <dgm:pt modelId="{CA700235-4BA8-4B32-B406-E22D871D0F5A}" type="sibTrans" cxnId="{C6059535-CEDB-485C-8940-27576748D800}">
      <dgm:prSet/>
      <dgm:spPr/>
      <dgm:t>
        <a:bodyPr/>
        <a:lstStyle/>
        <a:p>
          <a:endParaRPr lang="es-UY"/>
        </a:p>
      </dgm:t>
    </dgm:pt>
    <dgm:pt modelId="{5DBF21D9-A99D-453C-85E9-AB04E3A50EF0}">
      <dgm:prSet phldrT="[Text]"/>
      <dgm:spPr/>
      <dgm:t>
        <a:bodyPr/>
        <a:lstStyle/>
        <a:p>
          <a:r>
            <a:rPr lang="es-UY" dirty="0" err="1" smtClean="0"/>
            <a:t>Museum</a:t>
          </a:r>
          <a:endParaRPr lang="es-UY" dirty="0"/>
        </a:p>
      </dgm:t>
    </dgm:pt>
    <dgm:pt modelId="{180982BD-E77C-4410-A6FE-0CFA5C8FF1B9}" type="parTrans" cxnId="{1610245B-3E4E-4261-B9DE-9106E23C82D0}">
      <dgm:prSet/>
      <dgm:spPr/>
      <dgm:t>
        <a:bodyPr/>
        <a:lstStyle/>
        <a:p>
          <a:endParaRPr lang="es-UY"/>
        </a:p>
      </dgm:t>
    </dgm:pt>
    <dgm:pt modelId="{A9733ABA-0941-4C7B-8D61-50064E5CB98D}" type="sibTrans" cxnId="{1610245B-3E4E-4261-B9DE-9106E23C82D0}">
      <dgm:prSet/>
      <dgm:spPr/>
      <dgm:t>
        <a:bodyPr/>
        <a:lstStyle/>
        <a:p>
          <a:endParaRPr lang="es-UY"/>
        </a:p>
      </dgm:t>
    </dgm:pt>
    <dgm:pt modelId="{6F1A6C3B-D25E-4BA5-9DCB-476CC109421B}">
      <dgm:prSet phldrT="[Text]"/>
      <dgm:spPr/>
      <dgm:t>
        <a:bodyPr/>
        <a:lstStyle/>
        <a:p>
          <a:r>
            <a:rPr lang="es-UY" dirty="0" err="1" smtClean="0"/>
            <a:t>Famous</a:t>
          </a:r>
          <a:r>
            <a:rPr lang="es-UY" dirty="0" smtClean="0"/>
            <a:t> </a:t>
          </a:r>
          <a:r>
            <a:rPr lang="es-UY" dirty="0" err="1" smtClean="0"/>
            <a:t>landmarks</a:t>
          </a:r>
          <a:endParaRPr lang="es-UY" dirty="0" smtClean="0"/>
        </a:p>
      </dgm:t>
    </dgm:pt>
    <dgm:pt modelId="{DBF58B48-9A65-4265-91FD-484E671A717D}" type="parTrans" cxnId="{5214EA15-2F20-4A35-8E67-C0D2CFD010D3}">
      <dgm:prSet/>
      <dgm:spPr/>
      <dgm:t>
        <a:bodyPr/>
        <a:lstStyle/>
        <a:p>
          <a:endParaRPr lang="es-UY"/>
        </a:p>
      </dgm:t>
    </dgm:pt>
    <dgm:pt modelId="{94AAEBF6-BB0C-41E3-9671-E0806C67143D}" type="sibTrans" cxnId="{5214EA15-2F20-4A35-8E67-C0D2CFD010D3}">
      <dgm:prSet/>
      <dgm:spPr/>
      <dgm:t>
        <a:bodyPr/>
        <a:lstStyle/>
        <a:p>
          <a:endParaRPr lang="es-UY"/>
        </a:p>
      </dgm:t>
    </dgm:pt>
    <dgm:pt modelId="{4E359A68-3588-48C0-A2CC-0992EAF94217}" type="pres">
      <dgm:prSet presAssocID="{35EB7D94-1EA1-4A61-9DED-06143985A9AC}" presName="linear" presStyleCnt="0">
        <dgm:presLayoutVars>
          <dgm:dir/>
          <dgm:animLvl val="lvl"/>
          <dgm:resizeHandles val="exact"/>
        </dgm:presLayoutVars>
      </dgm:prSet>
      <dgm:spPr/>
      <dgm:t>
        <a:bodyPr/>
        <a:lstStyle/>
        <a:p>
          <a:endParaRPr lang="es-UY"/>
        </a:p>
      </dgm:t>
    </dgm:pt>
    <dgm:pt modelId="{A1C3F51D-9C35-4087-852D-8FDBB2E07681}" type="pres">
      <dgm:prSet presAssocID="{0CFCBFB0-C553-440E-B7A6-CC6735E1E488}" presName="parentLin" presStyleCnt="0"/>
      <dgm:spPr/>
    </dgm:pt>
    <dgm:pt modelId="{AD874D83-3D32-497B-AB11-7ADF9AAECDC1}" type="pres">
      <dgm:prSet presAssocID="{0CFCBFB0-C553-440E-B7A6-CC6735E1E488}" presName="parentLeftMargin" presStyleLbl="node1" presStyleIdx="0" presStyleCnt="3"/>
      <dgm:spPr/>
      <dgm:t>
        <a:bodyPr/>
        <a:lstStyle/>
        <a:p>
          <a:endParaRPr lang="es-UY"/>
        </a:p>
      </dgm:t>
    </dgm:pt>
    <dgm:pt modelId="{8D77061C-B01A-4038-8C26-4E82E6CB1AF8}" type="pres">
      <dgm:prSet presAssocID="{0CFCBFB0-C553-440E-B7A6-CC6735E1E488}" presName="parentText" presStyleLbl="node1" presStyleIdx="0" presStyleCnt="3">
        <dgm:presLayoutVars>
          <dgm:chMax val="0"/>
          <dgm:bulletEnabled val="1"/>
        </dgm:presLayoutVars>
      </dgm:prSet>
      <dgm:spPr/>
      <dgm:t>
        <a:bodyPr/>
        <a:lstStyle/>
        <a:p>
          <a:endParaRPr lang="es-UY"/>
        </a:p>
      </dgm:t>
    </dgm:pt>
    <dgm:pt modelId="{5E42E4F1-A96B-4124-9A06-3E6EBAB2C4F7}" type="pres">
      <dgm:prSet presAssocID="{0CFCBFB0-C553-440E-B7A6-CC6735E1E488}" presName="negativeSpace" presStyleCnt="0"/>
      <dgm:spPr/>
    </dgm:pt>
    <dgm:pt modelId="{5B6B2264-380F-41CF-ABF5-3824226271F8}" type="pres">
      <dgm:prSet presAssocID="{0CFCBFB0-C553-440E-B7A6-CC6735E1E488}" presName="childText" presStyleLbl="conFgAcc1" presStyleIdx="0" presStyleCnt="3" custScaleX="79803">
        <dgm:presLayoutVars>
          <dgm:bulletEnabled val="1"/>
        </dgm:presLayoutVars>
      </dgm:prSet>
      <dgm:spPr/>
    </dgm:pt>
    <dgm:pt modelId="{E69F559B-13AF-4BDE-9CBD-1762C66F154F}" type="pres">
      <dgm:prSet presAssocID="{CA700235-4BA8-4B32-B406-E22D871D0F5A}" presName="spaceBetweenRectangles" presStyleCnt="0"/>
      <dgm:spPr/>
    </dgm:pt>
    <dgm:pt modelId="{C3834485-5A40-4121-B9F3-F50D240E14CF}" type="pres">
      <dgm:prSet presAssocID="{5DBF21D9-A99D-453C-85E9-AB04E3A50EF0}" presName="parentLin" presStyleCnt="0"/>
      <dgm:spPr/>
    </dgm:pt>
    <dgm:pt modelId="{50EE837C-1299-422F-8C14-F06663800C08}" type="pres">
      <dgm:prSet presAssocID="{5DBF21D9-A99D-453C-85E9-AB04E3A50EF0}" presName="parentLeftMargin" presStyleLbl="node1" presStyleIdx="0" presStyleCnt="3"/>
      <dgm:spPr/>
      <dgm:t>
        <a:bodyPr/>
        <a:lstStyle/>
        <a:p>
          <a:endParaRPr lang="es-UY"/>
        </a:p>
      </dgm:t>
    </dgm:pt>
    <dgm:pt modelId="{D8E72DD4-3E17-48FB-A163-1C372489D8EA}" type="pres">
      <dgm:prSet presAssocID="{5DBF21D9-A99D-453C-85E9-AB04E3A50EF0}" presName="parentText" presStyleLbl="node1" presStyleIdx="1" presStyleCnt="3">
        <dgm:presLayoutVars>
          <dgm:chMax val="0"/>
          <dgm:bulletEnabled val="1"/>
        </dgm:presLayoutVars>
      </dgm:prSet>
      <dgm:spPr/>
      <dgm:t>
        <a:bodyPr/>
        <a:lstStyle/>
        <a:p>
          <a:endParaRPr lang="es-UY"/>
        </a:p>
      </dgm:t>
    </dgm:pt>
    <dgm:pt modelId="{0A03FCAB-CBEC-4C0D-96E2-4AE10384FC3D}" type="pres">
      <dgm:prSet presAssocID="{5DBF21D9-A99D-453C-85E9-AB04E3A50EF0}" presName="negativeSpace" presStyleCnt="0"/>
      <dgm:spPr/>
    </dgm:pt>
    <dgm:pt modelId="{9668B4C6-F9A7-4784-BDF5-4B43349973D5}" type="pres">
      <dgm:prSet presAssocID="{5DBF21D9-A99D-453C-85E9-AB04E3A50EF0}" presName="childText" presStyleLbl="conFgAcc1" presStyleIdx="1" presStyleCnt="3" custScaleX="79803">
        <dgm:presLayoutVars>
          <dgm:bulletEnabled val="1"/>
        </dgm:presLayoutVars>
      </dgm:prSet>
      <dgm:spPr/>
    </dgm:pt>
    <dgm:pt modelId="{1CB6EFAE-2842-4850-B130-B12C368F7F39}" type="pres">
      <dgm:prSet presAssocID="{A9733ABA-0941-4C7B-8D61-50064E5CB98D}" presName="spaceBetweenRectangles" presStyleCnt="0"/>
      <dgm:spPr/>
    </dgm:pt>
    <dgm:pt modelId="{F53556A2-CF59-4837-9D65-CCC4C9D9E7A2}" type="pres">
      <dgm:prSet presAssocID="{6F1A6C3B-D25E-4BA5-9DCB-476CC109421B}" presName="parentLin" presStyleCnt="0"/>
      <dgm:spPr/>
    </dgm:pt>
    <dgm:pt modelId="{CE7D5867-6DD5-44F3-9EF0-23AF6EA8B919}" type="pres">
      <dgm:prSet presAssocID="{6F1A6C3B-D25E-4BA5-9DCB-476CC109421B}" presName="parentLeftMargin" presStyleLbl="node1" presStyleIdx="1" presStyleCnt="3"/>
      <dgm:spPr/>
      <dgm:t>
        <a:bodyPr/>
        <a:lstStyle/>
        <a:p>
          <a:endParaRPr lang="es-UY"/>
        </a:p>
      </dgm:t>
    </dgm:pt>
    <dgm:pt modelId="{1731D7B3-6AF5-48BB-9D83-E40F30CD0DDC}" type="pres">
      <dgm:prSet presAssocID="{6F1A6C3B-D25E-4BA5-9DCB-476CC109421B}" presName="parentText" presStyleLbl="node1" presStyleIdx="2" presStyleCnt="3">
        <dgm:presLayoutVars>
          <dgm:chMax val="0"/>
          <dgm:bulletEnabled val="1"/>
        </dgm:presLayoutVars>
      </dgm:prSet>
      <dgm:spPr/>
      <dgm:t>
        <a:bodyPr/>
        <a:lstStyle/>
        <a:p>
          <a:endParaRPr lang="es-UY"/>
        </a:p>
      </dgm:t>
    </dgm:pt>
    <dgm:pt modelId="{B827113A-65B9-4EB9-95E3-931E740325F0}" type="pres">
      <dgm:prSet presAssocID="{6F1A6C3B-D25E-4BA5-9DCB-476CC109421B}" presName="negativeSpace" presStyleCnt="0"/>
      <dgm:spPr/>
    </dgm:pt>
    <dgm:pt modelId="{66908846-3BD7-4904-A1FA-96BA38DAE7BE}" type="pres">
      <dgm:prSet presAssocID="{6F1A6C3B-D25E-4BA5-9DCB-476CC109421B}" presName="childText" presStyleLbl="conFgAcc1" presStyleIdx="2" presStyleCnt="3" custScaleX="79803">
        <dgm:presLayoutVars>
          <dgm:bulletEnabled val="1"/>
        </dgm:presLayoutVars>
      </dgm:prSet>
      <dgm:spPr/>
    </dgm:pt>
  </dgm:ptLst>
  <dgm:cxnLst>
    <dgm:cxn modelId="{2C0447DF-6F7B-46FB-ADE2-967C55597334}" type="presOf" srcId="{0CFCBFB0-C553-440E-B7A6-CC6735E1E488}" destId="{AD874D83-3D32-497B-AB11-7ADF9AAECDC1}" srcOrd="0" destOrd="0" presId="urn:microsoft.com/office/officeart/2005/8/layout/list1"/>
    <dgm:cxn modelId="{603BA863-A948-4B27-A255-68812E93394F}" type="presOf" srcId="{35EB7D94-1EA1-4A61-9DED-06143985A9AC}" destId="{4E359A68-3588-48C0-A2CC-0992EAF94217}" srcOrd="0" destOrd="0" presId="urn:microsoft.com/office/officeart/2005/8/layout/list1"/>
    <dgm:cxn modelId="{5214EA15-2F20-4A35-8E67-C0D2CFD010D3}" srcId="{35EB7D94-1EA1-4A61-9DED-06143985A9AC}" destId="{6F1A6C3B-D25E-4BA5-9DCB-476CC109421B}" srcOrd="2" destOrd="0" parTransId="{DBF58B48-9A65-4265-91FD-484E671A717D}" sibTransId="{94AAEBF6-BB0C-41E3-9671-E0806C67143D}"/>
    <dgm:cxn modelId="{AFEB0C71-5683-46A4-934E-0D828F68E9F7}" type="presOf" srcId="{6F1A6C3B-D25E-4BA5-9DCB-476CC109421B}" destId="{1731D7B3-6AF5-48BB-9D83-E40F30CD0DDC}" srcOrd="1" destOrd="0" presId="urn:microsoft.com/office/officeart/2005/8/layout/list1"/>
    <dgm:cxn modelId="{B44767DF-2427-429E-A88C-DC7B979DB0A1}" type="presOf" srcId="{5DBF21D9-A99D-453C-85E9-AB04E3A50EF0}" destId="{D8E72DD4-3E17-48FB-A163-1C372489D8EA}" srcOrd="1" destOrd="0" presId="urn:microsoft.com/office/officeart/2005/8/layout/list1"/>
    <dgm:cxn modelId="{37CC328F-9C80-4A94-AC26-83F5CB2F924B}" type="presOf" srcId="{5DBF21D9-A99D-453C-85E9-AB04E3A50EF0}" destId="{50EE837C-1299-422F-8C14-F06663800C08}" srcOrd="0" destOrd="0" presId="urn:microsoft.com/office/officeart/2005/8/layout/list1"/>
    <dgm:cxn modelId="{1610245B-3E4E-4261-B9DE-9106E23C82D0}" srcId="{35EB7D94-1EA1-4A61-9DED-06143985A9AC}" destId="{5DBF21D9-A99D-453C-85E9-AB04E3A50EF0}" srcOrd="1" destOrd="0" parTransId="{180982BD-E77C-4410-A6FE-0CFA5C8FF1B9}" sibTransId="{A9733ABA-0941-4C7B-8D61-50064E5CB98D}"/>
    <dgm:cxn modelId="{ECB20089-7E12-4077-9CE1-7F0F727AF7F2}" type="presOf" srcId="{6F1A6C3B-D25E-4BA5-9DCB-476CC109421B}" destId="{CE7D5867-6DD5-44F3-9EF0-23AF6EA8B919}" srcOrd="0" destOrd="0" presId="urn:microsoft.com/office/officeart/2005/8/layout/list1"/>
    <dgm:cxn modelId="{B4E0AFCA-1D62-4DE8-B313-170E5A64C9F0}" type="presOf" srcId="{0CFCBFB0-C553-440E-B7A6-CC6735E1E488}" destId="{8D77061C-B01A-4038-8C26-4E82E6CB1AF8}" srcOrd="1" destOrd="0" presId="urn:microsoft.com/office/officeart/2005/8/layout/list1"/>
    <dgm:cxn modelId="{C6059535-CEDB-485C-8940-27576748D800}" srcId="{35EB7D94-1EA1-4A61-9DED-06143985A9AC}" destId="{0CFCBFB0-C553-440E-B7A6-CC6735E1E488}" srcOrd="0" destOrd="0" parTransId="{039377B9-9209-47C4-A277-CA0E632CD4E5}" sibTransId="{CA700235-4BA8-4B32-B406-E22D871D0F5A}"/>
    <dgm:cxn modelId="{7CCE3DEE-BFC0-4978-89A0-324DDF733C2B}" type="presParOf" srcId="{4E359A68-3588-48C0-A2CC-0992EAF94217}" destId="{A1C3F51D-9C35-4087-852D-8FDBB2E07681}" srcOrd="0" destOrd="0" presId="urn:microsoft.com/office/officeart/2005/8/layout/list1"/>
    <dgm:cxn modelId="{1B363A90-A4D7-461B-AA21-CABE02351B7C}" type="presParOf" srcId="{A1C3F51D-9C35-4087-852D-8FDBB2E07681}" destId="{AD874D83-3D32-497B-AB11-7ADF9AAECDC1}" srcOrd="0" destOrd="0" presId="urn:microsoft.com/office/officeart/2005/8/layout/list1"/>
    <dgm:cxn modelId="{F764CD73-6F2C-4744-B11E-591DF47286F3}" type="presParOf" srcId="{A1C3F51D-9C35-4087-852D-8FDBB2E07681}" destId="{8D77061C-B01A-4038-8C26-4E82E6CB1AF8}" srcOrd="1" destOrd="0" presId="urn:microsoft.com/office/officeart/2005/8/layout/list1"/>
    <dgm:cxn modelId="{21E73CDE-9032-446C-8A6F-309E9677936D}" type="presParOf" srcId="{4E359A68-3588-48C0-A2CC-0992EAF94217}" destId="{5E42E4F1-A96B-4124-9A06-3E6EBAB2C4F7}" srcOrd="1" destOrd="0" presId="urn:microsoft.com/office/officeart/2005/8/layout/list1"/>
    <dgm:cxn modelId="{34295CCF-29E0-4510-9F63-D399FCB4663B}" type="presParOf" srcId="{4E359A68-3588-48C0-A2CC-0992EAF94217}" destId="{5B6B2264-380F-41CF-ABF5-3824226271F8}" srcOrd="2" destOrd="0" presId="urn:microsoft.com/office/officeart/2005/8/layout/list1"/>
    <dgm:cxn modelId="{3E154C89-EF4F-448D-8E77-D6E3EEA29103}" type="presParOf" srcId="{4E359A68-3588-48C0-A2CC-0992EAF94217}" destId="{E69F559B-13AF-4BDE-9CBD-1762C66F154F}" srcOrd="3" destOrd="0" presId="urn:microsoft.com/office/officeart/2005/8/layout/list1"/>
    <dgm:cxn modelId="{AEB46BB0-9148-4038-A098-B28C77FF92D9}" type="presParOf" srcId="{4E359A68-3588-48C0-A2CC-0992EAF94217}" destId="{C3834485-5A40-4121-B9F3-F50D240E14CF}" srcOrd="4" destOrd="0" presId="urn:microsoft.com/office/officeart/2005/8/layout/list1"/>
    <dgm:cxn modelId="{975516EE-B032-404A-9777-742FBF8AF045}" type="presParOf" srcId="{C3834485-5A40-4121-B9F3-F50D240E14CF}" destId="{50EE837C-1299-422F-8C14-F06663800C08}" srcOrd="0" destOrd="0" presId="urn:microsoft.com/office/officeart/2005/8/layout/list1"/>
    <dgm:cxn modelId="{DF706923-3337-4209-8490-6B4A11D4AE5F}" type="presParOf" srcId="{C3834485-5A40-4121-B9F3-F50D240E14CF}" destId="{D8E72DD4-3E17-48FB-A163-1C372489D8EA}" srcOrd="1" destOrd="0" presId="urn:microsoft.com/office/officeart/2005/8/layout/list1"/>
    <dgm:cxn modelId="{DA1D4AF4-FF8C-4BA5-94D7-6C0D387CCC58}" type="presParOf" srcId="{4E359A68-3588-48C0-A2CC-0992EAF94217}" destId="{0A03FCAB-CBEC-4C0D-96E2-4AE10384FC3D}" srcOrd="5" destOrd="0" presId="urn:microsoft.com/office/officeart/2005/8/layout/list1"/>
    <dgm:cxn modelId="{CEC53B12-04A8-4218-AAB4-674917C39BCB}" type="presParOf" srcId="{4E359A68-3588-48C0-A2CC-0992EAF94217}" destId="{9668B4C6-F9A7-4784-BDF5-4B43349973D5}" srcOrd="6" destOrd="0" presId="urn:microsoft.com/office/officeart/2005/8/layout/list1"/>
    <dgm:cxn modelId="{3C874B2A-A703-45CD-A3B3-8549A0884505}" type="presParOf" srcId="{4E359A68-3588-48C0-A2CC-0992EAF94217}" destId="{1CB6EFAE-2842-4850-B130-B12C368F7F39}" srcOrd="7" destOrd="0" presId="urn:microsoft.com/office/officeart/2005/8/layout/list1"/>
    <dgm:cxn modelId="{70BC8D15-AEB6-42D1-9F65-2EF6450D0150}" type="presParOf" srcId="{4E359A68-3588-48C0-A2CC-0992EAF94217}" destId="{F53556A2-CF59-4837-9D65-CCC4C9D9E7A2}" srcOrd="8" destOrd="0" presId="urn:microsoft.com/office/officeart/2005/8/layout/list1"/>
    <dgm:cxn modelId="{3672EFA8-A38F-4BB0-8520-B20065E5316F}" type="presParOf" srcId="{F53556A2-CF59-4837-9D65-CCC4C9D9E7A2}" destId="{CE7D5867-6DD5-44F3-9EF0-23AF6EA8B919}" srcOrd="0" destOrd="0" presId="urn:microsoft.com/office/officeart/2005/8/layout/list1"/>
    <dgm:cxn modelId="{4A428A90-691F-43B8-8DDF-3C096D938483}" type="presParOf" srcId="{F53556A2-CF59-4837-9D65-CCC4C9D9E7A2}" destId="{1731D7B3-6AF5-48BB-9D83-E40F30CD0DDC}" srcOrd="1" destOrd="0" presId="urn:microsoft.com/office/officeart/2005/8/layout/list1"/>
    <dgm:cxn modelId="{3FBAC882-C466-4E62-B84E-D9465C30D18F}" type="presParOf" srcId="{4E359A68-3588-48C0-A2CC-0992EAF94217}" destId="{B827113A-65B9-4EB9-95E3-931E740325F0}" srcOrd="9" destOrd="0" presId="urn:microsoft.com/office/officeart/2005/8/layout/list1"/>
    <dgm:cxn modelId="{6BECF61C-0272-4CAF-8437-21874EC90B7D}" type="presParOf" srcId="{4E359A68-3588-48C0-A2CC-0992EAF94217}" destId="{66908846-3BD7-4904-A1FA-96BA38DAE7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B2264-380F-41CF-ABF5-3824226271F8}">
      <dsp:nvSpPr>
        <dsp:cNvPr id="0" name=""/>
        <dsp:cNvSpPr/>
      </dsp:nvSpPr>
      <dsp:spPr>
        <a:xfrm>
          <a:off x="0" y="608743"/>
          <a:ext cx="2834647" cy="57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8D77061C-B01A-4038-8C26-4E82E6CB1AF8}">
      <dsp:nvSpPr>
        <dsp:cNvPr id="0" name=""/>
        <dsp:cNvSpPr/>
      </dsp:nvSpPr>
      <dsp:spPr>
        <a:xfrm>
          <a:off x="177602" y="269263"/>
          <a:ext cx="2486439" cy="67896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3981" tIns="0" rIns="93981" bIns="0" numCol="1" spcCol="1270" anchor="ctr" anchorCtr="0">
          <a:noAutofit/>
          <a:sp3d extrusionH="28000" prstMaterial="matte"/>
        </a:bodyPr>
        <a:lstStyle/>
        <a:p>
          <a:pPr lvl="0" algn="l" defTabSz="1022350">
            <a:lnSpc>
              <a:spcPct val="90000"/>
            </a:lnSpc>
            <a:spcBef>
              <a:spcPct val="0"/>
            </a:spcBef>
            <a:spcAft>
              <a:spcPct val="35000"/>
            </a:spcAft>
          </a:pPr>
          <a:r>
            <a:rPr lang="es-UY" sz="2300" kern="1200" dirty="0" err="1" smtClean="0"/>
            <a:t>Monument</a:t>
          </a:r>
          <a:endParaRPr lang="es-UY" sz="2300" kern="1200" dirty="0"/>
        </a:p>
      </dsp:txBody>
      <dsp:txXfrm>
        <a:off x="210746" y="302407"/>
        <a:ext cx="2420151" cy="612672"/>
      </dsp:txXfrm>
    </dsp:sp>
    <dsp:sp modelId="{9668B4C6-F9A7-4784-BDF5-4B43349973D5}">
      <dsp:nvSpPr>
        <dsp:cNvPr id="0" name=""/>
        <dsp:cNvSpPr/>
      </dsp:nvSpPr>
      <dsp:spPr>
        <a:xfrm>
          <a:off x="0" y="1652024"/>
          <a:ext cx="2834647" cy="579600"/>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D8E72DD4-3E17-48FB-A163-1C372489D8EA}">
      <dsp:nvSpPr>
        <dsp:cNvPr id="0" name=""/>
        <dsp:cNvSpPr/>
      </dsp:nvSpPr>
      <dsp:spPr>
        <a:xfrm>
          <a:off x="177602" y="1312543"/>
          <a:ext cx="2486439" cy="678960"/>
        </a:xfrm>
        <a:prstGeom prst="roundRect">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3981" tIns="0" rIns="93981" bIns="0" numCol="1" spcCol="1270" anchor="ctr" anchorCtr="0">
          <a:noAutofit/>
          <a:sp3d extrusionH="28000" prstMaterial="matte"/>
        </a:bodyPr>
        <a:lstStyle/>
        <a:p>
          <a:pPr lvl="0" algn="l" defTabSz="1022350">
            <a:lnSpc>
              <a:spcPct val="90000"/>
            </a:lnSpc>
            <a:spcBef>
              <a:spcPct val="0"/>
            </a:spcBef>
            <a:spcAft>
              <a:spcPct val="35000"/>
            </a:spcAft>
          </a:pPr>
          <a:r>
            <a:rPr lang="es-UY" sz="2300" kern="1200" dirty="0" err="1" smtClean="0"/>
            <a:t>Museum</a:t>
          </a:r>
          <a:endParaRPr lang="es-UY" sz="2300" kern="1200" dirty="0"/>
        </a:p>
      </dsp:txBody>
      <dsp:txXfrm>
        <a:off x="210746" y="1345687"/>
        <a:ext cx="2420151" cy="612672"/>
      </dsp:txXfrm>
    </dsp:sp>
    <dsp:sp modelId="{66908846-3BD7-4904-A1FA-96BA38DAE7BE}">
      <dsp:nvSpPr>
        <dsp:cNvPr id="0" name=""/>
        <dsp:cNvSpPr/>
      </dsp:nvSpPr>
      <dsp:spPr>
        <a:xfrm>
          <a:off x="0" y="2695303"/>
          <a:ext cx="2834647" cy="5796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sp3d z="-227350" prstMaterial="matte"/>
      </dsp:spPr>
      <dsp:style>
        <a:lnRef idx="1">
          <a:scrgbClr r="0" g="0" b="0"/>
        </a:lnRef>
        <a:fillRef idx="1">
          <a:scrgbClr r="0" g="0" b="0"/>
        </a:fillRef>
        <a:effectRef idx="0">
          <a:scrgbClr r="0" g="0" b="0"/>
        </a:effectRef>
        <a:fontRef idx="minor"/>
      </dsp:style>
    </dsp:sp>
    <dsp:sp modelId="{1731D7B3-6AF5-48BB-9D83-E40F30CD0DDC}">
      <dsp:nvSpPr>
        <dsp:cNvPr id="0" name=""/>
        <dsp:cNvSpPr/>
      </dsp:nvSpPr>
      <dsp:spPr>
        <a:xfrm>
          <a:off x="177602" y="2355824"/>
          <a:ext cx="2486439" cy="678960"/>
        </a:xfrm>
        <a:prstGeom prst="roundRect">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3981" tIns="0" rIns="93981" bIns="0" numCol="1" spcCol="1270" anchor="ctr" anchorCtr="0">
          <a:noAutofit/>
          <a:sp3d extrusionH="28000" prstMaterial="matte"/>
        </a:bodyPr>
        <a:lstStyle/>
        <a:p>
          <a:pPr lvl="0" algn="l" defTabSz="1022350">
            <a:lnSpc>
              <a:spcPct val="90000"/>
            </a:lnSpc>
            <a:spcBef>
              <a:spcPct val="0"/>
            </a:spcBef>
            <a:spcAft>
              <a:spcPct val="35000"/>
            </a:spcAft>
          </a:pPr>
          <a:r>
            <a:rPr lang="es-UY" sz="2300" kern="1200" dirty="0" err="1" smtClean="0"/>
            <a:t>Famous</a:t>
          </a:r>
          <a:r>
            <a:rPr lang="es-UY" sz="2300" kern="1200" dirty="0" smtClean="0"/>
            <a:t> </a:t>
          </a:r>
          <a:r>
            <a:rPr lang="es-UY" sz="2300" kern="1200" dirty="0" err="1" smtClean="0"/>
            <a:t>landmarks</a:t>
          </a:r>
          <a:endParaRPr lang="es-UY" sz="2300" kern="1200" dirty="0" smtClean="0"/>
        </a:p>
      </dsp:txBody>
      <dsp:txXfrm>
        <a:off x="210746" y="2388968"/>
        <a:ext cx="242015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CD29CE8-54DD-4042-ADF5-4E30E44A0B86}" type="datetimeFigureOut">
              <a:rPr lang="en-US" smtClean="0"/>
              <a:t>6/3/2013</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8EFC025-C41F-B943-B94E-E4BDAD66BB77}" type="slidenum">
              <a:rPr lang="en-US" smtClean="0"/>
              <a:t>‹#›</a:t>
            </a:fld>
            <a:endParaRPr lang="en-US"/>
          </a:p>
        </p:txBody>
      </p:sp>
    </p:spTree>
    <p:extLst>
      <p:ext uri="{BB962C8B-B14F-4D97-AF65-F5344CB8AC3E}">
        <p14:creationId xmlns:p14="http://schemas.microsoft.com/office/powerpoint/2010/main" val="39507786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1D8D245-ED2B-4219-9EBE-D4197D0D408A}" type="datetimeFigureOut">
              <a:rPr lang="es-UY" smtClean="0"/>
              <a:t>03/06/2013</a:t>
            </a:fld>
            <a:endParaRPr lang="es-UY"/>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UY" dirty="0"/>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12ACFE4-5E7D-4C36-9678-2ED301D05865}" type="slidenum">
              <a:rPr lang="es-UY" smtClean="0"/>
              <a:t>‹#›</a:t>
            </a:fld>
            <a:endParaRPr lang="es-UY"/>
          </a:p>
        </p:txBody>
      </p:sp>
    </p:spTree>
    <p:extLst>
      <p:ext uri="{BB962C8B-B14F-4D97-AF65-F5344CB8AC3E}">
        <p14:creationId xmlns:p14="http://schemas.microsoft.com/office/powerpoint/2010/main" val="2911780909"/>
      </p:ext>
    </p:extLst>
  </p:cSld>
  <p:clrMap bg1="lt1" tx1="dk1" bg2="lt2" tx2="dk2" accent1="accent1" accent2="accent2" accent3="accent3" accent4="accent4" accent5="accent5" accent6="accent6" hlink="hlink" folHlink="folHlink"/>
  <p:hf sldNum="0" hdr="0" ftr="0" dt="0"/>
  <p:notesStyle>
    <a:lvl1pPr marL="0" algn="just" defTabSz="914400" rtl="0" eaLnBrk="1" latinLnBrk="0" hangingPunct="1">
      <a:defRPr sz="900" kern="1200">
        <a:solidFill>
          <a:schemeClr val="tx1"/>
        </a:solidFill>
        <a:latin typeface="Verdana" pitchFamily="34" charset="0"/>
        <a:ea typeface="Verdana" pitchFamily="34" charset="0"/>
        <a:cs typeface="Verdana" pitchFamily="34" charset="0"/>
      </a:defRPr>
    </a:lvl1pPr>
    <a:lvl2pPr marL="457200" algn="just" defTabSz="914400" rtl="0" eaLnBrk="1" latinLnBrk="0" hangingPunct="1">
      <a:defRPr sz="900" kern="1200">
        <a:solidFill>
          <a:schemeClr val="tx1"/>
        </a:solidFill>
        <a:latin typeface="Verdana" pitchFamily="34" charset="0"/>
        <a:ea typeface="Verdana" pitchFamily="34" charset="0"/>
        <a:cs typeface="Verdana" pitchFamily="34" charset="0"/>
      </a:defRPr>
    </a:lvl2pPr>
    <a:lvl3pPr marL="914400" algn="just" defTabSz="914400" rtl="0" eaLnBrk="1" latinLnBrk="0" hangingPunct="1">
      <a:defRPr sz="900" kern="1200">
        <a:solidFill>
          <a:schemeClr val="tx1"/>
        </a:solidFill>
        <a:latin typeface="Verdana" pitchFamily="34" charset="0"/>
        <a:ea typeface="Verdana" pitchFamily="34" charset="0"/>
        <a:cs typeface="Verdana" pitchFamily="34" charset="0"/>
      </a:defRPr>
    </a:lvl3pPr>
    <a:lvl4pPr marL="1371600" algn="just" defTabSz="914400" rtl="0" eaLnBrk="1" latinLnBrk="0" hangingPunct="1">
      <a:defRPr sz="900" kern="1200">
        <a:solidFill>
          <a:schemeClr val="tx1"/>
        </a:solidFill>
        <a:latin typeface="Verdana" pitchFamily="34" charset="0"/>
        <a:ea typeface="Verdana" pitchFamily="34" charset="0"/>
        <a:cs typeface="Verdana" pitchFamily="34" charset="0"/>
      </a:defRPr>
    </a:lvl4pPr>
    <a:lvl5pPr marL="1828800" algn="just" defTabSz="914400" rtl="0" eaLnBrk="1" latinLnBrk="0" hangingPunct="1">
      <a:defRPr sz="9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7575" y="4715907"/>
            <a:ext cx="4962526" cy="4467701"/>
          </a:xfrm>
        </p:spPr>
        <p:txBody>
          <a:bodyPr/>
          <a:lstStyle/>
          <a:p>
            <a:r>
              <a:rPr lang="es-UY" dirty="0" smtClean="0"/>
              <a:t>En varios ejemplos de nuestra agencia de viajes, encontramos que los actores de la realidad se relacionan entre sí de distintas maneras.</a:t>
            </a:r>
          </a:p>
          <a:p>
            <a:endParaRPr lang="es-UY"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84258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Y a partir de la estructura de la transacción Attraction, GeneXus crea una tabla ATTRACTION con la siguiente estructura.</a:t>
            </a:r>
          </a:p>
          <a:p>
            <a:endParaRPr lang="es-UY" smtClean="0"/>
          </a:p>
          <a:p>
            <a:r>
              <a:rPr lang="es-UY" smtClean="0"/>
              <a:t>Si comparamos la estructura de la tabla ATTRACTION con la de la transacción Attraction, vemos que los atributos CountryName, CategoryName, CityName y SupplierName no se incluyen en la tabla ya que son atributos inferidos y como vimos antes, como están en la tabla extendida de la tabla ATTRACTION, su valor puede ser recuperado de la tabla donde están físicamente almacenados.</a:t>
            </a:r>
          </a:p>
          <a:p>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7706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La forma vista entre Proveedores y Atracciones es la forma más común de representar la relación 1 a muchos entre 2 actores de la realidad, es decir, entre 2 entidades de nuestro sistema. </a:t>
            </a:r>
          </a:p>
          <a:p>
            <a:endParaRPr lang="es-UY" smtClean="0"/>
          </a:p>
          <a:p>
            <a:r>
              <a:rPr lang="es-UY" smtClean="0"/>
              <a:t>Sin embargo, hay otros casos de relaciones 1 a muchos, en las que usaremos otro tipo de representación.</a:t>
            </a:r>
          </a:p>
          <a:p>
            <a:endParaRPr lang="es-UY" smtClean="0"/>
          </a:p>
          <a:p>
            <a:r>
              <a:rPr lang="es-UY" smtClean="0"/>
              <a:t>Recordemos el caso de los vuelos, donde un vuelo tiene muchos asientos y cada asiento está asignado a un vuelo, es decir una relación 1 a muchos. </a:t>
            </a:r>
          </a:p>
          <a:p>
            <a:endParaRPr lang="es-UY" smtClean="0"/>
          </a:p>
          <a:p>
            <a:r>
              <a:rPr lang="es-UY" smtClean="0"/>
              <a:t>Vamos a abrir la estructura de la transacción Flight para ver cómo representamos esta relación.</a:t>
            </a:r>
          </a:p>
          <a:p>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324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79768" y="4715907"/>
            <a:ext cx="5438140" cy="4467701"/>
          </a:xfrm>
        </p:spPr>
        <p:txBody>
          <a:bodyPr/>
          <a:lstStyle/>
          <a:p>
            <a:r>
              <a:rPr lang="es-UY" smtClean="0"/>
              <a:t>Vemos que en este caso el asiento (Seat) está como un segundo nivel en la transacción Flight.</a:t>
            </a:r>
          </a:p>
          <a:p>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74633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Entonces ¿en qué se diferencia esta relación de 1 a muchos con la relación de 1 a muchos que vimos entre las Atracciones y sus Proveedores? </a:t>
            </a:r>
          </a:p>
          <a:p>
            <a:endParaRPr lang="es-UY" dirty="0" smtClean="0"/>
          </a:p>
          <a:p>
            <a:r>
              <a:rPr lang="es-UY" dirty="0" smtClean="0"/>
              <a:t>¿Por qué no representamos de la misma manera (con el mismo diseño de transacciones) ambos casos?</a:t>
            </a:r>
          </a:p>
          <a:p>
            <a:endParaRPr lang="es-UY" dirty="0" smtClean="0"/>
          </a:p>
          <a:p>
            <a:r>
              <a:rPr lang="es-UY" dirty="0" smtClean="0"/>
              <a:t>Notemos que los asientos no tiene sentido de que existan si no están en un vuelo, es decir, no tiene sentido considerar un asiento sin relacionarse </a:t>
            </a:r>
            <a:r>
              <a:rPr lang="es-UY" b="1" dirty="0" smtClean="0"/>
              <a:t>siempre</a:t>
            </a:r>
            <a:r>
              <a:rPr lang="es-UY" dirty="0" smtClean="0"/>
              <a:t> con el vuelo al que pertenece…  Sin embargo, una atracción podría no tener un proveedor que la ofrezca y sin embargo puede existir por sí misma como tal.</a:t>
            </a:r>
          </a:p>
          <a:p>
            <a:endParaRPr lang="es-UY" dirty="0" smtClean="0"/>
          </a:p>
          <a:p>
            <a:r>
              <a:rPr lang="es-UY" dirty="0" smtClean="0"/>
              <a:t>La otra diferencia es que cuando ingresamos los datos de un vuelo ya ingresamos también los datos de sus asientos (igual que cuando ingresamos una factura con sus líneas, ingresamos toda la información junta, a la vez). En cambio, los datos de Proveedores y Atracciones no tienen por qué ingresarse todos en el mismo momento.</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5834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Una entidad como los asientos, que solamente tiene sentido que exista si se representa en función de otra entidad (en este caso los vuelos), decimos que es una </a:t>
            </a:r>
            <a:r>
              <a:rPr lang="es-UY" b="1" dirty="0" smtClean="0"/>
              <a:t>entidad débil</a:t>
            </a:r>
            <a:r>
              <a:rPr lang="es-UY" dirty="0" smtClean="0"/>
              <a:t>. </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06495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kern="1200" dirty="0" smtClean="0">
                <a:solidFill>
                  <a:schemeClr val="tx1"/>
                </a:solidFill>
                <a:effectLst/>
              </a:rPr>
              <a:t>Este tipo de relación </a:t>
            </a:r>
            <a:r>
              <a:rPr lang="es-UY" b="1" kern="1200" dirty="0" smtClean="0">
                <a:solidFill>
                  <a:schemeClr val="tx1"/>
                </a:solidFill>
                <a:effectLst/>
              </a:rPr>
              <a:t>1 a N débil</a:t>
            </a:r>
            <a:r>
              <a:rPr lang="es-UY" kern="1200" dirty="0" smtClean="0">
                <a:solidFill>
                  <a:schemeClr val="tx1"/>
                </a:solidFill>
                <a:effectLst/>
              </a:rPr>
              <a:t> la representamos con una única transacción, de 2 niveles, donde la entidad débil está en el segundo nivel. </a:t>
            </a:r>
          </a:p>
          <a:p>
            <a:endParaRPr lang="es-UY" kern="1200" dirty="0" smtClean="0">
              <a:solidFill>
                <a:schemeClr val="tx1"/>
              </a:solidFill>
              <a:effectLst/>
            </a:endParaRPr>
          </a:p>
          <a:p>
            <a:r>
              <a:rPr lang="es-UY" kern="1200" dirty="0" smtClean="0">
                <a:solidFill>
                  <a:schemeClr val="tx1"/>
                </a:solidFill>
                <a:effectLst/>
              </a:rPr>
              <a:t>A diferencia de la relación 1 a N de Proveedores y Atracciones, donde creamos </a:t>
            </a:r>
            <a:r>
              <a:rPr lang="es-UY" b="1" kern="1200" dirty="0" smtClean="0">
                <a:solidFill>
                  <a:schemeClr val="tx1"/>
                </a:solidFill>
                <a:effectLst/>
              </a:rPr>
              <a:t>2</a:t>
            </a:r>
            <a:r>
              <a:rPr lang="es-UY" kern="1200" dirty="0" smtClean="0">
                <a:solidFill>
                  <a:schemeClr val="tx1"/>
                </a:solidFill>
                <a:effectLst/>
              </a:rPr>
              <a:t> transacciones, y en una pusimos como clave foránea la clave primaria de la otra. </a:t>
            </a:r>
            <a:endParaRPr lang="es-UY" dirty="0"/>
          </a:p>
        </p:txBody>
      </p:sp>
    </p:spTree>
    <p:extLst>
      <p:ext uri="{BB962C8B-B14F-4D97-AF65-F5344CB8AC3E}">
        <p14:creationId xmlns:p14="http://schemas.microsoft.com/office/powerpoint/2010/main" val="137676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UY" kern="1200" dirty="0" smtClean="0">
                <a:solidFill>
                  <a:schemeClr val="tx1"/>
                </a:solidFill>
                <a:effectLst/>
              </a:rPr>
              <a:t>Muy bien, hasta ahora vimos relaciones 1 a muchos, pero este no es siempre el caso de la realidad que debemos representar.</a:t>
            </a:r>
          </a:p>
          <a:p>
            <a:endParaRPr lang="es-UY" kern="1200" dirty="0" smtClean="0">
              <a:solidFill>
                <a:schemeClr val="tx1"/>
              </a:solidFill>
              <a:effectLst/>
            </a:endParaRPr>
          </a:p>
          <a:p>
            <a:r>
              <a:rPr lang="es-UY" kern="1200" dirty="0" smtClean="0">
                <a:solidFill>
                  <a:schemeClr val="tx1"/>
                </a:solidFill>
                <a:effectLst/>
              </a:rPr>
              <a:t>Supongamos por ejemplo que la agencia de viajes nos dice que </a:t>
            </a:r>
            <a:r>
              <a:rPr lang="es-UY" b="1" kern="1200" dirty="0" smtClean="0">
                <a:solidFill>
                  <a:schemeClr val="tx1"/>
                </a:solidFill>
                <a:effectLst/>
              </a:rPr>
              <a:t>su realidad ha cambiado.</a:t>
            </a:r>
            <a:endParaRPr lang="es-UY" kern="1200" dirty="0" smtClean="0">
              <a:solidFill>
                <a:schemeClr val="tx1"/>
              </a:solidFill>
              <a:effectLst/>
            </a:endParaRPr>
          </a:p>
          <a:p>
            <a:endParaRPr lang="es-UY" kern="1200" dirty="0" smtClean="0">
              <a:solidFill>
                <a:schemeClr val="tx1"/>
              </a:solidFill>
              <a:effectLst/>
            </a:endParaRPr>
          </a:p>
          <a:p>
            <a:r>
              <a:rPr lang="es-UY" kern="1200" dirty="0" smtClean="0">
                <a:solidFill>
                  <a:schemeClr val="tx1"/>
                </a:solidFill>
                <a:effectLst/>
              </a:rPr>
              <a:t>Cada proveedor ofrece muchos atracciones turísticas (como hasta ahora), pero </a:t>
            </a:r>
            <a:r>
              <a:rPr lang="es-UY" i="0" kern="1200" dirty="0" smtClean="0">
                <a:solidFill>
                  <a:schemeClr val="tx1"/>
                </a:solidFill>
                <a:effectLst/>
              </a:rPr>
              <a:t>cada atracción puede ser manejada por VARIOS proveedores (y no 1 como hasta ahora). </a:t>
            </a:r>
          </a:p>
          <a:p>
            <a:endParaRPr lang="es-UY" i="0" kern="1200" dirty="0" smtClean="0">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tabLst/>
              <a:defRPr/>
            </a:pPr>
            <a:r>
              <a:rPr lang="es-UY" kern="1200" dirty="0" smtClean="0">
                <a:solidFill>
                  <a:schemeClr val="tx1"/>
                </a:solidFill>
                <a:effectLst/>
              </a:rPr>
              <a:t>O sea que la relación entre Proveedores y Atracciones ya no es “1 a muchos” sino “</a:t>
            </a:r>
            <a:r>
              <a:rPr lang="es-UY" b="1" kern="1200" dirty="0" smtClean="0">
                <a:solidFill>
                  <a:schemeClr val="tx1"/>
                </a:solidFill>
                <a:effectLst/>
              </a:rPr>
              <a:t>muchos a muchos</a:t>
            </a:r>
            <a:r>
              <a:rPr lang="es-UY" kern="1200" dirty="0" smtClean="0">
                <a:solidFill>
                  <a:schemeClr val="tx1"/>
                </a:solidFill>
                <a:effectLst/>
              </a:rPr>
              <a:t>”.</a:t>
            </a:r>
            <a:endParaRPr lang="es-UY" i="0" dirty="0"/>
          </a:p>
        </p:txBody>
      </p:sp>
    </p:spTree>
    <p:extLst>
      <p:ext uri="{BB962C8B-B14F-4D97-AF65-F5344CB8AC3E}">
        <p14:creationId xmlns:p14="http://schemas.microsoft.com/office/powerpoint/2010/main" val="205500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¿Cómo representamos una relación “muchos a muchos” en GeneXus?</a:t>
            </a:r>
          </a:p>
          <a:p>
            <a:endParaRPr lang="es-UY" smtClean="0"/>
          </a:p>
          <a:p>
            <a:r>
              <a:rPr lang="es-UY" smtClean="0"/>
              <a:t>La solución es utilizando 2 transacciones, una para cada entidad. Además, a una de ellas la agregamos como segundo nivel de la otra. </a:t>
            </a:r>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387241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Esto último lo hacemos teniendo en cuenta cómo es que se van a ingresar los datos, si para c/proveedor todas sus atracciones turísticas, o para c/atracción todos los proveedores que la proveen. </a:t>
            </a:r>
          </a:p>
          <a:p>
            <a:endParaRPr lang="es-UY" smtClean="0"/>
          </a:p>
          <a:p>
            <a:r>
              <a:rPr lang="es-UY" smtClean="0"/>
              <a:t>En este caso lo más lógico, es que cuando vayamos a ingresar los datos de un proveedor, ya ingresemos todas las atracciones que éste provee. </a:t>
            </a:r>
          </a:p>
          <a:p>
            <a:endParaRPr lang="es-UY" smtClean="0"/>
          </a:p>
          <a:p>
            <a:r>
              <a:rPr lang="es-UY" smtClean="0"/>
              <a:t>Vamos a hacer esto en GeneXus…</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85980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Abrimos la transacción Attraction y le quitamos los atributos SupplierId y SupplierName y salvamos.</a:t>
            </a:r>
          </a:p>
          <a:p>
            <a:endParaRPr lang="es-UY" smtClean="0"/>
          </a:p>
          <a:p>
            <a:r>
              <a:rPr lang="es-UY" smtClean="0"/>
              <a:t>Ahora abrimos la transacción Supplier, donde agregamos un segundo nivel  y agregamos los atributos: AttractionId, Attraction Name y AttractionPhoto. Vemos que el segundo nivel quedó con el nombre Attraction.</a:t>
            </a:r>
          </a:p>
          <a:p>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6735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Por ejemplo cuando vemos que una atracción pertenece a una categoría y que a su vez esa categoría, puede ser categoría de muchas atracciones.</a:t>
            </a:r>
          </a:p>
          <a:p>
            <a:endParaRPr lang="es-UY" smtClean="0"/>
          </a:p>
          <a:p>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355381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Vamos a ver cómo nos quedó esta relación creando un diagrama nuevo …File …New...Diagram… y arrastramos a las transacciones Attraction y Supplier al diagrama.</a:t>
            </a:r>
          </a:p>
          <a:p>
            <a:endParaRPr lang="es-UY" smtClean="0"/>
          </a:p>
          <a:p>
            <a:r>
              <a:rPr lang="es-UY" smtClean="0"/>
              <a:t>Ahora hay una doble flecha en cada extremo de la relación, lo que indica que la relación es de “muchos” a “muchos”, es decir que una atracción es provista por muchos proveedores y que un proveedor provee muchas atracciones.</a:t>
            </a:r>
          </a:p>
          <a:p>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4481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Veamos ahora las tablas que GeneXus creará  a partir del diseño anterior.</a:t>
            </a:r>
          </a:p>
          <a:p>
            <a:endParaRPr lang="es-UY" smtClean="0"/>
          </a:p>
          <a:p>
            <a:r>
              <a:rPr lang="es-UY" smtClean="0"/>
              <a:t>Vemos que encontramos una tabla ATTRACTION, una tabla SUPPLIER y una tabla llamada SUPPLIERATTRACTION.</a:t>
            </a:r>
          </a:p>
          <a:p>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558446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Creemos un objeto diagrama nuevo y arrastremos las 3 tablas al diagrama.</a:t>
            </a:r>
          </a:p>
          <a:p>
            <a:endParaRPr lang="es-UY" smtClean="0"/>
          </a:p>
          <a:p>
            <a:r>
              <a:rPr lang="es-UY" smtClean="0"/>
              <a:t>Notemos que en este caso, GeneXus crea una tabla por cada transacción que interviene en la relación muchos a muchos (ATTRACTION y SUPPLIER), pero además crea una tercera tabla llamada SUPPLIERATTRACTION, para establecer la relación.</a:t>
            </a:r>
          </a:p>
          <a:p>
            <a:endParaRPr lang="es-UY" smtClean="0"/>
          </a:p>
          <a:p>
            <a:r>
              <a:rPr lang="es-UY" smtClean="0"/>
              <a:t>Si observamos la estructura de esta tercera tabla, vemos que solamente se incluyen los atributos identificadores de las otras dos tablas.</a:t>
            </a:r>
          </a:p>
          <a:p>
            <a:endParaRPr lang="es-UY" smtClean="0"/>
          </a:p>
          <a:p>
            <a:r>
              <a:rPr lang="es-UY" smtClean="0"/>
              <a:t>Por lo tanto, cada vez que GeneXus establezca una relación de muchos a muchos, dicha relación será representada en la base de datos por 3 tablas, una por cada entidad interviniente y una tercera con los identificadores de ambas.</a:t>
            </a:r>
          </a:p>
          <a:p>
            <a:endParaRPr lang="es-UY" smtClean="0"/>
          </a:p>
          <a:p>
            <a:r>
              <a:rPr lang="es-UY" smtClean="0"/>
              <a:t>Vemos que la relación de muchos a muchos entre Attraction y Supplier, se descompuso en 2 relaciones uno a muchos, utilizando la tabla SUPPLIERATTRACTION para establecer la relación entre las anteriores.</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677193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Hemos visto así que mediante transacciones y sus atributos, podemos representar distintas relaciones entre los actores de nuestra realidad.</a:t>
            </a:r>
          </a:p>
          <a:p>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32290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Vimos que la forma que tenemos para representar esas relaciones es </a:t>
            </a:r>
            <a:r>
              <a:rPr lang="es-UY" b="1" dirty="0" smtClean="0"/>
              <a:t>cuando diseñamos transacciones, incluir atributos de una transacción en otra</a:t>
            </a:r>
            <a:r>
              <a:rPr lang="es-UY" dirty="0" smtClean="0"/>
              <a:t>.</a:t>
            </a:r>
            <a:r>
              <a:rPr lang="es-UY" b="1" dirty="0" smtClean="0"/>
              <a:t> </a:t>
            </a:r>
          </a:p>
          <a:p>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09213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En nuestra agencia nos cuentan ahora que ellos trabajan con proveedores, quienes les ofrecen periódicamente visitas a atracciones turísticas en distintas partes del mundo.</a:t>
            </a:r>
          </a:p>
          <a:p>
            <a:endParaRPr lang="es-UY" smtClean="0"/>
          </a:p>
          <a:p>
            <a:r>
              <a:rPr lang="es-UY" smtClean="0"/>
              <a:t>Cada proveedor ofrece muchas atracciones turísticas, pero cada atracción es manejada por un único proveedor. </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79389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Para representar esta realidad, vamos a crear la transacción Supplier, en la cual registraremos a los proveedores.</a:t>
            </a:r>
          </a:p>
          <a:p>
            <a:endParaRPr lang="es-UY" smtClean="0"/>
          </a:p>
          <a:p>
            <a:r>
              <a:rPr lang="es-UY" smtClean="0"/>
              <a:t>Seleccionamos File / New / Object, creamos una transacción de nombre: Supplier, y le definimos los atributos: SupplierId como identificador, SupplierName para almacenar el nombre del proveedor y SupplierAddress para guardar su dirección.</a:t>
            </a:r>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0338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Observemos mediante el objeto diagrama de transacciones, la relación entre los proveedores y las atracciones. </a:t>
            </a:r>
          </a:p>
          <a:p>
            <a:endParaRPr lang="es-UY" smtClean="0"/>
          </a:p>
          <a:p>
            <a:r>
              <a:rPr lang="es-UY" smtClean="0"/>
              <a:t>Seleccionamos: New / Object, el tipo Diagrama y arrastramos las transacciones Attraction y Supplier desde el Folder View. </a:t>
            </a:r>
          </a:p>
          <a:p>
            <a:endParaRPr lang="es-UY" smtClean="0"/>
          </a:p>
          <a:p>
            <a:r>
              <a:rPr lang="es-UY" smtClean="0"/>
              <a:t>Vemos que no hemos establecido aún ninguna relación entre estos dos actores.</a:t>
            </a:r>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67912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Como una atracción turística tiene un único proveedor que la ofrece, vamos a incluir al identificador de proveedor en la estructura de la transacción Attraction, así que abrimos dicha transacción y agregamos al atributo SupplierId. </a:t>
            </a:r>
          </a:p>
          <a:p>
            <a:endParaRPr lang="es-UY" smtClean="0"/>
          </a:p>
          <a:p>
            <a:r>
              <a:rPr lang="es-UY" smtClean="0"/>
              <a:t>Agregamos  también al atributo Supplier Name porque de esa forma podemos mostrar el nombre del proveedor en la pantalla de las atracciones.  </a:t>
            </a:r>
            <a:endParaRPr lang="es-UY" dirty="0" smtClean="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428454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Ahora creamos un nuevo diagrama, arrastramos ambas transacciones nuevamente… y vemos que hay una flecha simple apuntando a Supplier y una flecha doble que apunta a Attraction, indicándonos que una atracción tiene un único proveedor y que un proveedor puede ofrecer muchas atracciones.</a:t>
            </a:r>
          </a:p>
          <a:p>
            <a:endParaRPr lang="es-UY" smtClean="0"/>
          </a:p>
          <a:p>
            <a:r>
              <a:rPr lang="es-UY" smtClean="0"/>
              <a:t>Recapitulando, si agregamos el atributo identificador de una transacción a otra transacción (el cual como ya vimos cumplirá aquí el rol de llave foránea, se establece una relación 1 a muchos (también llamada “1 a N”), donde el lado “muchos” de la relación, es donde está la clave foránea.</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57488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smtClean="0"/>
              <a:t>Si analizamos ahora cuáles serían las tablas que GeneXus genera a partir de este diseño de transacciones, vemos que a partir de la transacción Supplier, se creará una tabla SUPPLIER con igual estructura que la transacción Supplier.</a:t>
            </a:r>
            <a:endParaRPr lang="es-UY"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3883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Date Placeholder 2"/>
          <p:cNvSpPr>
            <a:spLocks noGrp="1"/>
          </p:cNvSpPr>
          <p:nvPr>
            <p:ph type="dt" sz="half" idx="10"/>
          </p:nvPr>
        </p:nvSpPr>
        <p:spPr/>
        <p:txBody>
          <a:bodyPr/>
          <a:lstStyle/>
          <a:p>
            <a:fld id="{8DDAD6A3-9C72-A541-995E-F2EDB3D96780}"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grpSp>
        <p:nvGrpSpPr>
          <p:cNvPr id="7" name="Group 6"/>
          <p:cNvGrpSpPr/>
          <p:nvPr userDrawn="1"/>
        </p:nvGrpSpPr>
        <p:grpSpPr>
          <a:xfrm>
            <a:off x="6894597" y="6290616"/>
            <a:ext cx="2365583" cy="542645"/>
            <a:chOff x="6260351" y="6317719"/>
            <a:chExt cx="2570986" cy="589763"/>
          </a:xfrm>
        </p:grpSpPr>
        <p:pic>
          <p:nvPicPr>
            <p:cNvPr id="8" name="Picture 7"/>
            <p:cNvPicPr>
              <a:picLocks noChangeAspect="1"/>
            </p:cNvPicPr>
            <p:nvPr userDrawn="1"/>
          </p:nvPicPr>
          <p:blipFill>
            <a:blip r:embed="rId2"/>
            <a:stretch>
              <a:fillRect/>
            </a:stretch>
          </p:blipFill>
          <p:spPr>
            <a:xfrm>
              <a:off x="6730240" y="6317719"/>
              <a:ext cx="1606996" cy="245135"/>
            </a:xfrm>
            <a:prstGeom prst="rect">
              <a:avLst/>
            </a:prstGeom>
          </p:spPr>
        </p:pic>
        <p:sp>
          <p:nvSpPr>
            <p:cNvPr id="9"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2794033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2942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3944690"/>
            <a:ext cx="8229600" cy="2181473"/>
          </a:xfrm>
          <a:prstGeom prst="rect">
            <a:avLst/>
          </a:prstGeom>
        </p:spPr>
        <p:txBody>
          <a:bodyPr vert="eaVert"/>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2622517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03864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0462" y="2225675"/>
            <a:ext cx="3241294" cy="1362075"/>
          </a:xfrm>
        </p:spPr>
        <p:txBody>
          <a:bodyPr anchor="t">
            <a:noAutofit/>
          </a:bodyPr>
          <a:lstStyle>
            <a:lvl1pPr algn="r">
              <a:defRPr sz="2800" b="0" cap="all">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Text Placeholder 2"/>
          <p:cNvSpPr>
            <a:spLocks noGrp="1"/>
          </p:cNvSpPr>
          <p:nvPr>
            <p:ph type="body" idx="1"/>
          </p:nvPr>
        </p:nvSpPr>
        <p:spPr>
          <a:xfrm>
            <a:off x="3768939" y="3615956"/>
            <a:ext cx="3892817" cy="993884"/>
          </a:xfrm>
          <a:prstGeom prst="rect">
            <a:avLst/>
          </a:prstGeom>
        </p:spPr>
        <p:txBody>
          <a:bodyPr anchor="t"/>
          <a:lstStyle>
            <a:lvl1pPr marL="0" indent="0" algn="r">
              <a:buNone/>
              <a:defRPr sz="2000" i="1">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p:txBody>
      </p:sp>
      <p:sp>
        <p:nvSpPr>
          <p:cNvPr id="4" name="Date Placeholder 3"/>
          <p:cNvSpPr>
            <a:spLocks noGrp="1"/>
          </p:cNvSpPr>
          <p:nvPr>
            <p:ph type="dt" sz="half" idx="10"/>
          </p:nvPr>
        </p:nvSpPr>
        <p:spPr/>
        <p:txBody>
          <a:bodyPr/>
          <a:lstStyle/>
          <a:p>
            <a:fld id="{8DDAD6A3-9C72-A541-995E-F2EDB3D96780}" type="datetimeFigureOut">
              <a:rPr lang="en-US" smtClean="0"/>
              <a:t>6/3/2013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889269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p:cNvSpPr/>
          <p:nvPr userDrawn="1"/>
        </p:nvSpPr>
        <p:spPr>
          <a:xfrm>
            <a:off x="114709" y="6235386"/>
            <a:ext cx="8922775" cy="579015"/>
          </a:xfrm>
          <a:prstGeom prst="roundRect">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rgbClr val="FFFFFF"/>
              </a:solidFill>
            </a:endParaRPr>
          </a:p>
        </p:txBody>
      </p:sp>
      <p:sp>
        <p:nvSpPr>
          <p:cNvPr id="12" name="Rectangle 11"/>
          <p:cNvSpPr/>
          <p:nvPr userDrawn="1"/>
        </p:nvSpPr>
        <p:spPr>
          <a:xfrm>
            <a:off x="60622" y="52409"/>
            <a:ext cx="9083378" cy="64757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pic>
        <p:nvPicPr>
          <p:cNvPr id="15" name="Picture 14"/>
          <p:cNvPicPr>
            <a:picLocks noChangeAspect="1"/>
          </p:cNvPicPr>
          <p:nvPr userDrawn="1"/>
        </p:nvPicPr>
        <p:blipFill>
          <a:blip r:embed="rId2"/>
          <a:stretch>
            <a:fillRect/>
          </a:stretch>
        </p:blipFill>
        <p:spPr>
          <a:xfrm>
            <a:off x="7241953" y="6566100"/>
            <a:ext cx="1420080" cy="216622"/>
          </a:xfrm>
          <a:prstGeom prst="rect">
            <a:avLst/>
          </a:prstGeom>
        </p:spPr>
      </p:pic>
      <p:sp>
        <p:nvSpPr>
          <p:cNvPr id="8" name="Rectangle 7"/>
          <p:cNvSpPr/>
          <p:nvPr userDrawn="1"/>
        </p:nvSpPr>
        <p:spPr>
          <a:xfrm>
            <a:off x="335455" y="6510932"/>
            <a:ext cx="1463512" cy="307777"/>
          </a:xfrm>
          <a:prstGeom prst="rect">
            <a:avLst/>
          </a:prstGeom>
        </p:spPr>
        <p:txBody>
          <a:bodyPr wrap="none">
            <a:spAutoFit/>
          </a:bodyPr>
          <a:lstStyle/>
          <a:p>
            <a:r>
              <a:rPr lang="en-US" sz="1400" dirty="0" smtClean="0">
                <a:latin typeface="Segoe"/>
                <a:cs typeface="Segoe"/>
              </a:rPr>
              <a:t>Curso GeneXus |</a:t>
            </a:r>
            <a:endParaRPr lang="en-US" sz="1400" dirty="0">
              <a:latin typeface="Segoe"/>
              <a:cs typeface="Segoe"/>
            </a:endParaRPr>
          </a:p>
        </p:txBody>
      </p:sp>
    </p:spTree>
    <p:extLst>
      <p:ext uri="{BB962C8B-B14F-4D97-AF65-F5344CB8AC3E}">
        <p14:creationId xmlns:p14="http://schemas.microsoft.com/office/powerpoint/2010/main" val="2800204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3" name="Content Placeholder 2"/>
          <p:cNvSpPr>
            <a:spLocks noGrp="1"/>
          </p:cNvSpPr>
          <p:nvPr>
            <p:ph idx="1"/>
          </p:nvPr>
        </p:nvSpPr>
        <p:spPr>
          <a:xfrm>
            <a:off x="457200" y="3944690"/>
            <a:ext cx="8229600" cy="2181473"/>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tx1">
                    <a:lumMod val="85000"/>
                    <a:lumOff val="15000"/>
                  </a:schemeClr>
                </a:solidFill>
              </a:defRPr>
            </a:lvl1pPr>
          </a:lstStyle>
          <a:p>
            <a:fld id="{0F23870D-71BF-1848-A9AB-AB99D0AA51D4}" type="slidenum">
              <a:rPr lang="en-US" smtClean="0"/>
              <a:pPr/>
              <a:t>‹#›</a:t>
            </a:fld>
            <a:endParaRPr lang="en-US"/>
          </a:p>
        </p:txBody>
      </p:sp>
      <p:grpSp>
        <p:nvGrpSpPr>
          <p:cNvPr id="13" name="Group 12"/>
          <p:cNvGrpSpPr/>
          <p:nvPr userDrawn="1"/>
        </p:nvGrpSpPr>
        <p:grpSpPr>
          <a:xfrm>
            <a:off x="6894597" y="6290616"/>
            <a:ext cx="2365583" cy="542645"/>
            <a:chOff x="6260351" y="6317719"/>
            <a:chExt cx="2570986" cy="589763"/>
          </a:xfrm>
        </p:grpSpPr>
        <p:pic>
          <p:nvPicPr>
            <p:cNvPr id="14" name="Picture 13"/>
            <p:cNvPicPr>
              <a:picLocks noChangeAspect="1"/>
            </p:cNvPicPr>
            <p:nvPr userDrawn="1"/>
          </p:nvPicPr>
          <p:blipFill>
            <a:blip r:embed="rId2"/>
            <a:stretch>
              <a:fillRect/>
            </a:stretch>
          </p:blipFill>
          <p:spPr>
            <a:xfrm>
              <a:off x="6730240" y="6317719"/>
              <a:ext cx="1606996" cy="245135"/>
            </a:xfrm>
            <a:prstGeom prst="rect">
              <a:avLst/>
            </a:prstGeom>
          </p:spPr>
        </p:pic>
        <p:sp>
          <p:nvSpPr>
            <p:cNvPr id="15" name="Text Placeholder 2"/>
            <p:cNvSpPr txBox="1">
              <a:spLocks/>
            </p:cNvSpPr>
            <p:nvPr userDrawn="1"/>
          </p:nvSpPr>
          <p:spPr>
            <a:xfrm>
              <a:off x="6260351" y="6466157"/>
              <a:ext cx="2570986" cy="441325"/>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300" spc="0" dirty="0" err="1" smtClean="0">
                  <a:solidFill>
                    <a:srgbClr val="FFFFFF"/>
                  </a:solidFill>
                </a:rPr>
                <a:t>training.genexus.com</a:t>
              </a:r>
              <a:endParaRPr lang="en-US" sz="1300" spc="0" dirty="0"/>
            </a:p>
          </p:txBody>
        </p:sp>
      </p:grpSp>
    </p:spTree>
    <p:extLst>
      <p:ext uri="{BB962C8B-B14F-4D97-AF65-F5344CB8AC3E}">
        <p14:creationId xmlns:p14="http://schemas.microsoft.com/office/powerpoint/2010/main" val="333522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1416819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text</a:t>
            </a:r>
            <a:r>
              <a:rPr lang="es-ES_tradnl" dirty="0" smtClean="0"/>
              <a:t> </a:t>
            </a:r>
            <a:r>
              <a:rPr lang="es-ES_tradnl" dirty="0" err="1" smtClean="0"/>
              <a:t>styles</a:t>
            </a:r>
            <a:endParaRPr lang="es-ES_tradnl" dirty="0" smtClean="0"/>
          </a:p>
          <a:p>
            <a:pPr lvl="1"/>
            <a:r>
              <a:rPr lang="es-ES_tradnl" dirty="0" err="1" smtClean="0"/>
              <a:t>Second</a:t>
            </a:r>
            <a:r>
              <a:rPr lang="es-ES_tradnl" dirty="0" smtClean="0"/>
              <a:t> </a:t>
            </a:r>
            <a:r>
              <a:rPr lang="es-ES_tradnl" dirty="0" err="1" smtClean="0"/>
              <a:t>level</a:t>
            </a:r>
            <a:endParaRPr lang="es-ES_tradnl" dirty="0" smtClean="0"/>
          </a:p>
          <a:p>
            <a:pPr lvl="2"/>
            <a:r>
              <a:rPr lang="es-ES_tradnl" dirty="0" err="1" smtClean="0"/>
              <a:t>Third</a:t>
            </a:r>
            <a:r>
              <a:rPr lang="es-ES_tradnl" dirty="0" smtClean="0"/>
              <a:t> </a:t>
            </a:r>
            <a:r>
              <a:rPr lang="es-ES_tradnl" dirty="0" err="1" smtClean="0"/>
              <a:t>level</a:t>
            </a:r>
            <a:endParaRPr lang="es-ES_tradnl" dirty="0" smtClean="0"/>
          </a:p>
          <a:p>
            <a:pPr lvl="3"/>
            <a:r>
              <a:rPr lang="es-ES_tradnl" dirty="0" err="1" smtClean="0"/>
              <a:t>Fourth</a:t>
            </a:r>
            <a:r>
              <a:rPr lang="es-ES_tradnl" dirty="0" smtClean="0"/>
              <a:t> </a:t>
            </a:r>
            <a:r>
              <a:rPr lang="es-ES_tradnl" dirty="0" err="1" smtClean="0"/>
              <a:t>level</a:t>
            </a:r>
            <a:endParaRPr lang="es-ES_tradnl" dirty="0" smtClean="0"/>
          </a:p>
          <a:p>
            <a:pPr lvl="4"/>
            <a:r>
              <a:rPr lang="es-ES_tradnl" dirty="0" err="1" smtClean="0"/>
              <a:t>Fifth</a:t>
            </a:r>
            <a:r>
              <a:rPr lang="es-ES_tradnl" dirty="0" smtClean="0"/>
              <a:t> </a:t>
            </a:r>
            <a:r>
              <a:rPr lang="es-ES_tradnl" dirty="0" err="1" smtClean="0"/>
              <a:t>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7" name="Date Placeholder 6"/>
          <p:cNvSpPr>
            <a:spLocks noGrp="1"/>
          </p:cNvSpPr>
          <p:nvPr>
            <p:ph type="dt" sz="half" idx="10"/>
          </p:nvPr>
        </p:nvSpPr>
        <p:spPr/>
        <p:txBody>
          <a:bodyPr/>
          <a:lstStyle/>
          <a:p>
            <a:fld id="{8DDAD6A3-9C72-A541-995E-F2EDB3D96780}" type="datetimeFigureOut">
              <a:rPr lang="en-US" smtClean="0"/>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3652018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Date Placeholder 2"/>
          <p:cNvSpPr>
            <a:spLocks noGrp="1"/>
          </p:cNvSpPr>
          <p:nvPr>
            <p:ph type="dt" sz="half" idx="10"/>
          </p:nvPr>
        </p:nvSpPr>
        <p:spPr/>
        <p:txBody>
          <a:bodyPr/>
          <a:lstStyle/>
          <a:p>
            <a:fld id="{8DDAD6A3-9C72-A541-995E-F2EDB3D96780}" type="datetimeFigureOut">
              <a:rPr lang="en-US" smtClean="0"/>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2202370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 Placeholder 2"/>
          <p:cNvSpPr txBox="1">
            <a:spLocks/>
          </p:cNvSpPr>
          <p:nvPr userDrawn="1"/>
        </p:nvSpPr>
        <p:spPr>
          <a:xfrm>
            <a:off x="2804765" y="3177625"/>
            <a:ext cx="3617416" cy="620952"/>
          </a:xfrm>
          <a:prstGeom prst="rect">
            <a:avLst/>
          </a:prstGeom>
        </p:spPr>
        <p:txBody>
          <a:bodyPr anchor="t"/>
          <a:lstStyle>
            <a:lvl1pPr marL="0" indent="0" algn="r" defTabSz="457200" rtl="0" eaLnBrk="1" latinLnBrk="0" hangingPunct="1">
              <a:spcBef>
                <a:spcPct val="20000"/>
              </a:spcBef>
              <a:buFont typeface="Arial"/>
              <a:buNone/>
              <a:defRPr lang="en-US" sz="1600" i="1" u="none" kern="1200" baseline="0" smtClean="0">
                <a:solidFill>
                  <a:schemeClr val="tx1">
                    <a:lumMod val="85000"/>
                    <a:lumOff val="15000"/>
                  </a:schemeClr>
                </a:solidFill>
                <a:latin typeface="Segoe"/>
                <a:ea typeface="+mn-ea"/>
                <a:cs typeface="Segoe"/>
              </a:defRPr>
            </a:lvl1pPr>
            <a:lvl2pPr marL="457200" indent="0" algn="l" defTabSz="457200" rtl="0" eaLnBrk="1" latinLnBrk="0" hangingPunct="1">
              <a:spcBef>
                <a:spcPct val="20000"/>
              </a:spcBef>
              <a:buFont typeface="Arial"/>
              <a:buNone/>
              <a:defRPr sz="1800" kern="1200">
                <a:solidFill>
                  <a:schemeClr val="tx1">
                    <a:tint val="75000"/>
                  </a:schemeClr>
                </a:solidFill>
                <a:latin typeface="Segoe"/>
                <a:ea typeface="+mn-ea"/>
                <a:cs typeface="Segoe"/>
              </a:defRPr>
            </a:lvl2pPr>
            <a:lvl3pPr marL="914400" indent="0" algn="l" defTabSz="457200" rtl="0" eaLnBrk="1" latinLnBrk="0" hangingPunct="1">
              <a:spcBef>
                <a:spcPct val="20000"/>
              </a:spcBef>
              <a:buFont typeface="Arial"/>
              <a:buNone/>
              <a:defRPr sz="1600" kern="1200">
                <a:solidFill>
                  <a:schemeClr val="tx1">
                    <a:tint val="75000"/>
                  </a:schemeClr>
                </a:solidFill>
                <a:latin typeface="Segoe"/>
                <a:ea typeface="+mn-ea"/>
                <a:cs typeface="Segoe"/>
              </a:defRPr>
            </a:lvl3pPr>
            <a:lvl4pPr marL="13716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4pPr>
            <a:lvl5pPr marL="1828800" indent="0" algn="l" defTabSz="457200" rtl="0" eaLnBrk="1" latinLnBrk="0" hangingPunct="1">
              <a:spcBef>
                <a:spcPct val="20000"/>
              </a:spcBef>
              <a:buFont typeface="Arial"/>
              <a:buNone/>
              <a:defRPr sz="1400" kern="1200">
                <a:solidFill>
                  <a:schemeClr val="tx1">
                    <a:tint val="75000"/>
                  </a:schemeClr>
                </a:solidFill>
                <a:latin typeface="Segoe"/>
                <a:ea typeface="+mn-ea"/>
                <a:cs typeface="Sego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1900" spc="70" dirty="0" err="1" smtClean="0">
                <a:solidFill>
                  <a:srgbClr val="FFFFFF"/>
                </a:solidFill>
              </a:rPr>
              <a:t>training.genexus.com</a:t>
            </a:r>
            <a:endParaRPr lang="en-US" sz="1900" spc="70" dirty="0"/>
          </a:p>
        </p:txBody>
      </p:sp>
      <p:pic>
        <p:nvPicPr>
          <p:cNvPr id="8" name="Picture 7" descr="logo_GXtraining-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7646" y="2928802"/>
            <a:ext cx="2460991" cy="357692"/>
          </a:xfrm>
          <a:prstGeom prst="rect">
            <a:avLst/>
          </a:prstGeom>
        </p:spPr>
      </p:pic>
    </p:spTree>
    <p:extLst>
      <p:ext uri="{BB962C8B-B14F-4D97-AF65-F5344CB8AC3E}">
        <p14:creationId xmlns:p14="http://schemas.microsoft.com/office/powerpoint/2010/main" val="35766929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8DDAD6A3-9C72-A541-995E-F2EDB3D96780}" type="datetimeFigureOut">
              <a:rPr lang="en-US" smtClean="0"/>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23870D-71BF-1848-A9AB-AB99D0AA51D4}" type="slidenum">
              <a:rPr lang="en-US" smtClean="0"/>
              <a:t>‹#›</a:t>
            </a:fld>
            <a:endParaRPr lang="en-US"/>
          </a:p>
        </p:txBody>
      </p:sp>
    </p:spTree>
    <p:extLst>
      <p:ext uri="{BB962C8B-B14F-4D97-AF65-F5344CB8AC3E}">
        <p14:creationId xmlns:p14="http://schemas.microsoft.com/office/powerpoint/2010/main" val="96600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userDrawn="1"/>
        </p:nvSpPr>
        <p:spPr>
          <a:xfrm>
            <a:off x="-24741" y="-16494"/>
            <a:ext cx="9212039" cy="6968298"/>
          </a:xfrm>
          <a:prstGeom prst="rect">
            <a:avLst/>
          </a:prstGeom>
          <a:solidFill>
            <a:srgbClr val="A6CE2A">
              <a:alpha val="8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endParaRPr lang="en-US" b="1" i="1" dirty="0">
              <a:solidFill>
                <a:srgbClr val="A6CE2A"/>
              </a:solidFill>
            </a:endParaRPr>
          </a:p>
        </p:txBody>
      </p:sp>
      <p:sp>
        <p:nvSpPr>
          <p:cNvPr id="2" name="Title Placeholder 1"/>
          <p:cNvSpPr>
            <a:spLocks noGrp="1"/>
          </p:cNvSpPr>
          <p:nvPr>
            <p:ph type="title"/>
          </p:nvPr>
        </p:nvSpPr>
        <p:spPr>
          <a:xfrm>
            <a:off x="2396729" y="2377352"/>
            <a:ext cx="4581462" cy="1143000"/>
          </a:xfrm>
          <a:prstGeom prst="rect">
            <a:avLst/>
          </a:prstGeom>
        </p:spPr>
        <p:txBody>
          <a:bodyPr vert="horz" lIns="91440" tIns="45720" rIns="91440" bIns="45720" rtlCol="0" anchor="ctr">
            <a:normAutofit/>
          </a:bodyPr>
          <a:lstStyle/>
          <a:p>
            <a:r>
              <a:rPr lang="es-ES_tradnl" dirty="0" err="1" smtClean="0"/>
              <a:t>Click</a:t>
            </a:r>
            <a:r>
              <a:rPr lang="es-ES_tradnl" dirty="0" smtClean="0"/>
              <a:t> </a:t>
            </a:r>
            <a:r>
              <a:rPr lang="es-ES_tradnl" dirty="0" err="1" smtClean="0"/>
              <a:t>to</a:t>
            </a:r>
            <a:r>
              <a:rPr lang="es-ES_tradnl" dirty="0" smtClean="0"/>
              <a:t> </a:t>
            </a:r>
            <a:r>
              <a:rPr lang="es-ES_tradnl" dirty="0" err="1" smtClean="0"/>
              <a:t>edit</a:t>
            </a:r>
            <a:r>
              <a:rPr lang="es-ES_tradnl" dirty="0" smtClean="0"/>
              <a:t> Master </a:t>
            </a:r>
            <a:r>
              <a:rPr lang="es-ES_tradnl" dirty="0" err="1" smtClean="0"/>
              <a:t>title</a:t>
            </a:r>
            <a:r>
              <a:rPr lang="es-ES_tradnl" dirty="0" smtClean="0"/>
              <a:t> </a:t>
            </a:r>
            <a:r>
              <a:rPr lang="es-ES_tradnl" dirty="0" err="1" smtClean="0"/>
              <a:t>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Segoe"/>
                <a:cs typeface="Segoe"/>
              </a:defRPr>
            </a:lvl1pPr>
          </a:lstStyle>
          <a:p>
            <a:fld id="{8DDAD6A3-9C72-A541-995E-F2EDB3D96780}" type="datetimeFigureOut">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Segoe"/>
                <a:cs typeface="Segoe"/>
              </a:defRPr>
            </a:lvl1pPr>
          </a:lstStyle>
          <a:p>
            <a:endParaRPr lang="en-US"/>
          </a:p>
        </p:txBody>
      </p:sp>
    </p:spTree>
    <p:extLst>
      <p:ext uri="{BB962C8B-B14F-4D97-AF65-F5344CB8AC3E}">
        <p14:creationId xmlns:p14="http://schemas.microsoft.com/office/powerpoint/2010/main" val="2323421549"/>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49"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a:ea typeface="+mn-ea"/>
          <a:cs typeface="Segoe"/>
        </a:defRPr>
      </a:lvl1pPr>
      <a:lvl2pPr marL="742950" indent="-285750" algn="l" defTabSz="457200" rtl="0" eaLnBrk="1" latinLnBrk="0" hangingPunct="1">
        <a:spcBef>
          <a:spcPct val="20000"/>
        </a:spcBef>
        <a:buFont typeface="Arial"/>
        <a:buChar char="–"/>
        <a:defRPr sz="2800" kern="1200">
          <a:solidFill>
            <a:schemeClr val="tx1"/>
          </a:solidFill>
          <a:latin typeface="Segoe"/>
          <a:ea typeface="+mn-ea"/>
          <a:cs typeface="Segoe"/>
        </a:defRPr>
      </a:lvl2pPr>
      <a:lvl3pPr marL="1143000" indent="-228600" algn="l" defTabSz="457200" rtl="0" eaLnBrk="1" latinLnBrk="0" hangingPunct="1">
        <a:spcBef>
          <a:spcPct val="20000"/>
        </a:spcBef>
        <a:buFont typeface="Arial"/>
        <a:buChar char="•"/>
        <a:defRPr sz="2400" kern="1200">
          <a:solidFill>
            <a:schemeClr val="tx1"/>
          </a:solidFill>
          <a:latin typeface="Segoe"/>
          <a:ea typeface="+mn-ea"/>
          <a:cs typeface="Segoe"/>
        </a:defRPr>
      </a:lvl3pPr>
      <a:lvl4pPr marL="1600200" indent="-228600" algn="l" defTabSz="457200" rtl="0" eaLnBrk="1" latinLnBrk="0" hangingPunct="1">
        <a:spcBef>
          <a:spcPct val="20000"/>
        </a:spcBef>
        <a:buFont typeface="Arial"/>
        <a:buChar char="–"/>
        <a:defRPr sz="2000" kern="1200">
          <a:solidFill>
            <a:schemeClr val="tx1"/>
          </a:solidFill>
          <a:latin typeface="Segoe"/>
          <a:ea typeface="+mn-ea"/>
          <a:cs typeface="Segoe"/>
        </a:defRPr>
      </a:lvl4pPr>
      <a:lvl5pPr marL="2057400" indent="-228600" algn="l" defTabSz="457200" rtl="0" eaLnBrk="1" latinLnBrk="0" hangingPunct="1">
        <a:spcBef>
          <a:spcPct val="20000"/>
        </a:spcBef>
        <a:buFont typeface="Arial"/>
        <a:buChar char="»"/>
        <a:defRPr sz="2000" kern="1200">
          <a:solidFill>
            <a:schemeClr val="tx1"/>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wmf"/><Relationship Id="rId7"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wmf"/><Relationship Id="rId7" Type="http://schemas.openxmlformats.org/officeDocument/2006/relationships/image" Target="../media/image29.w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wmf"/><Relationship Id="rId7"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8.wmf"/><Relationship Id="rId11" Type="http://schemas.openxmlformats.org/officeDocument/2006/relationships/image" Target="../media/image33.png"/><Relationship Id="rId5" Type="http://schemas.openxmlformats.org/officeDocument/2006/relationships/image" Target="../media/image27.wmf"/><Relationship Id="rId10" Type="http://schemas.openxmlformats.org/officeDocument/2006/relationships/image" Target="../media/image32.png"/><Relationship Id="rId4" Type="http://schemas.openxmlformats.org/officeDocument/2006/relationships/image" Target="../media/image26.wmf"/><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8.wmf"/><Relationship Id="rId5" Type="http://schemas.openxmlformats.org/officeDocument/2006/relationships/image" Target="../media/image27.wmf"/><Relationship Id="rId10" Type="http://schemas.openxmlformats.org/officeDocument/2006/relationships/image" Target="../media/image36.wmf"/><Relationship Id="rId4" Type="http://schemas.openxmlformats.org/officeDocument/2006/relationships/image" Target="../media/image26.wmf"/><Relationship Id="rId9" Type="http://schemas.openxmlformats.org/officeDocument/2006/relationships/image" Target="../media/image3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1.wmf"/><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8.jpg"/><Relationship Id="rId10" Type="http://schemas.openxmlformats.org/officeDocument/2006/relationships/image" Target="../media/image15.wmf"/><Relationship Id="rId4" Type="http://schemas.openxmlformats.org/officeDocument/2006/relationships/image" Target="../media/image12.jpg"/><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086" y="2307771"/>
            <a:ext cx="6052457" cy="1501206"/>
          </a:xfrm>
        </p:spPr>
        <p:txBody>
          <a:bodyPr>
            <a:normAutofit/>
          </a:bodyPr>
          <a:lstStyle/>
          <a:p>
            <a:pPr>
              <a:lnSpc>
                <a:spcPts val="2920"/>
              </a:lnSpc>
              <a:spcBef>
                <a:spcPts val="0"/>
              </a:spcBef>
            </a:pPr>
            <a:r>
              <a:rPr lang="en-US" sz="3100" spc="-60" dirty="0" smtClean="0"/>
              <a:t>RELACIONES ENTRE ACTORES DE LA REALIDAD</a:t>
            </a:r>
            <a:r>
              <a:rPr lang="en-US" spc="-60" dirty="0" smtClean="0"/>
              <a:t/>
            </a:r>
            <a:br>
              <a:rPr lang="en-US" spc="-60" dirty="0" smtClean="0"/>
            </a:br>
            <a:endParaRPr lang="en-US" sz="3200" b="0" spc="-20" dirty="0"/>
          </a:p>
        </p:txBody>
      </p:sp>
      <p:pic>
        <p:nvPicPr>
          <p:cNvPr id="7" name="Picture 6" descr="GeneXusXev2_bc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778" y="3497963"/>
            <a:ext cx="1586338" cy="311014"/>
          </a:xfrm>
          <a:prstGeom prst="rect">
            <a:avLst/>
          </a:prstGeom>
        </p:spPr>
      </p:pic>
    </p:spTree>
    <p:extLst>
      <p:ext uri="{BB962C8B-B14F-4D97-AF65-F5344CB8AC3E}">
        <p14:creationId xmlns:p14="http://schemas.microsoft.com/office/powerpoint/2010/main" val="210356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Tablas que crea </a:t>
            </a:r>
            <a:r>
              <a:rPr lang="es-UY" sz="2800" dirty="0" err="1" smtClean="0">
                <a:solidFill>
                  <a:srgbClr val="93AE43"/>
                </a:solidFill>
              </a:rPr>
              <a:t>GeneXus</a:t>
            </a:r>
            <a:r>
              <a:rPr lang="es-UY" sz="2800" dirty="0" smtClean="0">
                <a:solidFill>
                  <a:srgbClr val="93AE43"/>
                </a:solidFill>
              </a:rPr>
              <a:t> a partir del diseño implementado</a:t>
            </a:r>
            <a:endParaRPr lang="es-UY" sz="2800" dirty="0">
              <a:solidFill>
                <a:srgbClr val="93AE43"/>
              </a:solidFill>
            </a:endParaRPr>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97022" y="1570801"/>
            <a:ext cx="8072861" cy="4248472"/>
          </a:xfrm>
          <a:prstGeom prst="rect">
            <a:avLst/>
          </a:prstGeom>
          <a:noFill/>
          <a:ln>
            <a:noFill/>
          </a:ln>
        </p:spPr>
      </p:pic>
      <p:sp>
        <p:nvSpPr>
          <p:cNvPr id="4" name="TextBox 3"/>
          <p:cNvSpPr txBox="1"/>
          <p:nvPr/>
        </p:nvSpPr>
        <p:spPr>
          <a:xfrm>
            <a:off x="5796136" y="1570801"/>
            <a:ext cx="2932021" cy="461665"/>
          </a:xfrm>
          <a:prstGeom prst="rect">
            <a:avLst/>
          </a:prstGeom>
          <a:solidFill>
            <a:schemeClr val="bg1">
              <a:lumMod val="95000"/>
            </a:schemeClr>
          </a:solidFill>
          <a:ln w="38100">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2400" dirty="0" smtClean="0">
                <a:latin typeface="Segoe"/>
              </a:rPr>
              <a:t>Tabla ATTRACTION</a:t>
            </a:r>
            <a:endParaRPr lang="es-UY" sz="2400" dirty="0">
              <a:latin typeface="Segoe"/>
            </a:endParaRPr>
          </a:p>
        </p:txBody>
      </p:sp>
      <p:sp>
        <p:nvSpPr>
          <p:cNvPr id="5" name="TextBox 4"/>
          <p:cNvSpPr txBox="1"/>
          <p:nvPr/>
        </p:nvSpPr>
        <p:spPr>
          <a:xfrm>
            <a:off x="188489" y="5583414"/>
            <a:ext cx="2828275" cy="461665"/>
          </a:xfrm>
          <a:prstGeom prst="rect">
            <a:avLst/>
          </a:prstGeom>
          <a:solidFill>
            <a:schemeClr val="bg1">
              <a:lumMod val="95000"/>
            </a:schemeClr>
          </a:solidFill>
          <a:ln w="38100">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2400" dirty="0" smtClean="0">
                <a:latin typeface="Segoe"/>
              </a:rPr>
              <a:t>TRN ATTRACTION</a:t>
            </a:r>
            <a:endParaRPr lang="es-UY" sz="2400" dirty="0">
              <a:latin typeface="Segoe"/>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386882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24" y="269858"/>
            <a:ext cx="6703819" cy="4636808"/>
          </a:xfrm>
          <a:prstGeom prst="rect">
            <a:avLst/>
          </a:prstGeom>
        </p:spPr>
      </p:pic>
      <p:grpSp>
        <p:nvGrpSpPr>
          <p:cNvPr id="3" name="Group 2"/>
          <p:cNvGrpSpPr/>
          <p:nvPr/>
        </p:nvGrpSpPr>
        <p:grpSpPr>
          <a:xfrm>
            <a:off x="1962572" y="5233556"/>
            <a:ext cx="4985512" cy="1049342"/>
            <a:chOff x="1962572" y="5233556"/>
            <a:chExt cx="4985512" cy="1049342"/>
          </a:xfrm>
        </p:grpSpPr>
        <p:grpSp>
          <p:nvGrpSpPr>
            <p:cNvPr id="4" name="Group 3"/>
            <p:cNvGrpSpPr/>
            <p:nvPr/>
          </p:nvGrpSpPr>
          <p:grpSpPr>
            <a:xfrm>
              <a:off x="1962572" y="5233556"/>
              <a:ext cx="4985512" cy="523220"/>
              <a:chOff x="1962572" y="5233556"/>
              <a:chExt cx="4985512" cy="523220"/>
            </a:xfrm>
          </p:grpSpPr>
          <p:sp>
            <p:nvSpPr>
              <p:cNvPr id="8" name="TextBox 7"/>
              <p:cNvSpPr txBox="1"/>
              <p:nvPr/>
            </p:nvSpPr>
            <p:spPr>
              <a:xfrm>
                <a:off x="1962572" y="5233556"/>
                <a:ext cx="1462260" cy="523220"/>
              </a:xfrm>
              <a:prstGeom prst="rect">
                <a:avLst/>
              </a:prstGeom>
              <a:noFill/>
              <a:ln w="38100">
                <a:solidFill>
                  <a:schemeClr val="accent1"/>
                </a:solidFill>
              </a:ln>
            </p:spPr>
            <p:txBody>
              <a:bodyPr wrap="none" rtlCol="0">
                <a:spAutoFit/>
              </a:bodyPr>
              <a:lstStyle/>
              <a:p>
                <a:r>
                  <a:rPr lang="es-UY" sz="2800" dirty="0" smtClean="0">
                    <a:latin typeface="Segoe"/>
                  </a:rPr>
                  <a:t>FLIGHT</a:t>
                </a:r>
                <a:endParaRPr lang="es-UY" sz="2800" dirty="0">
                  <a:latin typeface="Segoe"/>
                </a:endParaRPr>
              </a:p>
            </p:txBody>
          </p:sp>
          <p:sp>
            <p:nvSpPr>
              <p:cNvPr id="9" name="TextBox 8"/>
              <p:cNvSpPr txBox="1"/>
              <p:nvPr/>
            </p:nvSpPr>
            <p:spPr>
              <a:xfrm>
                <a:off x="5853938" y="5233556"/>
                <a:ext cx="1094146" cy="523220"/>
              </a:xfrm>
              <a:prstGeom prst="rect">
                <a:avLst/>
              </a:prstGeom>
              <a:noFill/>
              <a:ln w="38100">
                <a:solidFill>
                  <a:schemeClr val="accent1"/>
                </a:solidFill>
              </a:ln>
            </p:spPr>
            <p:txBody>
              <a:bodyPr wrap="none" rtlCol="0">
                <a:spAutoFit/>
              </a:bodyPr>
              <a:lstStyle/>
              <a:p>
                <a:r>
                  <a:rPr lang="es-UY" sz="2800" dirty="0" smtClean="0">
                    <a:latin typeface="Segoe"/>
                  </a:rPr>
                  <a:t>SEAT</a:t>
                </a:r>
                <a:endParaRPr lang="es-UY" sz="2800" dirty="0">
                  <a:latin typeface="Segoe"/>
                </a:endParaRPr>
              </a:p>
            </p:txBody>
          </p:sp>
          <p:cxnSp>
            <p:nvCxnSpPr>
              <p:cNvPr id="10" name="Straight Arrow Connector 9"/>
              <p:cNvCxnSpPr>
                <a:stCxn id="8" idx="3"/>
                <a:endCxn id="9" idx="1"/>
              </p:cNvCxnSpPr>
              <p:nvPr/>
            </p:nvCxnSpPr>
            <p:spPr bwMode="auto">
              <a:xfrm>
                <a:off x="3424832" y="5495166"/>
                <a:ext cx="2429106" cy="0"/>
              </a:xfrm>
              <a:prstGeom prst="straightConnector1">
                <a:avLst/>
              </a:prstGeom>
              <a:noFill/>
              <a:ln w="63500" cap="flat" cmpd="sng" algn="ctr">
                <a:solidFill>
                  <a:srgbClr val="050AE5"/>
                </a:solidFill>
                <a:prstDash val="solid"/>
                <a:round/>
                <a:headEnd type="none" w="med" len="med"/>
                <a:tailEnd type="triangle"/>
              </a:ln>
              <a:effectLst/>
            </p:spPr>
          </p:cxnSp>
          <p:cxnSp>
            <p:nvCxnSpPr>
              <p:cNvPr id="11" name="Straight Arrow Connector 10"/>
              <p:cNvCxnSpPr/>
              <p:nvPr/>
            </p:nvCxnSpPr>
            <p:spPr bwMode="auto">
              <a:xfrm flipV="1">
                <a:off x="3477730" y="5525943"/>
                <a:ext cx="2102382" cy="1"/>
              </a:xfrm>
              <a:prstGeom prst="straightConnector1">
                <a:avLst/>
              </a:prstGeom>
              <a:noFill/>
              <a:ln w="63500" cap="flat" cmpd="sng" algn="ctr">
                <a:solidFill>
                  <a:srgbClr val="050AE5"/>
                </a:solidFill>
                <a:prstDash val="solid"/>
                <a:round/>
                <a:headEnd type="triangle" w="med" len="med"/>
                <a:tailEnd type="triangle"/>
              </a:ln>
              <a:effectLst/>
            </p:spPr>
          </p:cxnSp>
        </p:grpSp>
        <p:grpSp>
          <p:nvGrpSpPr>
            <p:cNvPr id="5" name="Group 4"/>
            <p:cNvGrpSpPr/>
            <p:nvPr/>
          </p:nvGrpSpPr>
          <p:grpSpPr>
            <a:xfrm>
              <a:off x="3535733" y="5755287"/>
              <a:ext cx="2432147" cy="527611"/>
              <a:chOff x="3535733" y="5755287"/>
              <a:chExt cx="2432147" cy="527611"/>
            </a:xfrm>
          </p:grpSpPr>
          <p:sp>
            <p:nvSpPr>
              <p:cNvPr id="6" name="TextBox 5"/>
              <p:cNvSpPr txBox="1"/>
              <p:nvPr/>
            </p:nvSpPr>
            <p:spPr>
              <a:xfrm>
                <a:off x="3535733" y="5759678"/>
                <a:ext cx="412292" cy="523220"/>
              </a:xfrm>
              <a:prstGeom prst="rect">
                <a:avLst/>
              </a:prstGeom>
              <a:noFill/>
            </p:spPr>
            <p:txBody>
              <a:bodyPr wrap="none" rtlCol="0">
                <a:spAutoFit/>
              </a:bodyPr>
              <a:lstStyle/>
              <a:p>
                <a:r>
                  <a:rPr lang="es-UY" sz="2800" dirty="0" smtClean="0">
                    <a:solidFill>
                      <a:srgbClr val="FF0000"/>
                    </a:solidFill>
                    <a:latin typeface="+mj-lt"/>
                  </a:rPr>
                  <a:t>1</a:t>
                </a:r>
                <a:endParaRPr lang="es-UY" sz="2800" dirty="0">
                  <a:solidFill>
                    <a:srgbClr val="FF0000"/>
                  </a:solidFill>
                  <a:latin typeface="+mj-lt"/>
                </a:endParaRPr>
              </a:p>
            </p:txBody>
          </p:sp>
          <p:sp>
            <p:nvSpPr>
              <p:cNvPr id="7" name="TextBox 6"/>
              <p:cNvSpPr txBox="1"/>
              <p:nvPr/>
            </p:nvSpPr>
            <p:spPr>
              <a:xfrm>
                <a:off x="4780054" y="5755287"/>
                <a:ext cx="1187826" cy="523220"/>
              </a:xfrm>
              <a:prstGeom prst="rect">
                <a:avLst/>
              </a:prstGeom>
              <a:noFill/>
            </p:spPr>
            <p:txBody>
              <a:bodyPr wrap="none" rtlCol="0">
                <a:spAutoFit/>
              </a:bodyPr>
              <a:lstStyle/>
              <a:p>
                <a:r>
                  <a:rPr lang="es-UY" sz="2800" dirty="0" err="1" smtClean="0">
                    <a:solidFill>
                      <a:srgbClr val="FF0000"/>
                    </a:solidFill>
                    <a:latin typeface="+mj-lt"/>
                  </a:rPr>
                  <a:t>many</a:t>
                </a:r>
                <a:endParaRPr lang="es-UY" sz="2800" dirty="0">
                  <a:solidFill>
                    <a:srgbClr val="FF0000"/>
                  </a:solidFill>
                  <a:latin typeface="+mj-lt"/>
                </a:endParaRPr>
              </a:p>
            </p:txBody>
          </p:sp>
        </p:grpSp>
      </p:grpSp>
      <p:sp>
        <p:nvSpPr>
          <p:cNvPr id="12"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238786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smtClean="0"/>
              <a:t>Otra forma de modelar la relación 1 a N</a:t>
            </a:r>
            <a:endParaRPr lang="es-UY"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553" y="5445232"/>
            <a:ext cx="2778567" cy="792080"/>
          </a:xfrm>
          <a:prstGeom prst="rect">
            <a:avLst/>
          </a:prstGeom>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62" y="1952974"/>
            <a:ext cx="8676456" cy="31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494581" y="4425064"/>
            <a:ext cx="1512168" cy="720080"/>
          </a:xfrm>
          <a:prstGeom prst="roundRect">
            <a:avLst/>
          </a:prstGeom>
          <a:noFill/>
          <a:ln w="3810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28310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2934" y="1016243"/>
            <a:ext cx="4106119" cy="4284317"/>
            <a:chOff x="112934" y="1016243"/>
            <a:chExt cx="4106119" cy="4284317"/>
          </a:xfrm>
        </p:grpSpPr>
        <p:pic>
          <p:nvPicPr>
            <p:cNvPr id="3" name="Picture 3" descr="C:\Users\rroballo\AppData\Local\Microsoft\Windows\Temporary Internet Files\Content.IE5\Z664XR4R\MC9000568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779" y="1016243"/>
              <a:ext cx="1813255" cy="1432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Program Files\Microsoft Office\MEDIA\CAGCAT10\j0157763.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34" y="3711118"/>
              <a:ext cx="1396425" cy="1408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rroballo\AppData\Local\Microsoft\Windows\Temporary Internet Files\Content.IE5\SX905QUH\MC90041241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0878" y="3718796"/>
              <a:ext cx="2024855" cy="1531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rroballo\AppData\Local\Microsoft\Windows\Temporary Internet Files\Content.IE5\NSTNVOWF\MC90019829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6351" y="3530448"/>
              <a:ext cx="1212702" cy="17701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3" idx="2"/>
            </p:cNvCxnSpPr>
            <p:nvPr/>
          </p:nvCxnSpPr>
          <p:spPr bwMode="auto">
            <a:xfrm flipH="1">
              <a:off x="811146" y="2449108"/>
              <a:ext cx="1263261" cy="1081340"/>
            </a:xfrm>
            <a:prstGeom prst="straightConnector1">
              <a:avLst/>
            </a:prstGeom>
            <a:noFill/>
            <a:ln w="25400" cap="flat" cmpd="sng" algn="ctr">
              <a:solidFill>
                <a:srgbClr val="FF0000"/>
              </a:solidFill>
              <a:prstDash val="solid"/>
              <a:round/>
              <a:headEnd type="none" w="med" len="med"/>
              <a:tailEnd type="arrow"/>
            </a:ln>
            <a:effectLst/>
          </p:spPr>
        </p:cxnSp>
        <p:cxnSp>
          <p:nvCxnSpPr>
            <p:cNvPr id="8" name="Straight Arrow Connector 7"/>
            <p:cNvCxnSpPr>
              <a:stCxn id="3" idx="2"/>
              <a:endCxn id="5" idx="0"/>
            </p:cNvCxnSpPr>
            <p:nvPr/>
          </p:nvCxnSpPr>
          <p:spPr bwMode="auto">
            <a:xfrm>
              <a:off x="2074407" y="2449108"/>
              <a:ext cx="368899" cy="1269688"/>
            </a:xfrm>
            <a:prstGeom prst="straightConnector1">
              <a:avLst/>
            </a:prstGeom>
            <a:noFill/>
            <a:ln w="25400" cap="flat" cmpd="sng" algn="ctr">
              <a:solidFill>
                <a:srgbClr val="FF0000"/>
              </a:solidFill>
              <a:prstDash val="solid"/>
              <a:round/>
              <a:headEnd type="none" w="med" len="med"/>
              <a:tailEnd type="arrow"/>
            </a:ln>
            <a:effectLst/>
          </p:spPr>
        </p:cxnSp>
        <p:cxnSp>
          <p:nvCxnSpPr>
            <p:cNvPr id="9" name="Straight Arrow Connector 8"/>
            <p:cNvCxnSpPr>
              <a:stCxn id="3" idx="2"/>
              <a:endCxn id="6" idx="0"/>
            </p:cNvCxnSpPr>
            <p:nvPr/>
          </p:nvCxnSpPr>
          <p:spPr bwMode="auto">
            <a:xfrm>
              <a:off x="2074407" y="2449108"/>
              <a:ext cx="1538295" cy="1081340"/>
            </a:xfrm>
            <a:prstGeom prst="straightConnector1">
              <a:avLst/>
            </a:prstGeom>
            <a:noFill/>
            <a:ln w="25400" cap="flat" cmpd="sng" algn="ctr">
              <a:solidFill>
                <a:srgbClr val="FF0000"/>
              </a:solidFill>
              <a:prstDash val="solid"/>
              <a:round/>
              <a:headEnd type="none" w="med" len="med"/>
              <a:tailEnd type="arrow"/>
            </a:ln>
            <a:effectLst/>
          </p:spPr>
        </p:cxnSp>
      </p:grpSp>
      <p:grpSp>
        <p:nvGrpSpPr>
          <p:cNvPr id="10" name="Group 9"/>
          <p:cNvGrpSpPr/>
          <p:nvPr/>
        </p:nvGrpSpPr>
        <p:grpSpPr>
          <a:xfrm>
            <a:off x="4720065" y="195777"/>
            <a:ext cx="4343616" cy="5100254"/>
            <a:chOff x="4720065" y="195777"/>
            <a:chExt cx="4343616" cy="5100254"/>
          </a:xfrm>
        </p:grpSpPr>
        <p:pic>
          <p:nvPicPr>
            <p:cNvPr id="11"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0065"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3361"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0385" y="3839516"/>
              <a:ext cx="1453296" cy="144016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11" idx="0"/>
            </p:cNvCxnSpPr>
            <p:nvPr/>
          </p:nvCxnSpPr>
          <p:spPr bwMode="auto">
            <a:xfrm flipH="1">
              <a:off x="5446713" y="2266949"/>
              <a:ext cx="1453296"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5" name="Straight Arrow Connector 14"/>
            <p:cNvCxnSpPr>
              <a:endCxn id="12" idx="0"/>
            </p:cNvCxnSpPr>
            <p:nvPr/>
          </p:nvCxnSpPr>
          <p:spPr bwMode="auto">
            <a:xfrm>
              <a:off x="6900009" y="2266949"/>
              <a:ext cx="0"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6" name="Straight Arrow Connector 15"/>
            <p:cNvCxnSpPr>
              <a:endCxn id="13" idx="0"/>
            </p:cNvCxnSpPr>
            <p:nvPr/>
          </p:nvCxnSpPr>
          <p:spPr bwMode="auto">
            <a:xfrm>
              <a:off x="6900009" y="2266949"/>
              <a:ext cx="1437024" cy="1572567"/>
            </a:xfrm>
            <a:prstGeom prst="straightConnector1">
              <a:avLst/>
            </a:prstGeom>
            <a:noFill/>
            <a:ln w="25400" cap="flat" cmpd="sng" algn="ctr">
              <a:solidFill>
                <a:srgbClr val="00B050"/>
              </a:solidFill>
              <a:prstDash val="solid"/>
              <a:round/>
              <a:headEnd type="none" w="med" len="med"/>
              <a:tailEnd type="arrow"/>
            </a:ln>
            <a:effectLst/>
          </p:spPr>
        </p:cxnSp>
        <p:pic>
          <p:nvPicPr>
            <p:cNvPr id="17" name="Picture 10" descr="C:\Users\rroballo\AppData\Local\Microsoft\Windows\Temporary Internet Files\Content.IE5\NSTNVOWF\MC900440389[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9324" y="195777"/>
              <a:ext cx="2743200" cy="274320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382095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2934" y="1016243"/>
            <a:ext cx="4106119" cy="4284317"/>
            <a:chOff x="112934" y="1016243"/>
            <a:chExt cx="4106119" cy="4284317"/>
          </a:xfrm>
        </p:grpSpPr>
        <p:pic>
          <p:nvPicPr>
            <p:cNvPr id="3" name="Picture 3" descr="C:\Users\rroballo\AppData\Local\Microsoft\Windows\Temporary Internet Files\Content.IE5\Z664XR4R\MC9000568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779" y="1016243"/>
              <a:ext cx="1813255" cy="1432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Program Files\Microsoft Office\MEDIA\CAGCAT10\j0157763.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34" y="3711118"/>
              <a:ext cx="1396425" cy="1408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rroballo\AppData\Local\Microsoft\Windows\Temporary Internet Files\Content.IE5\SX905QUH\MC90041241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0878" y="3718796"/>
              <a:ext cx="2024855" cy="1531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rroballo\AppData\Local\Microsoft\Windows\Temporary Internet Files\Content.IE5\NSTNVOWF\MC90019829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6351" y="3530448"/>
              <a:ext cx="1212702" cy="17701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3" idx="2"/>
            </p:cNvCxnSpPr>
            <p:nvPr/>
          </p:nvCxnSpPr>
          <p:spPr bwMode="auto">
            <a:xfrm flipH="1">
              <a:off x="811146" y="2449108"/>
              <a:ext cx="1263261" cy="1081340"/>
            </a:xfrm>
            <a:prstGeom prst="straightConnector1">
              <a:avLst/>
            </a:prstGeom>
            <a:noFill/>
            <a:ln w="25400" cap="flat" cmpd="sng" algn="ctr">
              <a:solidFill>
                <a:srgbClr val="FF0000"/>
              </a:solidFill>
              <a:prstDash val="solid"/>
              <a:round/>
              <a:headEnd type="none" w="med" len="med"/>
              <a:tailEnd type="arrow"/>
            </a:ln>
            <a:effectLst/>
          </p:spPr>
        </p:cxnSp>
        <p:cxnSp>
          <p:nvCxnSpPr>
            <p:cNvPr id="8" name="Straight Arrow Connector 7"/>
            <p:cNvCxnSpPr>
              <a:stCxn id="3" idx="2"/>
              <a:endCxn id="5" idx="0"/>
            </p:cNvCxnSpPr>
            <p:nvPr/>
          </p:nvCxnSpPr>
          <p:spPr bwMode="auto">
            <a:xfrm>
              <a:off x="2074407" y="2449108"/>
              <a:ext cx="368899" cy="1269688"/>
            </a:xfrm>
            <a:prstGeom prst="straightConnector1">
              <a:avLst/>
            </a:prstGeom>
            <a:noFill/>
            <a:ln w="25400" cap="flat" cmpd="sng" algn="ctr">
              <a:solidFill>
                <a:srgbClr val="FF0000"/>
              </a:solidFill>
              <a:prstDash val="solid"/>
              <a:round/>
              <a:headEnd type="none" w="med" len="med"/>
              <a:tailEnd type="arrow"/>
            </a:ln>
            <a:effectLst/>
          </p:spPr>
        </p:cxnSp>
        <p:cxnSp>
          <p:nvCxnSpPr>
            <p:cNvPr id="9" name="Straight Arrow Connector 8"/>
            <p:cNvCxnSpPr>
              <a:stCxn id="3" idx="2"/>
              <a:endCxn id="6" idx="0"/>
            </p:cNvCxnSpPr>
            <p:nvPr/>
          </p:nvCxnSpPr>
          <p:spPr bwMode="auto">
            <a:xfrm>
              <a:off x="2074407" y="2449108"/>
              <a:ext cx="1538295" cy="1081340"/>
            </a:xfrm>
            <a:prstGeom prst="straightConnector1">
              <a:avLst/>
            </a:prstGeom>
            <a:noFill/>
            <a:ln w="25400" cap="flat" cmpd="sng" algn="ctr">
              <a:solidFill>
                <a:srgbClr val="FF0000"/>
              </a:solidFill>
              <a:prstDash val="solid"/>
              <a:round/>
              <a:headEnd type="none" w="med" len="med"/>
              <a:tailEnd type="arrow"/>
            </a:ln>
            <a:effectLst/>
          </p:spPr>
        </p:cxnSp>
      </p:grpSp>
      <p:grpSp>
        <p:nvGrpSpPr>
          <p:cNvPr id="10" name="Group 9"/>
          <p:cNvGrpSpPr/>
          <p:nvPr/>
        </p:nvGrpSpPr>
        <p:grpSpPr>
          <a:xfrm>
            <a:off x="4720065" y="195777"/>
            <a:ext cx="4343616" cy="5100254"/>
            <a:chOff x="4720065" y="195777"/>
            <a:chExt cx="4343616" cy="5100254"/>
          </a:xfrm>
        </p:grpSpPr>
        <p:pic>
          <p:nvPicPr>
            <p:cNvPr id="11"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0065"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3361"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0385" y="3839516"/>
              <a:ext cx="1453296" cy="144016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11" idx="0"/>
            </p:cNvCxnSpPr>
            <p:nvPr/>
          </p:nvCxnSpPr>
          <p:spPr bwMode="auto">
            <a:xfrm flipH="1">
              <a:off x="5446713" y="2266949"/>
              <a:ext cx="1453296"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5" name="Straight Arrow Connector 14"/>
            <p:cNvCxnSpPr>
              <a:endCxn id="12" idx="0"/>
            </p:cNvCxnSpPr>
            <p:nvPr/>
          </p:nvCxnSpPr>
          <p:spPr bwMode="auto">
            <a:xfrm>
              <a:off x="6900009" y="2266949"/>
              <a:ext cx="0"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6" name="Straight Arrow Connector 15"/>
            <p:cNvCxnSpPr>
              <a:endCxn id="13" idx="0"/>
            </p:cNvCxnSpPr>
            <p:nvPr/>
          </p:nvCxnSpPr>
          <p:spPr bwMode="auto">
            <a:xfrm>
              <a:off x="6900009" y="2266949"/>
              <a:ext cx="1437024" cy="1572567"/>
            </a:xfrm>
            <a:prstGeom prst="straightConnector1">
              <a:avLst/>
            </a:prstGeom>
            <a:noFill/>
            <a:ln w="25400" cap="flat" cmpd="sng" algn="ctr">
              <a:solidFill>
                <a:srgbClr val="00B050"/>
              </a:solidFill>
              <a:prstDash val="solid"/>
              <a:round/>
              <a:headEnd type="none" w="med" len="med"/>
              <a:tailEnd type="arrow"/>
            </a:ln>
            <a:effectLst/>
          </p:spPr>
        </p:cxnSp>
        <p:pic>
          <p:nvPicPr>
            <p:cNvPr id="17" name="Picture 10" descr="C:\Users\rroballo\AppData\Local\Microsoft\Windows\Temporary Internet Files\Content.IE5\NSTNVOWF\MC900440389[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9324" y="195777"/>
              <a:ext cx="2743200" cy="274320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Box 17"/>
          <p:cNvSpPr txBox="1"/>
          <p:nvPr/>
        </p:nvSpPr>
        <p:spPr>
          <a:xfrm rot="20322638">
            <a:off x="5593983" y="4380693"/>
            <a:ext cx="2736305" cy="584775"/>
          </a:xfrm>
          <a:prstGeom prst="rect">
            <a:avLst/>
          </a:prstGeom>
          <a:solidFill>
            <a:schemeClr val="bg1">
              <a:lumMod val="95000"/>
            </a:schemeClr>
          </a:solidFill>
          <a:ln w="38100">
            <a:solidFill>
              <a:schemeClr val="accent6">
                <a:lumMod val="75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UY" sz="3200" dirty="0" smtClean="0">
                <a:latin typeface="Segoe"/>
              </a:rPr>
              <a:t>Entidad Débil</a:t>
            </a:r>
            <a:endParaRPr lang="es-UY" sz="3200" dirty="0">
              <a:latin typeface="Segoe"/>
            </a:endParaRPr>
          </a:p>
        </p:txBody>
      </p:sp>
      <p:sp>
        <p:nvSpPr>
          <p:cNvPr id="19" name="TextBox 18"/>
          <p:cNvSpPr txBox="1"/>
          <p:nvPr/>
        </p:nvSpPr>
        <p:spPr>
          <a:xfrm>
            <a:off x="5861102" y="5519608"/>
            <a:ext cx="2212465" cy="584775"/>
          </a:xfrm>
          <a:prstGeom prst="rect">
            <a:avLst/>
          </a:prstGeom>
          <a:noFill/>
        </p:spPr>
        <p:txBody>
          <a:bodyPr wrap="none" rtlCol="0">
            <a:spAutoFit/>
          </a:bodyPr>
          <a:lstStyle/>
          <a:p>
            <a:r>
              <a:rPr lang="es-UY" sz="3200" dirty="0" smtClean="0">
                <a:solidFill>
                  <a:schemeClr val="accent6">
                    <a:lumMod val="75000"/>
                  </a:schemeClr>
                </a:solidFill>
                <a:latin typeface="Segoe"/>
              </a:rPr>
              <a:t>1 – N Débil</a:t>
            </a:r>
            <a:endParaRPr lang="es-UY" sz="3200" dirty="0">
              <a:solidFill>
                <a:schemeClr val="accent6">
                  <a:lumMod val="75000"/>
                </a:schemeClr>
              </a:solidFill>
              <a:latin typeface="Segoe"/>
            </a:endParaRPr>
          </a:p>
        </p:txBody>
      </p:sp>
      <p:sp>
        <p:nvSpPr>
          <p:cNvPr id="20"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87572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98837" y="532122"/>
            <a:ext cx="1866778" cy="2268741"/>
            <a:chOff x="112934" y="1016243"/>
            <a:chExt cx="4106119" cy="4284317"/>
          </a:xfrm>
        </p:grpSpPr>
        <p:pic>
          <p:nvPicPr>
            <p:cNvPr id="3" name="Picture 3" descr="C:\Users\rroballo\AppData\Local\Microsoft\Windows\Temporary Internet Files\Content.IE5\Z664XR4R\MC9000568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7779" y="1016243"/>
              <a:ext cx="1813255" cy="1432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Program Files\Microsoft Office\MEDIA\CAGCAT10\j0157763.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34" y="3711118"/>
              <a:ext cx="1396425" cy="1408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rroballo\AppData\Local\Microsoft\Windows\Temporary Internet Files\Content.IE5\SX905QUH\MC90041241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0878" y="3718796"/>
              <a:ext cx="2024855" cy="1531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rroballo\AppData\Local\Microsoft\Windows\Temporary Internet Files\Content.IE5\NSTNVOWF\MC90019829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6351" y="3530448"/>
              <a:ext cx="1212702" cy="17701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3" idx="2"/>
            </p:cNvCxnSpPr>
            <p:nvPr/>
          </p:nvCxnSpPr>
          <p:spPr bwMode="auto">
            <a:xfrm flipH="1">
              <a:off x="811146" y="2449108"/>
              <a:ext cx="1263261" cy="1081340"/>
            </a:xfrm>
            <a:prstGeom prst="straightConnector1">
              <a:avLst/>
            </a:prstGeom>
            <a:noFill/>
            <a:ln w="25400" cap="flat" cmpd="sng" algn="ctr">
              <a:solidFill>
                <a:srgbClr val="FF0000"/>
              </a:solidFill>
              <a:prstDash val="solid"/>
              <a:round/>
              <a:headEnd type="none" w="med" len="med"/>
              <a:tailEnd type="arrow"/>
            </a:ln>
            <a:effectLst/>
          </p:spPr>
        </p:cxnSp>
        <p:cxnSp>
          <p:nvCxnSpPr>
            <p:cNvPr id="8" name="Straight Arrow Connector 7"/>
            <p:cNvCxnSpPr>
              <a:stCxn id="3" idx="2"/>
              <a:endCxn id="5" idx="0"/>
            </p:cNvCxnSpPr>
            <p:nvPr/>
          </p:nvCxnSpPr>
          <p:spPr bwMode="auto">
            <a:xfrm>
              <a:off x="2074407" y="2449108"/>
              <a:ext cx="368899" cy="1269688"/>
            </a:xfrm>
            <a:prstGeom prst="straightConnector1">
              <a:avLst/>
            </a:prstGeom>
            <a:noFill/>
            <a:ln w="25400" cap="flat" cmpd="sng" algn="ctr">
              <a:solidFill>
                <a:srgbClr val="FF0000"/>
              </a:solidFill>
              <a:prstDash val="solid"/>
              <a:round/>
              <a:headEnd type="none" w="med" len="med"/>
              <a:tailEnd type="arrow"/>
            </a:ln>
            <a:effectLst/>
          </p:spPr>
        </p:cxnSp>
        <p:cxnSp>
          <p:nvCxnSpPr>
            <p:cNvPr id="9" name="Straight Arrow Connector 8"/>
            <p:cNvCxnSpPr>
              <a:stCxn id="3" idx="2"/>
              <a:endCxn id="6" idx="0"/>
            </p:cNvCxnSpPr>
            <p:nvPr/>
          </p:nvCxnSpPr>
          <p:spPr bwMode="auto">
            <a:xfrm>
              <a:off x="2074407" y="2449108"/>
              <a:ext cx="1538295" cy="1081340"/>
            </a:xfrm>
            <a:prstGeom prst="straightConnector1">
              <a:avLst/>
            </a:prstGeom>
            <a:noFill/>
            <a:ln w="25400" cap="flat" cmpd="sng" algn="ctr">
              <a:solidFill>
                <a:srgbClr val="FF0000"/>
              </a:solidFill>
              <a:prstDash val="solid"/>
              <a:round/>
              <a:headEnd type="none" w="med" len="med"/>
              <a:tailEnd type="arrow"/>
            </a:ln>
            <a:effectLst/>
          </p:spPr>
        </p:cxnSp>
      </p:grpSp>
      <p:grpSp>
        <p:nvGrpSpPr>
          <p:cNvPr id="10" name="Group 9"/>
          <p:cNvGrpSpPr/>
          <p:nvPr/>
        </p:nvGrpSpPr>
        <p:grpSpPr>
          <a:xfrm>
            <a:off x="4624304" y="83640"/>
            <a:ext cx="2179944" cy="2734404"/>
            <a:chOff x="4720065" y="195777"/>
            <a:chExt cx="4343616" cy="5100254"/>
          </a:xfrm>
        </p:grpSpPr>
        <p:pic>
          <p:nvPicPr>
            <p:cNvPr id="11"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0065"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3361" y="3855871"/>
              <a:ext cx="145329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rroballo\AppData\Local\Microsoft\Windows\Temporary Internet Files\Content.IE5\KJEMGSQ8\MC90005562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10385" y="3839516"/>
              <a:ext cx="1453296" cy="144016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endCxn id="11" idx="0"/>
            </p:cNvCxnSpPr>
            <p:nvPr/>
          </p:nvCxnSpPr>
          <p:spPr bwMode="auto">
            <a:xfrm flipH="1">
              <a:off x="5446713" y="2266949"/>
              <a:ext cx="1453296"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5" name="Straight Arrow Connector 14"/>
            <p:cNvCxnSpPr>
              <a:endCxn id="12" idx="0"/>
            </p:cNvCxnSpPr>
            <p:nvPr/>
          </p:nvCxnSpPr>
          <p:spPr bwMode="auto">
            <a:xfrm>
              <a:off x="6900009" y="2266949"/>
              <a:ext cx="0" cy="1588922"/>
            </a:xfrm>
            <a:prstGeom prst="straightConnector1">
              <a:avLst/>
            </a:prstGeom>
            <a:noFill/>
            <a:ln w="25400" cap="flat" cmpd="sng" algn="ctr">
              <a:solidFill>
                <a:srgbClr val="00B050"/>
              </a:solidFill>
              <a:prstDash val="solid"/>
              <a:round/>
              <a:headEnd type="none" w="med" len="med"/>
              <a:tailEnd type="arrow"/>
            </a:ln>
            <a:effectLst/>
          </p:spPr>
        </p:cxnSp>
        <p:cxnSp>
          <p:nvCxnSpPr>
            <p:cNvPr id="16" name="Straight Arrow Connector 15"/>
            <p:cNvCxnSpPr>
              <a:endCxn id="13" idx="0"/>
            </p:cNvCxnSpPr>
            <p:nvPr/>
          </p:nvCxnSpPr>
          <p:spPr bwMode="auto">
            <a:xfrm>
              <a:off x="6900009" y="2266949"/>
              <a:ext cx="1437024" cy="1572567"/>
            </a:xfrm>
            <a:prstGeom prst="straightConnector1">
              <a:avLst/>
            </a:prstGeom>
            <a:noFill/>
            <a:ln w="25400" cap="flat" cmpd="sng" algn="ctr">
              <a:solidFill>
                <a:srgbClr val="00B050"/>
              </a:solidFill>
              <a:prstDash val="solid"/>
              <a:round/>
              <a:headEnd type="none" w="med" len="med"/>
              <a:tailEnd type="arrow"/>
            </a:ln>
            <a:effectLst/>
          </p:spPr>
        </p:cxnSp>
        <p:pic>
          <p:nvPicPr>
            <p:cNvPr id="17" name="Picture 10" descr="C:\Users\rroballo\AppData\Local\Microsoft\Windows\Temporary Internet Files\Content.IE5\NSTNVOWF\MC900440389[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9324" y="195777"/>
              <a:ext cx="2743200" cy="2743201"/>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6795" y="1194058"/>
            <a:ext cx="19621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317" y="3070137"/>
            <a:ext cx="14859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5287079" y="5422995"/>
            <a:ext cx="3554178" cy="584775"/>
          </a:xfrm>
          <a:prstGeom prst="rect">
            <a:avLst/>
          </a:prstGeom>
          <a:noFill/>
        </p:spPr>
        <p:txBody>
          <a:bodyPr wrap="none" rtlCol="0">
            <a:spAutoFit/>
          </a:bodyPr>
          <a:lstStyle/>
          <a:p>
            <a:r>
              <a:rPr lang="es-UY" sz="3200" dirty="0" smtClean="0">
                <a:solidFill>
                  <a:schemeClr val="accent6">
                    <a:lumMod val="75000"/>
                  </a:schemeClr>
                </a:solidFill>
                <a:latin typeface="Segoe"/>
              </a:rPr>
              <a:t>1 a muchos (débil)</a:t>
            </a:r>
            <a:endParaRPr lang="es-UY" sz="3200" dirty="0">
              <a:solidFill>
                <a:schemeClr val="accent6">
                  <a:lumMod val="75000"/>
                </a:schemeClr>
              </a:solidFill>
              <a:latin typeface="Segoe"/>
            </a:endParaRPr>
          </a:p>
        </p:txBody>
      </p:sp>
      <p:sp>
        <p:nvSpPr>
          <p:cNvPr id="21" name="TextBox 20"/>
          <p:cNvSpPr txBox="1"/>
          <p:nvPr/>
        </p:nvSpPr>
        <p:spPr>
          <a:xfrm>
            <a:off x="1436746" y="5426353"/>
            <a:ext cx="2302233" cy="584775"/>
          </a:xfrm>
          <a:prstGeom prst="rect">
            <a:avLst/>
          </a:prstGeom>
          <a:noFill/>
        </p:spPr>
        <p:txBody>
          <a:bodyPr wrap="none" rtlCol="0">
            <a:spAutoFit/>
          </a:bodyPr>
          <a:lstStyle/>
          <a:p>
            <a:r>
              <a:rPr lang="es-UY" sz="3200" dirty="0" smtClean="0">
                <a:solidFill>
                  <a:schemeClr val="accent6">
                    <a:lumMod val="75000"/>
                  </a:schemeClr>
                </a:solidFill>
                <a:latin typeface="Segoe"/>
              </a:rPr>
              <a:t>1 a muchos</a:t>
            </a:r>
            <a:endParaRPr lang="es-UY" sz="3200" dirty="0">
              <a:solidFill>
                <a:schemeClr val="accent6">
                  <a:lumMod val="75000"/>
                </a:schemeClr>
              </a:solidFill>
              <a:latin typeface="Segoe"/>
            </a:endParaRPr>
          </a:p>
        </p:txBody>
      </p:sp>
      <p:pic>
        <p:nvPicPr>
          <p:cNvPr id="2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0268" y="3070137"/>
            <a:ext cx="1485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4130548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2934" y="1267057"/>
            <a:ext cx="4106119" cy="4033503"/>
            <a:chOff x="112934" y="1267057"/>
            <a:chExt cx="4106119" cy="4033503"/>
          </a:xfrm>
        </p:grpSpPr>
        <p:pic>
          <p:nvPicPr>
            <p:cNvPr id="3" name="Picture 3" descr="C:\Users\rroballo\AppData\Local\Microsoft\Windows\Temporary Internet Files\Content.IE5\Z664XR4R\MC9000568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096" y="1267057"/>
              <a:ext cx="1813255" cy="14328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Program Files\Microsoft Office\MEDIA\CAGCAT10\j0157763.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934" y="3711118"/>
              <a:ext cx="1396425" cy="1408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rroballo\AppData\Local\Microsoft\Windows\Temporary Internet Files\Content.IE5\SX905QUH\MC90041241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0878" y="3718796"/>
              <a:ext cx="2024855" cy="15319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rroballo\AppData\Local\Microsoft\Windows\Temporary Internet Files\Content.IE5\NSTNVOWF\MC90019829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6351" y="3530448"/>
              <a:ext cx="1212702" cy="17701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3" idx="2"/>
            </p:cNvCxnSpPr>
            <p:nvPr/>
          </p:nvCxnSpPr>
          <p:spPr bwMode="auto">
            <a:xfrm flipH="1">
              <a:off x="836463" y="2699922"/>
              <a:ext cx="1263261" cy="1081340"/>
            </a:xfrm>
            <a:prstGeom prst="straightConnector1">
              <a:avLst/>
            </a:prstGeom>
            <a:noFill/>
            <a:ln w="25400" cap="flat" cmpd="sng" algn="ctr">
              <a:solidFill>
                <a:srgbClr val="FF0000"/>
              </a:solidFill>
              <a:prstDash val="solid"/>
              <a:round/>
              <a:headEnd type="none" w="med" len="med"/>
              <a:tailEnd type="arrow"/>
            </a:ln>
            <a:effectLst/>
          </p:spPr>
        </p:cxnSp>
        <p:cxnSp>
          <p:nvCxnSpPr>
            <p:cNvPr id="8" name="Straight Arrow Connector 7"/>
            <p:cNvCxnSpPr>
              <a:stCxn id="3" idx="2"/>
              <a:endCxn id="5" idx="0"/>
            </p:cNvCxnSpPr>
            <p:nvPr/>
          </p:nvCxnSpPr>
          <p:spPr bwMode="auto">
            <a:xfrm>
              <a:off x="2099724" y="2699922"/>
              <a:ext cx="343582" cy="1018874"/>
            </a:xfrm>
            <a:prstGeom prst="straightConnector1">
              <a:avLst/>
            </a:prstGeom>
            <a:noFill/>
            <a:ln w="25400" cap="flat" cmpd="sng" algn="ctr">
              <a:solidFill>
                <a:srgbClr val="FF0000"/>
              </a:solidFill>
              <a:prstDash val="solid"/>
              <a:round/>
              <a:headEnd type="none" w="med" len="med"/>
              <a:tailEnd type="arrow"/>
            </a:ln>
            <a:effectLst/>
          </p:spPr>
        </p:cxnSp>
        <p:cxnSp>
          <p:nvCxnSpPr>
            <p:cNvPr id="9" name="Straight Arrow Connector 8"/>
            <p:cNvCxnSpPr>
              <a:stCxn id="3" idx="2"/>
              <a:endCxn id="6" idx="0"/>
            </p:cNvCxnSpPr>
            <p:nvPr/>
          </p:nvCxnSpPr>
          <p:spPr bwMode="auto">
            <a:xfrm>
              <a:off x="2099724" y="2699922"/>
              <a:ext cx="1512978" cy="830526"/>
            </a:xfrm>
            <a:prstGeom prst="straightConnector1">
              <a:avLst/>
            </a:prstGeom>
            <a:noFill/>
            <a:ln w="25400" cap="flat" cmpd="sng" algn="ctr">
              <a:solidFill>
                <a:srgbClr val="FF0000"/>
              </a:solidFill>
              <a:prstDash val="solid"/>
              <a:round/>
              <a:headEnd type="none" w="med" len="med"/>
              <a:tailEnd type="arrow"/>
            </a:ln>
            <a:effectLst/>
          </p:spPr>
        </p:cxnSp>
      </p:grpSp>
      <p:cxnSp>
        <p:nvCxnSpPr>
          <p:cNvPr id="10" name="Straight Arrow Connector 9"/>
          <p:cNvCxnSpPr>
            <a:stCxn id="3" idx="2"/>
          </p:cNvCxnSpPr>
          <p:nvPr/>
        </p:nvCxnSpPr>
        <p:spPr bwMode="auto">
          <a:xfrm>
            <a:off x="2099724" y="2699922"/>
            <a:ext cx="4488500" cy="902668"/>
          </a:xfrm>
          <a:prstGeom prst="straightConnector1">
            <a:avLst/>
          </a:prstGeom>
          <a:noFill/>
          <a:ln w="25400" cap="flat" cmpd="sng" algn="ctr">
            <a:solidFill>
              <a:srgbClr val="FF0000"/>
            </a:solidFill>
            <a:prstDash val="solid"/>
            <a:round/>
            <a:headEnd type="none" w="med" len="med"/>
            <a:tailEnd type="arrow"/>
          </a:ln>
          <a:effectLst/>
        </p:spPr>
      </p:cxnSp>
      <p:cxnSp>
        <p:nvCxnSpPr>
          <p:cNvPr id="11" name="Straight Arrow Connector 10"/>
          <p:cNvCxnSpPr>
            <a:stCxn id="3" idx="2"/>
          </p:cNvCxnSpPr>
          <p:nvPr/>
        </p:nvCxnSpPr>
        <p:spPr bwMode="auto">
          <a:xfrm>
            <a:off x="2099724" y="2699922"/>
            <a:ext cx="2832316" cy="1011196"/>
          </a:xfrm>
          <a:prstGeom prst="straightConnector1">
            <a:avLst/>
          </a:prstGeom>
          <a:noFill/>
          <a:ln w="25400" cap="flat" cmpd="sng" algn="ctr">
            <a:solidFill>
              <a:srgbClr val="FF0000"/>
            </a:solidFill>
            <a:prstDash val="solid"/>
            <a:round/>
            <a:headEnd type="none" w="med" len="med"/>
            <a:tailEnd type="arrow"/>
          </a:ln>
          <a:effectLst/>
        </p:spPr>
      </p:cxnSp>
      <p:grpSp>
        <p:nvGrpSpPr>
          <p:cNvPr id="12" name="Group 11"/>
          <p:cNvGrpSpPr/>
          <p:nvPr/>
        </p:nvGrpSpPr>
        <p:grpSpPr>
          <a:xfrm>
            <a:off x="4520420" y="1095765"/>
            <a:ext cx="4426837" cy="4389778"/>
            <a:chOff x="4520420" y="1095765"/>
            <a:chExt cx="4426837" cy="4389778"/>
          </a:xfrm>
        </p:grpSpPr>
        <p:pic>
          <p:nvPicPr>
            <p:cNvPr id="13" name="Picture 11" descr="C:\Users\rroballo\AppData\Local\Microsoft\Windows\Temporary Internet Files\Content.IE5\KJEMGSQ8\MC900065128[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5535" y="1095765"/>
              <a:ext cx="1301563" cy="13533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rroballo\AppData\Local\Microsoft\Windows\Temporary Internet Files\Content.IE5\KJEMGSQ8\MC900183610[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70119" y="3602590"/>
              <a:ext cx="1577138" cy="18829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rroballo\AppData\Local\Microsoft\Windows\Temporary Internet Files\Content.IE5\SX905QUH\MC90044464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22351" y="3671923"/>
              <a:ext cx="1347768" cy="174518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13" idx="2"/>
              <a:endCxn id="19" idx="0"/>
            </p:cNvCxnSpPr>
            <p:nvPr/>
          </p:nvCxnSpPr>
          <p:spPr bwMode="auto">
            <a:xfrm flipH="1">
              <a:off x="5296178" y="2449108"/>
              <a:ext cx="1450139" cy="1291255"/>
            </a:xfrm>
            <a:prstGeom prst="straightConnector1">
              <a:avLst/>
            </a:prstGeom>
            <a:noFill/>
            <a:ln w="25400" cap="flat" cmpd="sng" algn="ctr">
              <a:solidFill>
                <a:srgbClr val="050AE5"/>
              </a:solidFill>
              <a:prstDash val="solid"/>
              <a:round/>
              <a:headEnd type="none" w="med" len="med"/>
              <a:tailEnd type="arrow"/>
            </a:ln>
            <a:effectLst/>
          </p:spPr>
        </p:cxnSp>
        <p:cxnSp>
          <p:nvCxnSpPr>
            <p:cNvPr id="17" name="Straight Arrow Connector 16"/>
            <p:cNvCxnSpPr>
              <a:stCxn id="13" idx="2"/>
              <a:endCxn id="15" idx="0"/>
            </p:cNvCxnSpPr>
            <p:nvPr/>
          </p:nvCxnSpPr>
          <p:spPr bwMode="auto">
            <a:xfrm flipH="1">
              <a:off x="6696235" y="2449108"/>
              <a:ext cx="50082" cy="1222815"/>
            </a:xfrm>
            <a:prstGeom prst="straightConnector1">
              <a:avLst/>
            </a:prstGeom>
            <a:noFill/>
            <a:ln w="25400" cap="flat" cmpd="sng" algn="ctr">
              <a:solidFill>
                <a:srgbClr val="050AE5"/>
              </a:solidFill>
              <a:prstDash val="solid"/>
              <a:round/>
              <a:headEnd type="none" w="med" len="med"/>
              <a:tailEnd type="arrow"/>
            </a:ln>
            <a:effectLst/>
          </p:spPr>
        </p:cxnSp>
        <p:cxnSp>
          <p:nvCxnSpPr>
            <p:cNvPr id="18" name="Straight Arrow Connector 17"/>
            <p:cNvCxnSpPr>
              <a:stCxn id="13" idx="2"/>
              <a:endCxn id="14" idx="0"/>
            </p:cNvCxnSpPr>
            <p:nvPr/>
          </p:nvCxnSpPr>
          <p:spPr bwMode="auto">
            <a:xfrm>
              <a:off x="6746317" y="2449108"/>
              <a:ext cx="1412371" cy="1153482"/>
            </a:xfrm>
            <a:prstGeom prst="straightConnector1">
              <a:avLst/>
            </a:prstGeom>
            <a:noFill/>
            <a:ln w="25400" cap="flat" cmpd="sng" algn="ctr">
              <a:solidFill>
                <a:srgbClr val="050AE5"/>
              </a:solidFill>
              <a:prstDash val="solid"/>
              <a:round/>
              <a:headEnd type="none" w="med" len="med"/>
              <a:tailEnd type="arrow"/>
            </a:ln>
            <a:effectLst/>
          </p:spPr>
        </p:cxnSp>
        <p:pic>
          <p:nvPicPr>
            <p:cNvPr id="19" name="Picture 9" descr="C:\Users\rroballo\AppData\Local\Microsoft\Windows\Temporary Internet Files\Content.IE5\Z664XR4R\MC900233241[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20420" y="3740363"/>
              <a:ext cx="1551516" cy="174518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itle 10"/>
          <p:cNvSpPr txBox="1">
            <a:spLocks/>
          </p:cNvSpPr>
          <p:nvPr/>
        </p:nvSpPr>
        <p:spPr bwMode="auto">
          <a:xfrm>
            <a:off x="285750" y="260350"/>
            <a:ext cx="8534400" cy="75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dirty="0" smtClean="0">
                <a:solidFill>
                  <a:srgbClr val="93AE43"/>
                </a:solidFill>
              </a:rPr>
              <a:t>Relación “muchos” a “muchos” (M a N)</a:t>
            </a:r>
            <a:endParaRPr lang="es-UY" sz="2800" dirty="0">
              <a:solidFill>
                <a:srgbClr val="93AE43"/>
              </a:solidFill>
            </a:endParaRPr>
          </a:p>
        </p:txBody>
      </p:sp>
      <p:sp>
        <p:nvSpPr>
          <p:cNvPr id="21"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75939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43608" y="2276872"/>
            <a:ext cx="3744416" cy="2736304"/>
          </a:xfrm>
          <a:prstGeom prst="rect">
            <a:avLst/>
          </a:prstGeom>
          <a:solidFill>
            <a:srgbClr val="93AE43"/>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3" name="Title 10"/>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Cómo representar una relación M a N</a:t>
            </a:r>
            <a:endParaRPr lang="es-UY" sz="2800" dirty="0">
              <a:solidFill>
                <a:srgbClr val="93AE43"/>
              </a:solidFill>
            </a:endParaRPr>
          </a:p>
        </p:txBody>
      </p:sp>
      <p:grpSp>
        <p:nvGrpSpPr>
          <p:cNvPr id="4" name="Group 3"/>
          <p:cNvGrpSpPr/>
          <p:nvPr/>
        </p:nvGrpSpPr>
        <p:grpSpPr>
          <a:xfrm>
            <a:off x="5292080" y="2310855"/>
            <a:ext cx="2520280" cy="1080120"/>
            <a:chOff x="5292080" y="2276872"/>
            <a:chExt cx="2520280" cy="1080120"/>
          </a:xfrm>
        </p:grpSpPr>
        <p:sp>
          <p:nvSpPr>
            <p:cNvPr id="5" name="Rectangle 4"/>
            <p:cNvSpPr/>
            <p:nvPr/>
          </p:nvSpPr>
          <p:spPr bwMode="auto">
            <a:xfrm>
              <a:off x="5292080" y="2276872"/>
              <a:ext cx="2520280" cy="1080120"/>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6" name="TextBox 5"/>
            <p:cNvSpPr txBox="1"/>
            <p:nvPr/>
          </p:nvSpPr>
          <p:spPr>
            <a:xfrm>
              <a:off x="5433619" y="2310855"/>
              <a:ext cx="2202270" cy="523220"/>
            </a:xfrm>
            <a:prstGeom prst="rect">
              <a:avLst/>
            </a:prstGeom>
            <a:noFill/>
          </p:spPr>
          <p:txBody>
            <a:bodyPr wrap="none" rtlCol="0">
              <a:spAutoFit/>
            </a:bodyPr>
            <a:lstStyle/>
            <a:p>
              <a:r>
                <a:rPr lang="es-UY" sz="2800" dirty="0" smtClean="0">
                  <a:latin typeface="Cartoon" pitchFamily="2" charset="0"/>
                </a:rPr>
                <a:t>ATTRACTION</a:t>
              </a:r>
              <a:endParaRPr lang="es-UY" sz="2800" dirty="0">
                <a:latin typeface="Cartoon" pitchFamily="2" charset="0"/>
              </a:endParaRPr>
            </a:p>
          </p:txBody>
        </p:sp>
      </p:grpSp>
      <p:sp>
        <p:nvSpPr>
          <p:cNvPr id="12" name="TextBox 11"/>
          <p:cNvSpPr txBox="1"/>
          <p:nvPr/>
        </p:nvSpPr>
        <p:spPr>
          <a:xfrm>
            <a:off x="1260460" y="2262177"/>
            <a:ext cx="1707519" cy="461665"/>
          </a:xfrm>
          <a:prstGeom prst="rect">
            <a:avLst/>
          </a:prstGeom>
          <a:noFill/>
        </p:spPr>
        <p:txBody>
          <a:bodyPr wrap="none" rtlCol="0">
            <a:spAutoFit/>
          </a:bodyPr>
          <a:lstStyle/>
          <a:p>
            <a:r>
              <a:rPr lang="es-UY" sz="2400" dirty="0" smtClean="0">
                <a:latin typeface="Segoe"/>
              </a:rPr>
              <a:t>SUPPLIER</a:t>
            </a:r>
            <a:endParaRPr lang="es-UY" sz="2400" dirty="0">
              <a:latin typeface="Segoe"/>
            </a:endParaRPr>
          </a:p>
        </p:txBody>
      </p:sp>
      <p:grpSp>
        <p:nvGrpSpPr>
          <p:cNvPr id="13" name="Group 12"/>
          <p:cNvGrpSpPr/>
          <p:nvPr/>
        </p:nvGrpSpPr>
        <p:grpSpPr>
          <a:xfrm>
            <a:off x="5444480" y="2442264"/>
            <a:ext cx="2520280" cy="1080120"/>
            <a:chOff x="5292080" y="2276872"/>
            <a:chExt cx="2520280" cy="1080120"/>
          </a:xfrm>
          <a:solidFill>
            <a:srgbClr val="00B050"/>
          </a:solidFill>
        </p:grpSpPr>
        <p:sp>
          <p:nvSpPr>
            <p:cNvPr id="14" name="Rectangle 13"/>
            <p:cNvSpPr/>
            <p:nvPr/>
          </p:nvSpPr>
          <p:spPr bwMode="auto">
            <a:xfrm>
              <a:off x="5292080" y="2276872"/>
              <a:ext cx="2520280" cy="1080120"/>
            </a:xfrm>
            <a:prstGeom prst="rect">
              <a:avLst/>
            </a:prstGeom>
            <a:grp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5433619" y="2310855"/>
              <a:ext cx="2127121" cy="461665"/>
            </a:xfrm>
            <a:prstGeom prst="rect">
              <a:avLst/>
            </a:prstGeom>
            <a:grpFill/>
          </p:spPr>
          <p:txBody>
            <a:bodyPr wrap="none" rtlCol="0">
              <a:spAutoFit/>
            </a:bodyPr>
            <a:lstStyle/>
            <a:p>
              <a:r>
                <a:rPr lang="es-UY" sz="2400" dirty="0" smtClean="0">
                  <a:latin typeface="Segoe"/>
                </a:rPr>
                <a:t>ATTRACTION</a:t>
              </a:r>
              <a:endParaRPr lang="es-UY" sz="2400" dirty="0">
                <a:latin typeface="Segoe"/>
              </a:endParaRPr>
            </a:p>
          </p:txBody>
        </p:sp>
      </p:grpSp>
      <p:sp>
        <p:nvSpPr>
          <p:cNvPr id="11"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309260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69624" y="2269524"/>
            <a:ext cx="3240360" cy="2702322"/>
            <a:chOff x="5292080" y="2276872"/>
            <a:chExt cx="2520280" cy="1080120"/>
          </a:xfrm>
          <a:solidFill>
            <a:srgbClr val="00B050"/>
          </a:solidFill>
        </p:grpSpPr>
        <p:sp>
          <p:nvSpPr>
            <p:cNvPr id="3" name="Rectangle 2"/>
            <p:cNvSpPr/>
            <p:nvPr/>
          </p:nvSpPr>
          <p:spPr bwMode="auto">
            <a:xfrm>
              <a:off x="5292080" y="2276872"/>
              <a:ext cx="2520280" cy="1080120"/>
            </a:xfrm>
            <a:prstGeom prst="rect">
              <a:avLst/>
            </a:prstGeom>
            <a:grp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5433619" y="2310855"/>
              <a:ext cx="1654427" cy="184528"/>
            </a:xfrm>
            <a:prstGeom prst="rect">
              <a:avLst/>
            </a:prstGeom>
            <a:grpFill/>
          </p:spPr>
          <p:txBody>
            <a:bodyPr wrap="none" rtlCol="0">
              <a:spAutoFit/>
            </a:bodyPr>
            <a:lstStyle/>
            <a:p>
              <a:r>
                <a:rPr lang="es-UY" sz="2400" dirty="0" smtClean="0">
                  <a:latin typeface="Segoe"/>
                </a:rPr>
                <a:t>ATTRACTION</a:t>
              </a:r>
              <a:endParaRPr lang="es-UY" sz="2400" dirty="0">
                <a:latin typeface="Segoe"/>
              </a:endParaRPr>
            </a:p>
          </p:txBody>
        </p:sp>
      </p:grpSp>
      <p:grpSp>
        <p:nvGrpSpPr>
          <p:cNvPr id="5" name="Group 4"/>
          <p:cNvGrpSpPr/>
          <p:nvPr/>
        </p:nvGrpSpPr>
        <p:grpSpPr>
          <a:xfrm>
            <a:off x="1115616" y="2262177"/>
            <a:ext cx="2591460" cy="1094815"/>
            <a:chOff x="1276401" y="4142609"/>
            <a:chExt cx="2591460" cy="1094815"/>
          </a:xfrm>
          <a:solidFill>
            <a:srgbClr val="93AE43"/>
          </a:solidFill>
        </p:grpSpPr>
        <p:sp>
          <p:nvSpPr>
            <p:cNvPr id="6" name="Rectangle 5"/>
            <p:cNvSpPr/>
            <p:nvPr/>
          </p:nvSpPr>
          <p:spPr bwMode="auto">
            <a:xfrm>
              <a:off x="1276401" y="4142609"/>
              <a:ext cx="2591460" cy="1094815"/>
            </a:xfrm>
            <a:prstGeom prst="rect">
              <a:avLst/>
            </a:prstGeom>
            <a:grp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1408739" y="4142609"/>
              <a:ext cx="1707519" cy="461665"/>
            </a:xfrm>
            <a:prstGeom prst="rect">
              <a:avLst/>
            </a:prstGeom>
            <a:grpFill/>
          </p:spPr>
          <p:txBody>
            <a:bodyPr wrap="none" rtlCol="0">
              <a:spAutoFit/>
            </a:bodyPr>
            <a:lstStyle/>
            <a:p>
              <a:r>
                <a:rPr lang="es-UY" sz="2400" dirty="0" smtClean="0">
                  <a:latin typeface="Segoe"/>
                </a:rPr>
                <a:t>SUPPLIER</a:t>
              </a:r>
              <a:endParaRPr lang="es-UY" sz="2400" dirty="0">
                <a:latin typeface="Segoe"/>
              </a:endParaRPr>
            </a:p>
          </p:txBody>
        </p:sp>
      </p:grpSp>
      <p:sp>
        <p:nvSpPr>
          <p:cNvPr id="8" name="Title 10"/>
          <p:cNvSpPr txBox="1">
            <a:spLocks/>
          </p:cNvSpPr>
          <p:nvPr/>
        </p:nvSpPr>
        <p:spPr bwMode="auto">
          <a:xfrm>
            <a:off x="438150" y="260648"/>
            <a:ext cx="85344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Verdana" pitchFamily="34" charset="0"/>
              </a:defRPr>
            </a:lvl2pPr>
            <a:lvl3pPr algn="ctr" rtl="0" eaLnBrk="0" fontAlgn="base" hangingPunct="0">
              <a:spcBef>
                <a:spcPct val="0"/>
              </a:spcBef>
              <a:spcAft>
                <a:spcPct val="0"/>
              </a:spcAft>
              <a:defRPr sz="3200" b="1">
                <a:solidFill>
                  <a:schemeClr val="tx1"/>
                </a:solidFill>
                <a:latin typeface="Verdana" pitchFamily="34" charset="0"/>
              </a:defRPr>
            </a:lvl3pPr>
            <a:lvl4pPr algn="ctr" rtl="0" eaLnBrk="0" fontAlgn="base" hangingPunct="0">
              <a:spcBef>
                <a:spcPct val="0"/>
              </a:spcBef>
              <a:spcAft>
                <a:spcPct val="0"/>
              </a:spcAft>
              <a:defRPr sz="3200" b="1">
                <a:solidFill>
                  <a:schemeClr val="tx1"/>
                </a:solidFill>
                <a:latin typeface="Verdana" pitchFamily="34" charset="0"/>
              </a:defRPr>
            </a:lvl4pPr>
            <a:lvl5pPr algn="ctr" rtl="0" eaLnBrk="0" fontAlgn="base" hangingPunct="0">
              <a:spcBef>
                <a:spcPct val="0"/>
              </a:spcBef>
              <a:spcAft>
                <a:spcPct val="0"/>
              </a:spcAft>
              <a:defRPr sz="3200" b="1">
                <a:solidFill>
                  <a:schemeClr val="tx1"/>
                </a:solidFill>
                <a:latin typeface="Verdana" pitchFamily="34" charset="0"/>
              </a:defRPr>
            </a:lvl5pPr>
            <a:lvl6pPr marL="457200" algn="ctr" rtl="0" fontAlgn="base">
              <a:spcBef>
                <a:spcPct val="0"/>
              </a:spcBef>
              <a:spcAft>
                <a:spcPct val="0"/>
              </a:spcAft>
              <a:defRPr sz="3200" b="1">
                <a:solidFill>
                  <a:schemeClr val="tx1"/>
                </a:solidFill>
                <a:latin typeface="Verdana" pitchFamily="34" charset="0"/>
              </a:defRPr>
            </a:lvl6pPr>
            <a:lvl7pPr marL="914400" algn="ctr" rtl="0" fontAlgn="base">
              <a:spcBef>
                <a:spcPct val="0"/>
              </a:spcBef>
              <a:spcAft>
                <a:spcPct val="0"/>
              </a:spcAft>
              <a:defRPr sz="3200" b="1">
                <a:solidFill>
                  <a:schemeClr val="tx1"/>
                </a:solidFill>
                <a:latin typeface="Verdana" pitchFamily="34" charset="0"/>
              </a:defRPr>
            </a:lvl7pPr>
            <a:lvl8pPr marL="1371600" algn="ctr" rtl="0" fontAlgn="base">
              <a:spcBef>
                <a:spcPct val="0"/>
              </a:spcBef>
              <a:spcAft>
                <a:spcPct val="0"/>
              </a:spcAft>
              <a:defRPr sz="3200" b="1">
                <a:solidFill>
                  <a:schemeClr val="tx1"/>
                </a:solidFill>
                <a:latin typeface="Verdana" pitchFamily="34" charset="0"/>
              </a:defRPr>
            </a:lvl8pPr>
            <a:lvl9pPr marL="1828800" algn="ctr" rtl="0" fontAlgn="base">
              <a:spcBef>
                <a:spcPct val="0"/>
              </a:spcBef>
              <a:spcAft>
                <a:spcPct val="0"/>
              </a:spcAft>
              <a:defRPr sz="3200" b="1">
                <a:solidFill>
                  <a:schemeClr val="tx1"/>
                </a:solidFill>
                <a:latin typeface="Verdana" pitchFamily="34" charset="0"/>
              </a:defRPr>
            </a:lvl9pPr>
          </a:lstStyle>
          <a:p>
            <a:r>
              <a:rPr lang="es-UY" sz="2800" dirty="0" smtClean="0">
                <a:solidFill>
                  <a:srgbClr val="93AE43"/>
                </a:solidFill>
              </a:rPr>
              <a:t>Cómo representar una relación M a N</a:t>
            </a:r>
            <a:endParaRPr lang="es-UY" sz="2800" dirty="0">
              <a:solidFill>
                <a:srgbClr val="93AE43"/>
              </a:solidFill>
            </a:endParaRPr>
          </a:p>
        </p:txBody>
      </p:sp>
      <p:sp>
        <p:nvSpPr>
          <p:cNvPr id="9"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48733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2222E-6 -2.22222E-6 L 0.48038 0.17431 " pathEditMode="relative" rAng="0" ptsTypes="AA">
                                      <p:cBhvr>
                                        <p:cTn id="6" dur="2000" fill="hold"/>
                                        <p:tgtEl>
                                          <p:spTgt spid="5"/>
                                        </p:tgtEl>
                                        <p:attrNameLst>
                                          <p:attrName>ppt_x</p:attrName>
                                          <p:attrName>ppt_y</p:attrName>
                                        </p:attrNameLst>
                                      </p:cBhvr>
                                      <p:rCtr x="24010" y="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438562"/>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Modelamos la relación M a N en </a:t>
            </a:r>
            <a:r>
              <a:rPr lang="es-UY" sz="2800" dirty="0" err="1" smtClean="0">
                <a:solidFill>
                  <a:srgbClr val="93AE43"/>
                </a:solidFill>
              </a:rPr>
              <a:t>GeneXus</a:t>
            </a:r>
            <a:endParaRPr lang="es-UY" sz="2800" dirty="0">
              <a:solidFill>
                <a:srgbClr val="93AE43"/>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99" y="5628649"/>
            <a:ext cx="2778567" cy="792080"/>
          </a:xfrm>
          <a:prstGeom prst="rect">
            <a:avLst/>
          </a:prstGeom>
        </p:spPr>
      </p:pic>
      <p:pic>
        <p:nvPicPr>
          <p:cNvPr id="4" name="Picture 3"/>
          <p:cNvPicPr/>
          <p:nvPr/>
        </p:nvPicPr>
        <p:blipFill>
          <a:blip r:embed="rId4"/>
          <a:stretch>
            <a:fillRect/>
          </a:stretch>
        </p:blipFill>
        <p:spPr>
          <a:xfrm>
            <a:off x="400654" y="1302956"/>
            <a:ext cx="4762500" cy="2410460"/>
          </a:xfrm>
          <a:prstGeom prst="rect">
            <a:avLst/>
          </a:prstGeom>
        </p:spPr>
      </p:pic>
      <p:pic>
        <p:nvPicPr>
          <p:cNvPr id="5" name="Picture 4"/>
          <p:cNvPicPr/>
          <p:nvPr/>
        </p:nvPicPr>
        <p:blipFill>
          <a:blip r:embed="rId5"/>
          <a:stretch>
            <a:fillRect/>
          </a:stretch>
        </p:blipFill>
        <p:spPr>
          <a:xfrm>
            <a:off x="3779912" y="3535204"/>
            <a:ext cx="4695190" cy="2199640"/>
          </a:xfrm>
          <a:prstGeom prst="rect">
            <a:avLst/>
          </a:prstGeom>
        </p:spPr>
      </p:pic>
      <p:sp>
        <p:nvSpPr>
          <p:cNvPr id="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314519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848" y="4092826"/>
            <a:ext cx="2880320" cy="2160240"/>
          </a:xfrm>
          <a:prstGeom prst="rect">
            <a:avLst/>
          </a:prstGeom>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50" y="692696"/>
            <a:ext cx="32670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103" y="476672"/>
            <a:ext cx="2660501" cy="183482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4594" y="2545322"/>
            <a:ext cx="1875532" cy="2498209"/>
          </a:xfrm>
          <a:prstGeom prst="rect">
            <a:avLst/>
          </a:prstGeom>
        </p:spPr>
      </p:pic>
      <p:sp>
        <p:nvSpPr>
          <p:cNvPr id="6" name="Oval 5"/>
          <p:cNvSpPr/>
          <p:nvPr/>
        </p:nvSpPr>
        <p:spPr bwMode="auto">
          <a:xfrm>
            <a:off x="1331640" y="2116434"/>
            <a:ext cx="996139" cy="412466"/>
          </a:xfrm>
          <a:prstGeom prst="ellipse">
            <a:avLst/>
          </a:prstGeom>
          <a:noFill/>
          <a:ln w="41275" cap="flat" cmpd="sng" algn="ctr">
            <a:solidFill>
              <a:srgbClr val="93AE43"/>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cxnSp>
        <p:nvCxnSpPr>
          <p:cNvPr id="7" name="Straight Arrow Connector 6"/>
          <p:cNvCxnSpPr>
            <a:stCxn id="6" idx="6"/>
            <a:endCxn id="5" idx="1"/>
          </p:cNvCxnSpPr>
          <p:nvPr/>
        </p:nvCxnSpPr>
        <p:spPr bwMode="auto">
          <a:xfrm>
            <a:off x="2327779" y="2322667"/>
            <a:ext cx="4546815" cy="1471760"/>
          </a:xfrm>
          <a:prstGeom prst="straightConnector1">
            <a:avLst/>
          </a:prstGeom>
          <a:noFill/>
          <a:ln w="34925" cap="flat" cmpd="sng" algn="ctr">
            <a:solidFill>
              <a:srgbClr val="93AE43"/>
            </a:solidFill>
            <a:prstDash val="solid"/>
            <a:round/>
            <a:headEnd type="none" w="med" len="med"/>
            <a:tailEnd type="arrow"/>
          </a:ln>
          <a:effectLst/>
        </p:spPr>
      </p:cxnSp>
      <p:cxnSp>
        <p:nvCxnSpPr>
          <p:cNvPr id="8" name="Straight Arrow Connector 7"/>
          <p:cNvCxnSpPr>
            <a:stCxn id="6" idx="6"/>
            <a:endCxn id="4" idx="1"/>
          </p:cNvCxnSpPr>
          <p:nvPr/>
        </p:nvCxnSpPr>
        <p:spPr bwMode="auto">
          <a:xfrm flipV="1">
            <a:off x="2327779" y="1394086"/>
            <a:ext cx="3180324" cy="928581"/>
          </a:xfrm>
          <a:prstGeom prst="straightConnector1">
            <a:avLst/>
          </a:prstGeom>
          <a:noFill/>
          <a:ln w="34925" cap="flat" cmpd="sng" algn="ctr">
            <a:solidFill>
              <a:srgbClr val="93AE43"/>
            </a:solidFill>
            <a:prstDash val="solid"/>
            <a:round/>
            <a:headEnd type="none" w="med" len="med"/>
            <a:tailEnd type="arrow"/>
          </a:ln>
          <a:effectLst/>
        </p:spPr>
      </p:cxnSp>
      <p:cxnSp>
        <p:nvCxnSpPr>
          <p:cNvPr id="9" name="Straight Arrow Connector 8"/>
          <p:cNvCxnSpPr>
            <a:stCxn id="6" idx="6"/>
          </p:cNvCxnSpPr>
          <p:nvPr/>
        </p:nvCxnSpPr>
        <p:spPr bwMode="auto">
          <a:xfrm>
            <a:off x="2327779" y="2322667"/>
            <a:ext cx="1566069" cy="2042437"/>
          </a:xfrm>
          <a:prstGeom prst="straightConnector1">
            <a:avLst/>
          </a:prstGeom>
          <a:noFill/>
          <a:ln w="34925" cap="flat" cmpd="sng" algn="ctr">
            <a:solidFill>
              <a:srgbClr val="93AE43"/>
            </a:solidFill>
            <a:prstDash val="solid"/>
            <a:round/>
            <a:headEnd type="none" w="med" len="med"/>
            <a:tailEnd type="arrow"/>
          </a:ln>
          <a:effectLst/>
        </p:spPr>
      </p:cxnSp>
      <p:sp>
        <p:nvSpPr>
          <p:cNvPr id="10"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428949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Vemos la relación establecida entre proveedores y atracciones</a:t>
            </a:r>
            <a:endParaRPr lang="es-UY" sz="2800" dirty="0">
              <a:solidFill>
                <a:srgbClr val="93AE43"/>
              </a:solidFill>
            </a:endParaRPr>
          </a:p>
        </p:txBody>
      </p:sp>
      <p:pic>
        <p:nvPicPr>
          <p:cNvPr id="3" name="Picture 2"/>
          <p:cNvPicPr/>
          <p:nvPr/>
        </p:nvPicPr>
        <p:blipFill>
          <a:blip r:embed="rId3"/>
          <a:stretch>
            <a:fillRect/>
          </a:stretch>
        </p:blipFill>
        <p:spPr>
          <a:xfrm>
            <a:off x="972320" y="1628800"/>
            <a:ext cx="7161260" cy="3312368"/>
          </a:xfrm>
          <a:prstGeom prst="rect">
            <a:avLst/>
          </a:prstGeom>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60900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Tablas que crea </a:t>
            </a:r>
            <a:r>
              <a:rPr lang="es-UY" sz="2800" dirty="0" err="1" smtClean="0">
                <a:solidFill>
                  <a:srgbClr val="93AE43"/>
                </a:solidFill>
              </a:rPr>
              <a:t>GeneXus</a:t>
            </a:r>
            <a:r>
              <a:rPr lang="es-UY" sz="2800" dirty="0" smtClean="0">
                <a:solidFill>
                  <a:srgbClr val="93AE43"/>
                </a:solidFill>
              </a:rPr>
              <a:t> a partir del diseño implementado</a:t>
            </a:r>
            <a:endParaRPr lang="es-UY" sz="2800" dirty="0">
              <a:solidFill>
                <a:srgbClr val="93AE43"/>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70" y="5628653"/>
            <a:ext cx="2778567" cy="792080"/>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2623095" y="1772815"/>
            <a:ext cx="3820715" cy="3303685"/>
          </a:xfrm>
          <a:prstGeom prst="rect">
            <a:avLst/>
          </a:prstGeom>
          <a:noFill/>
          <a:ln>
            <a:noFill/>
          </a:ln>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29173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864394"/>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Vemos la relación entre las tablas creadas por GX en una relación M a N</a:t>
            </a:r>
            <a:endParaRPr lang="es-UY" sz="2800" dirty="0">
              <a:solidFill>
                <a:srgbClr val="93AE43"/>
              </a:solidFill>
            </a:endParaRPr>
          </a:p>
        </p:txBody>
      </p:sp>
      <p:pic>
        <p:nvPicPr>
          <p:cNvPr id="3" name="Picture 2"/>
          <p:cNvPicPr/>
          <p:nvPr/>
        </p:nvPicPr>
        <p:blipFill>
          <a:blip r:embed="rId3"/>
          <a:stretch>
            <a:fillRect/>
          </a:stretch>
        </p:blipFill>
        <p:spPr>
          <a:xfrm>
            <a:off x="1257089" y="1556792"/>
            <a:ext cx="6552728" cy="3456384"/>
          </a:xfrm>
          <a:prstGeom prst="rect">
            <a:avLst/>
          </a:prstGeom>
        </p:spPr>
      </p:pic>
      <p:sp>
        <p:nvSpPr>
          <p:cNvPr id="4"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69624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11750" y="450847"/>
            <a:ext cx="7282672" cy="825685"/>
            <a:chOff x="333443" y="1951060"/>
            <a:chExt cx="7282672" cy="825685"/>
          </a:xfrm>
        </p:grpSpPr>
        <p:sp>
          <p:nvSpPr>
            <p:cNvPr id="3" name="TextBox 2"/>
            <p:cNvSpPr txBox="1"/>
            <p:nvPr/>
          </p:nvSpPr>
          <p:spPr>
            <a:xfrm>
              <a:off x="333443" y="2253525"/>
              <a:ext cx="2438357" cy="523220"/>
            </a:xfrm>
            <a:prstGeom prst="rect">
              <a:avLst/>
            </a:prstGeom>
            <a:noFill/>
            <a:ln>
              <a:solidFill>
                <a:schemeClr val="accent1"/>
              </a:solidFill>
            </a:ln>
          </p:spPr>
          <p:txBody>
            <a:bodyPr wrap="square" rtlCol="0">
              <a:spAutoFit/>
            </a:bodyPr>
            <a:lstStyle/>
            <a:p>
              <a:pPr algn="ctr"/>
              <a:r>
                <a:rPr lang="es-UY" sz="2800" dirty="0" smtClean="0">
                  <a:latin typeface="Segoe"/>
                </a:rPr>
                <a:t>CATEGORY</a:t>
              </a:r>
              <a:endParaRPr lang="es-UY" sz="2800" dirty="0">
                <a:latin typeface="Segoe"/>
              </a:endParaRPr>
            </a:p>
          </p:txBody>
        </p:sp>
        <p:sp>
          <p:nvSpPr>
            <p:cNvPr id="4" name="TextBox 3"/>
            <p:cNvSpPr txBox="1"/>
            <p:nvPr/>
          </p:nvSpPr>
          <p:spPr>
            <a:xfrm>
              <a:off x="5021807" y="2253525"/>
              <a:ext cx="2594308" cy="523220"/>
            </a:xfrm>
            <a:prstGeom prst="rect">
              <a:avLst/>
            </a:prstGeom>
            <a:noFill/>
            <a:ln>
              <a:solidFill>
                <a:schemeClr val="accent1"/>
              </a:solidFill>
            </a:ln>
          </p:spPr>
          <p:txBody>
            <a:bodyPr wrap="square" rtlCol="0">
              <a:spAutoFit/>
            </a:bodyPr>
            <a:lstStyle/>
            <a:p>
              <a:pPr algn="ctr"/>
              <a:r>
                <a:rPr lang="es-UY" sz="2800" dirty="0" smtClean="0">
                  <a:latin typeface="Segoe"/>
                </a:rPr>
                <a:t>ATTRACTION</a:t>
              </a:r>
              <a:endParaRPr lang="es-UY" sz="2800" dirty="0">
                <a:latin typeface="Segoe"/>
              </a:endParaRPr>
            </a:p>
          </p:txBody>
        </p:sp>
        <p:cxnSp>
          <p:nvCxnSpPr>
            <p:cNvPr id="5" name="Straight Arrow Connector 4"/>
            <p:cNvCxnSpPr>
              <a:stCxn id="3" idx="3"/>
              <a:endCxn id="4" idx="1"/>
            </p:cNvCxnSpPr>
            <p:nvPr/>
          </p:nvCxnSpPr>
          <p:spPr bwMode="auto">
            <a:xfrm>
              <a:off x="2771800" y="2515135"/>
              <a:ext cx="2250007" cy="0"/>
            </a:xfrm>
            <a:prstGeom prst="straightConnector1">
              <a:avLst/>
            </a:prstGeom>
            <a:noFill/>
            <a:ln w="38100" cap="flat" cmpd="sng" algn="ctr">
              <a:solidFill>
                <a:schemeClr val="bg1"/>
              </a:solidFill>
              <a:prstDash val="solid"/>
              <a:round/>
              <a:headEnd type="triangle" w="med" len="med"/>
              <a:tailEnd type="triangle"/>
            </a:ln>
            <a:effectLst/>
          </p:spPr>
        </p:cxnSp>
        <p:cxnSp>
          <p:nvCxnSpPr>
            <p:cNvPr id="6" name="Straight Arrow Connector 5"/>
            <p:cNvCxnSpPr/>
            <p:nvPr/>
          </p:nvCxnSpPr>
          <p:spPr bwMode="auto">
            <a:xfrm>
              <a:off x="3275856" y="2538970"/>
              <a:ext cx="1584176" cy="0"/>
            </a:xfrm>
            <a:prstGeom prst="straightConnector1">
              <a:avLst/>
            </a:prstGeom>
            <a:noFill/>
            <a:ln w="38100" cap="flat" cmpd="sng" algn="ctr">
              <a:solidFill>
                <a:schemeClr val="bg1"/>
              </a:solidFill>
              <a:prstDash val="solid"/>
              <a:round/>
              <a:headEnd type="none" w="med" len="med"/>
              <a:tailEnd type="triangle"/>
            </a:ln>
            <a:effectLst/>
          </p:spPr>
        </p:cxnSp>
        <p:sp>
          <p:nvSpPr>
            <p:cNvPr id="7" name="TextBox 6"/>
            <p:cNvSpPr txBox="1"/>
            <p:nvPr/>
          </p:nvSpPr>
          <p:spPr>
            <a:xfrm>
              <a:off x="2806605" y="1961138"/>
              <a:ext cx="385042" cy="523220"/>
            </a:xfrm>
            <a:prstGeom prst="rect">
              <a:avLst/>
            </a:prstGeom>
            <a:noFill/>
          </p:spPr>
          <p:txBody>
            <a:bodyPr wrap="none" rtlCol="0">
              <a:spAutoFit/>
            </a:bodyPr>
            <a:lstStyle/>
            <a:p>
              <a:r>
                <a:rPr lang="es-UY" sz="2800" dirty="0" smtClean="0">
                  <a:solidFill>
                    <a:srgbClr val="93AE43"/>
                  </a:solidFill>
                  <a:latin typeface="Segoe"/>
                </a:rPr>
                <a:t>1</a:t>
              </a:r>
              <a:endParaRPr lang="es-UY" sz="2800" dirty="0">
                <a:solidFill>
                  <a:srgbClr val="93AE43"/>
                </a:solidFill>
                <a:latin typeface="Segoe"/>
              </a:endParaRPr>
            </a:p>
          </p:txBody>
        </p:sp>
        <p:sp>
          <p:nvSpPr>
            <p:cNvPr id="8" name="TextBox 7"/>
            <p:cNvSpPr txBox="1"/>
            <p:nvPr/>
          </p:nvSpPr>
          <p:spPr>
            <a:xfrm>
              <a:off x="3913812" y="1951060"/>
              <a:ext cx="1064715" cy="523220"/>
            </a:xfrm>
            <a:prstGeom prst="rect">
              <a:avLst/>
            </a:prstGeom>
            <a:noFill/>
          </p:spPr>
          <p:txBody>
            <a:bodyPr wrap="none" rtlCol="0">
              <a:spAutoFit/>
            </a:bodyPr>
            <a:lstStyle/>
            <a:p>
              <a:r>
                <a:rPr lang="es-UY" sz="2800" dirty="0" err="1" smtClean="0">
                  <a:solidFill>
                    <a:srgbClr val="93AE43"/>
                  </a:solidFill>
                  <a:latin typeface="Segoe"/>
                </a:rPr>
                <a:t>many</a:t>
              </a:r>
              <a:endParaRPr lang="es-UY" sz="2800" dirty="0">
                <a:solidFill>
                  <a:srgbClr val="93AE43"/>
                </a:solidFill>
                <a:latin typeface="Segoe"/>
              </a:endParaRPr>
            </a:p>
          </p:txBody>
        </p:sp>
      </p:grpSp>
      <p:grpSp>
        <p:nvGrpSpPr>
          <p:cNvPr id="9" name="Group 8"/>
          <p:cNvGrpSpPr/>
          <p:nvPr/>
        </p:nvGrpSpPr>
        <p:grpSpPr>
          <a:xfrm>
            <a:off x="3315366" y="1886429"/>
            <a:ext cx="2093973" cy="2732016"/>
            <a:chOff x="686254" y="3308435"/>
            <a:chExt cx="2093973" cy="2732016"/>
          </a:xfrm>
        </p:grpSpPr>
        <p:sp>
          <p:nvSpPr>
            <p:cNvPr id="10" name="TextBox 9"/>
            <p:cNvSpPr txBox="1"/>
            <p:nvPr/>
          </p:nvSpPr>
          <p:spPr>
            <a:xfrm>
              <a:off x="720353" y="3308435"/>
              <a:ext cx="1728192" cy="523220"/>
            </a:xfrm>
            <a:prstGeom prst="rect">
              <a:avLst/>
            </a:prstGeom>
            <a:noFill/>
            <a:ln>
              <a:solidFill>
                <a:schemeClr val="accent1"/>
              </a:solidFill>
            </a:ln>
          </p:spPr>
          <p:txBody>
            <a:bodyPr wrap="square" rtlCol="0">
              <a:spAutoFit/>
            </a:bodyPr>
            <a:lstStyle/>
            <a:p>
              <a:pPr algn="ctr"/>
              <a:r>
                <a:rPr lang="es-UY" sz="2800" dirty="0" smtClean="0">
                  <a:latin typeface="Segoe"/>
                </a:rPr>
                <a:t>FLIGHT</a:t>
              </a:r>
              <a:endParaRPr lang="es-UY" sz="2800" dirty="0">
                <a:latin typeface="Segoe"/>
              </a:endParaRPr>
            </a:p>
          </p:txBody>
        </p:sp>
        <p:sp>
          <p:nvSpPr>
            <p:cNvPr id="11" name="TextBox 10"/>
            <p:cNvSpPr txBox="1"/>
            <p:nvPr/>
          </p:nvSpPr>
          <p:spPr>
            <a:xfrm>
              <a:off x="686254" y="5517231"/>
              <a:ext cx="1728192" cy="523220"/>
            </a:xfrm>
            <a:prstGeom prst="rect">
              <a:avLst/>
            </a:prstGeom>
            <a:noFill/>
            <a:ln>
              <a:solidFill>
                <a:schemeClr val="accent1"/>
              </a:solidFill>
            </a:ln>
          </p:spPr>
          <p:txBody>
            <a:bodyPr wrap="square" rtlCol="0">
              <a:spAutoFit/>
            </a:bodyPr>
            <a:lstStyle/>
            <a:p>
              <a:pPr algn="ctr"/>
              <a:r>
                <a:rPr lang="es-UY" sz="2800" dirty="0" smtClean="0">
                  <a:latin typeface="Segoe"/>
                </a:rPr>
                <a:t>SEAT</a:t>
              </a:r>
              <a:endParaRPr lang="es-UY" sz="2800" dirty="0">
                <a:latin typeface="Segoe"/>
              </a:endParaRPr>
            </a:p>
          </p:txBody>
        </p:sp>
        <p:cxnSp>
          <p:nvCxnSpPr>
            <p:cNvPr id="12" name="Straight Arrow Connector 11"/>
            <p:cNvCxnSpPr>
              <a:stCxn id="10" idx="2"/>
              <a:endCxn id="11" idx="0"/>
            </p:cNvCxnSpPr>
            <p:nvPr/>
          </p:nvCxnSpPr>
          <p:spPr bwMode="auto">
            <a:xfrm flipH="1">
              <a:off x="1550350" y="3831655"/>
              <a:ext cx="34099" cy="1685576"/>
            </a:xfrm>
            <a:prstGeom prst="straightConnector1">
              <a:avLst/>
            </a:prstGeom>
            <a:noFill/>
            <a:ln w="38100" cap="flat" cmpd="sng" algn="ctr">
              <a:solidFill>
                <a:schemeClr val="bg1"/>
              </a:solidFill>
              <a:prstDash val="solid"/>
              <a:round/>
              <a:headEnd type="triangle" w="med" len="med"/>
              <a:tailEnd type="triangle"/>
            </a:ln>
            <a:effectLst/>
          </p:spPr>
        </p:cxnSp>
        <p:cxnSp>
          <p:nvCxnSpPr>
            <p:cNvPr id="13" name="Straight Arrow Connector 12"/>
            <p:cNvCxnSpPr>
              <a:stCxn id="10" idx="2"/>
            </p:cNvCxnSpPr>
            <p:nvPr/>
          </p:nvCxnSpPr>
          <p:spPr bwMode="auto">
            <a:xfrm flipH="1">
              <a:off x="1550351" y="3831655"/>
              <a:ext cx="34098" cy="1469552"/>
            </a:xfrm>
            <a:prstGeom prst="straightConnector1">
              <a:avLst/>
            </a:prstGeom>
            <a:noFill/>
            <a:ln w="38100" cap="flat" cmpd="sng" algn="ctr">
              <a:solidFill>
                <a:schemeClr val="bg1"/>
              </a:solidFill>
              <a:prstDash val="solid"/>
              <a:round/>
              <a:headEnd type="none" w="med" len="med"/>
              <a:tailEnd type="triangle"/>
            </a:ln>
            <a:effectLst/>
          </p:spPr>
        </p:cxnSp>
        <p:sp>
          <p:nvSpPr>
            <p:cNvPr id="14" name="TextBox 13"/>
            <p:cNvSpPr txBox="1"/>
            <p:nvPr/>
          </p:nvSpPr>
          <p:spPr>
            <a:xfrm>
              <a:off x="1715512" y="4009511"/>
              <a:ext cx="385042" cy="523220"/>
            </a:xfrm>
            <a:prstGeom prst="rect">
              <a:avLst/>
            </a:prstGeom>
            <a:noFill/>
          </p:spPr>
          <p:txBody>
            <a:bodyPr wrap="none" rtlCol="0">
              <a:spAutoFit/>
            </a:bodyPr>
            <a:lstStyle/>
            <a:p>
              <a:r>
                <a:rPr lang="es-UY" sz="2800" dirty="0" smtClean="0">
                  <a:solidFill>
                    <a:srgbClr val="93AE43"/>
                  </a:solidFill>
                  <a:latin typeface="Segoe"/>
                </a:rPr>
                <a:t>1</a:t>
              </a:r>
              <a:endParaRPr lang="es-UY" sz="2800" dirty="0">
                <a:solidFill>
                  <a:srgbClr val="93AE43"/>
                </a:solidFill>
                <a:latin typeface="Segoe"/>
              </a:endParaRPr>
            </a:p>
          </p:txBody>
        </p:sp>
        <p:sp>
          <p:nvSpPr>
            <p:cNvPr id="15" name="TextBox 14"/>
            <p:cNvSpPr txBox="1"/>
            <p:nvPr/>
          </p:nvSpPr>
          <p:spPr>
            <a:xfrm>
              <a:off x="1715512" y="4932456"/>
              <a:ext cx="1064715" cy="523220"/>
            </a:xfrm>
            <a:prstGeom prst="rect">
              <a:avLst/>
            </a:prstGeom>
            <a:noFill/>
          </p:spPr>
          <p:txBody>
            <a:bodyPr wrap="none" rtlCol="0">
              <a:spAutoFit/>
            </a:bodyPr>
            <a:lstStyle/>
            <a:p>
              <a:r>
                <a:rPr lang="es-UY" sz="2800" dirty="0" err="1" smtClean="0">
                  <a:solidFill>
                    <a:srgbClr val="93AE43"/>
                  </a:solidFill>
                  <a:latin typeface="Segoe"/>
                </a:rPr>
                <a:t>many</a:t>
              </a:r>
              <a:endParaRPr lang="es-UY" sz="2800" dirty="0">
                <a:solidFill>
                  <a:srgbClr val="93AE43"/>
                </a:solidFill>
                <a:latin typeface="Segoe"/>
              </a:endParaRPr>
            </a:p>
          </p:txBody>
        </p:sp>
      </p:grpSp>
      <p:grpSp>
        <p:nvGrpSpPr>
          <p:cNvPr id="16" name="Group 15"/>
          <p:cNvGrpSpPr/>
          <p:nvPr/>
        </p:nvGrpSpPr>
        <p:grpSpPr>
          <a:xfrm>
            <a:off x="711750" y="5167269"/>
            <a:ext cx="7282672" cy="827972"/>
            <a:chOff x="1572038" y="4027255"/>
            <a:chExt cx="7282672" cy="827972"/>
          </a:xfrm>
        </p:grpSpPr>
        <p:sp>
          <p:nvSpPr>
            <p:cNvPr id="17" name="TextBox 16"/>
            <p:cNvSpPr txBox="1"/>
            <p:nvPr/>
          </p:nvSpPr>
          <p:spPr>
            <a:xfrm>
              <a:off x="1572038" y="4332007"/>
              <a:ext cx="2594307" cy="523220"/>
            </a:xfrm>
            <a:prstGeom prst="rect">
              <a:avLst/>
            </a:prstGeom>
            <a:noFill/>
            <a:ln>
              <a:solidFill>
                <a:schemeClr val="accent1"/>
              </a:solidFill>
            </a:ln>
          </p:spPr>
          <p:txBody>
            <a:bodyPr wrap="square" rtlCol="0">
              <a:spAutoFit/>
            </a:bodyPr>
            <a:lstStyle/>
            <a:p>
              <a:pPr algn="ctr"/>
              <a:r>
                <a:rPr lang="es-UY" sz="2800" dirty="0" smtClean="0">
                  <a:latin typeface="Segoe"/>
                </a:rPr>
                <a:t>ATTRACTION</a:t>
              </a:r>
              <a:endParaRPr lang="es-UY" sz="2800" dirty="0">
                <a:latin typeface="Segoe"/>
              </a:endParaRPr>
            </a:p>
          </p:txBody>
        </p:sp>
        <p:sp>
          <p:nvSpPr>
            <p:cNvPr id="18" name="TextBox 17"/>
            <p:cNvSpPr txBox="1"/>
            <p:nvPr/>
          </p:nvSpPr>
          <p:spPr>
            <a:xfrm>
              <a:off x="6865610" y="4329721"/>
              <a:ext cx="1989100" cy="523220"/>
            </a:xfrm>
            <a:prstGeom prst="rect">
              <a:avLst/>
            </a:prstGeom>
            <a:noFill/>
            <a:ln>
              <a:solidFill>
                <a:schemeClr val="accent1"/>
              </a:solidFill>
            </a:ln>
          </p:spPr>
          <p:txBody>
            <a:bodyPr wrap="square" rtlCol="0">
              <a:spAutoFit/>
            </a:bodyPr>
            <a:lstStyle/>
            <a:p>
              <a:pPr algn="ctr"/>
              <a:r>
                <a:rPr lang="es-UY" sz="2800" dirty="0" smtClean="0">
                  <a:latin typeface="Segoe"/>
                </a:rPr>
                <a:t>SUPPLIER</a:t>
              </a:r>
              <a:endParaRPr lang="es-UY" sz="2800" dirty="0">
                <a:latin typeface="Segoe"/>
              </a:endParaRPr>
            </a:p>
          </p:txBody>
        </p:sp>
        <p:cxnSp>
          <p:nvCxnSpPr>
            <p:cNvPr id="19" name="Straight Arrow Connector 18"/>
            <p:cNvCxnSpPr>
              <a:stCxn id="17" idx="3"/>
              <a:endCxn id="18" idx="1"/>
            </p:cNvCxnSpPr>
            <p:nvPr/>
          </p:nvCxnSpPr>
          <p:spPr bwMode="auto">
            <a:xfrm flipV="1">
              <a:off x="4166345" y="4591331"/>
              <a:ext cx="2699265" cy="2286"/>
            </a:xfrm>
            <a:prstGeom prst="straightConnector1">
              <a:avLst/>
            </a:prstGeom>
            <a:noFill/>
            <a:ln w="38100" cap="flat" cmpd="sng" algn="ctr">
              <a:solidFill>
                <a:schemeClr val="bg1"/>
              </a:solidFill>
              <a:prstDash val="solid"/>
              <a:round/>
              <a:headEnd type="triangle" w="med" len="med"/>
              <a:tailEnd type="triangle"/>
            </a:ln>
            <a:effectLst/>
          </p:spPr>
        </p:cxnSp>
        <p:cxnSp>
          <p:nvCxnSpPr>
            <p:cNvPr id="20" name="Straight Arrow Connector 19"/>
            <p:cNvCxnSpPr/>
            <p:nvPr/>
          </p:nvCxnSpPr>
          <p:spPr bwMode="auto">
            <a:xfrm>
              <a:off x="5380566" y="4615166"/>
              <a:ext cx="1584176" cy="0"/>
            </a:xfrm>
            <a:prstGeom prst="straightConnector1">
              <a:avLst/>
            </a:prstGeom>
            <a:noFill/>
            <a:ln w="38100" cap="flat" cmpd="sng" algn="ctr">
              <a:solidFill>
                <a:schemeClr val="bg1"/>
              </a:solidFill>
              <a:prstDash val="solid"/>
              <a:round/>
              <a:headEnd type="none" w="med" len="med"/>
              <a:tailEnd type="triangle"/>
            </a:ln>
            <a:effectLst/>
          </p:spPr>
        </p:cxnSp>
        <p:sp>
          <p:nvSpPr>
            <p:cNvPr id="21" name="TextBox 20"/>
            <p:cNvSpPr txBox="1"/>
            <p:nvPr/>
          </p:nvSpPr>
          <p:spPr>
            <a:xfrm>
              <a:off x="4166345" y="4037334"/>
              <a:ext cx="1064715" cy="523220"/>
            </a:xfrm>
            <a:prstGeom prst="rect">
              <a:avLst/>
            </a:prstGeom>
            <a:noFill/>
          </p:spPr>
          <p:txBody>
            <a:bodyPr wrap="none" rtlCol="0">
              <a:spAutoFit/>
            </a:bodyPr>
            <a:lstStyle/>
            <a:p>
              <a:r>
                <a:rPr lang="es-UY" sz="2800" dirty="0" err="1" smtClean="0">
                  <a:solidFill>
                    <a:srgbClr val="93AE43"/>
                  </a:solidFill>
                  <a:latin typeface="Segoe"/>
                </a:rPr>
                <a:t>many</a:t>
              </a:r>
              <a:endParaRPr lang="es-UY" sz="2800" dirty="0">
                <a:solidFill>
                  <a:srgbClr val="93AE43"/>
                </a:solidFill>
                <a:latin typeface="Segoe"/>
              </a:endParaRPr>
            </a:p>
          </p:txBody>
        </p:sp>
        <p:sp>
          <p:nvSpPr>
            <p:cNvPr id="22" name="TextBox 21"/>
            <p:cNvSpPr txBox="1"/>
            <p:nvPr/>
          </p:nvSpPr>
          <p:spPr>
            <a:xfrm>
              <a:off x="5757614" y="4027255"/>
              <a:ext cx="1064715" cy="523220"/>
            </a:xfrm>
            <a:prstGeom prst="rect">
              <a:avLst/>
            </a:prstGeom>
            <a:noFill/>
          </p:spPr>
          <p:txBody>
            <a:bodyPr wrap="none" rtlCol="0">
              <a:spAutoFit/>
            </a:bodyPr>
            <a:lstStyle/>
            <a:p>
              <a:r>
                <a:rPr lang="es-UY" sz="2800" dirty="0" err="1" smtClean="0">
                  <a:solidFill>
                    <a:srgbClr val="93AE43"/>
                  </a:solidFill>
                  <a:latin typeface="Segoe"/>
                </a:rPr>
                <a:t>many</a:t>
              </a:r>
              <a:endParaRPr lang="es-UY" sz="2800" dirty="0">
                <a:solidFill>
                  <a:srgbClr val="93AE43"/>
                </a:solidFill>
                <a:latin typeface="Segoe"/>
              </a:endParaRPr>
            </a:p>
          </p:txBody>
        </p:sp>
      </p:grpSp>
      <p:cxnSp>
        <p:nvCxnSpPr>
          <p:cNvPr id="24" name="Straight Connector 23"/>
          <p:cNvCxnSpPr>
            <a:endCxn id="4" idx="1"/>
          </p:cNvCxnSpPr>
          <p:nvPr/>
        </p:nvCxnSpPr>
        <p:spPr>
          <a:xfrm flipV="1">
            <a:off x="3184912" y="1014922"/>
            <a:ext cx="2215202" cy="30777"/>
          </a:xfrm>
          <a:prstGeom prst="line">
            <a:avLst/>
          </a:prstGeom>
          <a:ln>
            <a:solidFill>
              <a:srgbClr val="93AE4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18" idx="1"/>
          </p:cNvCxnSpPr>
          <p:nvPr/>
        </p:nvCxnSpPr>
        <p:spPr>
          <a:xfrm flipV="1">
            <a:off x="3412677" y="5731345"/>
            <a:ext cx="2592645" cy="33064"/>
          </a:xfrm>
          <a:prstGeom prst="line">
            <a:avLst/>
          </a:prstGeom>
          <a:ln>
            <a:solidFill>
              <a:srgbClr val="93AE43"/>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991429" y="2471204"/>
            <a:ext cx="29028" cy="1624021"/>
          </a:xfrm>
          <a:prstGeom prst="line">
            <a:avLst/>
          </a:prstGeom>
          <a:ln>
            <a:solidFill>
              <a:srgbClr val="93AE43"/>
            </a:solidFill>
          </a:ln>
        </p:spPr>
        <p:style>
          <a:lnRef idx="2">
            <a:schemeClr val="accent1"/>
          </a:lnRef>
          <a:fillRef idx="0">
            <a:schemeClr val="accent1"/>
          </a:fillRef>
          <a:effectRef idx="1">
            <a:schemeClr val="accent1"/>
          </a:effectRef>
          <a:fontRef idx="minor">
            <a:schemeClr val="tx1"/>
          </a:fontRef>
        </p:style>
      </p:cxnSp>
      <p:sp>
        <p:nvSpPr>
          <p:cNvPr id="26"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42663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83749555"/>
              </p:ext>
            </p:extLst>
          </p:nvPr>
        </p:nvGraphicFramePr>
        <p:xfrm>
          <a:off x="395536" y="1175484"/>
          <a:ext cx="35520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12"/>
          <p:cNvSpPr txBox="1">
            <a:spLocks noChangeArrowheads="1"/>
          </p:cNvSpPr>
          <p:nvPr/>
        </p:nvSpPr>
        <p:spPr bwMode="auto">
          <a:xfrm>
            <a:off x="827584" y="1174958"/>
            <a:ext cx="21819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2400" dirty="0" smtClean="0">
                <a:latin typeface="Segoe"/>
              </a:rPr>
              <a:t>CATEGORY</a:t>
            </a:r>
            <a:endParaRPr lang="es-UY" sz="2400" dirty="0">
              <a:latin typeface="Segoe"/>
            </a:endParaRPr>
          </a:p>
        </p:txBody>
      </p:sp>
      <p:sp>
        <p:nvSpPr>
          <p:cNvPr id="4" name="TextBox 12"/>
          <p:cNvSpPr txBox="1">
            <a:spLocks noChangeArrowheads="1"/>
          </p:cNvSpPr>
          <p:nvPr/>
        </p:nvSpPr>
        <p:spPr bwMode="auto">
          <a:xfrm>
            <a:off x="6506194" y="3859754"/>
            <a:ext cx="2432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2400" dirty="0" smtClean="0">
                <a:latin typeface="Segoe"/>
              </a:rPr>
              <a:t>ATTRACTION</a:t>
            </a:r>
            <a:endParaRPr lang="es-UY" sz="2400" dirty="0">
              <a:latin typeface="Segoe"/>
            </a:endParaRPr>
          </a:p>
        </p:txBody>
      </p:sp>
      <p:pic>
        <p:nvPicPr>
          <p:cNvPr id="5"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0652" y="610231"/>
            <a:ext cx="250909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38208" y="1892559"/>
            <a:ext cx="2700730" cy="1791053"/>
          </a:xfrm>
          <a:prstGeom prst="rect">
            <a:avLst/>
          </a:prstGeom>
        </p:spPr>
      </p:pic>
      <p:sp>
        <p:nvSpPr>
          <p:cNvPr id="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705385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rroballo\AppData\Local\Microsoft\Windows\Temporary Internet Files\Content.IE5\Z664XR4R\MC90005681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564904"/>
            <a:ext cx="1813255" cy="14328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58" y="332656"/>
            <a:ext cx="2032000" cy="1524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058" y="546132"/>
            <a:ext cx="1731516" cy="2306379"/>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8058" y="1207930"/>
            <a:ext cx="2505279" cy="1878959"/>
          </a:xfrm>
          <a:prstGeom prst="rect">
            <a:avLst/>
          </a:prstGeom>
        </p:spPr>
      </p:pic>
      <p:pic>
        <p:nvPicPr>
          <p:cNvPr id="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2036273"/>
            <a:ext cx="2736304" cy="184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9773" y="3276221"/>
            <a:ext cx="2204576" cy="1994617"/>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7772" y="4638394"/>
            <a:ext cx="2422841" cy="1670925"/>
          </a:xfrm>
          <a:prstGeom prst="rect">
            <a:avLst/>
          </a:prstGeom>
        </p:spPr>
      </p:pic>
      <p:pic>
        <p:nvPicPr>
          <p:cNvPr id="9" name="Picture 11" descr="C:\Users\rroballo\AppData\Local\Microsoft\Windows\Temporary Internet Files\Content.IE5\KJEMGSQ8\MC900065128[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25211" y="4358026"/>
            <a:ext cx="1755775" cy="18256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p:nvPr/>
        </p:nvCxnSpPr>
        <p:spPr bwMode="auto">
          <a:xfrm rot="10800000" flipV="1">
            <a:off x="2136784" y="1286790"/>
            <a:ext cx="5810259" cy="2358233"/>
          </a:xfrm>
          <a:prstGeom prst="bentConnector3">
            <a:avLst>
              <a:gd name="adj1" fmla="val 50000"/>
            </a:avLst>
          </a:prstGeom>
          <a:noFill/>
          <a:ln w="127000" cap="flat" cmpd="sng" algn="ctr">
            <a:solidFill>
              <a:srgbClr val="93AE43"/>
            </a:solidFill>
            <a:prstDash val="solid"/>
            <a:round/>
            <a:headEnd type="none" w="med" len="med"/>
            <a:tailEnd type="none" w="med" len="med"/>
          </a:ln>
          <a:effectLst/>
        </p:spPr>
      </p:cxnSp>
      <p:grpSp>
        <p:nvGrpSpPr>
          <p:cNvPr id="11" name="Group 10"/>
          <p:cNvGrpSpPr/>
          <p:nvPr/>
        </p:nvGrpSpPr>
        <p:grpSpPr>
          <a:xfrm>
            <a:off x="256751" y="4127193"/>
            <a:ext cx="4865335" cy="942310"/>
            <a:chOff x="256751" y="4127193"/>
            <a:chExt cx="4865335" cy="942310"/>
          </a:xfrm>
        </p:grpSpPr>
        <p:grpSp>
          <p:nvGrpSpPr>
            <p:cNvPr id="12" name="Group 11"/>
            <p:cNvGrpSpPr/>
            <p:nvPr/>
          </p:nvGrpSpPr>
          <p:grpSpPr>
            <a:xfrm>
              <a:off x="256751" y="4127193"/>
              <a:ext cx="4865335" cy="461665"/>
              <a:chOff x="1982450" y="5233556"/>
              <a:chExt cx="4865335" cy="461665"/>
            </a:xfrm>
          </p:grpSpPr>
          <p:sp>
            <p:nvSpPr>
              <p:cNvPr id="16" name="TextBox 15"/>
              <p:cNvSpPr txBox="1"/>
              <p:nvPr/>
            </p:nvSpPr>
            <p:spPr>
              <a:xfrm>
                <a:off x="1982450" y="5233556"/>
                <a:ext cx="1707519" cy="461665"/>
              </a:xfrm>
              <a:prstGeom prst="rect">
                <a:avLst/>
              </a:prstGeom>
              <a:noFill/>
              <a:ln w="38100">
                <a:solidFill>
                  <a:schemeClr val="accent1"/>
                </a:solidFill>
              </a:ln>
            </p:spPr>
            <p:txBody>
              <a:bodyPr wrap="none" rtlCol="0">
                <a:spAutoFit/>
              </a:bodyPr>
              <a:lstStyle/>
              <a:p>
                <a:r>
                  <a:rPr lang="es-UY" sz="2400" dirty="0" smtClean="0">
                    <a:latin typeface="Segoe"/>
                  </a:rPr>
                  <a:t>SUPPLIER</a:t>
                </a:r>
                <a:endParaRPr lang="es-UY" sz="2400" dirty="0">
                  <a:latin typeface="Segoe"/>
                </a:endParaRPr>
              </a:p>
            </p:txBody>
          </p:sp>
          <p:sp>
            <p:nvSpPr>
              <p:cNvPr id="17" name="TextBox 16"/>
              <p:cNvSpPr txBox="1"/>
              <p:nvPr/>
            </p:nvSpPr>
            <p:spPr>
              <a:xfrm>
                <a:off x="4720664" y="5233556"/>
                <a:ext cx="2127121" cy="461665"/>
              </a:xfrm>
              <a:prstGeom prst="rect">
                <a:avLst/>
              </a:prstGeom>
              <a:noFill/>
              <a:ln w="38100">
                <a:solidFill>
                  <a:schemeClr val="accent1"/>
                </a:solidFill>
              </a:ln>
            </p:spPr>
            <p:txBody>
              <a:bodyPr wrap="none" rtlCol="0">
                <a:spAutoFit/>
              </a:bodyPr>
              <a:lstStyle/>
              <a:p>
                <a:r>
                  <a:rPr lang="es-UY" sz="2400" dirty="0" smtClean="0">
                    <a:latin typeface="Segoe"/>
                  </a:rPr>
                  <a:t>ATTRACTION</a:t>
                </a:r>
                <a:endParaRPr lang="es-UY" sz="2400" dirty="0">
                  <a:latin typeface="Segoe"/>
                </a:endParaRPr>
              </a:p>
            </p:txBody>
          </p:sp>
          <p:cxnSp>
            <p:nvCxnSpPr>
              <p:cNvPr id="18" name="Straight Arrow Connector 17"/>
              <p:cNvCxnSpPr>
                <a:stCxn id="16" idx="3"/>
              </p:cNvCxnSpPr>
              <p:nvPr/>
            </p:nvCxnSpPr>
            <p:spPr bwMode="auto">
              <a:xfrm>
                <a:off x="3689969" y="5464389"/>
                <a:ext cx="861869" cy="0"/>
              </a:xfrm>
              <a:prstGeom prst="straightConnector1">
                <a:avLst/>
              </a:prstGeom>
              <a:noFill/>
              <a:ln w="63500" cap="flat" cmpd="sng" algn="ctr">
                <a:solidFill>
                  <a:srgbClr val="050AE5"/>
                </a:solidFill>
                <a:prstDash val="solid"/>
                <a:round/>
                <a:headEnd type="none" w="med" len="med"/>
                <a:tailEnd type="triangle"/>
              </a:ln>
              <a:effectLst/>
            </p:spPr>
          </p:cxnSp>
          <p:cxnSp>
            <p:nvCxnSpPr>
              <p:cNvPr id="19" name="Straight Arrow Connector 18"/>
              <p:cNvCxnSpPr>
                <a:stCxn id="16" idx="3"/>
                <a:endCxn id="17" idx="1"/>
              </p:cNvCxnSpPr>
              <p:nvPr/>
            </p:nvCxnSpPr>
            <p:spPr bwMode="auto">
              <a:xfrm>
                <a:off x="3689969" y="5464389"/>
                <a:ext cx="1030695" cy="0"/>
              </a:xfrm>
              <a:prstGeom prst="straightConnector1">
                <a:avLst/>
              </a:prstGeom>
              <a:noFill/>
              <a:ln w="63500" cap="flat" cmpd="sng" algn="ctr">
                <a:solidFill>
                  <a:srgbClr val="050AE5"/>
                </a:solidFill>
                <a:prstDash val="solid"/>
                <a:round/>
                <a:headEnd type="triangle" w="med" len="med"/>
                <a:tailEnd type="triangle"/>
              </a:ln>
              <a:effectLst/>
            </p:spPr>
          </p:cxnSp>
        </p:grpSp>
        <p:grpSp>
          <p:nvGrpSpPr>
            <p:cNvPr id="13" name="Group 12"/>
            <p:cNvGrpSpPr/>
            <p:nvPr/>
          </p:nvGrpSpPr>
          <p:grpSpPr>
            <a:xfrm>
              <a:off x="1272886" y="4588858"/>
              <a:ext cx="2190343" cy="480645"/>
              <a:chOff x="3551763" y="5740698"/>
              <a:chExt cx="2190343" cy="480645"/>
            </a:xfrm>
          </p:grpSpPr>
          <p:sp>
            <p:nvSpPr>
              <p:cNvPr id="14" name="TextBox 13"/>
              <p:cNvSpPr txBox="1"/>
              <p:nvPr/>
            </p:nvSpPr>
            <p:spPr>
              <a:xfrm>
                <a:off x="3551763" y="5759678"/>
                <a:ext cx="380232" cy="461665"/>
              </a:xfrm>
              <a:prstGeom prst="rect">
                <a:avLst/>
              </a:prstGeom>
              <a:noFill/>
            </p:spPr>
            <p:txBody>
              <a:bodyPr wrap="none" rtlCol="0">
                <a:spAutoFit/>
              </a:bodyPr>
              <a:lstStyle/>
              <a:p>
                <a:r>
                  <a:rPr lang="es-UY" sz="2400" dirty="0" smtClean="0">
                    <a:solidFill>
                      <a:srgbClr val="FF0000"/>
                    </a:solidFill>
                    <a:latin typeface="+mj-lt"/>
                  </a:rPr>
                  <a:t>1</a:t>
                </a:r>
                <a:endParaRPr lang="es-UY" sz="2400" dirty="0">
                  <a:solidFill>
                    <a:srgbClr val="FF0000"/>
                  </a:solidFill>
                  <a:latin typeface="+mj-lt"/>
                </a:endParaRPr>
              </a:p>
            </p:txBody>
          </p:sp>
          <p:sp>
            <p:nvSpPr>
              <p:cNvPr id="15" name="TextBox 14"/>
              <p:cNvSpPr txBox="1"/>
              <p:nvPr/>
            </p:nvSpPr>
            <p:spPr>
              <a:xfrm>
                <a:off x="4698038" y="5740698"/>
                <a:ext cx="1044068" cy="461665"/>
              </a:xfrm>
              <a:prstGeom prst="rect">
                <a:avLst/>
              </a:prstGeom>
              <a:noFill/>
            </p:spPr>
            <p:txBody>
              <a:bodyPr wrap="none" rtlCol="0">
                <a:spAutoFit/>
              </a:bodyPr>
              <a:lstStyle/>
              <a:p>
                <a:r>
                  <a:rPr lang="es-UY" sz="2400" dirty="0" err="1" smtClean="0">
                    <a:solidFill>
                      <a:srgbClr val="FF0000"/>
                    </a:solidFill>
                    <a:latin typeface="+mj-lt"/>
                  </a:rPr>
                  <a:t>many</a:t>
                </a:r>
                <a:endParaRPr lang="es-UY" sz="2400" dirty="0">
                  <a:solidFill>
                    <a:srgbClr val="FF0000"/>
                  </a:solidFill>
                  <a:latin typeface="+mj-lt"/>
                </a:endParaRPr>
              </a:p>
            </p:txBody>
          </p:sp>
        </p:grpSp>
      </p:grpSp>
      <p:sp>
        <p:nvSpPr>
          <p:cNvPr id="20"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290876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circle(in)">
                                      <p:cBhvr>
                                        <p:cTn id="51" dur="2000"/>
                                        <p:tgtEl>
                                          <p:spTgt spid="10"/>
                                        </p:tgtEl>
                                      </p:cBhvr>
                                    </p:animEffect>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dirty="0" smtClean="0">
                <a:solidFill>
                  <a:srgbClr val="93AE43"/>
                </a:solidFill>
              </a:rPr>
              <a:t>Creamos la transacción </a:t>
            </a:r>
            <a:r>
              <a:rPr lang="es-UY" dirty="0" err="1" smtClean="0">
                <a:solidFill>
                  <a:srgbClr val="93AE43"/>
                </a:solidFill>
              </a:rPr>
              <a:t>Supplier</a:t>
            </a:r>
            <a:endParaRPr lang="es-UY" dirty="0">
              <a:solidFill>
                <a:srgbClr val="93AE43"/>
              </a:solidFill>
            </a:endParaRPr>
          </a:p>
        </p:txBody>
      </p:sp>
      <p:pic>
        <p:nvPicPr>
          <p:cNvPr id="4" name="Picture 3"/>
          <p:cNvPicPr/>
          <p:nvPr/>
        </p:nvPicPr>
        <p:blipFill>
          <a:blip r:embed="rId3"/>
          <a:stretch>
            <a:fillRect/>
          </a:stretch>
        </p:blipFill>
        <p:spPr>
          <a:xfrm>
            <a:off x="1077069" y="1484784"/>
            <a:ext cx="6912768" cy="3888432"/>
          </a:xfrm>
          <a:prstGeom prst="rect">
            <a:avLst/>
          </a:prstGeom>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56582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364724"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Vemos la relación actual entre proveedores y atracciones</a:t>
            </a:r>
            <a:endParaRPr lang="es-UY" sz="2800" dirty="0">
              <a:solidFill>
                <a:srgbClr val="93AE43"/>
              </a:solidFill>
            </a:endParaRPr>
          </a:p>
        </p:txBody>
      </p:sp>
      <p:pic>
        <p:nvPicPr>
          <p:cNvPr id="4" name="Picture 3"/>
          <p:cNvPicPr/>
          <p:nvPr/>
        </p:nvPicPr>
        <p:blipFill>
          <a:blip r:embed="rId3"/>
          <a:stretch>
            <a:fillRect/>
          </a:stretch>
        </p:blipFill>
        <p:spPr>
          <a:xfrm>
            <a:off x="1103563" y="1615408"/>
            <a:ext cx="6859779" cy="3829816"/>
          </a:xfrm>
          <a:prstGeom prst="rect">
            <a:avLst/>
          </a:prstGeom>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4277384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Agregamos el Id del proveedor en la </a:t>
            </a:r>
            <a:r>
              <a:rPr lang="es-UY" sz="2800" dirty="0" err="1" smtClean="0">
                <a:solidFill>
                  <a:srgbClr val="93AE43"/>
                </a:solidFill>
              </a:rPr>
              <a:t>trn</a:t>
            </a:r>
            <a:r>
              <a:rPr lang="es-UY" sz="2800" dirty="0" smtClean="0">
                <a:solidFill>
                  <a:srgbClr val="93AE43"/>
                </a:solidFill>
              </a:rPr>
              <a:t> de atracciones</a:t>
            </a:r>
            <a:endParaRPr lang="es-UY" sz="2800" dirty="0">
              <a:solidFill>
                <a:srgbClr val="93AE43"/>
              </a:solidFill>
            </a:endParaRPr>
          </a:p>
        </p:txBody>
      </p:sp>
      <p:pic>
        <p:nvPicPr>
          <p:cNvPr id="4" name="Picture 3"/>
          <p:cNvPicPr/>
          <p:nvPr/>
        </p:nvPicPr>
        <p:blipFill>
          <a:blip r:embed="rId3"/>
          <a:stretch>
            <a:fillRect/>
          </a:stretch>
        </p:blipFill>
        <p:spPr>
          <a:xfrm>
            <a:off x="467544" y="1484784"/>
            <a:ext cx="8136904" cy="3987025"/>
          </a:xfrm>
          <a:prstGeom prst="rect">
            <a:avLst/>
          </a:prstGeom>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50717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Volvemos a ver la relación entre proveedores y atracciones</a:t>
            </a:r>
            <a:endParaRPr lang="es-UY" sz="2800" dirty="0">
              <a:solidFill>
                <a:srgbClr val="93AE43"/>
              </a:solidFill>
            </a:endParaRPr>
          </a:p>
        </p:txBody>
      </p:sp>
      <p:pic>
        <p:nvPicPr>
          <p:cNvPr id="4" name="Picture 3"/>
          <p:cNvPicPr/>
          <p:nvPr/>
        </p:nvPicPr>
        <p:blipFill>
          <a:blip r:embed="rId3"/>
          <a:stretch>
            <a:fillRect/>
          </a:stretch>
        </p:blipFill>
        <p:spPr>
          <a:xfrm>
            <a:off x="981074" y="1556792"/>
            <a:ext cx="6903294" cy="4032448"/>
          </a:xfrm>
          <a:prstGeom prst="rect">
            <a:avLst/>
          </a:prstGeom>
        </p:spPr>
      </p:pic>
      <p:sp>
        <p:nvSpPr>
          <p:cNvPr id="5"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122567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285750" y="260350"/>
            <a:ext cx="8534400" cy="1157288"/>
          </a:xfrm>
          <a:prstGeom prst="rect">
            <a:avLst/>
          </a:prstGeom>
        </p:spPr>
        <p:txBody>
          <a:bodyPr/>
          <a:lstStyle>
            <a:lvl1pPr algn="l" defTabSz="457200" rtl="0" eaLnBrk="1" latinLnBrk="0" hangingPunct="1">
              <a:spcBef>
                <a:spcPct val="0"/>
              </a:spcBef>
              <a:buNone/>
              <a:defRPr sz="3600" b="1" kern="1200">
                <a:solidFill>
                  <a:schemeClr val="tx1">
                    <a:lumMod val="85000"/>
                    <a:lumOff val="15000"/>
                  </a:schemeClr>
                </a:solidFill>
                <a:latin typeface="Segoe"/>
                <a:ea typeface="+mj-ea"/>
                <a:cs typeface="Segoe"/>
              </a:defRPr>
            </a:lvl1pPr>
          </a:lstStyle>
          <a:p>
            <a:r>
              <a:rPr lang="es-UY" sz="2800" dirty="0" smtClean="0">
                <a:solidFill>
                  <a:srgbClr val="93AE43"/>
                </a:solidFill>
              </a:rPr>
              <a:t>Tablas que crea </a:t>
            </a:r>
            <a:r>
              <a:rPr lang="es-UY" sz="2800" dirty="0" err="1" smtClean="0">
                <a:solidFill>
                  <a:srgbClr val="93AE43"/>
                </a:solidFill>
              </a:rPr>
              <a:t>GeneXus</a:t>
            </a:r>
            <a:r>
              <a:rPr lang="es-UY" sz="2800" dirty="0" smtClean="0">
                <a:solidFill>
                  <a:srgbClr val="93AE43"/>
                </a:solidFill>
              </a:rPr>
              <a:t> a partir del diseño implementado</a:t>
            </a:r>
            <a:endParaRPr lang="es-UY" sz="2800" dirty="0">
              <a:solidFill>
                <a:srgbClr val="93AE43"/>
              </a:solidFill>
            </a:endParaRPr>
          </a:p>
        </p:txBody>
      </p:sp>
      <p:pic>
        <p:nvPicPr>
          <p:cNvPr id="3" name="Picture 2"/>
          <p:cNvPicPr/>
          <p:nvPr/>
        </p:nvPicPr>
        <p:blipFill>
          <a:blip r:embed="rId3"/>
          <a:stretch>
            <a:fillRect/>
          </a:stretch>
        </p:blipFill>
        <p:spPr>
          <a:xfrm>
            <a:off x="611560" y="1484784"/>
            <a:ext cx="7056784" cy="1944216"/>
          </a:xfrm>
          <a:prstGeom prst="rect">
            <a:avLst/>
          </a:prstGeom>
        </p:spPr>
      </p:pic>
      <p:sp>
        <p:nvSpPr>
          <p:cNvPr id="4" name="TextBox 3"/>
          <p:cNvSpPr txBox="1"/>
          <p:nvPr/>
        </p:nvSpPr>
        <p:spPr>
          <a:xfrm>
            <a:off x="5542181" y="2611160"/>
            <a:ext cx="2529410" cy="461665"/>
          </a:xfrm>
          <a:prstGeom prst="rect">
            <a:avLst/>
          </a:prstGeom>
          <a:solidFill>
            <a:schemeClr val="bg1">
              <a:lumMod val="95000"/>
            </a:schemeClr>
          </a:solidFill>
          <a:ln w="28575">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2400" dirty="0" smtClean="0">
                <a:latin typeface="Segoe"/>
              </a:rPr>
              <a:t>Tabla SUPPLIER</a:t>
            </a:r>
            <a:endParaRPr lang="es-UY" sz="2400" dirty="0">
              <a:latin typeface="Segoe"/>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429000"/>
            <a:ext cx="5756041" cy="166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4577" y="5130346"/>
            <a:ext cx="2425664" cy="461665"/>
          </a:xfrm>
          <a:prstGeom prst="rect">
            <a:avLst/>
          </a:prstGeom>
          <a:solidFill>
            <a:schemeClr val="bg1">
              <a:lumMod val="95000"/>
            </a:schemeClr>
          </a:solidFill>
          <a:ln w="28575">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s-UY" sz="2400" dirty="0" smtClean="0">
                <a:latin typeface="Segoe"/>
              </a:rPr>
              <a:t>TRN SUPPLIER</a:t>
            </a:r>
            <a:endParaRPr lang="es-UY" sz="2400" dirty="0">
              <a:latin typeface="Segoe"/>
            </a:endParaRPr>
          </a:p>
        </p:txBody>
      </p:sp>
      <p:sp>
        <p:nvSpPr>
          <p:cNvPr id="7" name="Title 1"/>
          <p:cNvSpPr txBox="1">
            <a:spLocks/>
          </p:cNvSpPr>
          <p:nvPr/>
        </p:nvSpPr>
        <p:spPr>
          <a:xfrm>
            <a:off x="1823223" y="6525528"/>
            <a:ext cx="3895405" cy="303025"/>
          </a:xfrm>
          <a:prstGeom prst="rect">
            <a:avLst/>
          </a:prstGeom>
        </p:spPr>
        <p:txBody>
          <a:bodyPr vert="horz" lIns="0" tIns="0" rIns="0" bIns="0" rtlCol="0" anchor="ctr">
            <a:normAutofit/>
          </a:bodyPr>
          <a:lstStyle>
            <a:lvl1pPr algn="l" defTabSz="457200" rtl="0" eaLnBrk="1" latinLnBrk="0" hangingPunct="1">
              <a:spcBef>
                <a:spcPct val="0"/>
              </a:spcBef>
              <a:buNone/>
              <a:defRPr lang="es-ES_tradnl" sz="1200" b="1" i="1" u="none" kern="1200" baseline="0" smtClean="0">
                <a:solidFill>
                  <a:schemeClr val="tx1">
                    <a:lumMod val="75000"/>
                    <a:lumOff val="25000"/>
                  </a:schemeClr>
                </a:solidFill>
                <a:latin typeface="Segoe"/>
                <a:ea typeface="+mj-ea"/>
                <a:cs typeface="Segoe"/>
              </a:defRPr>
            </a:lvl1pPr>
          </a:lstStyle>
          <a:p>
            <a:r>
              <a:rPr lang="en-US" b="0" i="0" dirty="0" smtClean="0">
                <a:solidFill>
                  <a:schemeClr val="bg1">
                    <a:lumMod val="95000"/>
                  </a:schemeClr>
                </a:solidFill>
              </a:rPr>
              <a:t>RELACIONES ENTRE ACTORES DE LA REALIDAD</a:t>
            </a:r>
            <a:endParaRPr lang="en-US" b="0" i="0" dirty="0">
              <a:solidFill>
                <a:schemeClr val="bg1">
                  <a:lumMod val="95000"/>
                </a:schemeClr>
              </a:solidFill>
            </a:endParaRPr>
          </a:p>
        </p:txBody>
      </p:sp>
    </p:spTree>
    <p:extLst>
      <p:ext uri="{BB962C8B-B14F-4D97-AF65-F5344CB8AC3E}">
        <p14:creationId xmlns:p14="http://schemas.microsoft.com/office/powerpoint/2010/main" val="252923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ctr">
        <a:normAutofit/>
      </a:bodyPr>
      <a:lstStyle>
        <a:defPPr>
          <a:defRPr b="0" i="0" dirty="0" smtClean="0">
            <a:solidFill>
              <a:schemeClr val="bg1">
                <a:lumMod val="9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2204</TotalTime>
  <Words>1753</Words>
  <Application>Microsoft Office PowerPoint</Application>
  <PresentationFormat>On-screen Show (4:3)</PresentationFormat>
  <Paragraphs>152</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RELACIONES ENTRE ACTORES DE LA REALIDAD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macmini-pro macmini</dc:creator>
  <cp:lastModifiedBy>Maia Shuster</cp:lastModifiedBy>
  <cp:revision>196</cp:revision>
  <cp:lastPrinted>2013-05-13T18:08:38Z</cp:lastPrinted>
  <dcterms:created xsi:type="dcterms:W3CDTF">2013-04-25T16:22:53Z</dcterms:created>
  <dcterms:modified xsi:type="dcterms:W3CDTF">2013-06-03T18:21:46Z</dcterms:modified>
</cp:coreProperties>
</file>