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64" r:id="rId5"/>
    <p:sldId id="265" r:id="rId6"/>
    <p:sldId id="269" r:id="rId7"/>
    <p:sldId id="268" r:id="rId8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0F3239-CD68-7D44-A79D-2C7662D983C6}">
          <p14:sldIdLst>
            <p14:sldId id="256"/>
            <p14:sldId id="262"/>
            <p14:sldId id="263"/>
            <p14:sldId id="264"/>
            <p14:sldId id="265"/>
            <p14:sldId id="269"/>
            <p14:sldId id="268"/>
          </p14:sldIdLst>
        </p14:section>
        <p14:section name="Untitled Section" id="{46B6E6F4-310F-C14D-A030-EA2BBB26B1A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E43"/>
    <a:srgbClr val="92BA5E"/>
    <a:srgbClr val="8EBB38"/>
    <a:srgbClr val="5E5E5E"/>
    <a:srgbClr val="A6CE2A"/>
    <a:srgbClr val="AED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452" autoAdjust="0"/>
    <p:restoredTop sz="74957" autoAdjust="0"/>
  </p:normalViewPr>
  <p:slideViewPr>
    <p:cSldViewPr snapToGrid="0" snapToObjects="1">
      <p:cViewPr>
        <p:scale>
          <a:sx n="66" d="100"/>
          <a:sy n="66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-287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9CE8-54DD-4042-ADF5-4E30E44A0B86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FC025-C41F-B943-B94E-E4BDAD66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8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8D245-ED2B-4219-9EBE-D4197D0D408A}" type="datetimeFigureOut">
              <a:rPr lang="es-UY" smtClean="0"/>
              <a:t>03/06/2013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ACFE4-5E7D-4C36-9678-2ED301D0586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1178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8425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19250" y="4715907"/>
            <a:ext cx="5438140" cy="4467701"/>
          </a:xfrm>
        </p:spPr>
        <p:txBody>
          <a:bodyPr/>
          <a:lstStyle/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Consideremos que un cliente realiza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varias excursiones y va acumulando millas.</a:t>
            </a:r>
          </a:p>
          <a:p>
            <a:pPr algn="just"/>
            <a:endParaRPr lang="es-UY" sz="900" baseline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 implementar la acumulación de millas al cliente, declaramos en la transacción 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la siguiente regla:</a:t>
            </a:r>
          </a:p>
          <a:p>
            <a:pPr algn="just"/>
            <a:endParaRPr lang="es-UY" sz="900" baseline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CustomerTripMiles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CustomerTotalMiles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algn="just"/>
            <a:endParaRPr lang="es-UY" sz="900" baseline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¿Cómo es el comportamiento de esta regla?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regla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tiene incorporado el siguiente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comporamiento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algn="just"/>
            <a:endParaRPr lang="es-UY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CustomerTripMiles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CustomerTotalMiles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algn="just"/>
            <a:endParaRPr lang="es-UY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ingresa una nueva excursión para el cliente entonces se le suma la cantidad 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CustomerTripMiles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CustomerTotalMiles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indent="0" algn="just">
              <a:buFont typeface="Arial" pitchFamily="34" charset="0"/>
              <a:buNone/>
            </a:pPr>
            <a:endParaRPr lang="es-UY" sz="900" baseline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 se elimina una excursión del cliente entonces automáticamente se resta el valor de 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CustomerTripMiles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CustomerTotalMiles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indent="0" algn="just">
              <a:buFont typeface="Arial" pitchFamily="34" charset="0"/>
              <a:buNone/>
            </a:pPr>
            <a:endParaRPr lang="es-UY" sz="900" baseline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 se 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modfiica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el valor de 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CustomerTripMiles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asociado a una excursión del cliente, entonces automáticamente se resta el valor que tenía declarado y luego se suma el nuevo valor indicado al total de millas del cliente.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9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42494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03752" y="4715907"/>
            <a:ext cx="5438140" cy="4467701"/>
          </a:xfrm>
        </p:spPr>
        <p:txBody>
          <a:bodyPr/>
          <a:lstStyle/>
          <a:p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regla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Subtract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tiene un comportamiento similar al visto en la regla 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UY" sz="900" b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pero </a:t>
            </a:r>
            <a:r>
              <a:rPr lang="es-UY" sz="900" b="1" i="0" u="sng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resta</a:t>
            </a:r>
            <a:r>
              <a:rPr lang="es-UY" sz="900" b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el primer valor al segundo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si insertan una excursión.</a:t>
            </a:r>
          </a:p>
          <a:p>
            <a:endParaRPr lang="es-UY" sz="900" baseline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Consideremos entonces la siguiente regla 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Subtract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endParaRPr lang="es-UY" sz="900" baseline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Subtract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CustomerTripMiles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CustomerTotalMiles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endParaRPr lang="es-UY" sz="900" baseline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 se agrega una nueva excursión para el cliente, entonces se resta el valor de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CustomerTripMiles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CustomerTotalMiles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 se elimina una excursión del Cliente entonces automáticamente se suma el valor de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CustomerTripMiles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CustomerTotalMiles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 se modifica el valor de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CustomerTripMiles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asociado a un viaje del cliente, entonces automáticamente se suma el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valor que tenía declarado y luego se resta el nuevo valor indicado.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95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/>
            </a:pPr>
            <a:r>
              <a:rPr lang="es-UY" sz="9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Contamos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con la transacción 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Prize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que permite definir premios a ser canjeados por millas.</a:t>
            </a:r>
          </a:p>
          <a:p>
            <a:pPr algn="just">
              <a:defRPr/>
            </a:pP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Cada premio tiene una cantidad de millas requerida para poder ser otorgado a un cliente que disponga de dicha cantidad de millas (o tenga más aún).</a:t>
            </a:r>
          </a:p>
          <a:p>
            <a:pPr algn="just">
              <a:defRPr/>
            </a:pP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 modo que cuando traten de asignarle 1 cliente a 1 premio, debemos validar si al cliente le alcanzan sus millas para asignarle dicho premio. En caso de alcanzarle y quedarse con el premio, hay que 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subtraerle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las millas que canjeó; y si el cliente no tiene millas suficientes, hay que anunciar el error correspondiente.</a:t>
            </a:r>
          </a:p>
          <a:p>
            <a:pPr algn="just">
              <a:defRPr/>
            </a:pPr>
            <a:endParaRPr lang="es-UY" sz="900" kern="1200" baseline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defRPr/>
            </a:pP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Observemos las 2 reglas definidas para la transacción 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Prize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Dado que ambas involucran al atributo 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CustomerTotalMiles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siendo que una de las reglas actualiza al atributo y la otra regla evalúa su valor, 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GeneXus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determina que primero debe ejecutar la sustracción que actualiza al atributo 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CustomerTotalMiles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y luego evaluar qué sucedió con su valor.</a:t>
            </a:r>
          </a:p>
          <a:p>
            <a:pPr algn="just">
              <a:defRPr/>
            </a:pPr>
            <a:endParaRPr lang="es-UY" sz="900" kern="1200" baseline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defRPr/>
            </a:pP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Dado que la sustracción se efectúa primero, si el cliente tenía menos millas que las requeridas por el premio, el atributo 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CustomerTotalMiles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quedará con valor negativo. Por este motivo es que la regla error evalúa si 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CustomerTotalMiles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&lt;0.  En caso de ocurrir esto entonces, se dispara la regla error, se emite el texto que anuncia el error y la regla 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subtract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deshace, es decir, que se revierte su ejecución como si no se hubiera hecho y el total de millas del cliente queda sin haberse modificado.</a:t>
            </a:r>
          </a:p>
          <a:p>
            <a:pPr algn="just">
              <a:defRPr/>
            </a:pPr>
            <a:endParaRPr lang="es-UY" sz="900" kern="1200" baseline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defRPr/>
            </a:pP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 en cambio después de la ejecución del 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subtract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no sucede que 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CustomerTotalMiles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haya 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quedao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con valor negativo (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CustomerTotalMiles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&lt;0) entonces el 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subtract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quedó efectuado.</a:t>
            </a:r>
          </a:p>
          <a:p>
            <a:pPr algn="just">
              <a:defRPr/>
            </a:pPr>
            <a:endParaRPr lang="es-UY" sz="900" kern="1200" baseline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defRPr/>
            </a:pP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Observemos que si eliminan un registro de premio asignado a 1 cliente, la regla 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subtract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suma en vez de restar. O sea que le suma al total de millas del cliente (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CustomerTotalMiles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la cantidad de millas correspondiente al premio (</a:t>
            </a:r>
            <a:r>
              <a:rPr lang="es-UY" sz="900" kern="1200" baseline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PrizeMiles</a:t>
            </a:r>
            <a:r>
              <a:rPr lang="es-UY" sz="9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pPr algn="just">
              <a:defRPr/>
            </a:pPr>
            <a:endParaRPr lang="es-UY" sz="900" kern="1200" baseline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defRPr/>
            </a:pPr>
            <a:endParaRPr lang="es-UY" sz="900" kern="1200" baseline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defRPr/>
            </a:pP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36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último veamos cómo podemos numerar el segundo nivel de una transacción.</a:t>
            </a:r>
          </a:p>
          <a:p>
            <a:pPr algn="just"/>
            <a:endParaRPr lang="es-UY" sz="900" baseline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Dado que la propiedad 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Autonumber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solamente es aplicable a claves primarias simples, para numerar automáticamente un 2do nivel, contamos con la regla </a:t>
            </a:r>
            <a:r>
              <a:rPr lang="es-UY" sz="900" b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Serial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just"/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Esta regla requiere definir un atributo en el 1er nivel de la transacción, que guardará el último valor asignado a las líneas del segundo nivel.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5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9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0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62" y="2225675"/>
            <a:ext cx="3241294" cy="1362075"/>
          </a:xfrm>
        </p:spPr>
        <p:txBody>
          <a:bodyPr anchor="t">
            <a:noAutofit/>
          </a:bodyPr>
          <a:lstStyle>
            <a:lvl1pPr algn="r">
              <a:defRPr sz="2800" b="0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8939" y="3615956"/>
            <a:ext cx="3892817" cy="993884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114709" y="6235386"/>
            <a:ext cx="8922775" cy="579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0622" y="52409"/>
            <a:ext cx="9083378" cy="6475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953" y="6566100"/>
            <a:ext cx="1420080" cy="216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5455" y="6510932"/>
            <a:ext cx="14635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"/>
                <a:cs typeface="Segoe"/>
              </a:rPr>
              <a:t>Curso GeneXus |</a:t>
            </a:r>
            <a:endParaRPr lang="en-US" sz="1400" dirty="0">
              <a:latin typeface="Segoe"/>
              <a:cs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80020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F23870D-71BF-1848-A9AB-AB99D0AA51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15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22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2804765" y="3177625"/>
            <a:ext cx="3617416" cy="620952"/>
          </a:xfrm>
          <a:prstGeom prst="rect">
            <a:avLst/>
          </a:prstGeom>
        </p:spPr>
        <p:txBody>
          <a:bodyPr anchor="t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en-US" sz="1600" i="1" u="none" kern="1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n-ea"/>
                <a:cs typeface="Sego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spc="70" dirty="0" err="1" smtClean="0">
                <a:solidFill>
                  <a:srgbClr val="FFFFFF"/>
                </a:solidFill>
              </a:rPr>
              <a:t>training.genexus.com</a:t>
            </a:r>
            <a:endParaRPr lang="en-US" sz="1900" spc="70" dirty="0"/>
          </a:p>
        </p:txBody>
      </p:sp>
      <p:pic>
        <p:nvPicPr>
          <p:cNvPr id="8" name="Picture 7" descr="logo_GXtraining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46" y="2928802"/>
            <a:ext cx="2460991" cy="3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4741" y="-16494"/>
            <a:ext cx="9212039" cy="6968298"/>
          </a:xfrm>
          <a:prstGeom prst="rect">
            <a:avLst/>
          </a:prstGeom>
          <a:solidFill>
            <a:srgbClr val="A6CE2A">
              <a:alpha val="8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1" dirty="0">
              <a:solidFill>
                <a:srgbClr val="A6CE2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6729" y="2377352"/>
            <a:ext cx="45814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Segoe"/>
          <a:ea typeface="+mj-ea"/>
          <a:cs typeface="Sego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"/>
          <a:ea typeface="+mn-ea"/>
          <a:cs typeface="Sego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"/>
          <a:ea typeface="+mn-ea"/>
          <a:cs typeface="Sego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"/>
          <a:ea typeface="+mn-ea"/>
          <a:cs typeface="Sego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"/>
          <a:ea typeface="+mn-ea"/>
          <a:cs typeface="Sego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"/>
          <a:ea typeface="+mn-ea"/>
          <a:cs typeface="Sego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47" y="2541613"/>
            <a:ext cx="5219110" cy="1143000"/>
          </a:xfrm>
        </p:spPr>
        <p:txBody>
          <a:bodyPr>
            <a:normAutofit fontScale="90000"/>
          </a:bodyPr>
          <a:lstStyle/>
          <a:p>
            <a:pPr>
              <a:lnSpc>
                <a:spcPts val="2920"/>
              </a:lnSpc>
              <a:spcBef>
                <a:spcPts val="0"/>
              </a:spcBef>
            </a:pPr>
            <a:r>
              <a:rPr lang="en-US" spc="-60" dirty="0" smtClean="0"/>
              <a:t>REGLAS EN TRANSACCIONES</a:t>
            </a:r>
            <a:br>
              <a:rPr lang="en-US" spc="-60" dirty="0" smtClean="0"/>
            </a:br>
            <a:r>
              <a:rPr lang="en-US" sz="2400" b="0" spc="-20" dirty="0" err="1" smtClean="0"/>
              <a:t>Más</a:t>
            </a:r>
            <a:r>
              <a:rPr lang="en-US" sz="2400" b="0" spc="-20" dirty="0" smtClean="0"/>
              <a:t> </a:t>
            </a:r>
            <a:r>
              <a:rPr lang="en-US" sz="2400" b="0" spc="-20" dirty="0" err="1" smtClean="0"/>
              <a:t>reglas</a:t>
            </a:r>
            <a:r>
              <a:rPr lang="en-US" sz="2400" b="0" spc="-20" dirty="0" smtClean="0"/>
              <a:t> </a:t>
            </a:r>
            <a:r>
              <a:rPr lang="en-US" sz="2400" b="0" spc="-20" dirty="0" err="1" smtClean="0"/>
              <a:t>para</a:t>
            </a:r>
            <a:r>
              <a:rPr lang="en-US" sz="2400" b="0" spc="-20" dirty="0" smtClean="0"/>
              <a:t> </a:t>
            </a:r>
            <a:r>
              <a:rPr lang="en-US" sz="2400" b="0" spc="-20" dirty="0" err="1" smtClean="0"/>
              <a:t>definir</a:t>
            </a:r>
            <a:r>
              <a:rPr lang="en-US" sz="2400" b="0" spc="-20" dirty="0" smtClean="0"/>
              <a:t> </a:t>
            </a:r>
            <a:r>
              <a:rPr lang="en-US" sz="2400" b="0" spc="-20" dirty="0" err="1" smtClean="0"/>
              <a:t>comportamientos</a:t>
            </a:r>
            <a:endParaRPr lang="en-US" sz="3200" b="0" spc="-20" dirty="0"/>
          </a:p>
        </p:txBody>
      </p:sp>
      <p:pic>
        <p:nvPicPr>
          <p:cNvPr id="7" name="Picture 6" descr="GeneXusXev2_bc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33" y="3684613"/>
            <a:ext cx="1586338" cy="3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404813"/>
            <a:ext cx="3325813" cy="863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pPr>
              <a:defRPr/>
            </a:pPr>
            <a:r>
              <a:rPr lang="es-UY" dirty="0">
                <a:solidFill>
                  <a:srgbClr val="8EBB38"/>
                </a:solidFill>
              </a:rPr>
              <a:t>Escenario…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32862"/>
            <a:ext cx="3096344" cy="340399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832862"/>
            <a:ext cx="2343150" cy="15240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7494" y="5527707"/>
            <a:ext cx="4036219" cy="81560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UY" sz="1600" b="1" dirty="0" smtClean="0">
                <a:latin typeface="+mj-lt"/>
              </a:rPr>
              <a:t>Rule</a:t>
            </a:r>
            <a:r>
              <a:rPr lang="es-UY" sz="1600" dirty="0">
                <a:latin typeface="+mj-lt"/>
              </a:rPr>
              <a:t>:</a:t>
            </a:r>
          </a:p>
          <a:p>
            <a:pPr>
              <a:defRPr/>
            </a:pPr>
            <a:endParaRPr lang="es-UY" sz="800" dirty="0">
              <a:latin typeface="+mj-lt"/>
            </a:endParaRPr>
          </a:p>
          <a:p>
            <a:pPr>
              <a:defRPr/>
            </a:pPr>
            <a:r>
              <a:rPr lang="es-UY" sz="1600" dirty="0" err="1">
                <a:latin typeface="+mj-lt"/>
              </a:rPr>
              <a:t>A</a:t>
            </a:r>
            <a:r>
              <a:rPr lang="es-UY" sz="1600" dirty="0" err="1" smtClean="0">
                <a:latin typeface="+mj-lt"/>
              </a:rPr>
              <a:t>dd</a:t>
            </a:r>
            <a:r>
              <a:rPr lang="es-UY" sz="1600" dirty="0" smtClean="0">
                <a:latin typeface="+mj-lt"/>
              </a:rPr>
              <a:t>(</a:t>
            </a:r>
            <a:r>
              <a:rPr lang="es-UY" sz="1600" dirty="0" err="1" smtClean="0">
                <a:latin typeface="+mj-lt"/>
              </a:rPr>
              <a:t>CustomerTripMiles,CustomerTotalMiles</a:t>
            </a:r>
            <a:r>
              <a:rPr lang="es-UY" sz="1600" dirty="0">
                <a:latin typeface="+mj-lt"/>
              </a:rPr>
              <a:t>);</a:t>
            </a:r>
          </a:p>
          <a:p>
            <a:pPr>
              <a:defRPr/>
            </a:pPr>
            <a:endParaRPr lang="es-UY" sz="7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576" y="1369796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600" dirty="0" smtClean="0">
                <a:latin typeface="+mj-lt"/>
              </a:rPr>
              <a:t>El Cliente acumula millas por cada excursión realizada</a:t>
            </a:r>
            <a:r>
              <a:rPr lang="es-UY" sz="1400" dirty="0" smtClean="0">
                <a:latin typeface="+mj-lt"/>
              </a:rPr>
              <a:t>.</a:t>
            </a:r>
            <a:endParaRPr lang="es-UY" sz="1400" dirty="0">
              <a:latin typeface="+mj-lt"/>
            </a:endParaRPr>
          </a:p>
        </p:txBody>
      </p:sp>
      <p:sp>
        <p:nvSpPr>
          <p:cNvPr id="7" name="Right Arrow 4"/>
          <p:cNvSpPr>
            <a:spLocks noChangeArrowheads="1"/>
          </p:cNvSpPr>
          <p:nvPr/>
        </p:nvSpPr>
        <p:spPr bwMode="auto">
          <a:xfrm>
            <a:off x="445161" y="3536247"/>
            <a:ext cx="395288" cy="142875"/>
          </a:xfrm>
          <a:prstGeom prst="rightArrow">
            <a:avLst>
              <a:gd name="adj1" fmla="val 50000"/>
              <a:gd name="adj2" fmla="val 50364"/>
            </a:avLst>
          </a:prstGeom>
          <a:solidFill>
            <a:srgbClr val="76A000"/>
          </a:solidFill>
          <a:ln w="28575">
            <a:solidFill>
              <a:srgbClr val="76A000"/>
            </a:solidFill>
            <a:miter lim="800000"/>
            <a:headEnd/>
            <a:tailEnd type="stealth" w="lg" len="lg"/>
          </a:ln>
        </p:spPr>
        <p:txBody>
          <a:bodyPr lIns="90000" tIns="46800" rIns="90000" bIns="46800"/>
          <a:lstStyle/>
          <a:p>
            <a:pPr algn="just" defTabSz="911225" eaLnBrk="0" hangingPunct="0"/>
            <a:endParaRPr lang="es-UY"/>
          </a:p>
        </p:txBody>
      </p:sp>
      <p:sp>
        <p:nvSpPr>
          <p:cNvPr id="8" name="Right Arrow 4"/>
          <p:cNvSpPr>
            <a:spLocks noChangeArrowheads="1"/>
          </p:cNvSpPr>
          <p:nvPr/>
        </p:nvSpPr>
        <p:spPr bwMode="auto">
          <a:xfrm>
            <a:off x="686347" y="4955682"/>
            <a:ext cx="395288" cy="142875"/>
          </a:xfrm>
          <a:prstGeom prst="rightArrow">
            <a:avLst>
              <a:gd name="adj1" fmla="val 50000"/>
              <a:gd name="adj2" fmla="val 50364"/>
            </a:avLst>
          </a:prstGeom>
          <a:solidFill>
            <a:srgbClr val="76A000"/>
          </a:solidFill>
          <a:ln w="28575">
            <a:solidFill>
              <a:srgbClr val="76A000"/>
            </a:solidFill>
            <a:miter lim="800000"/>
            <a:headEnd/>
            <a:tailEnd type="stealth" w="lg" len="lg"/>
          </a:ln>
        </p:spPr>
        <p:txBody>
          <a:bodyPr lIns="90000" tIns="46800" rIns="90000" bIns="46800"/>
          <a:lstStyle/>
          <a:p>
            <a:pPr algn="just" defTabSz="911225" eaLnBrk="0" hangingPunct="0"/>
            <a:endParaRPr lang="es-UY"/>
          </a:p>
        </p:txBody>
      </p:sp>
      <p:sp>
        <p:nvSpPr>
          <p:cNvPr id="10" name="TextBox 9"/>
          <p:cNvSpPr txBox="1"/>
          <p:nvPr/>
        </p:nvSpPr>
        <p:spPr>
          <a:xfrm>
            <a:off x="3693038" y="5819399"/>
            <a:ext cx="539816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UY" sz="2000" b="1" dirty="0" smtClean="0">
                <a:solidFill>
                  <a:srgbClr val="93AE43"/>
                </a:solidFill>
                <a:latin typeface="+mj-lt"/>
                <a:ea typeface="+mj-ea"/>
                <a:cs typeface="+mj-cs"/>
              </a:rPr>
              <a:t>¿Cómo funciona la regla </a:t>
            </a:r>
            <a:r>
              <a:rPr lang="es-UY" sz="2000" b="1" dirty="0" err="1" smtClean="0">
                <a:solidFill>
                  <a:srgbClr val="93AE43"/>
                </a:solidFill>
                <a:latin typeface="+mj-lt"/>
                <a:ea typeface="+mj-ea"/>
                <a:cs typeface="+mj-cs"/>
              </a:rPr>
              <a:t>Add</a:t>
            </a:r>
            <a:r>
              <a:rPr lang="es-UY" sz="2000" b="1" dirty="0" smtClean="0">
                <a:solidFill>
                  <a:srgbClr val="93AE43"/>
                </a:solidFill>
                <a:latin typeface="+mj-lt"/>
                <a:ea typeface="+mj-ea"/>
                <a:cs typeface="+mj-cs"/>
              </a:rPr>
              <a:t>?</a:t>
            </a:r>
            <a:endParaRPr lang="es-UY" sz="2000" b="1" dirty="0">
              <a:solidFill>
                <a:srgbClr val="93AE43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2805" y="5127585"/>
            <a:ext cx="0" cy="44366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MÁS REGLAS PARA TRANSACCIONES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404813"/>
            <a:ext cx="7526610" cy="863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pPr>
              <a:defRPr/>
            </a:pPr>
            <a:r>
              <a:rPr lang="es-UY" dirty="0">
                <a:solidFill>
                  <a:srgbClr val="8EBB38"/>
                </a:solidFill>
              </a:rPr>
              <a:t>Comportamiento regla </a:t>
            </a:r>
            <a:r>
              <a:rPr lang="es-UY" dirty="0" err="1">
                <a:solidFill>
                  <a:srgbClr val="8EBB38"/>
                </a:solidFill>
              </a:rPr>
              <a:t>Add</a:t>
            </a:r>
            <a:r>
              <a:rPr lang="es-UY" dirty="0">
                <a:solidFill>
                  <a:srgbClr val="8EBB38"/>
                </a:solidFill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89520" y="2247020"/>
            <a:ext cx="5976664" cy="6617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s-UY" sz="700" dirty="0">
              <a:latin typeface="+mj-lt"/>
            </a:endParaRPr>
          </a:p>
          <a:p>
            <a:pPr>
              <a:defRPr/>
            </a:pPr>
            <a:r>
              <a:rPr lang="es-UY" sz="1600" dirty="0" err="1">
                <a:latin typeface="+mj-lt"/>
              </a:rPr>
              <a:t>A</a:t>
            </a:r>
            <a:r>
              <a:rPr lang="es-UY" sz="1600" dirty="0" err="1" smtClean="0">
                <a:latin typeface="+mj-lt"/>
              </a:rPr>
              <a:t>dd</a:t>
            </a:r>
            <a:r>
              <a:rPr lang="es-UY" sz="1600" dirty="0" smtClean="0">
                <a:latin typeface="+mj-lt"/>
              </a:rPr>
              <a:t>(</a:t>
            </a:r>
            <a:r>
              <a:rPr lang="es-UY" sz="1600" dirty="0" err="1" smtClean="0">
                <a:latin typeface="+mj-lt"/>
              </a:rPr>
              <a:t>CustomerTripMiles,CustomerTotalMiles</a:t>
            </a:r>
            <a:r>
              <a:rPr lang="es-UY" sz="1600" dirty="0">
                <a:latin typeface="+mj-lt"/>
              </a:rPr>
              <a:t>);</a:t>
            </a:r>
          </a:p>
          <a:p>
            <a:pPr>
              <a:defRPr/>
            </a:pPr>
            <a:endParaRPr lang="es-UY" sz="1400" dirty="0">
              <a:latin typeface="+mj-lt"/>
            </a:endParaRPr>
          </a:p>
        </p:txBody>
      </p:sp>
      <p:sp>
        <p:nvSpPr>
          <p:cNvPr id="4" name="Circular Arrow 3"/>
          <p:cNvSpPr/>
          <p:nvPr/>
        </p:nvSpPr>
        <p:spPr bwMode="auto">
          <a:xfrm flipV="1">
            <a:off x="5705644" y="2051357"/>
            <a:ext cx="1872208" cy="1315980"/>
          </a:xfrm>
          <a:prstGeom prst="circularArrow">
            <a:avLst>
              <a:gd name="adj1" fmla="val 11911"/>
              <a:gd name="adj2" fmla="val 1142319"/>
              <a:gd name="adj3" fmla="val 20527371"/>
              <a:gd name="adj4" fmla="val 10800000"/>
              <a:gd name="adj5" fmla="val 14118"/>
            </a:avLst>
          </a:prstGeom>
          <a:solidFill>
            <a:srgbClr val="8A9701"/>
          </a:solidFill>
          <a:ln w="9525" cap="flat" cmpd="sng" algn="ctr">
            <a:solidFill>
              <a:srgbClr val="8A97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8785" y="3198329"/>
            <a:ext cx="46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2800" b="1" dirty="0" smtClean="0">
                <a:solidFill>
                  <a:srgbClr val="8A9701"/>
                </a:solidFill>
                <a:latin typeface="+mj-lt"/>
              </a:rPr>
              <a:t>+</a:t>
            </a:r>
            <a:endParaRPr lang="es-UY" sz="2800" b="1" dirty="0">
              <a:solidFill>
                <a:srgbClr val="8A970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9690" y="1707853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UY" sz="1600" dirty="0" smtClean="0">
                <a:latin typeface="+mj-lt"/>
              </a:rPr>
              <a:t>Si se inserta una nueva excursión para el Cliente…</a:t>
            </a:r>
            <a:endParaRPr lang="es-UY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7164" y="4209323"/>
            <a:ext cx="421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UY" sz="1600" dirty="0" smtClean="0">
                <a:latin typeface="+mj-lt"/>
              </a:rPr>
              <a:t>Si se elimina una excursión para el Cliente…</a:t>
            </a:r>
            <a:endParaRPr lang="es-UY" sz="1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9520" y="4695964"/>
            <a:ext cx="5976664" cy="6617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s-UY" sz="700" dirty="0">
              <a:latin typeface="+mj-lt"/>
            </a:endParaRPr>
          </a:p>
          <a:p>
            <a:pPr>
              <a:defRPr/>
            </a:pPr>
            <a:r>
              <a:rPr lang="es-UY" sz="1600" dirty="0" err="1">
                <a:latin typeface="+mj-lt"/>
              </a:rPr>
              <a:t>A</a:t>
            </a:r>
            <a:r>
              <a:rPr lang="es-UY" sz="1600" dirty="0" err="1" smtClean="0">
                <a:latin typeface="+mj-lt"/>
              </a:rPr>
              <a:t>dd</a:t>
            </a:r>
            <a:r>
              <a:rPr lang="es-UY" sz="1600" dirty="0" smtClean="0">
                <a:latin typeface="+mj-lt"/>
              </a:rPr>
              <a:t>(</a:t>
            </a:r>
            <a:r>
              <a:rPr lang="es-UY" sz="1600" dirty="0" err="1" smtClean="0">
                <a:latin typeface="+mj-lt"/>
              </a:rPr>
              <a:t>CustomerTripMiles,CustomerTotalMiles</a:t>
            </a:r>
            <a:r>
              <a:rPr lang="es-UY" sz="1600" dirty="0">
                <a:latin typeface="+mj-lt"/>
              </a:rPr>
              <a:t>);</a:t>
            </a:r>
          </a:p>
          <a:p>
            <a:pPr>
              <a:defRPr/>
            </a:pPr>
            <a:endParaRPr lang="es-UY" sz="1400" dirty="0">
              <a:latin typeface="+mj-lt"/>
            </a:endParaRPr>
          </a:p>
        </p:txBody>
      </p:sp>
      <p:sp>
        <p:nvSpPr>
          <p:cNvPr id="9" name="Circular Arrow 8"/>
          <p:cNvSpPr/>
          <p:nvPr/>
        </p:nvSpPr>
        <p:spPr bwMode="auto">
          <a:xfrm flipV="1">
            <a:off x="5705644" y="4551948"/>
            <a:ext cx="1872208" cy="1315980"/>
          </a:xfrm>
          <a:prstGeom prst="circularArrow">
            <a:avLst>
              <a:gd name="adj1" fmla="val 11911"/>
              <a:gd name="adj2" fmla="val 1142319"/>
              <a:gd name="adj3" fmla="val 20527371"/>
              <a:gd name="adj4" fmla="val 10800000"/>
              <a:gd name="adj5" fmla="val 14118"/>
            </a:avLst>
          </a:prstGeom>
          <a:solidFill>
            <a:srgbClr val="FFC000"/>
          </a:solidFill>
          <a:ln w="9525" cap="flat" cmpd="sng" algn="ctr">
            <a:solidFill>
              <a:srgbClr val="F9910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8785" y="5698920"/>
            <a:ext cx="46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2800" b="1" dirty="0" smtClean="0">
                <a:solidFill>
                  <a:srgbClr val="F99107"/>
                </a:solidFill>
                <a:latin typeface="+mj-lt"/>
              </a:rPr>
              <a:t>-</a:t>
            </a:r>
            <a:endParaRPr lang="es-UY" sz="2800" b="1" dirty="0">
              <a:solidFill>
                <a:srgbClr val="F99107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32862"/>
            <a:ext cx="3096344" cy="340399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15" name="Right Arrow 4"/>
          <p:cNvSpPr>
            <a:spLocks noChangeArrowheads="1"/>
          </p:cNvSpPr>
          <p:nvPr/>
        </p:nvSpPr>
        <p:spPr bwMode="auto">
          <a:xfrm>
            <a:off x="445161" y="3536247"/>
            <a:ext cx="395288" cy="142875"/>
          </a:xfrm>
          <a:prstGeom prst="rightArrow">
            <a:avLst>
              <a:gd name="adj1" fmla="val 50000"/>
              <a:gd name="adj2" fmla="val 50364"/>
            </a:avLst>
          </a:prstGeom>
          <a:solidFill>
            <a:srgbClr val="76A000"/>
          </a:solidFill>
          <a:ln w="28575">
            <a:solidFill>
              <a:srgbClr val="76A000"/>
            </a:solidFill>
            <a:miter lim="800000"/>
            <a:headEnd/>
            <a:tailEnd type="stealth" w="lg" len="lg"/>
          </a:ln>
        </p:spPr>
        <p:txBody>
          <a:bodyPr lIns="90000" tIns="46800" rIns="90000" bIns="46800"/>
          <a:lstStyle/>
          <a:p>
            <a:pPr algn="just" defTabSz="911225" eaLnBrk="0" hangingPunct="0"/>
            <a:endParaRPr lang="es-UY"/>
          </a:p>
        </p:txBody>
      </p:sp>
      <p:sp>
        <p:nvSpPr>
          <p:cNvPr id="16" name="Right Arrow 4"/>
          <p:cNvSpPr>
            <a:spLocks noChangeArrowheads="1"/>
          </p:cNvSpPr>
          <p:nvPr/>
        </p:nvSpPr>
        <p:spPr bwMode="auto">
          <a:xfrm>
            <a:off x="686347" y="4955682"/>
            <a:ext cx="395288" cy="142875"/>
          </a:xfrm>
          <a:prstGeom prst="rightArrow">
            <a:avLst>
              <a:gd name="adj1" fmla="val 50000"/>
              <a:gd name="adj2" fmla="val 50364"/>
            </a:avLst>
          </a:prstGeom>
          <a:solidFill>
            <a:srgbClr val="76A000"/>
          </a:solidFill>
          <a:ln w="28575">
            <a:solidFill>
              <a:srgbClr val="76A000"/>
            </a:solidFill>
            <a:miter lim="800000"/>
            <a:headEnd/>
            <a:tailEnd type="stealth" w="lg" len="lg"/>
          </a:ln>
        </p:spPr>
        <p:txBody>
          <a:bodyPr lIns="90000" tIns="46800" rIns="90000" bIns="46800"/>
          <a:lstStyle/>
          <a:p>
            <a:pPr algn="just" defTabSz="911225" eaLnBrk="0" hangingPunct="0"/>
            <a:endParaRPr lang="es-UY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MÁS REGLAS PARA TRANSACCIONES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07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404813"/>
            <a:ext cx="7526610" cy="863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pPr>
              <a:defRPr/>
            </a:pPr>
            <a:r>
              <a:rPr lang="es-UY" dirty="0">
                <a:solidFill>
                  <a:srgbClr val="8EBB38"/>
                </a:solidFill>
              </a:rPr>
              <a:t>Comportamiento regla </a:t>
            </a:r>
            <a:r>
              <a:rPr lang="es-UY" dirty="0" err="1">
                <a:solidFill>
                  <a:srgbClr val="8EBB38"/>
                </a:solidFill>
              </a:rPr>
              <a:t>Add</a:t>
            </a:r>
            <a:r>
              <a:rPr lang="es-UY" dirty="0">
                <a:solidFill>
                  <a:srgbClr val="8EBB38"/>
                </a:solidFill>
              </a:rPr>
              <a:t>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32862"/>
            <a:ext cx="3096344" cy="340399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10" name="Right Arrow 4"/>
          <p:cNvSpPr>
            <a:spLocks noChangeArrowheads="1"/>
          </p:cNvSpPr>
          <p:nvPr/>
        </p:nvSpPr>
        <p:spPr bwMode="auto">
          <a:xfrm>
            <a:off x="445161" y="3536247"/>
            <a:ext cx="395288" cy="142875"/>
          </a:xfrm>
          <a:prstGeom prst="rightArrow">
            <a:avLst>
              <a:gd name="adj1" fmla="val 50000"/>
              <a:gd name="adj2" fmla="val 50364"/>
            </a:avLst>
          </a:prstGeom>
          <a:solidFill>
            <a:srgbClr val="76A000"/>
          </a:solidFill>
          <a:ln w="28575">
            <a:solidFill>
              <a:srgbClr val="76A000"/>
            </a:solidFill>
            <a:miter lim="800000"/>
            <a:headEnd/>
            <a:tailEnd type="stealth" w="lg" len="lg"/>
          </a:ln>
        </p:spPr>
        <p:txBody>
          <a:bodyPr lIns="90000" tIns="46800" rIns="90000" bIns="46800"/>
          <a:lstStyle/>
          <a:p>
            <a:pPr algn="just" defTabSz="911225" eaLnBrk="0" hangingPunct="0"/>
            <a:endParaRPr lang="es-UY"/>
          </a:p>
        </p:txBody>
      </p:sp>
      <p:sp>
        <p:nvSpPr>
          <p:cNvPr id="11" name="Right Arrow 4"/>
          <p:cNvSpPr>
            <a:spLocks noChangeArrowheads="1"/>
          </p:cNvSpPr>
          <p:nvPr/>
        </p:nvSpPr>
        <p:spPr bwMode="auto">
          <a:xfrm>
            <a:off x="686347" y="4955682"/>
            <a:ext cx="395288" cy="142875"/>
          </a:xfrm>
          <a:prstGeom prst="rightArrow">
            <a:avLst>
              <a:gd name="adj1" fmla="val 50000"/>
              <a:gd name="adj2" fmla="val 50364"/>
            </a:avLst>
          </a:prstGeom>
          <a:solidFill>
            <a:srgbClr val="76A000"/>
          </a:solidFill>
          <a:ln w="28575">
            <a:solidFill>
              <a:srgbClr val="76A000"/>
            </a:solidFill>
            <a:miter lim="800000"/>
            <a:headEnd/>
            <a:tailEnd type="stealth" w="lg" len="lg"/>
          </a:ln>
        </p:spPr>
        <p:txBody>
          <a:bodyPr lIns="90000" tIns="46800" rIns="90000" bIns="46800"/>
          <a:lstStyle/>
          <a:p>
            <a:pPr algn="just" defTabSz="911225" eaLnBrk="0" hangingPunct="0"/>
            <a:endParaRPr lang="es-UY"/>
          </a:p>
        </p:txBody>
      </p:sp>
      <p:sp>
        <p:nvSpPr>
          <p:cNvPr id="14" name="TextBox 13"/>
          <p:cNvSpPr txBox="1"/>
          <p:nvPr/>
        </p:nvSpPr>
        <p:spPr>
          <a:xfrm>
            <a:off x="4691118" y="2247020"/>
            <a:ext cx="5976664" cy="6617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s-UY" sz="700" dirty="0">
              <a:latin typeface="+mj-lt"/>
            </a:endParaRPr>
          </a:p>
          <a:p>
            <a:pPr>
              <a:defRPr/>
            </a:pPr>
            <a:r>
              <a:rPr lang="es-UY" sz="1600" dirty="0" err="1" smtClean="0">
                <a:latin typeface="+mj-lt"/>
              </a:rPr>
              <a:t>Add</a:t>
            </a:r>
            <a:r>
              <a:rPr lang="es-UY" sz="1600" dirty="0" smtClean="0">
                <a:latin typeface="+mj-lt"/>
              </a:rPr>
              <a:t>(</a:t>
            </a:r>
            <a:r>
              <a:rPr lang="es-UY" sz="1600" dirty="0" err="1" smtClean="0">
                <a:latin typeface="+mj-lt"/>
              </a:rPr>
              <a:t>CustomerTripMiles,CustomerTotalMiles</a:t>
            </a:r>
            <a:r>
              <a:rPr lang="es-UY" sz="1600" dirty="0">
                <a:latin typeface="+mj-lt"/>
              </a:rPr>
              <a:t>);</a:t>
            </a:r>
          </a:p>
          <a:p>
            <a:pPr>
              <a:defRPr/>
            </a:pPr>
            <a:endParaRPr lang="es-UY" sz="1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2260" y="1823965"/>
            <a:ext cx="478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UY" sz="1600" dirty="0" smtClean="0">
                <a:latin typeface="+mj-lt"/>
              </a:rPr>
              <a:t>Si se modifica un viaje para el Cliente…</a:t>
            </a:r>
            <a:endParaRPr lang="es-UY" sz="1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4229" y="3872456"/>
            <a:ext cx="4107542" cy="8002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s-UY" sz="700" dirty="0" smtClean="0">
              <a:latin typeface="+mj-lt"/>
            </a:endParaRPr>
          </a:p>
          <a:p>
            <a:r>
              <a:rPr lang="es-UY" sz="1600" dirty="0" smtClean="0">
                <a:latin typeface="+mj-lt"/>
              </a:rPr>
              <a:t>Resta a  </a:t>
            </a:r>
            <a:r>
              <a:rPr lang="es-UY" sz="1600" dirty="0" err="1" smtClean="0"/>
              <a:t>CustomerTotalMiles</a:t>
            </a:r>
            <a:r>
              <a:rPr lang="es-UY" sz="1600" dirty="0" smtClean="0"/>
              <a:t> </a:t>
            </a:r>
            <a:r>
              <a:rPr lang="es-UY" sz="1600" dirty="0" smtClean="0">
                <a:latin typeface="+mj-lt"/>
              </a:rPr>
              <a:t>el valor anterior de </a:t>
            </a:r>
            <a:r>
              <a:rPr lang="es-UY" sz="1600" dirty="0" err="1" smtClean="0">
                <a:latin typeface="+mj-lt"/>
              </a:rPr>
              <a:t>CustomerTripMiles</a:t>
            </a:r>
            <a:r>
              <a:rPr lang="es-UY" sz="1600" dirty="0" smtClean="0">
                <a:latin typeface="+mj-lt"/>
              </a:rPr>
              <a:t> y le suma el nuevo valor</a:t>
            </a:r>
          </a:p>
          <a:p>
            <a:pPr algn="ctr"/>
            <a:endParaRPr lang="es-UY" sz="700" dirty="0">
              <a:latin typeface="+mj-lt"/>
            </a:endParaRPr>
          </a:p>
        </p:txBody>
      </p:sp>
      <p:sp>
        <p:nvSpPr>
          <p:cNvPr id="17" name="Circular Arrow 16"/>
          <p:cNvSpPr/>
          <p:nvPr/>
        </p:nvSpPr>
        <p:spPr bwMode="auto">
          <a:xfrm flipV="1">
            <a:off x="5705644" y="2051357"/>
            <a:ext cx="1872208" cy="1315980"/>
          </a:xfrm>
          <a:prstGeom prst="circularArrow">
            <a:avLst>
              <a:gd name="adj1" fmla="val 11911"/>
              <a:gd name="adj2" fmla="val 1142319"/>
              <a:gd name="adj3" fmla="val 20527371"/>
              <a:gd name="adj4" fmla="val 10800000"/>
              <a:gd name="adj5" fmla="val 14118"/>
            </a:avLst>
          </a:prstGeom>
          <a:solidFill>
            <a:srgbClr val="8A9701"/>
          </a:solidFill>
          <a:ln w="9525" cap="flat" cmpd="sng" algn="ctr">
            <a:solidFill>
              <a:srgbClr val="8A97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7187" y="3198329"/>
            <a:ext cx="84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2800" b="1" dirty="0" err="1" smtClean="0">
                <a:solidFill>
                  <a:srgbClr val="8A9701"/>
                </a:solidFill>
                <a:latin typeface="+mj-lt"/>
              </a:rPr>
              <a:t>diff</a:t>
            </a:r>
            <a:endParaRPr lang="es-UY" sz="2800" b="1" dirty="0">
              <a:solidFill>
                <a:srgbClr val="8A9701"/>
              </a:solidFill>
              <a:latin typeface="+mj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MÁS REGLAS PARA TRANSACCIONES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66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1236" y="361271"/>
            <a:ext cx="4790306" cy="863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pPr>
              <a:defRPr/>
            </a:pPr>
            <a:r>
              <a:rPr lang="es-UY" dirty="0">
                <a:solidFill>
                  <a:srgbClr val="8EBB38"/>
                </a:solidFill>
              </a:rPr>
              <a:t>Regla </a:t>
            </a:r>
            <a:r>
              <a:rPr lang="es-UY" dirty="0" err="1">
                <a:solidFill>
                  <a:srgbClr val="8EBB38"/>
                </a:solidFill>
              </a:rPr>
              <a:t>Subtract</a:t>
            </a:r>
            <a:r>
              <a:rPr lang="es-UY" dirty="0">
                <a:solidFill>
                  <a:srgbClr val="8EBB38"/>
                </a:solidFill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548" y="1297226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Equivalente a </a:t>
            </a:r>
            <a:r>
              <a:rPr lang="es-UY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Add</a:t>
            </a:r>
            <a:r>
              <a:rPr lang="es-UY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pero </a:t>
            </a:r>
            <a:r>
              <a:rPr lang="es-UY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resta en modo </a:t>
            </a:r>
            <a:r>
              <a:rPr lang="es-UY" sz="20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Insert</a:t>
            </a:r>
            <a:endParaRPr lang="es-UY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9670" y="2479371"/>
            <a:ext cx="5976664" cy="6617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s-UY" sz="700" dirty="0">
              <a:latin typeface="+mj-lt"/>
            </a:endParaRPr>
          </a:p>
          <a:p>
            <a:pPr>
              <a:defRPr/>
            </a:pPr>
            <a:r>
              <a:rPr lang="es-UY" sz="1600" dirty="0" err="1" smtClean="0">
                <a:latin typeface="+mj-lt"/>
              </a:rPr>
              <a:t>Subtract</a:t>
            </a:r>
            <a:r>
              <a:rPr lang="es-UY" sz="1600" dirty="0" smtClean="0">
                <a:latin typeface="+mj-lt"/>
              </a:rPr>
              <a:t>(</a:t>
            </a:r>
            <a:r>
              <a:rPr lang="es-UY" sz="1600" dirty="0" err="1" smtClean="0">
                <a:latin typeface="+mj-lt"/>
              </a:rPr>
              <a:t>CustomerTripMiles,CustomerTotalMiles</a:t>
            </a:r>
            <a:r>
              <a:rPr lang="es-UY" sz="1600" dirty="0">
                <a:latin typeface="+mj-lt"/>
              </a:rPr>
              <a:t>);</a:t>
            </a:r>
          </a:p>
          <a:p>
            <a:pPr>
              <a:defRPr/>
            </a:pPr>
            <a:endParaRPr lang="es-UY" sz="1400" dirty="0">
              <a:latin typeface="+mj-lt"/>
            </a:endParaRPr>
          </a:p>
        </p:txBody>
      </p:sp>
      <p:sp>
        <p:nvSpPr>
          <p:cNvPr id="5" name="Circular Arrow 4"/>
          <p:cNvSpPr/>
          <p:nvPr/>
        </p:nvSpPr>
        <p:spPr bwMode="auto">
          <a:xfrm flipV="1">
            <a:off x="1944322" y="2335355"/>
            <a:ext cx="1872208" cy="1315980"/>
          </a:xfrm>
          <a:prstGeom prst="circularArrow">
            <a:avLst>
              <a:gd name="adj1" fmla="val 11911"/>
              <a:gd name="adj2" fmla="val 1142319"/>
              <a:gd name="adj3" fmla="val 20527371"/>
              <a:gd name="adj4" fmla="val 10800000"/>
              <a:gd name="adj5" fmla="val 14118"/>
            </a:avLst>
          </a:prstGeom>
          <a:solidFill>
            <a:srgbClr val="8A9701"/>
          </a:solidFill>
          <a:ln w="9525" cap="flat" cmpd="sng" algn="ctr">
            <a:solidFill>
              <a:srgbClr val="8A97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7463" y="3482327"/>
            <a:ext cx="46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2800" b="1" dirty="0" smtClean="0">
                <a:solidFill>
                  <a:srgbClr val="8A9701"/>
                </a:solidFill>
                <a:latin typeface="+mj-lt"/>
              </a:rPr>
              <a:t>-</a:t>
            </a:r>
            <a:endParaRPr lang="es-UY" sz="2800" b="1" dirty="0">
              <a:solidFill>
                <a:srgbClr val="8A970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840" y="1940204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UY" sz="1600" dirty="0" smtClean="0">
                <a:latin typeface="+mj-lt"/>
              </a:rPr>
              <a:t>Si se registra una nueva excursión para el Cliente…</a:t>
            </a:r>
            <a:r>
              <a:rPr lang="es-UY" sz="1400" dirty="0" smtClean="0">
                <a:latin typeface="+mj-lt"/>
              </a:rPr>
              <a:t>.</a:t>
            </a:r>
            <a:endParaRPr lang="es-UY" sz="1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314" y="4165908"/>
            <a:ext cx="421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UY" sz="1600" dirty="0" smtClean="0">
                <a:latin typeface="+mj-lt"/>
              </a:rPr>
              <a:t>Si se elimina una excursión para el Cliente…</a:t>
            </a:r>
            <a:r>
              <a:rPr lang="es-UY" sz="1400" dirty="0" smtClean="0">
                <a:latin typeface="+mj-lt"/>
              </a:rPr>
              <a:t>.</a:t>
            </a:r>
            <a:endParaRPr lang="es-UY" sz="1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670" y="4652549"/>
            <a:ext cx="5976664" cy="6617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s-UY" sz="700" dirty="0">
              <a:latin typeface="+mj-lt"/>
            </a:endParaRPr>
          </a:p>
          <a:p>
            <a:pPr>
              <a:defRPr/>
            </a:pPr>
            <a:r>
              <a:rPr lang="es-UY" sz="1600" dirty="0" err="1" smtClean="0">
                <a:latin typeface="+mj-lt"/>
              </a:rPr>
              <a:t>Subtract</a:t>
            </a:r>
            <a:r>
              <a:rPr lang="es-UY" sz="1600" dirty="0" smtClean="0">
                <a:latin typeface="+mj-lt"/>
              </a:rPr>
              <a:t>(</a:t>
            </a:r>
            <a:r>
              <a:rPr lang="es-UY" sz="1600" dirty="0" err="1" smtClean="0">
                <a:latin typeface="+mj-lt"/>
              </a:rPr>
              <a:t>CustomerTripMiles,CustomerTotalMiles</a:t>
            </a:r>
            <a:r>
              <a:rPr lang="es-UY" sz="1600" dirty="0">
                <a:latin typeface="+mj-lt"/>
              </a:rPr>
              <a:t>);</a:t>
            </a:r>
          </a:p>
          <a:p>
            <a:pPr>
              <a:defRPr/>
            </a:pPr>
            <a:endParaRPr lang="es-UY" sz="1400" dirty="0">
              <a:latin typeface="+mj-lt"/>
            </a:endParaRPr>
          </a:p>
        </p:txBody>
      </p:sp>
      <p:sp>
        <p:nvSpPr>
          <p:cNvPr id="10" name="Circular Arrow 9"/>
          <p:cNvSpPr/>
          <p:nvPr/>
        </p:nvSpPr>
        <p:spPr bwMode="auto">
          <a:xfrm flipV="1">
            <a:off x="1944322" y="4527534"/>
            <a:ext cx="1872208" cy="1315980"/>
          </a:xfrm>
          <a:prstGeom prst="circularArrow">
            <a:avLst>
              <a:gd name="adj1" fmla="val 11911"/>
              <a:gd name="adj2" fmla="val 1142319"/>
              <a:gd name="adj3" fmla="val 20527371"/>
              <a:gd name="adj4" fmla="val 10800000"/>
              <a:gd name="adj5" fmla="val 14118"/>
            </a:avLst>
          </a:prstGeom>
          <a:solidFill>
            <a:srgbClr val="FFC000"/>
          </a:solidFill>
          <a:ln w="9525" cap="flat" cmpd="sng" algn="ctr">
            <a:solidFill>
              <a:srgbClr val="F9910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7463" y="5674506"/>
            <a:ext cx="46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2800" b="1" dirty="0" smtClean="0">
                <a:solidFill>
                  <a:srgbClr val="F99107"/>
                </a:solidFill>
                <a:latin typeface="+mj-lt"/>
              </a:rPr>
              <a:t>+</a:t>
            </a:r>
            <a:endParaRPr lang="es-UY" sz="2800" b="1" dirty="0">
              <a:solidFill>
                <a:srgbClr val="F99107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2" y="1707852"/>
            <a:ext cx="3019005" cy="3318971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13" name="Right Arrow 4"/>
          <p:cNvSpPr>
            <a:spLocks noChangeArrowheads="1"/>
          </p:cNvSpPr>
          <p:nvPr/>
        </p:nvSpPr>
        <p:spPr bwMode="auto">
          <a:xfrm>
            <a:off x="5866880" y="3352217"/>
            <a:ext cx="395288" cy="142875"/>
          </a:xfrm>
          <a:prstGeom prst="rightArrow">
            <a:avLst>
              <a:gd name="adj1" fmla="val 50000"/>
              <a:gd name="adj2" fmla="val 50364"/>
            </a:avLst>
          </a:prstGeom>
          <a:solidFill>
            <a:srgbClr val="76A000"/>
          </a:solidFill>
          <a:ln w="28575">
            <a:solidFill>
              <a:srgbClr val="76A000"/>
            </a:solidFill>
            <a:miter lim="800000"/>
            <a:headEnd/>
            <a:tailEnd type="stealth" w="lg" len="lg"/>
          </a:ln>
        </p:spPr>
        <p:txBody>
          <a:bodyPr lIns="90000" tIns="46800" rIns="90000" bIns="46800"/>
          <a:lstStyle/>
          <a:p>
            <a:pPr algn="just" defTabSz="911225" eaLnBrk="0" hangingPunct="0"/>
            <a:endParaRPr lang="es-UY"/>
          </a:p>
        </p:txBody>
      </p:sp>
      <p:sp>
        <p:nvSpPr>
          <p:cNvPr id="14" name="Right Arrow 4"/>
          <p:cNvSpPr>
            <a:spLocks noChangeArrowheads="1"/>
          </p:cNvSpPr>
          <p:nvPr/>
        </p:nvSpPr>
        <p:spPr bwMode="auto">
          <a:xfrm>
            <a:off x="6048920" y="4767401"/>
            <a:ext cx="395288" cy="142875"/>
          </a:xfrm>
          <a:prstGeom prst="rightArrow">
            <a:avLst>
              <a:gd name="adj1" fmla="val 50000"/>
              <a:gd name="adj2" fmla="val 50364"/>
            </a:avLst>
          </a:prstGeom>
          <a:solidFill>
            <a:srgbClr val="76A000"/>
          </a:solidFill>
          <a:ln w="28575">
            <a:solidFill>
              <a:srgbClr val="76A000"/>
            </a:solidFill>
            <a:miter lim="800000"/>
            <a:headEnd/>
            <a:tailEnd type="stealth" w="lg" len="lg"/>
          </a:ln>
        </p:spPr>
        <p:txBody>
          <a:bodyPr lIns="90000" tIns="46800" rIns="90000" bIns="46800"/>
          <a:lstStyle/>
          <a:p>
            <a:pPr algn="just" defTabSz="911225" eaLnBrk="0" hangingPunct="0"/>
            <a:endParaRPr lang="es-UY"/>
          </a:p>
        </p:txBody>
      </p:sp>
      <p:sp>
        <p:nvSpPr>
          <p:cNvPr id="15" name="TextBox 14"/>
          <p:cNvSpPr txBox="1"/>
          <p:nvPr/>
        </p:nvSpPr>
        <p:spPr>
          <a:xfrm>
            <a:off x="250060" y="6132558"/>
            <a:ext cx="498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UY" sz="1600" dirty="0" smtClean="0">
                <a:latin typeface="+mj-lt"/>
              </a:rPr>
              <a:t>Si se modifica una excursión para el Cliente…</a:t>
            </a:r>
            <a:endParaRPr lang="es-UY" sz="1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0826" y="6118044"/>
            <a:ext cx="2448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normAutofit/>
          </a:bodyPr>
          <a:lstStyle/>
          <a:p>
            <a:pPr algn="ctr"/>
            <a:r>
              <a:rPr lang="es-UY" dirty="0" smtClean="0"/>
              <a:t> S</a:t>
            </a:r>
            <a:r>
              <a:rPr lang="es-UY" dirty="0" smtClean="0">
                <a:sym typeface="Wingdings" pitchFamily="2" charset="2"/>
              </a:rPr>
              <a:t>e calcula </a:t>
            </a:r>
            <a:r>
              <a:rPr lang="es-UY" dirty="0">
                <a:sym typeface="Wingdings" pitchFamily="2" charset="2"/>
              </a:rPr>
              <a:t>la diferencia</a:t>
            </a:r>
            <a:endParaRPr lang="es-UY" b="0" i="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MÁS REGLAS PARA TRANSACCIONES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56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404813"/>
            <a:ext cx="5654402" cy="863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pPr>
              <a:defRPr/>
            </a:pPr>
            <a:r>
              <a:rPr lang="es-UY" dirty="0">
                <a:solidFill>
                  <a:srgbClr val="8EBB38"/>
                </a:solidFill>
              </a:rPr>
              <a:t>Combinando reglas…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547" y="1326254"/>
            <a:ext cx="8689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El Cliente </a:t>
            </a:r>
            <a:r>
              <a:rPr lang="es-UY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puede canjear sus millas por un premio… si es que tiene la cantidad de millas disponibles.</a:t>
            </a:r>
            <a:endParaRPr lang="es-UY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99454"/>
            <a:ext cx="2958380" cy="3252322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27" y="2295397"/>
            <a:ext cx="2619375" cy="18954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56833" y="5053887"/>
            <a:ext cx="5412996" cy="923330"/>
          </a:xfrm>
          <a:prstGeom prst="rect">
            <a:avLst/>
          </a:prstGeom>
          <a:noFill/>
          <a:ln>
            <a:solidFill>
              <a:srgbClr val="8A970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s-UY" sz="700" dirty="0">
              <a:latin typeface="+mj-lt"/>
            </a:endParaRPr>
          </a:p>
          <a:p>
            <a:pPr>
              <a:defRPr/>
            </a:pPr>
            <a:r>
              <a:rPr lang="es-UY" sz="1600" dirty="0" smtClean="0">
                <a:latin typeface="+mj-lt"/>
              </a:rPr>
              <a:t>Error(“No posee millas suficientes”) </a:t>
            </a:r>
            <a:r>
              <a:rPr lang="es-UY" sz="1600" dirty="0" err="1" smtClean="0">
                <a:latin typeface="+mj-lt"/>
              </a:rPr>
              <a:t>if</a:t>
            </a:r>
            <a:r>
              <a:rPr lang="es-UY" sz="1600" dirty="0" smtClean="0">
                <a:latin typeface="+mj-lt"/>
              </a:rPr>
              <a:t> </a:t>
            </a:r>
            <a:r>
              <a:rPr lang="es-UY" sz="1600" dirty="0" err="1" smtClean="0">
                <a:latin typeface="+mj-lt"/>
              </a:rPr>
              <a:t>CustomerTotalMiles</a:t>
            </a:r>
            <a:r>
              <a:rPr lang="es-UY" sz="1600" dirty="0" smtClean="0">
                <a:latin typeface="+mj-lt"/>
              </a:rPr>
              <a:t> &lt; 0;</a:t>
            </a:r>
          </a:p>
          <a:p>
            <a:pPr>
              <a:defRPr/>
            </a:pPr>
            <a:endParaRPr lang="es-UY" sz="800" dirty="0">
              <a:latin typeface="+mj-lt"/>
            </a:endParaRPr>
          </a:p>
          <a:p>
            <a:pPr>
              <a:defRPr/>
            </a:pPr>
            <a:r>
              <a:rPr lang="es-UY" sz="1600" dirty="0" err="1" smtClean="0">
                <a:latin typeface="+mj-lt"/>
              </a:rPr>
              <a:t>Subtract</a:t>
            </a:r>
            <a:r>
              <a:rPr lang="es-UY" sz="1600" dirty="0" smtClean="0">
                <a:latin typeface="+mj-lt"/>
              </a:rPr>
              <a:t>(</a:t>
            </a:r>
            <a:r>
              <a:rPr lang="es-UY" sz="1600" dirty="0" err="1" smtClean="0">
                <a:latin typeface="+mj-lt"/>
              </a:rPr>
              <a:t>PrizeMiles</a:t>
            </a:r>
            <a:r>
              <a:rPr lang="es-UY" sz="1600" dirty="0" smtClean="0">
                <a:latin typeface="+mj-lt"/>
              </a:rPr>
              <a:t>, </a:t>
            </a:r>
            <a:r>
              <a:rPr lang="es-UY" sz="1600" dirty="0" err="1" smtClean="0">
                <a:latin typeface="+mj-lt"/>
              </a:rPr>
              <a:t>CustomerTotalMiles</a:t>
            </a:r>
            <a:r>
              <a:rPr lang="es-UY" sz="1600" dirty="0" smtClean="0">
                <a:latin typeface="+mj-lt"/>
              </a:rPr>
              <a:t>);</a:t>
            </a:r>
            <a:endParaRPr lang="es-UY" sz="1600" dirty="0">
              <a:latin typeface="+mj-lt"/>
            </a:endParaRPr>
          </a:p>
          <a:p>
            <a:pPr>
              <a:defRPr/>
            </a:pPr>
            <a:endParaRPr lang="es-UY" sz="7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47" y="5883466"/>
            <a:ext cx="20939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8"/>
          <p:cNvSpPr/>
          <p:nvPr/>
        </p:nvSpPr>
        <p:spPr>
          <a:xfrm>
            <a:off x="6720114" y="3846286"/>
            <a:ext cx="1161143" cy="1262743"/>
          </a:xfrm>
          <a:custGeom>
            <a:avLst/>
            <a:gdLst>
              <a:gd name="connsiteX0" fmla="*/ 0 w 1161143"/>
              <a:gd name="connsiteY0" fmla="*/ 0 h 1262743"/>
              <a:gd name="connsiteX1" fmla="*/ 943429 w 1161143"/>
              <a:gd name="connsiteY1" fmla="*/ 319314 h 1262743"/>
              <a:gd name="connsiteX2" fmla="*/ 1161143 w 1161143"/>
              <a:gd name="connsiteY2" fmla="*/ 1233714 h 1262743"/>
              <a:gd name="connsiteX3" fmla="*/ 1161143 w 1161143"/>
              <a:gd name="connsiteY3" fmla="*/ 1233714 h 1262743"/>
              <a:gd name="connsiteX4" fmla="*/ 1161143 w 1161143"/>
              <a:gd name="connsiteY4" fmla="*/ 1262743 h 126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143" h="1262743">
                <a:moveTo>
                  <a:pt x="0" y="0"/>
                </a:moveTo>
                <a:cubicBezTo>
                  <a:pt x="374952" y="56847"/>
                  <a:pt x="749905" y="113695"/>
                  <a:pt x="943429" y="319314"/>
                </a:cubicBezTo>
                <a:cubicBezTo>
                  <a:pt x="1136953" y="524933"/>
                  <a:pt x="1161143" y="1233714"/>
                  <a:pt x="1161143" y="1233714"/>
                </a:cubicBezTo>
                <a:lnTo>
                  <a:pt x="1161143" y="1233714"/>
                </a:lnTo>
                <a:lnTo>
                  <a:pt x="1161143" y="1262743"/>
                </a:lnTo>
              </a:path>
            </a:pathLst>
          </a:custGeom>
          <a:noFill/>
          <a:ln>
            <a:solidFill>
              <a:srgbClr val="93AE4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ight Arrow 4"/>
          <p:cNvSpPr>
            <a:spLocks noChangeArrowheads="1"/>
          </p:cNvSpPr>
          <p:nvPr/>
        </p:nvSpPr>
        <p:spPr bwMode="auto">
          <a:xfrm>
            <a:off x="4189653" y="3243134"/>
            <a:ext cx="395288" cy="142875"/>
          </a:xfrm>
          <a:prstGeom prst="rightArrow">
            <a:avLst>
              <a:gd name="adj1" fmla="val 50000"/>
              <a:gd name="adj2" fmla="val 50364"/>
            </a:avLst>
          </a:prstGeom>
          <a:solidFill>
            <a:srgbClr val="76A000"/>
          </a:solidFill>
          <a:ln w="28575">
            <a:solidFill>
              <a:srgbClr val="76A000"/>
            </a:solidFill>
            <a:miter lim="800000"/>
            <a:headEnd/>
            <a:tailEnd type="stealth" w="lg" len="lg"/>
          </a:ln>
        </p:spPr>
        <p:txBody>
          <a:bodyPr lIns="90000" tIns="46800" rIns="90000" bIns="46800"/>
          <a:lstStyle/>
          <a:p>
            <a:pPr algn="just" defTabSz="911225" eaLnBrk="0" hangingPunct="0"/>
            <a:endParaRPr lang="es-UY"/>
          </a:p>
        </p:txBody>
      </p:sp>
      <p:sp>
        <p:nvSpPr>
          <p:cNvPr id="11" name="Right Arrow 4"/>
          <p:cNvSpPr>
            <a:spLocks noChangeArrowheads="1"/>
          </p:cNvSpPr>
          <p:nvPr/>
        </p:nvSpPr>
        <p:spPr bwMode="auto">
          <a:xfrm>
            <a:off x="4159050" y="3933676"/>
            <a:ext cx="395288" cy="142875"/>
          </a:xfrm>
          <a:prstGeom prst="rightArrow">
            <a:avLst>
              <a:gd name="adj1" fmla="val 50000"/>
              <a:gd name="adj2" fmla="val 50364"/>
            </a:avLst>
          </a:prstGeom>
          <a:solidFill>
            <a:srgbClr val="76A000"/>
          </a:solidFill>
          <a:ln w="28575">
            <a:solidFill>
              <a:srgbClr val="76A000"/>
            </a:solidFill>
            <a:miter lim="800000"/>
            <a:headEnd/>
            <a:tailEnd type="stealth" w="lg" len="lg"/>
          </a:ln>
        </p:spPr>
        <p:txBody>
          <a:bodyPr lIns="90000" tIns="46800" rIns="90000" bIns="46800"/>
          <a:lstStyle/>
          <a:p>
            <a:pPr algn="just" defTabSz="911225" eaLnBrk="0" hangingPunct="0"/>
            <a:endParaRPr lang="es-UY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MÁS REGLAS PARA TRANSACCIONES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404813"/>
            <a:ext cx="4142234" cy="863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pPr>
              <a:defRPr/>
            </a:pPr>
            <a:r>
              <a:rPr lang="es-UY" dirty="0">
                <a:solidFill>
                  <a:srgbClr val="8EBB38"/>
                </a:solidFill>
              </a:rPr>
              <a:t>Regla Serial…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19" y="1340768"/>
            <a:ext cx="815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Permite </a:t>
            </a:r>
            <a:r>
              <a:rPr lang="es-UY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numerar </a:t>
            </a:r>
            <a:r>
              <a:rPr lang="es-UY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automáticamente el </a:t>
            </a:r>
            <a:r>
              <a:rPr lang="es-UY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segundo nivel de una transacción.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916832"/>
            <a:ext cx="2735709" cy="153466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Line Callout 2 4"/>
          <p:cNvSpPr/>
          <p:nvPr/>
        </p:nvSpPr>
        <p:spPr bwMode="auto">
          <a:xfrm>
            <a:off x="3419872" y="2623396"/>
            <a:ext cx="1616585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737"/>
              <a:gd name="adj6" fmla="val -109871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8A970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Y" sz="1400" dirty="0" smtClean="0">
                <a:latin typeface="+mj-lt"/>
              </a:rPr>
              <a:t>¿Cómo se puede numerar?</a:t>
            </a:r>
            <a:endParaRPr kumimoji="0" lang="es-UY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717032"/>
            <a:ext cx="151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600" b="1" dirty="0" smtClean="0">
                <a:latin typeface="+mj-lt"/>
              </a:rPr>
              <a:t>Solución</a:t>
            </a:r>
            <a:r>
              <a:rPr lang="es-UY" sz="1600" dirty="0" smtClean="0">
                <a:latin typeface="+mj-lt"/>
              </a:rPr>
              <a:t>:</a:t>
            </a:r>
            <a:endParaRPr lang="es-UY" sz="14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6" y="4179157"/>
            <a:ext cx="2701037" cy="172689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58762" y="6014239"/>
            <a:ext cx="4634153" cy="4462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s-UY" sz="1600" b="1" dirty="0" smtClean="0">
                <a:latin typeface="+mj-lt"/>
              </a:rPr>
              <a:t>Rule</a:t>
            </a:r>
            <a:r>
              <a:rPr lang="es-UY" sz="1600" dirty="0" smtClean="0">
                <a:latin typeface="+mj-lt"/>
              </a:rPr>
              <a:t>: </a:t>
            </a:r>
            <a:r>
              <a:rPr lang="es-UY" sz="1600" b="1" dirty="0" smtClean="0">
                <a:latin typeface="+mj-lt"/>
              </a:rPr>
              <a:t>Serial(</a:t>
            </a:r>
            <a:r>
              <a:rPr lang="es-UY" sz="1600" dirty="0" smtClean="0">
                <a:latin typeface="+mj-lt"/>
              </a:rPr>
              <a:t>CityId,CountryLastLine,1</a:t>
            </a:r>
            <a:r>
              <a:rPr lang="es-UY" sz="1600" b="1" dirty="0" smtClean="0">
                <a:latin typeface="+mj-lt"/>
              </a:rPr>
              <a:t>);</a:t>
            </a:r>
          </a:p>
          <a:p>
            <a:pPr algn="ctr"/>
            <a:endParaRPr lang="es-UY" sz="700" dirty="0">
              <a:latin typeface="+mj-lt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3647884" y="4087681"/>
            <a:ext cx="1896224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6485"/>
              <a:gd name="adj6" fmla="val -90272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8A970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Y" sz="1400" dirty="0" smtClean="0">
                <a:latin typeface="+mj-lt"/>
              </a:rPr>
              <a:t>Guarda el último valor asignado.</a:t>
            </a:r>
            <a:endParaRPr kumimoji="0" lang="es-UY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40" y="4352243"/>
            <a:ext cx="20939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MÁS REGLAS PARA TRANSACCIONES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18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ctr">
        <a:normAutofit/>
      </a:bodyPr>
      <a:lstStyle>
        <a:defPPr>
          <a:defRPr b="0" i="0" dirty="0" smtClean="0">
            <a:solidFill>
              <a:schemeClr val="bg1">
                <a:lumMod val="9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863</Words>
  <Application>Microsoft Office PowerPoint</Application>
  <PresentationFormat>On-screen Show (4:3)</PresentationFormat>
  <Paragraphs>94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REGLAS EN TRANSACCIONES Más reglas para definir comportamientos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macmini-pro macmini</dc:creator>
  <cp:lastModifiedBy>Maia Shuster</cp:lastModifiedBy>
  <cp:revision>193</cp:revision>
  <cp:lastPrinted>2013-05-13T18:08:38Z</cp:lastPrinted>
  <dcterms:created xsi:type="dcterms:W3CDTF">2013-04-25T16:22:53Z</dcterms:created>
  <dcterms:modified xsi:type="dcterms:W3CDTF">2013-06-03T17:00:18Z</dcterms:modified>
</cp:coreProperties>
</file>