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0F3239-CD68-7D44-A79D-2C7662D983C6}">
          <p14:sldIdLst>
            <p14:sldId id="256"/>
            <p14:sldId id="261"/>
            <p14:sldId id="262"/>
            <p14:sldId id="263"/>
            <p14:sldId id="264"/>
            <p14:sldId id="265"/>
          </p14:sldIdLst>
        </p14:section>
        <p14:section name="Untitled Section" id="{46B6E6F4-310F-C14D-A030-EA2BBB26B1A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E43"/>
    <a:srgbClr val="92BA5E"/>
    <a:srgbClr val="8EBB38"/>
    <a:srgbClr val="5E5E5E"/>
    <a:srgbClr val="A6CE2A"/>
    <a:srgbClr val="AED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MasterView">
  <p:normalViewPr>
    <p:restoredLeft sz="15452" autoAdjust="0"/>
    <p:restoredTop sz="77986" autoAdjust="0"/>
  </p:normalViewPr>
  <p:slideViewPr>
    <p:cSldViewPr snapToGrid="0" snapToObjects="1">
      <p:cViewPr>
        <p:scale>
          <a:sx n="66" d="100"/>
          <a:sy n="66" d="100"/>
        </p:scale>
        <p:origin x="-990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1650" y="24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29CE8-54DD-4042-ADF5-4E30E44A0B86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FC025-C41F-B943-B94E-E4BDAD66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786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8D245-ED2B-4219-9EBE-D4197D0D408A}" type="datetimeFigureOut">
              <a:rPr lang="es-UY" smtClean="0"/>
              <a:t>03/06/2013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ACFE4-5E7D-4C36-9678-2ED301D0586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117809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just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algn="just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914400" algn="just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371600" algn="just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828800" algn="just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dirty="0" smtClean="0"/>
              <a:t>Además de todos los controles automáticos que </a:t>
            </a:r>
            <a:r>
              <a:rPr lang="es-UY" dirty="0" err="1" smtClean="0"/>
              <a:t>GeneXus</a:t>
            </a:r>
            <a:r>
              <a:rPr lang="es-UY" dirty="0" smtClean="0"/>
              <a:t> incluye en las aplicaciones que genera, hay ciertos controles específicos que los usuarios nos piden validar.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8425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dirty="0" smtClean="0"/>
              <a:t>En las transacciones, las reglas que deben cumplirse, o los controles que nos solicitan validar, se definen en la sección de nombre RULES.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62010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b="1" dirty="0" smtClean="0"/>
              <a:t>Regla Error:</a:t>
            </a:r>
            <a:r>
              <a:rPr lang="es-UY" dirty="0" smtClean="0"/>
              <a:t> </a:t>
            </a:r>
          </a:p>
          <a:p>
            <a:r>
              <a:rPr lang="es-UY" dirty="0" smtClean="0"/>
              <a:t>No permite salir del atributo mientras la condición se siga cumpliendo. </a:t>
            </a:r>
          </a:p>
          <a:p>
            <a:r>
              <a:rPr lang="es-UY" dirty="0" smtClean="0"/>
              <a:t>En nuestro ejemplo, o bien el usuario deberá ingresar un nombre de cliente para poder continuar, o sino tendrá que cancelar.</a:t>
            </a:r>
          </a:p>
          <a:p>
            <a:endParaRPr lang="es-UY" dirty="0" smtClean="0"/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b="1" kern="1200" dirty="0" smtClean="0">
                <a:solidFill>
                  <a:schemeClr val="tx1"/>
                </a:solidFill>
                <a:effectLst/>
              </a:rPr>
              <a:t>Regla </a:t>
            </a:r>
            <a:r>
              <a:rPr lang="es-ES_tradnl" b="1" kern="1200" dirty="0" err="1" smtClean="0">
                <a:solidFill>
                  <a:schemeClr val="tx1"/>
                </a:solidFill>
                <a:effectLst/>
              </a:rPr>
              <a:t>Message</a:t>
            </a:r>
            <a:r>
              <a:rPr lang="es-ES_tradnl" b="1" kern="1200" dirty="0" smtClean="0">
                <a:solidFill>
                  <a:schemeClr val="tx1"/>
                </a:solidFill>
                <a:effectLst/>
              </a:rPr>
              <a:t>:</a:t>
            </a:r>
            <a:r>
              <a:rPr lang="es-ES_tradnl" kern="1200" dirty="0" smtClean="0">
                <a:solidFill>
                  <a:schemeClr val="tx1"/>
                </a:solidFill>
                <a:effectLst/>
              </a:rPr>
              <a:t>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De cumplirse la condición, sale el mensaje como aviso o advertencia, y se puede continuar trabajando. Es decir que no impide continuar, como ocurre con la regla Error.</a:t>
            </a:r>
            <a:endParaRPr lang="es-UY" dirty="0" smtClean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06366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4615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kern="1200" dirty="0" smtClean="0">
                <a:solidFill>
                  <a:schemeClr val="tx1"/>
                </a:solidFill>
                <a:effectLst/>
              </a:rPr>
              <a:t>Si no hubiéramos</a:t>
            </a:r>
            <a:r>
              <a:rPr lang="es-ES_tradnl" kern="1200" baseline="0" dirty="0" smtClean="0">
                <a:solidFill>
                  <a:schemeClr val="tx1"/>
                </a:solidFill>
                <a:effectLst/>
              </a:rPr>
              <a:t> definido </a:t>
            </a:r>
            <a:r>
              <a:rPr lang="es-ES_tradnl" kern="1200" dirty="0" smtClean="0">
                <a:solidFill>
                  <a:schemeClr val="tx1"/>
                </a:solidFill>
                <a:effectLst/>
              </a:rPr>
              <a:t>la regla Default, en</a:t>
            </a:r>
            <a:r>
              <a:rPr lang="es-ES_tradnl" kern="1200" baseline="0" dirty="0" smtClean="0">
                <a:solidFill>
                  <a:schemeClr val="tx1"/>
                </a:solidFill>
                <a:effectLst/>
              </a:rPr>
              <a:t> cada ingreso de un nuevo cliente </a:t>
            </a:r>
            <a:r>
              <a:rPr lang="es-ES_tradnl" kern="1200" dirty="0" smtClean="0">
                <a:solidFill>
                  <a:schemeClr val="tx1"/>
                </a:solidFill>
                <a:effectLst/>
              </a:rPr>
              <a:t>el campo de la fecha aparecería vacío, como ocurre con los demás campos.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_tradnl" kern="1200" dirty="0" smtClean="0">
              <a:solidFill>
                <a:schemeClr val="tx1"/>
              </a:solidFill>
              <a:effectLst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kern="1200" dirty="0" smtClean="0">
                <a:solidFill>
                  <a:schemeClr val="tx1"/>
                </a:solidFill>
                <a:effectLst/>
              </a:rPr>
              <a:t>Las reglas </a:t>
            </a:r>
            <a:r>
              <a:rPr lang="es-UY" b="1" kern="1200" dirty="0" smtClean="0">
                <a:solidFill>
                  <a:schemeClr val="tx1"/>
                </a:solidFill>
                <a:effectLst/>
              </a:rPr>
              <a:t>Default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se ejecutan solamente cuando se están </a:t>
            </a:r>
            <a:r>
              <a:rPr lang="es-UY" b="1" kern="1200" dirty="0" smtClean="0">
                <a:solidFill>
                  <a:schemeClr val="tx1"/>
                </a:solidFill>
                <a:effectLst/>
              </a:rPr>
              <a:t>insertando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registros.</a:t>
            </a:r>
          </a:p>
        </p:txBody>
      </p:sp>
    </p:spTree>
    <p:extLst>
      <p:ext uri="{BB962C8B-B14F-4D97-AF65-F5344CB8AC3E}">
        <p14:creationId xmlns:p14="http://schemas.microsoft.com/office/powerpoint/2010/main" val="102318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kern="1200" dirty="0" smtClean="0">
                <a:solidFill>
                  <a:schemeClr val="tx1"/>
                </a:solidFill>
                <a:effectLst/>
              </a:rPr>
              <a:t>El campo fecha de ingreso</a:t>
            </a:r>
            <a:r>
              <a:rPr lang="es-UY" kern="1200" baseline="0" dirty="0" smtClean="0">
                <a:solidFill>
                  <a:schemeClr val="tx1"/>
                </a:solidFill>
                <a:effectLst/>
              </a:rPr>
              <a:t> del cliente (</a:t>
            </a:r>
            <a:r>
              <a:rPr lang="es-UY" kern="1200" baseline="0" dirty="0" err="1" smtClean="0">
                <a:solidFill>
                  <a:schemeClr val="tx1"/>
                </a:solidFill>
                <a:effectLst/>
              </a:rPr>
              <a:t>CustomerAddedDate</a:t>
            </a:r>
            <a:r>
              <a:rPr lang="es-UY" kern="1200" baseline="0" dirty="0" smtClean="0">
                <a:solidFill>
                  <a:schemeClr val="tx1"/>
                </a:solidFill>
                <a:effectLst/>
              </a:rPr>
              <a:t>) 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aparece entonces </a:t>
            </a:r>
            <a:r>
              <a:rPr lang="es-UY" b="1" kern="1200" dirty="0" smtClean="0">
                <a:solidFill>
                  <a:schemeClr val="tx1"/>
                </a:solidFill>
                <a:effectLst/>
              </a:rPr>
              <a:t>inicializado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por la regla default </a:t>
            </a:r>
            <a:r>
              <a:rPr lang="es-UY" b="1" kern="1200" dirty="0" smtClean="0">
                <a:solidFill>
                  <a:schemeClr val="tx1"/>
                </a:solidFill>
                <a:effectLst/>
              </a:rPr>
              <a:t>y deshabilitado 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por la regla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noaccept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73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94597" y="6290616"/>
            <a:ext cx="2365583" cy="542645"/>
            <a:chOff x="6260351" y="6317719"/>
            <a:chExt cx="2570986" cy="589763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30240" y="6317719"/>
              <a:ext cx="1606996" cy="245135"/>
            </a:xfrm>
            <a:prstGeom prst="rect">
              <a:avLst/>
            </a:prstGeom>
          </p:spPr>
        </p:pic>
        <p:sp>
          <p:nvSpPr>
            <p:cNvPr id="9" name="Text Placeholder 2"/>
            <p:cNvSpPr txBox="1">
              <a:spLocks/>
            </p:cNvSpPr>
            <p:nvPr userDrawn="1"/>
          </p:nvSpPr>
          <p:spPr>
            <a:xfrm>
              <a:off x="6260351" y="6466157"/>
              <a:ext cx="2570986" cy="441325"/>
            </a:xfrm>
            <a:prstGeom prst="rect">
              <a:avLst/>
            </a:prstGeom>
          </p:spPr>
          <p:txBody>
            <a:bodyPr anchor="t"/>
            <a:lstStyle>
              <a:lvl1pPr marL="0" indent="0" algn="r" defTabSz="457200" rtl="0" eaLnBrk="1" latinLnBrk="0" hangingPunct="1">
                <a:spcBef>
                  <a:spcPct val="20000"/>
                </a:spcBef>
                <a:buFont typeface="Arial"/>
                <a:buNone/>
                <a:defRPr lang="en-US" sz="1600" i="1" u="none" kern="1200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"/>
                  <a:ea typeface="+mn-ea"/>
                  <a:cs typeface="Segoe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 spc="0" dirty="0" err="1" smtClean="0">
                  <a:solidFill>
                    <a:srgbClr val="FFFFFF"/>
                  </a:solidFill>
                </a:rPr>
                <a:t>training.genexus.com</a:t>
              </a:r>
              <a:endParaRPr lang="en-US" sz="13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403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944690"/>
            <a:ext cx="8229600" cy="21814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5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4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62" y="2225675"/>
            <a:ext cx="3241294" cy="1362075"/>
          </a:xfrm>
        </p:spPr>
        <p:txBody>
          <a:bodyPr anchor="t">
            <a:noAutofit/>
          </a:bodyPr>
          <a:lstStyle>
            <a:lvl1pPr algn="r">
              <a:defRPr sz="2800" b="0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8939" y="3615956"/>
            <a:ext cx="3892817" cy="993884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114709" y="6235386"/>
            <a:ext cx="8922775" cy="5790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0622" y="52409"/>
            <a:ext cx="9083378" cy="6475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953" y="6566100"/>
            <a:ext cx="1420080" cy="21662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5455" y="6510932"/>
            <a:ext cx="14635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"/>
                <a:cs typeface="Segoe"/>
              </a:rPr>
              <a:t>Curso GeneXus |</a:t>
            </a:r>
            <a:endParaRPr lang="en-US" sz="1400" dirty="0">
              <a:latin typeface="Segoe"/>
              <a:cs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80020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44690"/>
            <a:ext cx="8229600" cy="21814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F23870D-71BF-1848-A9AB-AB99D0AA51D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894597" y="6290616"/>
            <a:ext cx="2365583" cy="542645"/>
            <a:chOff x="6260351" y="6317719"/>
            <a:chExt cx="2570986" cy="58976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30240" y="6317719"/>
              <a:ext cx="1606996" cy="245135"/>
            </a:xfrm>
            <a:prstGeom prst="rect">
              <a:avLst/>
            </a:prstGeom>
          </p:spPr>
        </p:pic>
        <p:sp>
          <p:nvSpPr>
            <p:cNvPr id="15" name="Text Placeholder 2"/>
            <p:cNvSpPr txBox="1">
              <a:spLocks/>
            </p:cNvSpPr>
            <p:nvPr userDrawn="1"/>
          </p:nvSpPr>
          <p:spPr>
            <a:xfrm>
              <a:off x="6260351" y="6466157"/>
              <a:ext cx="2570986" cy="441325"/>
            </a:xfrm>
            <a:prstGeom prst="rect">
              <a:avLst/>
            </a:prstGeom>
          </p:spPr>
          <p:txBody>
            <a:bodyPr anchor="t"/>
            <a:lstStyle>
              <a:lvl1pPr marL="0" indent="0" algn="r" defTabSz="457200" rtl="0" eaLnBrk="1" latinLnBrk="0" hangingPunct="1">
                <a:spcBef>
                  <a:spcPct val="20000"/>
                </a:spcBef>
                <a:buFont typeface="Arial"/>
                <a:buNone/>
                <a:defRPr lang="en-US" sz="1600" i="1" u="none" kern="1200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"/>
                  <a:ea typeface="+mn-ea"/>
                  <a:cs typeface="Segoe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 spc="0" dirty="0" err="1" smtClean="0">
                  <a:solidFill>
                    <a:srgbClr val="FFFFFF"/>
                  </a:solidFill>
                </a:rPr>
                <a:t>training.genexus.com</a:t>
              </a:r>
              <a:endParaRPr lang="en-US" sz="13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522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 userDrawn="1"/>
        </p:nvSpPr>
        <p:spPr>
          <a:xfrm>
            <a:off x="2804765" y="3177625"/>
            <a:ext cx="3617416" cy="620952"/>
          </a:xfrm>
          <a:prstGeom prst="rect">
            <a:avLst/>
          </a:prstGeom>
        </p:spPr>
        <p:txBody>
          <a:bodyPr anchor="t"/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lang="en-US" sz="1600" i="1" u="none" kern="12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n-ea"/>
                <a:cs typeface="Sego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00" spc="70" dirty="0" err="1" smtClean="0">
                <a:solidFill>
                  <a:srgbClr val="FFFFFF"/>
                </a:solidFill>
              </a:rPr>
              <a:t>training.genexus.com</a:t>
            </a:r>
            <a:endParaRPr lang="en-US" sz="1900" spc="70" dirty="0"/>
          </a:p>
        </p:txBody>
      </p:sp>
      <p:pic>
        <p:nvPicPr>
          <p:cNvPr id="8" name="Picture 7" descr="logo_GXtraining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46" y="2928802"/>
            <a:ext cx="2460991" cy="3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92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4741" y="-16494"/>
            <a:ext cx="9212039" cy="6968298"/>
          </a:xfrm>
          <a:prstGeom prst="rect">
            <a:avLst/>
          </a:prstGeom>
          <a:solidFill>
            <a:srgbClr val="A6CE2A">
              <a:alpha val="8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 i="1" dirty="0">
              <a:solidFill>
                <a:srgbClr val="A6CE2A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6729" y="2377352"/>
            <a:ext cx="45814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"/>
                <a:cs typeface="Segoe"/>
              </a:defRPr>
            </a:lvl1pPr>
          </a:lstStyle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"/>
                <a:cs typeface="Segoe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2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49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Segoe"/>
          <a:ea typeface="+mj-ea"/>
          <a:cs typeface="Sego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egoe"/>
          <a:ea typeface="+mn-ea"/>
          <a:cs typeface="Sego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egoe"/>
          <a:ea typeface="+mn-ea"/>
          <a:cs typeface="Sego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"/>
          <a:ea typeface="+mn-ea"/>
          <a:cs typeface="Sego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"/>
          <a:ea typeface="+mn-ea"/>
          <a:cs typeface="Sego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"/>
          <a:ea typeface="+mn-ea"/>
          <a:cs typeface="Sego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630" y="2119086"/>
            <a:ext cx="6096000" cy="1689891"/>
          </a:xfrm>
        </p:spPr>
        <p:txBody>
          <a:bodyPr>
            <a:normAutofit/>
          </a:bodyPr>
          <a:lstStyle/>
          <a:p>
            <a:pPr>
              <a:lnSpc>
                <a:spcPts val="2920"/>
              </a:lnSpc>
              <a:spcBef>
                <a:spcPts val="0"/>
              </a:spcBef>
            </a:pPr>
            <a:r>
              <a:rPr lang="en-US" sz="3200" spc="-60" dirty="0" smtClean="0"/>
              <a:t>DEFINIENDO CONTROLES SOLICITADOS POR LOS USUARIOS</a:t>
            </a:r>
            <a:br>
              <a:rPr lang="en-US" sz="3200" spc="-60" dirty="0" smtClean="0"/>
            </a:br>
            <a:r>
              <a:rPr lang="en-US" sz="2400" b="0" spc="-20" dirty="0" err="1" smtClean="0"/>
              <a:t>Reglas</a:t>
            </a:r>
            <a:r>
              <a:rPr lang="en-US" sz="2400" b="0" spc="-20" dirty="0" smtClean="0"/>
              <a:t> en </a:t>
            </a:r>
            <a:r>
              <a:rPr lang="en-US" sz="2400" b="0" spc="-20" dirty="0" err="1" smtClean="0"/>
              <a:t>Transacciones</a:t>
            </a:r>
            <a:endParaRPr lang="en-US" sz="3200" b="0" spc="-20" dirty="0"/>
          </a:p>
        </p:txBody>
      </p:sp>
      <p:pic>
        <p:nvPicPr>
          <p:cNvPr id="7" name="Picture 6" descr="GeneXusXev2_bc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629" y="3927251"/>
            <a:ext cx="1586338" cy="3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97" y="2161305"/>
            <a:ext cx="54673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REGLAS EN TRANSACCIONES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5750" y="420004"/>
            <a:ext cx="885825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sz="3200" dirty="0" smtClean="0">
                <a:solidFill>
                  <a:srgbClr val="93AE43"/>
                </a:solidFill>
              </a:rPr>
              <a:t>Algunos controles </a:t>
            </a:r>
            <a:r>
              <a:rPr lang="es-UY" sz="3200" dirty="0" smtClean="0">
                <a:solidFill>
                  <a:srgbClr val="93AE43"/>
                </a:solidFill>
              </a:rPr>
              <a:t>en </a:t>
            </a:r>
            <a:r>
              <a:rPr lang="es-UY" sz="3200" dirty="0" smtClean="0">
                <a:solidFill>
                  <a:srgbClr val="93AE43"/>
                </a:solidFill>
              </a:rPr>
              <a:t>el ingreso de clientes</a:t>
            </a:r>
            <a:endParaRPr lang="es-UY" sz="3200" dirty="0">
              <a:solidFill>
                <a:srgbClr val="93AE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3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5750" y="420004"/>
            <a:ext cx="885825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sz="3200" dirty="0" smtClean="0">
                <a:solidFill>
                  <a:srgbClr val="93AE43"/>
                </a:solidFill>
              </a:rPr>
              <a:t>Algunos controles </a:t>
            </a:r>
            <a:r>
              <a:rPr lang="es-UY" sz="3200" dirty="0" smtClean="0">
                <a:solidFill>
                  <a:srgbClr val="93AE43"/>
                </a:solidFill>
              </a:rPr>
              <a:t>en </a:t>
            </a:r>
            <a:r>
              <a:rPr lang="es-UY" sz="3200" dirty="0" smtClean="0">
                <a:solidFill>
                  <a:srgbClr val="93AE43"/>
                </a:solidFill>
              </a:rPr>
              <a:t>el ingreso de clientes</a:t>
            </a:r>
            <a:endParaRPr lang="es-UY" sz="3200" dirty="0">
              <a:solidFill>
                <a:srgbClr val="93AE43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3223" y="6511014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REGLAS EN TRANSACCIONES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5496" y="1500189"/>
            <a:ext cx="9316938" cy="99270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6CE2A"/>
              </a:buClr>
              <a:buFont typeface="Arial" pitchFamily="34" charset="0"/>
              <a:buChar char="•"/>
            </a:pPr>
            <a:r>
              <a:rPr lang="es-UY" sz="2000" b="1" dirty="0" smtClean="0"/>
              <a:t>No permitir</a:t>
            </a:r>
            <a:r>
              <a:rPr lang="es-UY" sz="2000" dirty="0" smtClean="0"/>
              <a:t> almacenar clientes sin nombre.</a:t>
            </a:r>
          </a:p>
          <a:p>
            <a:pPr lvl="1">
              <a:buClr>
                <a:srgbClr val="A6CE2A"/>
              </a:buClr>
              <a:buFont typeface="Wingdings" pitchFamily="2" charset="2"/>
              <a:buChar char="§"/>
            </a:pPr>
            <a:r>
              <a:rPr lang="es-UY" sz="1800" b="1" dirty="0" smtClean="0"/>
              <a:t>Error</a:t>
            </a:r>
            <a:r>
              <a:rPr lang="es-UY" sz="1800" dirty="0" smtClean="0"/>
              <a:t>(“</a:t>
            </a:r>
            <a:r>
              <a:rPr lang="es-UY" sz="1800" dirty="0" err="1" smtClean="0"/>
              <a:t>Enter</a:t>
            </a:r>
            <a:r>
              <a:rPr lang="es-UY" sz="1800" dirty="0" smtClean="0"/>
              <a:t> </a:t>
            </a:r>
            <a:r>
              <a:rPr lang="es-UY" sz="1800" dirty="0" err="1" smtClean="0"/>
              <a:t>the</a:t>
            </a:r>
            <a:r>
              <a:rPr lang="es-UY" sz="1800" dirty="0" smtClean="0"/>
              <a:t> </a:t>
            </a:r>
            <a:r>
              <a:rPr lang="es-UY" sz="1800" dirty="0" err="1" smtClean="0"/>
              <a:t>customer</a:t>
            </a:r>
            <a:r>
              <a:rPr lang="es-UY" sz="1800" dirty="0" smtClean="0"/>
              <a:t> </a:t>
            </a:r>
            <a:r>
              <a:rPr lang="es-UY" sz="1800" dirty="0" err="1" smtClean="0"/>
              <a:t>name</a:t>
            </a:r>
            <a:r>
              <a:rPr lang="es-UY" sz="1800" dirty="0" smtClean="0"/>
              <a:t>, </a:t>
            </a:r>
            <a:r>
              <a:rPr lang="es-UY" sz="1800" dirty="0" err="1" smtClean="0"/>
              <a:t>please</a:t>
            </a:r>
            <a:r>
              <a:rPr lang="es-UY" sz="1800" dirty="0" smtClean="0"/>
              <a:t>”) </a:t>
            </a:r>
            <a:r>
              <a:rPr lang="es-UY" sz="1800" dirty="0" err="1" smtClean="0"/>
              <a:t>if</a:t>
            </a:r>
            <a:r>
              <a:rPr lang="es-UY" sz="1800" dirty="0" smtClean="0"/>
              <a:t> </a:t>
            </a:r>
            <a:r>
              <a:rPr lang="es-UY" sz="1800" dirty="0" err="1" smtClean="0"/>
              <a:t>CustomerName.IsEmpty</a:t>
            </a:r>
            <a:r>
              <a:rPr lang="es-UY" sz="1800" dirty="0" smtClean="0"/>
              <a:t>();</a:t>
            </a:r>
          </a:p>
          <a:p>
            <a:endParaRPr lang="es-UY" sz="2800" dirty="0" smtClean="0"/>
          </a:p>
          <a:p>
            <a:endParaRPr lang="es-UY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5262861"/>
            <a:ext cx="7704856" cy="83099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sz="2400" b="1" dirty="0" smtClean="0">
                <a:latin typeface="+mn-lt"/>
              </a:rPr>
              <a:t>El orden en el que se definen las reglas, no necesariamente corresponde al orden en el que se ejecutarán.</a:t>
            </a:r>
            <a:endParaRPr lang="es-UY" sz="2400" b="1" dirty="0">
              <a:latin typeface="+mn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5496" y="2436292"/>
            <a:ext cx="9316938" cy="99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UY" sz="2000" b="1" dirty="0" smtClean="0">
                <a:latin typeface="Segoe"/>
              </a:rPr>
              <a:t>No permitir </a:t>
            </a:r>
            <a:r>
              <a:rPr lang="es-UY" sz="2000" dirty="0" smtClean="0">
                <a:latin typeface="Segoe"/>
              </a:rPr>
              <a:t>almacenar clientes sin apellido.</a:t>
            </a:r>
          </a:p>
          <a:p>
            <a:pPr lvl="1">
              <a:buFont typeface="Wingdings" pitchFamily="2" charset="2"/>
              <a:buChar char="§"/>
            </a:pPr>
            <a:r>
              <a:rPr lang="es-UY" sz="1800" b="1" dirty="0" smtClean="0">
                <a:latin typeface="Segoe"/>
              </a:rPr>
              <a:t>Error</a:t>
            </a:r>
            <a:r>
              <a:rPr lang="es-UY" sz="1800" dirty="0" smtClean="0">
                <a:latin typeface="Segoe"/>
              </a:rPr>
              <a:t>(“</a:t>
            </a:r>
            <a:r>
              <a:rPr lang="es-UY" sz="1800" dirty="0" err="1" smtClean="0">
                <a:latin typeface="Segoe"/>
              </a:rPr>
              <a:t>Enter</a:t>
            </a:r>
            <a:r>
              <a:rPr lang="es-UY" sz="1800" dirty="0" smtClean="0">
                <a:latin typeface="Segoe"/>
              </a:rPr>
              <a:t> </a:t>
            </a:r>
            <a:r>
              <a:rPr lang="es-UY" sz="1800" dirty="0" err="1" smtClean="0">
                <a:latin typeface="Segoe"/>
              </a:rPr>
              <a:t>the</a:t>
            </a:r>
            <a:r>
              <a:rPr lang="es-UY" sz="1800" dirty="0" smtClean="0">
                <a:latin typeface="Segoe"/>
              </a:rPr>
              <a:t> </a:t>
            </a:r>
            <a:r>
              <a:rPr lang="es-UY" sz="1800" dirty="0" err="1" smtClean="0">
                <a:latin typeface="Segoe"/>
              </a:rPr>
              <a:t>customer</a:t>
            </a:r>
            <a:r>
              <a:rPr lang="es-UY" sz="1800" dirty="0" smtClean="0">
                <a:latin typeface="Segoe"/>
              </a:rPr>
              <a:t> </a:t>
            </a:r>
            <a:r>
              <a:rPr lang="es-UY" sz="1800" dirty="0" err="1" smtClean="0">
                <a:latin typeface="Segoe"/>
              </a:rPr>
              <a:t>last</a:t>
            </a:r>
            <a:r>
              <a:rPr lang="es-UY" sz="1800" dirty="0" smtClean="0">
                <a:latin typeface="Segoe"/>
              </a:rPr>
              <a:t> </a:t>
            </a:r>
            <a:r>
              <a:rPr lang="es-UY" sz="1800" dirty="0" err="1" smtClean="0">
                <a:latin typeface="Segoe"/>
              </a:rPr>
              <a:t>name</a:t>
            </a:r>
            <a:r>
              <a:rPr lang="es-UY" sz="1800" dirty="0" smtClean="0">
                <a:latin typeface="Segoe"/>
              </a:rPr>
              <a:t>, </a:t>
            </a:r>
            <a:r>
              <a:rPr lang="es-UY" sz="1800" dirty="0" err="1" smtClean="0">
                <a:latin typeface="Segoe"/>
              </a:rPr>
              <a:t>please</a:t>
            </a:r>
            <a:r>
              <a:rPr lang="es-UY" sz="1800" dirty="0" smtClean="0">
                <a:latin typeface="Segoe"/>
              </a:rPr>
              <a:t>”) </a:t>
            </a:r>
            <a:r>
              <a:rPr lang="es-UY" sz="1800" dirty="0" err="1" smtClean="0">
                <a:latin typeface="Segoe"/>
              </a:rPr>
              <a:t>if</a:t>
            </a:r>
            <a:r>
              <a:rPr lang="es-UY" sz="1800" dirty="0" smtClean="0">
                <a:latin typeface="Segoe"/>
              </a:rPr>
              <a:t> </a:t>
            </a:r>
            <a:r>
              <a:rPr lang="es-UY" sz="1800" dirty="0" err="1" smtClean="0">
                <a:latin typeface="Segoe"/>
              </a:rPr>
              <a:t>CustomerLastName.IsEmpty</a:t>
            </a:r>
            <a:r>
              <a:rPr lang="es-UY" sz="1800" dirty="0" smtClean="0">
                <a:latin typeface="Segoe"/>
              </a:rPr>
              <a:t>();</a:t>
            </a:r>
          </a:p>
          <a:p>
            <a:endParaRPr lang="es-UY" sz="2000" dirty="0" smtClean="0">
              <a:latin typeface="Segoe"/>
            </a:endParaRPr>
          </a:p>
          <a:p>
            <a:endParaRPr lang="es-UY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5496" y="3444404"/>
            <a:ext cx="9316938" cy="99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UY" sz="2000" b="1" dirty="0">
                <a:latin typeface="Segoe"/>
              </a:rPr>
              <a:t>Avisar</a:t>
            </a:r>
            <a:r>
              <a:rPr lang="es-UY" sz="2000" dirty="0">
                <a:latin typeface="Segoe"/>
              </a:rPr>
              <a:t> que no ingresaron el nro. de teléfono del cliente.</a:t>
            </a:r>
          </a:p>
          <a:p>
            <a:pPr lvl="1">
              <a:buFont typeface="Wingdings" pitchFamily="2" charset="2"/>
              <a:buChar char="§"/>
            </a:pPr>
            <a:r>
              <a:rPr lang="es-UY" sz="1800" b="1" dirty="0" err="1" smtClean="0">
                <a:latin typeface="Segoe"/>
              </a:rPr>
              <a:t>Msg</a:t>
            </a:r>
            <a:r>
              <a:rPr lang="es-UY" sz="1800" dirty="0" smtClean="0">
                <a:latin typeface="Segoe"/>
              </a:rPr>
              <a:t>(“</a:t>
            </a:r>
            <a:r>
              <a:rPr lang="es-UY" sz="1800" dirty="0" err="1" smtClean="0">
                <a:latin typeface="Segoe"/>
              </a:rPr>
              <a:t>The</a:t>
            </a:r>
            <a:r>
              <a:rPr lang="es-UY" sz="1800" dirty="0" smtClean="0">
                <a:latin typeface="Segoe"/>
              </a:rPr>
              <a:t> </a:t>
            </a:r>
            <a:r>
              <a:rPr lang="es-UY" sz="1800" dirty="0" err="1" smtClean="0">
                <a:latin typeface="Segoe"/>
              </a:rPr>
              <a:t>phone</a:t>
            </a:r>
            <a:r>
              <a:rPr lang="es-UY" sz="1800" dirty="0" smtClean="0">
                <a:latin typeface="Segoe"/>
              </a:rPr>
              <a:t> </a:t>
            </a:r>
            <a:r>
              <a:rPr lang="es-UY" sz="1800" dirty="0" err="1" smtClean="0">
                <a:latin typeface="Segoe"/>
              </a:rPr>
              <a:t>is</a:t>
            </a:r>
            <a:r>
              <a:rPr lang="es-UY" sz="1800" dirty="0" smtClean="0">
                <a:latin typeface="Segoe"/>
              </a:rPr>
              <a:t> </a:t>
            </a:r>
            <a:r>
              <a:rPr lang="es-UY" sz="1800" dirty="0" err="1" smtClean="0">
                <a:latin typeface="Segoe"/>
              </a:rPr>
              <a:t>empty</a:t>
            </a:r>
            <a:r>
              <a:rPr lang="es-UY" sz="1800" dirty="0" smtClean="0">
                <a:latin typeface="Segoe"/>
              </a:rPr>
              <a:t>”) </a:t>
            </a:r>
            <a:r>
              <a:rPr lang="es-UY" sz="1800" dirty="0" err="1" smtClean="0">
                <a:latin typeface="Segoe"/>
              </a:rPr>
              <a:t>if</a:t>
            </a:r>
            <a:r>
              <a:rPr lang="es-UY" sz="1800" dirty="0" smtClean="0">
                <a:latin typeface="Segoe"/>
              </a:rPr>
              <a:t> </a:t>
            </a:r>
            <a:r>
              <a:rPr lang="es-UY" sz="1800" dirty="0" err="1" smtClean="0">
                <a:latin typeface="Segoe"/>
              </a:rPr>
              <a:t>CustomerPhone.IsEmpty</a:t>
            </a:r>
            <a:r>
              <a:rPr lang="es-UY" sz="1800" dirty="0" smtClean="0">
                <a:latin typeface="Segoe"/>
              </a:rPr>
              <a:t>();</a:t>
            </a:r>
          </a:p>
          <a:p>
            <a:endParaRPr lang="es-UY" sz="2000" dirty="0" smtClean="0">
              <a:latin typeface="Segoe"/>
            </a:endParaRPr>
          </a:p>
          <a:p>
            <a:endParaRPr lang="es-UY" dirty="0"/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096" y="1486132"/>
            <a:ext cx="8785676" cy="3512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80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animBg="1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85750" y="1844824"/>
            <a:ext cx="8572500" cy="43702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6CE2A"/>
              </a:buClr>
            </a:pPr>
            <a:r>
              <a:rPr lang="es-UY" sz="2800" dirty="0" smtClean="0"/>
              <a:t>Definir lo mencionado.</a:t>
            </a:r>
          </a:p>
          <a:p>
            <a:pPr>
              <a:buClr>
                <a:srgbClr val="A6CE2A"/>
              </a:buClr>
            </a:pPr>
            <a:r>
              <a:rPr lang="es-UY" sz="2800" dirty="0" smtClean="0"/>
              <a:t>Ejecutar la aplicación (F5)</a:t>
            </a:r>
          </a:p>
          <a:p>
            <a:pPr lvl="1">
              <a:buClr>
                <a:srgbClr val="A6CE2A"/>
              </a:buClr>
            </a:pPr>
            <a:r>
              <a:rPr lang="es-UY" dirty="0" smtClean="0"/>
              <a:t>Ingreso de datos para probar los controles incluidos.</a:t>
            </a:r>
          </a:p>
          <a:p>
            <a:endParaRPr lang="es-UY" dirty="0" smtClean="0"/>
          </a:p>
          <a:p>
            <a:endParaRPr lang="es-U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632" y="590648"/>
            <a:ext cx="2881996" cy="82156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REGLAS EN TRANSACCIONES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dirty="0" smtClean="0">
                <a:solidFill>
                  <a:srgbClr val="93AE43"/>
                </a:solidFill>
              </a:rPr>
              <a:t>Se piden más controles…</a:t>
            </a:r>
            <a:endParaRPr lang="es-UY" dirty="0">
              <a:solidFill>
                <a:srgbClr val="93AE43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71236" y="1122903"/>
            <a:ext cx="8572500" cy="12807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6CE2A"/>
              </a:buClr>
            </a:pPr>
            <a:r>
              <a:rPr lang="es-UY" dirty="0" smtClean="0"/>
              <a:t>“</a:t>
            </a:r>
            <a:r>
              <a:rPr lang="es-UY" sz="2000" dirty="0" smtClean="0"/>
              <a:t>almacenar para cada cliente la fecha en la cual fue ingresado al sistema” (asignar </a:t>
            </a:r>
            <a:r>
              <a:rPr lang="es-UY" sz="2000" b="1" dirty="0" smtClean="0"/>
              <a:t>valor predeterminado</a:t>
            </a:r>
            <a:r>
              <a:rPr lang="es-UY" sz="2000" dirty="0" smtClean="0"/>
              <a:t>). </a:t>
            </a:r>
          </a:p>
          <a:p>
            <a:endParaRPr lang="es-UY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189459"/>
            <a:ext cx="27717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76213"/>
            <a:ext cx="50673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1519" y="4501545"/>
            <a:ext cx="8892481" cy="893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UY" sz="2000" dirty="0">
                <a:latin typeface="Segoe"/>
              </a:rPr>
              <a:t>dejar </a:t>
            </a:r>
            <a:r>
              <a:rPr lang="es-UY" sz="2000" dirty="0" smtClean="0">
                <a:latin typeface="Segoe"/>
              </a:rPr>
              <a:t>el campo </a:t>
            </a:r>
            <a:r>
              <a:rPr lang="es-UY" sz="2000" dirty="0">
                <a:latin typeface="Segoe"/>
              </a:rPr>
              <a:t>fecha </a:t>
            </a:r>
            <a:r>
              <a:rPr lang="es-UY" sz="2000" dirty="0" smtClean="0">
                <a:latin typeface="Segoe"/>
              </a:rPr>
              <a:t>editable + controlar “que no </a:t>
            </a:r>
            <a:r>
              <a:rPr lang="es-UY" sz="2000" dirty="0">
                <a:latin typeface="Segoe"/>
              </a:rPr>
              <a:t>puedan ingresar fechas </a:t>
            </a:r>
            <a:r>
              <a:rPr lang="es-UY" sz="2000" dirty="0" smtClean="0">
                <a:latin typeface="Segoe"/>
              </a:rPr>
              <a:t>futuras”.</a:t>
            </a:r>
            <a:endParaRPr lang="es-UY" sz="2000" dirty="0">
              <a:latin typeface="Segoe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9" y="5374340"/>
            <a:ext cx="82962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913148"/>
            <a:ext cx="1703670" cy="48566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REGLAS EN TRANSACCIONES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06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dirty="0" smtClean="0">
                <a:solidFill>
                  <a:srgbClr val="93AE43"/>
                </a:solidFill>
              </a:rPr>
              <a:t>Deshabilitando un campo/atributo</a:t>
            </a:r>
            <a:endParaRPr lang="es-UY" dirty="0">
              <a:solidFill>
                <a:srgbClr val="93AE43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66700" y="1209904"/>
            <a:ext cx="8572500" cy="16407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UY" sz="2000" dirty="0" smtClean="0"/>
              <a:t>Se pide</a:t>
            </a:r>
            <a:r>
              <a:rPr lang="es-UY" sz="2000" dirty="0" smtClean="0"/>
              <a:t>:</a:t>
            </a:r>
            <a:endParaRPr lang="es-UY" sz="2000" dirty="0" smtClean="0"/>
          </a:p>
          <a:p>
            <a:pPr>
              <a:spcBef>
                <a:spcPts val="600"/>
              </a:spcBef>
              <a:buClr>
                <a:srgbClr val="A6CE2A"/>
              </a:buClr>
            </a:pPr>
            <a:r>
              <a:rPr lang="es-UY" sz="2000" dirty="0" smtClean="0"/>
              <a:t>No dejar editar el campo fecha de ingreso. Que aparezca deshabilitado y se grabe con el valor sugerido por el sistema en c/ingreso de cliente.</a:t>
            </a:r>
          </a:p>
          <a:p>
            <a:endParaRPr lang="es-UY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96302"/>
            <a:ext cx="82962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 flipV="1">
            <a:off x="971600" y="3110816"/>
            <a:ext cx="7272808" cy="32385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971600" y="3074998"/>
            <a:ext cx="7272808" cy="35966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3614872"/>
            <a:ext cx="43910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2" y="5760164"/>
            <a:ext cx="2052019" cy="58496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REGLAS EN TRANSACCIONES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56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ctr">
        <a:normAutofit/>
      </a:bodyPr>
      <a:lstStyle>
        <a:defPPr>
          <a:defRPr b="0" i="0" dirty="0" smtClean="0">
            <a:solidFill>
              <a:schemeClr val="bg1">
                <a:lumMod val="9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2213</TotalTime>
  <Words>403</Words>
  <Application>Microsoft Office PowerPoint</Application>
  <PresentationFormat>On-screen Show (4:3)</PresentationFormat>
  <Paragraphs>36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DEFINIENDO CONTROLES SOLICITADOS POR LOS USUARIOS Reglas en Transacciones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macmini-pro macmini</dc:creator>
  <cp:lastModifiedBy>Cecilia Fernández</cp:lastModifiedBy>
  <cp:revision>181</cp:revision>
  <cp:lastPrinted>2013-05-13T18:08:38Z</cp:lastPrinted>
  <dcterms:created xsi:type="dcterms:W3CDTF">2013-04-25T16:22:53Z</dcterms:created>
  <dcterms:modified xsi:type="dcterms:W3CDTF">2013-06-03T16:04:27Z</dcterms:modified>
</cp:coreProperties>
</file>