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56" r:id="rId2"/>
    <p:sldId id="261" r:id="rId3"/>
    <p:sldId id="262" r:id="rId4"/>
    <p:sldId id="263" r:id="rId5"/>
    <p:sldId id="264" r:id="rId6"/>
    <p:sldId id="265" r:id="rId7"/>
    <p:sldId id="266" r:id="rId8"/>
    <p:sldId id="267" r:id="rId9"/>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0F3239-CD68-7D44-A79D-2C7662D983C6}">
          <p14:sldIdLst>
            <p14:sldId id="256"/>
            <p14:sldId id="261"/>
            <p14:sldId id="262"/>
            <p14:sldId id="263"/>
            <p14:sldId id="264"/>
            <p14:sldId id="265"/>
            <p14:sldId id="266"/>
            <p14:sldId id="267"/>
          </p14:sldIdLst>
        </p14:section>
        <p14:section name="Untitled Section" id="{46B6E6F4-310F-C14D-A030-EA2BBB26B1A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AE43"/>
    <a:srgbClr val="92BA5E"/>
    <a:srgbClr val="8EBB38"/>
    <a:srgbClr val="5E5E5E"/>
    <a:srgbClr val="A6CE2A"/>
    <a:srgbClr val="AED7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52" autoAdjust="0"/>
    <p:restoredTop sz="76978" autoAdjust="0"/>
  </p:normalViewPr>
  <p:slideViewPr>
    <p:cSldViewPr snapToGrid="0" snapToObjects="1">
      <p:cViewPr>
        <p:scale>
          <a:sx n="66" d="100"/>
          <a:sy n="66" d="100"/>
        </p:scale>
        <p:origin x="-161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p:scale>
          <a:sx n="100" d="100"/>
          <a:sy n="100" d="100"/>
        </p:scale>
        <p:origin x="-2046" y="127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CD29CE8-54DD-4042-ADF5-4E30E44A0B86}" type="datetimeFigureOut">
              <a:rPr lang="en-US" smtClean="0"/>
              <a:t>6/3/2013</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E8EFC025-C41F-B943-B94E-E4BDAD66BB77}" type="slidenum">
              <a:rPr lang="en-US" smtClean="0"/>
              <a:t>‹#›</a:t>
            </a:fld>
            <a:endParaRPr lang="en-US"/>
          </a:p>
        </p:txBody>
      </p:sp>
    </p:spTree>
    <p:extLst>
      <p:ext uri="{BB962C8B-B14F-4D97-AF65-F5344CB8AC3E}">
        <p14:creationId xmlns:p14="http://schemas.microsoft.com/office/powerpoint/2010/main" val="3950778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s-UY"/>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61D8D245-ED2B-4219-9EBE-D4197D0D408A}" type="datetimeFigureOut">
              <a:rPr lang="es-UY" smtClean="0"/>
              <a:t>03/06/2013</a:t>
            </a:fld>
            <a:endParaRPr lang="es-UY"/>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s-UY"/>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s-UY"/>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012ACFE4-5E7D-4C36-9678-2ED301D05865}" type="slidenum">
              <a:rPr lang="es-UY" smtClean="0"/>
              <a:t>‹#›</a:t>
            </a:fld>
            <a:endParaRPr lang="es-UY"/>
          </a:p>
        </p:txBody>
      </p:sp>
    </p:spTree>
    <p:extLst>
      <p:ext uri="{BB962C8B-B14F-4D97-AF65-F5344CB8AC3E}">
        <p14:creationId xmlns:p14="http://schemas.microsoft.com/office/powerpoint/2010/main" val="2911780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184258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17575" y="4715907"/>
            <a:ext cx="4962526" cy="4467701"/>
          </a:xfrm>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UY" sz="900" dirty="0" err="1" smtClean="0">
                <a:solidFill>
                  <a:srgbClr val="000000"/>
                </a:solidFill>
                <a:latin typeface="Verdana" pitchFamily="34" charset="0"/>
                <a:ea typeface="Verdana" pitchFamily="34" charset="0"/>
                <a:cs typeface="Verdana" pitchFamily="34" charset="0"/>
              </a:rPr>
              <a:t>GeneXus</a:t>
            </a:r>
            <a:r>
              <a:rPr lang="es-UY" sz="900" dirty="0" smtClean="0">
                <a:solidFill>
                  <a:srgbClr val="000000"/>
                </a:solidFill>
                <a:latin typeface="Verdana" pitchFamily="34" charset="0"/>
                <a:ea typeface="Verdana" pitchFamily="34" charset="0"/>
                <a:cs typeface="Verdana" pitchFamily="34" charset="0"/>
              </a:rPr>
              <a:t> es una herramienta que genera </a:t>
            </a:r>
            <a:r>
              <a:rPr lang="es-UY" sz="900" b="1" dirty="0" smtClean="0">
                <a:solidFill>
                  <a:srgbClr val="000000"/>
                </a:solidFill>
                <a:latin typeface="Verdana" pitchFamily="34" charset="0"/>
                <a:ea typeface="Verdana" pitchFamily="34" charset="0"/>
                <a:cs typeface="Verdana" pitchFamily="34" charset="0"/>
              </a:rPr>
              <a:t>automáticamente</a:t>
            </a:r>
            <a:r>
              <a:rPr lang="es-UY" sz="900" dirty="0" smtClean="0">
                <a:solidFill>
                  <a:srgbClr val="000000"/>
                </a:solidFill>
                <a:latin typeface="Verdana" pitchFamily="34" charset="0"/>
                <a:ea typeface="Verdana" pitchFamily="34" charset="0"/>
                <a:cs typeface="Verdana" pitchFamily="34" charset="0"/>
              </a:rPr>
              <a:t> aplicaciones informáticas </a:t>
            </a:r>
            <a:r>
              <a:rPr lang="es-ES" sz="900" dirty="0" smtClean="0">
                <a:solidFill>
                  <a:srgbClr val="000000"/>
                </a:solidFill>
                <a:latin typeface="Verdana" pitchFamily="34" charset="0"/>
                <a:ea typeface="Verdana" pitchFamily="34" charset="0"/>
                <a:cs typeface="Verdana" pitchFamily="34" charset="0"/>
              </a:rPr>
              <a:t>para Internet, </a:t>
            </a:r>
            <a:r>
              <a:rPr lang="es-UY" sz="900" dirty="0" smtClean="0">
                <a:solidFill>
                  <a:srgbClr val="000000"/>
                </a:solidFill>
                <a:latin typeface="Verdana" pitchFamily="34" charset="0"/>
                <a:ea typeface="Verdana" pitchFamily="34" charset="0"/>
                <a:cs typeface="Verdana" pitchFamily="34" charset="0"/>
              </a:rPr>
              <a:t>Windows</a:t>
            </a:r>
            <a:r>
              <a:rPr lang="es-ES" sz="900" dirty="0" smtClean="0">
                <a:solidFill>
                  <a:srgbClr val="000000"/>
                </a:solidFill>
                <a:latin typeface="Verdana" pitchFamily="34" charset="0"/>
                <a:ea typeface="Verdana" pitchFamily="34" charset="0"/>
                <a:cs typeface="Verdana" pitchFamily="34" charset="0"/>
              </a:rPr>
              <a:t> y Smart </a:t>
            </a:r>
            <a:r>
              <a:rPr lang="es-ES" sz="900" dirty="0" err="1" smtClean="0">
                <a:solidFill>
                  <a:srgbClr val="000000"/>
                </a:solidFill>
                <a:latin typeface="Verdana" pitchFamily="34" charset="0"/>
                <a:ea typeface="Verdana" pitchFamily="34" charset="0"/>
                <a:cs typeface="Verdana" pitchFamily="34" charset="0"/>
              </a:rPr>
              <a:t>Devices</a:t>
            </a:r>
            <a:r>
              <a:rPr lang="es-ES" sz="900" dirty="0" smtClean="0">
                <a:solidFill>
                  <a:srgbClr val="000000"/>
                </a:solidFill>
                <a:latin typeface="Verdana" pitchFamily="34" charset="0"/>
                <a:ea typeface="Verdana" pitchFamily="34" charset="0"/>
                <a:cs typeface="Verdana" pitchFamily="34" charset="0"/>
              </a:rPr>
              <a:t>, acompañando siempre la evolución tecnológica.</a:t>
            </a:r>
            <a:r>
              <a:rPr lang="es-UY" sz="900" dirty="0" smtClean="0">
                <a:solidFill>
                  <a:srgbClr val="000000"/>
                </a:solidFill>
                <a:latin typeface="Verdana" pitchFamily="34" charset="0"/>
                <a:ea typeface="Verdana" pitchFamily="34" charset="0"/>
                <a:cs typeface="Verdana" pitchFamily="34" charset="0"/>
              </a:rPr>
              <a:t> </a:t>
            </a:r>
          </a:p>
          <a:p>
            <a:pPr algn="just"/>
            <a:endParaRPr lang="es-UY" sz="9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784070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17575" y="4715907"/>
            <a:ext cx="4962526" cy="4467701"/>
          </a:xfrm>
        </p:spPr>
        <p:txBody>
          <a:bodyPr/>
          <a:lstStyle/>
          <a:p>
            <a:pPr algn="just" eaLnBrk="1" hangingPunct="1"/>
            <a:r>
              <a:rPr lang="es-UY" sz="900" dirty="0" smtClean="0">
                <a:solidFill>
                  <a:srgbClr val="000000"/>
                </a:solidFill>
                <a:latin typeface="Verdana" pitchFamily="34" charset="0"/>
                <a:ea typeface="Verdana" pitchFamily="34" charset="0"/>
                <a:cs typeface="Verdana" pitchFamily="34" charset="0"/>
              </a:rPr>
              <a:t>El objetivo de </a:t>
            </a:r>
            <a:r>
              <a:rPr lang="es-UY" sz="900" dirty="0" err="1" smtClean="0">
                <a:solidFill>
                  <a:srgbClr val="000000"/>
                </a:solidFill>
                <a:latin typeface="Verdana" pitchFamily="34" charset="0"/>
                <a:ea typeface="Verdana" pitchFamily="34" charset="0"/>
                <a:cs typeface="Verdana" pitchFamily="34" charset="0"/>
              </a:rPr>
              <a:t>GeneXus</a:t>
            </a:r>
            <a:r>
              <a:rPr lang="es-UY" sz="900" dirty="0" smtClean="0">
                <a:solidFill>
                  <a:srgbClr val="000000"/>
                </a:solidFill>
                <a:latin typeface="Verdana" pitchFamily="34" charset="0"/>
                <a:ea typeface="Verdana" pitchFamily="34" charset="0"/>
                <a:cs typeface="Verdana" pitchFamily="34" charset="0"/>
              </a:rPr>
              <a:t> es permitir el desarrollo de aplicaciones en el </a:t>
            </a:r>
            <a:r>
              <a:rPr lang="es-UY" sz="900" b="1" dirty="0" smtClean="0">
                <a:solidFill>
                  <a:srgbClr val="000000"/>
                </a:solidFill>
                <a:latin typeface="Verdana" pitchFamily="34" charset="0"/>
                <a:ea typeface="Verdana" pitchFamily="34" charset="0"/>
                <a:cs typeface="Verdana" pitchFamily="34" charset="0"/>
              </a:rPr>
              <a:t>menor tiempo </a:t>
            </a:r>
            <a:r>
              <a:rPr lang="es-UY" sz="900" dirty="0" smtClean="0">
                <a:solidFill>
                  <a:srgbClr val="000000"/>
                </a:solidFill>
                <a:latin typeface="Verdana" pitchFamily="34" charset="0"/>
                <a:ea typeface="Verdana" pitchFamily="34" charset="0"/>
                <a:cs typeface="Verdana" pitchFamily="34" charset="0"/>
              </a:rPr>
              <a:t>posible</a:t>
            </a:r>
            <a:r>
              <a:rPr lang="es-UY" sz="900" b="1" dirty="0" smtClean="0">
                <a:solidFill>
                  <a:srgbClr val="000000"/>
                </a:solidFill>
                <a:latin typeface="Verdana" pitchFamily="34" charset="0"/>
                <a:ea typeface="Verdana" pitchFamily="34" charset="0"/>
                <a:cs typeface="Verdana" pitchFamily="34" charset="0"/>
              </a:rPr>
              <a:t> </a:t>
            </a:r>
            <a:r>
              <a:rPr lang="es-UY" sz="900" dirty="0" smtClean="0">
                <a:solidFill>
                  <a:srgbClr val="000000"/>
                </a:solidFill>
                <a:latin typeface="Verdana" pitchFamily="34" charset="0"/>
                <a:ea typeface="Verdana" pitchFamily="34" charset="0"/>
                <a:cs typeface="Verdana" pitchFamily="34" charset="0"/>
              </a:rPr>
              <a:t>y con la </a:t>
            </a:r>
            <a:r>
              <a:rPr lang="es-UY" sz="900" b="1" dirty="0" smtClean="0">
                <a:solidFill>
                  <a:srgbClr val="000000"/>
                </a:solidFill>
                <a:latin typeface="Verdana" pitchFamily="34" charset="0"/>
                <a:ea typeface="Verdana" pitchFamily="34" charset="0"/>
                <a:cs typeface="Verdana" pitchFamily="34" charset="0"/>
              </a:rPr>
              <a:t>mejor calidad </a:t>
            </a:r>
            <a:r>
              <a:rPr lang="es-UY" sz="900" dirty="0" smtClean="0">
                <a:solidFill>
                  <a:srgbClr val="000000"/>
                </a:solidFill>
                <a:latin typeface="Verdana" pitchFamily="34" charset="0"/>
                <a:ea typeface="Verdana" pitchFamily="34" charset="0"/>
                <a:cs typeface="Verdana" pitchFamily="34" charset="0"/>
              </a:rPr>
              <a:t>posible.  </a:t>
            </a:r>
          </a:p>
        </p:txBody>
      </p:sp>
    </p:spTree>
    <p:extLst>
      <p:ext uri="{BB962C8B-B14F-4D97-AF65-F5344CB8AC3E}">
        <p14:creationId xmlns:p14="http://schemas.microsoft.com/office/powerpoint/2010/main" val="1107501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17574" y="4715907"/>
            <a:ext cx="5200333" cy="4467701"/>
          </a:xfrm>
        </p:spPr>
        <p:txBody>
          <a:bodyPr/>
          <a:lstStyle/>
          <a:p>
            <a:pPr algn="just"/>
            <a:r>
              <a:rPr lang="es-UY" sz="900" dirty="0" smtClean="0">
                <a:solidFill>
                  <a:srgbClr val="000000"/>
                </a:solidFill>
                <a:latin typeface="Verdana" pitchFamily="34" charset="0"/>
                <a:ea typeface="Verdana" pitchFamily="34" charset="0"/>
                <a:cs typeface="Verdana" pitchFamily="34" charset="0"/>
              </a:rPr>
              <a:t>Para lograr su objetivo, </a:t>
            </a:r>
            <a:r>
              <a:rPr lang="es-UY" sz="900" dirty="0" err="1" smtClean="0">
                <a:solidFill>
                  <a:srgbClr val="000000"/>
                </a:solidFill>
                <a:latin typeface="Verdana" pitchFamily="34" charset="0"/>
                <a:ea typeface="Verdana" pitchFamily="34" charset="0"/>
                <a:cs typeface="Verdana" pitchFamily="34" charset="0"/>
              </a:rPr>
              <a:t>GeneXus</a:t>
            </a:r>
            <a:r>
              <a:rPr lang="es-UY" sz="900" dirty="0" smtClean="0">
                <a:solidFill>
                  <a:srgbClr val="000000"/>
                </a:solidFill>
                <a:latin typeface="Verdana" pitchFamily="34" charset="0"/>
                <a:ea typeface="Verdana" pitchFamily="34" charset="0"/>
                <a:cs typeface="Verdana" pitchFamily="34" charset="0"/>
              </a:rPr>
              <a:t> libera al informático de las tareas automatizables (*), permitiéndole concentrarse en las tareas no automatizables (como ser: conversar con los usuarios y comprender sus necesidades).</a:t>
            </a:r>
          </a:p>
          <a:p>
            <a:pPr algn="just"/>
            <a:endParaRPr lang="es-UY" sz="900" dirty="0" smtClean="0">
              <a:latin typeface="Verdana" pitchFamily="34" charset="0"/>
              <a:ea typeface="Verdana" pitchFamily="34" charset="0"/>
              <a:cs typeface="Verdana" pitchFamily="34" charset="0"/>
            </a:endParaRPr>
          </a:p>
          <a:p>
            <a:pPr algn="just"/>
            <a:r>
              <a:rPr lang="es-UY" sz="900" dirty="0" smtClean="0">
                <a:latin typeface="Verdana" pitchFamily="34" charset="0"/>
                <a:ea typeface="Verdana" pitchFamily="34" charset="0"/>
                <a:cs typeface="Verdana" pitchFamily="34" charset="0"/>
              </a:rPr>
              <a:t>(*): </a:t>
            </a:r>
          </a:p>
          <a:p>
            <a:pPr algn="just"/>
            <a:r>
              <a:rPr lang="es-UY" sz="900" dirty="0" smtClean="0">
                <a:solidFill>
                  <a:srgbClr val="000000"/>
                </a:solidFill>
                <a:latin typeface="Verdana" pitchFamily="34" charset="0"/>
                <a:ea typeface="Verdana" pitchFamily="34" charset="0"/>
                <a:cs typeface="Verdana" pitchFamily="34" charset="0"/>
              </a:rPr>
              <a:t>       - escribir los programas</a:t>
            </a:r>
            <a:endParaRPr lang="es-UY" sz="900" dirty="0" smtClean="0">
              <a:latin typeface="Verdana" pitchFamily="34" charset="0"/>
              <a:ea typeface="Verdana" pitchFamily="34" charset="0"/>
              <a:cs typeface="Verdana" pitchFamily="34" charset="0"/>
            </a:endParaRPr>
          </a:p>
          <a:p>
            <a:pPr algn="just"/>
            <a:r>
              <a:rPr lang="es-UY" sz="900" dirty="0" smtClean="0">
                <a:latin typeface="Verdana" pitchFamily="34" charset="0"/>
                <a:ea typeface="Verdana" pitchFamily="34" charset="0"/>
                <a:cs typeface="Verdana" pitchFamily="34" charset="0"/>
              </a:rPr>
              <a:t>       - crear la base de datos y sus tablas</a:t>
            </a:r>
          </a:p>
          <a:p>
            <a:pPr algn="just"/>
            <a:r>
              <a:rPr lang="es-UY" sz="900" dirty="0" smtClean="0">
                <a:latin typeface="Verdana" pitchFamily="34" charset="0"/>
                <a:ea typeface="Verdana" pitchFamily="34" charset="0"/>
                <a:cs typeface="Verdana" pitchFamily="34" charset="0"/>
              </a:rPr>
              <a:t>       - mantener las tablas</a:t>
            </a:r>
          </a:p>
          <a:p>
            <a:pPr algn="just"/>
            <a:endParaRPr lang="es-UY" sz="900" dirty="0" smtClean="0">
              <a:latin typeface="Verdana" pitchFamily="34" charset="0"/>
              <a:ea typeface="Verdana" pitchFamily="34" charset="0"/>
              <a:cs typeface="Verdana" pitchFamily="34" charset="0"/>
            </a:endParaRPr>
          </a:p>
          <a:p>
            <a:pPr algn="just"/>
            <a:endParaRPr lang="es-UY" sz="90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947843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17575" y="4715907"/>
            <a:ext cx="4962526" cy="4467701"/>
          </a:xfrm>
        </p:spPr>
        <p:txBody>
          <a:bodyPr/>
          <a:lstStyle/>
          <a:p>
            <a:pPr algn="just"/>
            <a:r>
              <a:rPr lang="es-UY" sz="900" dirty="0" smtClean="0">
                <a:latin typeface="Verdana" pitchFamily="34" charset="0"/>
                <a:ea typeface="Verdana" pitchFamily="34" charset="0"/>
                <a:cs typeface="Verdana" pitchFamily="34" charset="0"/>
              </a:rPr>
              <a:t>De modo que utilizando </a:t>
            </a:r>
            <a:r>
              <a:rPr lang="pt-BR" sz="900" dirty="0" smtClean="0">
                <a:latin typeface="Verdana" pitchFamily="34" charset="0"/>
                <a:ea typeface="Verdana" pitchFamily="34" charset="0"/>
                <a:cs typeface="Verdana" pitchFamily="34" charset="0"/>
              </a:rPr>
              <a:t>GeneXus, el analista </a:t>
            </a:r>
            <a:r>
              <a:rPr lang="es-UY" sz="900" dirty="0" smtClean="0">
                <a:latin typeface="Verdana" pitchFamily="34" charset="0"/>
                <a:ea typeface="Verdana" pitchFamily="34" charset="0"/>
                <a:cs typeface="Verdana" pitchFamily="34" charset="0"/>
              </a:rPr>
              <a:t>básicamente se dedica a entender la realidad y lo que los usuarios necesitan. Describe en </a:t>
            </a:r>
            <a:r>
              <a:rPr lang="es-UY" sz="900" dirty="0" err="1" smtClean="0">
                <a:latin typeface="Verdana" pitchFamily="34" charset="0"/>
                <a:ea typeface="Verdana" pitchFamily="34" charset="0"/>
                <a:cs typeface="Verdana" pitchFamily="34" charset="0"/>
              </a:rPr>
              <a:t>GeneXus</a:t>
            </a:r>
            <a:r>
              <a:rPr lang="es-UY" sz="900" dirty="0" smtClean="0">
                <a:latin typeface="Verdana" pitchFamily="34" charset="0"/>
                <a:ea typeface="Verdana" pitchFamily="34" charset="0"/>
                <a:cs typeface="Verdana" pitchFamily="34" charset="0"/>
              </a:rPr>
              <a:t> el conocimiento recabado y a partir de ese conocimiento descripto, </a:t>
            </a:r>
            <a:r>
              <a:rPr lang="es-UY" sz="900" dirty="0" err="1" smtClean="0">
                <a:latin typeface="Verdana" pitchFamily="34" charset="0"/>
                <a:ea typeface="Verdana" pitchFamily="34" charset="0"/>
                <a:cs typeface="Verdana" pitchFamily="34" charset="0"/>
              </a:rPr>
              <a:t>GeneXus</a:t>
            </a:r>
            <a:r>
              <a:rPr lang="pt-BR" sz="900" dirty="0" smtClean="0">
                <a:latin typeface="Verdana" pitchFamily="34" charset="0"/>
                <a:ea typeface="Verdana" pitchFamily="34" charset="0"/>
                <a:cs typeface="Verdana" pitchFamily="34" charset="0"/>
              </a:rPr>
              <a:t> se encarga de generar todas las líneas de código necesarias para crear la base de datos, tablas y programas. </a:t>
            </a:r>
          </a:p>
          <a:p>
            <a:pPr algn="just"/>
            <a:endParaRPr lang="pt-BR" sz="900" b="1" dirty="0" smtClean="0">
              <a:latin typeface="Verdana" pitchFamily="34" charset="0"/>
              <a:ea typeface="Verdana" pitchFamily="34" charset="0"/>
              <a:cs typeface="Verdana" pitchFamily="34" charset="0"/>
            </a:endParaRPr>
          </a:p>
          <a:p>
            <a:pPr algn="just"/>
            <a:r>
              <a:rPr lang="pt-BR" sz="900" dirty="0" smtClean="0">
                <a:latin typeface="Verdana" pitchFamily="34" charset="0"/>
                <a:ea typeface="Verdana" pitchFamily="34" charset="0"/>
                <a:cs typeface="Verdana" pitchFamily="34" charset="0"/>
              </a:rPr>
              <a:t>Así, </a:t>
            </a:r>
            <a:r>
              <a:rPr lang="pt-BR" sz="900" b="1" dirty="0" smtClean="0">
                <a:latin typeface="Verdana" pitchFamily="34" charset="0"/>
                <a:ea typeface="Verdana" pitchFamily="34" charset="0"/>
                <a:cs typeface="Verdana" pitchFamily="34" charset="0"/>
              </a:rPr>
              <a:t>rápidamente </a:t>
            </a:r>
            <a:r>
              <a:rPr lang="pt-BR" sz="900" dirty="0" smtClean="0">
                <a:latin typeface="Verdana" pitchFamily="34" charset="0"/>
                <a:ea typeface="Verdana" pitchFamily="34" charset="0"/>
                <a:cs typeface="Verdana" pitchFamily="34" charset="0"/>
              </a:rPr>
              <a:t>se obtiene una </a:t>
            </a:r>
            <a:r>
              <a:rPr lang="es-ES" sz="900" b="1" dirty="0" smtClean="0">
                <a:latin typeface="Verdana" pitchFamily="34" charset="0"/>
                <a:ea typeface="Verdana" pitchFamily="34" charset="0"/>
                <a:cs typeface="Verdana" pitchFamily="34" charset="0"/>
              </a:rPr>
              <a:t>aplicación lista para mostrar a los usuarios</a:t>
            </a:r>
            <a:r>
              <a:rPr lang="es-ES" sz="900" dirty="0" smtClean="0">
                <a:latin typeface="Verdana" pitchFamily="34" charset="0"/>
                <a:ea typeface="Verdana" pitchFamily="34" charset="0"/>
                <a:cs typeface="Verdana" pitchFamily="34" charset="0"/>
              </a:rPr>
              <a:t>.</a:t>
            </a:r>
            <a:endParaRPr lang="es-UY" sz="9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23583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19150" y="4715907"/>
            <a:ext cx="5060950" cy="4467701"/>
          </a:xfrm>
        </p:spPr>
        <p:txBody>
          <a:bodyPr/>
          <a:lstStyle/>
          <a:p>
            <a:pPr algn="just">
              <a:buFontTx/>
              <a:buChar char="•"/>
            </a:pPr>
            <a:r>
              <a:rPr lang="es-ES" sz="900" b="1" dirty="0" smtClean="0">
                <a:latin typeface="Verdana" pitchFamily="34" charset="0"/>
                <a:ea typeface="Verdana" pitchFamily="34" charset="0"/>
                <a:cs typeface="Verdana" pitchFamily="34" charset="0"/>
              </a:rPr>
              <a:t>Los usuarios de inmediato ven cómo está quedando su aplicación real</a:t>
            </a:r>
          </a:p>
          <a:p>
            <a:pPr algn="just">
              <a:buFontTx/>
              <a:buChar char="•"/>
            </a:pPr>
            <a:endParaRPr lang="es-UY" sz="900" b="1" dirty="0" smtClean="0">
              <a:latin typeface="Verdana" pitchFamily="34" charset="0"/>
              <a:ea typeface="Verdana" pitchFamily="34" charset="0"/>
              <a:cs typeface="Verdana" pitchFamily="34" charset="0"/>
            </a:endParaRPr>
          </a:p>
          <a:p>
            <a:pPr algn="just"/>
            <a:r>
              <a:rPr lang="es-UY" sz="900" dirty="0" smtClean="0">
                <a:latin typeface="Verdana" pitchFamily="34" charset="0"/>
                <a:ea typeface="Verdana" pitchFamily="34" charset="0"/>
                <a:cs typeface="Verdana" pitchFamily="34" charset="0"/>
              </a:rPr>
              <a:t>Cuando se trabaja con un lenguaje de programación tradicional y se programa manualmente, se demora un tiempo considerable hasta poder mostrarle al usuario final algún resultado. Hay que definir la base de datos bien pensada, cada formulario, programar cada botón, toda las sentencias de grabación, etc. </a:t>
            </a:r>
          </a:p>
          <a:p>
            <a:pPr algn="just"/>
            <a:endParaRPr lang="es-UY" sz="900" dirty="0" smtClean="0">
              <a:latin typeface="Verdana" pitchFamily="34" charset="0"/>
              <a:ea typeface="Verdana" pitchFamily="34" charset="0"/>
              <a:cs typeface="Verdana" pitchFamily="34" charset="0"/>
            </a:endParaRPr>
          </a:p>
          <a:p>
            <a:pPr algn="just"/>
            <a:r>
              <a:rPr lang="es-UY" sz="900" dirty="0" smtClean="0">
                <a:latin typeface="Verdana" pitchFamily="34" charset="0"/>
                <a:ea typeface="Verdana" pitchFamily="34" charset="0"/>
                <a:cs typeface="Verdana" pitchFamily="34" charset="0"/>
              </a:rPr>
              <a:t>Dado que </a:t>
            </a:r>
            <a:r>
              <a:rPr lang="es-UY" sz="900" dirty="0" err="1" smtClean="0">
                <a:latin typeface="Verdana" pitchFamily="34" charset="0"/>
                <a:ea typeface="Verdana" pitchFamily="34" charset="0"/>
                <a:cs typeface="Verdana" pitchFamily="34" charset="0"/>
              </a:rPr>
              <a:t>GeneXus</a:t>
            </a:r>
            <a:r>
              <a:rPr lang="es-UY" sz="900" dirty="0" smtClean="0">
                <a:latin typeface="Verdana" pitchFamily="34" charset="0"/>
                <a:ea typeface="Verdana" pitchFamily="34" charset="0"/>
                <a:cs typeface="Verdana" pitchFamily="34" charset="0"/>
              </a:rPr>
              <a:t> se encarga de la creación automática de la base de datos y programas, el usuario puede ver resultados muy rápidamente. Esto lo motiva e incluso le permite opinar acerca de cómo le parece que va quedando la aplicación y si quiere hacer algún cambio.</a:t>
            </a:r>
          </a:p>
          <a:p>
            <a:pPr algn="just"/>
            <a:endParaRPr lang="es-UY" sz="900" dirty="0" smtClean="0">
              <a:latin typeface="Verdana" pitchFamily="34" charset="0"/>
              <a:ea typeface="Verdana" pitchFamily="34" charset="0"/>
              <a:cs typeface="Verdana" pitchFamily="34" charset="0"/>
            </a:endParaRPr>
          </a:p>
          <a:p>
            <a:pPr algn="just"/>
            <a:endParaRPr lang="es-UY" sz="900" dirty="0" smtClean="0">
              <a:latin typeface="Verdana" pitchFamily="34" charset="0"/>
              <a:ea typeface="Verdana" pitchFamily="34" charset="0"/>
              <a:cs typeface="Verdana" pitchFamily="34" charset="0"/>
            </a:endParaRPr>
          </a:p>
          <a:p>
            <a:pPr algn="just">
              <a:buFontTx/>
              <a:buChar char="•"/>
            </a:pPr>
            <a:r>
              <a:rPr lang="es-ES" sz="900" b="1" dirty="0" smtClean="0">
                <a:latin typeface="Verdana" pitchFamily="34" charset="0"/>
                <a:ea typeface="Verdana" pitchFamily="34" charset="0"/>
                <a:cs typeface="Verdana" pitchFamily="34" charset="0"/>
              </a:rPr>
              <a:t> Es </a:t>
            </a:r>
            <a:r>
              <a:rPr lang="es-UY" sz="900" b="1" dirty="0" smtClean="0">
                <a:latin typeface="Verdana" pitchFamily="34" charset="0"/>
                <a:ea typeface="Verdana" pitchFamily="34" charset="0"/>
                <a:cs typeface="Verdana" pitchFamily="34" charset="0"/>
              </a:rPr>
              <a:t>trivial modificar y hacer crecer la aplicación</a:t>
            </a:r>
          </a:p>
          <a:p>
            <a:pPr algn="just">
              <a:buFontTx/>
              <a:buChar char="•"/>
            </a:pPr>
            <a:endParaRPr lang="es-UY" sz="900" b="1" dirty="0" smtClean="0">
              <a:latin typeface="Verdana" pitchFamily="34" charset="0"/>
              <a:ea typeface="Verdana" pitchFamily="34" charset="0"/>
              <a:cs typeface="Verdana" pitchFamily="34" charset="0"/>
            </a:endParaRPr>
          </a:p>
          <a:p>
            <a:pPr algn="just"/>
            <a:r>
              <a:rPr lang="es-UY" sz="900" dirty="0" smtClean="0">
                <a:latin typeface="Verdana" pitchFamily="34" charset="0"/>
                <a:ea typeface="Verdana" pitchFamily="34" charset="0"/>
                <a:cs typeface="Verdana" pitchFamily="34" charset="0"/>
              </a:rPr>
              <a:t>Cuando se trabaja con un lenguaje de programación tradicional, es inviable que el usuario nos proponga cambios continuamente: tendríamos que modificar la base de datos manualmente, las sentencias de inserción, modificación, las pantallas, listados, e incluir a los nuevos atributos o cambios en muchos lugares. </a:t>
            </a:r>
          </a:p>
          <a:p>
            <a:pPr algn="just"/>
            <a:endParaRPr lang="es-UY" sz="900" dirty="0" smtClean="0">
              <a:latin typeface="Verdana" pitchFamily="34" charset="0"/>
              <a:ea typeface="Verdana" pitchFamily="34" charset="0"/>
              <a:cs typeface="Verdana" pitchFamily="34" charset="0"/>
            </a:endParaRPr>
          </a:p>
          <a:p>
            <a:pPr algn="just"/>
            <a:r>
              <a:rPr lang="es-ES" sz="900" dirty="0" smtClean="0">
                <a:latin typeface="Verdana" pitchFamily="34" charset="0"/>
                <a:ea typeface="Verdana" pitchFamily="34" charset="0"/>
                <a:cs typeface="Verdana" pitchFamily="34" charset="0"/>
              </a:rPr>
              <a:t>Trabajando con </a:t>
            </a:r>
            <a:r>
              <a:rPr lang="es-ES" sz="900" dirty="0" err="1" smtClean="0">
                <a:latin typeface="Verdana" pitchFamily="34" charset="0"/>
                <a:ea typeface="Verdana" pitchFamily="34" charset="0"/>
                <a:cs typeface="Verdana" pitchFamily="34" charset="0"/>
              </a:rPr>
              <a:t>GeneXus</a:t>
            </a:r>
            <a:r>
              <a:rPr lang="es-ES" sz="900" dirty="0" smtClean="0">
                <a:latin typeface="Verdana" pitchFamily="34" charset="0"/>
                <a:ea typeface="Verdana" pitchFamily="34" charset="0"/>
                <a:cs typeface="Verdana" pitchFamily="34" charset="0"/>
              </a:rPr>
              <a:t> el analista puede hacer modificaciones a las definiciones que ya tenía hechas </a:t>
            </a:r>
            <a:r>
              <a:rPr lang="es-ES" sz="900" b="1" dirty="0" smtClean="0">
                <a:latin typeface="Verdana" pitchFamily="34" charset="0"/>
                <a:ea typeface="Verdana" pitchFamily="34" charset="0"/>
                <a:cs typeface="Verdana" pitchFamily="34" charset="0"/>
              </a:rPr>
              <a:t>a muy bajo costo</a:t>
            </a:r>
            <a:r>
              <a:rPr lang="es-ES" sz="900" dirty="0" smtClean="0">
                <a:latin typeface="Verdana" pitchFamily="34" charset="0"/>
                <a:ea typeface="Verdana" pitchFamily="34" charset="0"/>
                <a:cs typeface="Verdana" pitchFamily="34" charset="0"/>
              </a:rPr>
              <a:t>. </a:t>
            </a:r>
            <a:r>
              <a:rPr lang="es-ES" sz="900" dirty="0" err="1" smtClean="0">
                <a:latin typeface="Verdana" pitchFamily="34" charset="0"/>
                <a:ea typeface="Verdana" pitchFamily="34" charset="0"/>
                <a:cs typeface="Verdana" pitchFamily="34" charset="0"/>
              </a:rPr>
              <a:t>GeneXus</a:t>
            </a:r>
            <a:r>
              <a:rPr lang="es-ES" sz="900" dirty="0" smtClean="0">
                <a:latin typeface="Verdana" pitchFamily="34" charset="0"/>
                <a:ea typeface="Verdana" pitchFamily="34" charset="0"/>
                <a:cs typeface="Verdana" pitchFamily="34" charset="0"/>
              </a:rPr>
              <a:t> se encargará de analizar y comparar lo que había definido hasta el momento y todo lo qué cambió, para modificar la base de datos acorde a las nuevas definiciones y generará nuevamente los programas que requieran ser regenerados</a:t>
            </a:r>
            <a:r>
              <a:rPr lang="es-UY" sz="900" dirty="0" smtClean="0">
                <a:latin typeface="Verdana" pitchFamily="34" charset="0"/>
                <a:ea typeface="Verdana" pitchFamily="34" charset="0"/>
                <a:cs typeface="Verdana" pitchFamily="34" charset="0"/>
              </a:rPr>
              <a:t>.</a:t>
            </a:r>
            <a:endParaRPr lang="es-UY" sz="9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558601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38200" y="4715907"/>
            <a:ext cx="5114925" cy="4467701"/>
          </a:xfrm>
        </p:spPr>
        <p:txBody>
          <a:bodyPr/>
          <a:lstStyle/>
          <a:p>
            <a:pPr algn="just"/>
            <a:r>
              <a:rPr lang="es-AR" sz="900" dirty="0" smtClean="0">
                <a:latin typeface="Verdana" pitchFamily="34" charset="0"/>
                <a:ea typeface="Verdana" pitchFamily="34" charset="0"/>
                <a:cs typeface="Verdana" pitchFamily="34" charset="0"/>
              </a:rPr>
              <a:t>Llamamos a  la metodología de </a:t>
            </a:r>
            <a:r>
              <a:rPr lang="es-AR" sz="900" dirty="0" err="1" smtClean="0">
                <a:latin typeface="Verdana" pitchFamily="34" charset="0"/>
                <a:ea typeface="Verdana" pitchFamily="34" charset="0"/>
                <a:cs typeface="Verdana" pitchFamily="34" charset="0"/>
              </a:rPr>
              <a:t>GeneXus</a:t>
            </a:r>
            <a:r>
              <a:rPr lang="es-AR" sz="900" dirty="0" smtClean="0">
                <a:latin typeface="Verdana" pitchFamily="34" charset="0"/>
                <a:ea typeface="Verdana" pitchFamily="34" charset="0"/>
                <a:cs typeface="Verdana" pitchFamily="34" charset="0"/>
              </a:rPr>
              <a:t>: </a:t>
            </a:r>
            <a:r>
              <a:rPr lang="es-AR" sz="900" b="1" dirty="0" smtClean="0">
                <a:latin typeface="Verdana" pitchFamily="34" charset="0"/>
                <a:ea typeface="Verdana" pitchFamily="34" charset="0"/>
                <a:cs typeface="Verdana" pitchFamily="34" charset="0"/>
              </a:rPr>
              <a:t>metodología incremental</a:t>
            </a:r>
            <a:r>
              <a:rPr lang="es-AR" sz="900" dirty="0" smtClean="0">
                <a:latin typeface="Verdana" pitchFamily="34" charset="0"/>
                <a:ea typeface="Verdana" pitchFamily="34" charset="0"/>
                <a:cs typeface="Verdana" pitchFamily="34" charset="0"/>
              </a:rPr>
              <a:t>.</a:t>
            </a:r>
          </a:p>
          <a:p>
            <a:pPr algn="just"/>
            <a:endParaRPr lang="es-AR" sz="900" dirty="0" smtClean="0">
              <a:latin typeface="Verdana" pitchFamily="34" charset="0"/>
              <a:ea typeface="Verdana" pitchFamily="34" charset="0"/>
              <a:cs typeface="Verdana" pitchFamily="34" charset="0"/>
            </a:endParaRPr>
          </a:p>
          <a:p>
            <a:pPr algn="just"/>
            <a:r>
              <a:rPr lang="es-AR" sz="900" dirty="0" smtClean="0">
                <a:latin typeface="Verdana" pitchFamily="34" charset="0"/>
                <a:ea typeface="Verdana" pitchFamily="34" charset="0"/>
                <a:cs typeface="Verdana" pitchFamily="34" charset="0"/>
              </a:rPr>
              <a:t>Esto es: en cada momento definimos el conocimiento que tenemos y luego cuando pasamos a tener más conocimiento (o simplemente diferente) lo reflejamos y </a:t>
            </a:r>
            <a:r>
              <a:rPr lang="es-MX" sz="900" dirty="0" err="1" smtClean="0">
                <a:latin typeface="Verdana" pitchFamily="34" charset="0"/>
                <a:ea typeface="Verdana" pitchFamily="34" charset="0"/>
                <a:cs typeface="Verdana" pitchFamily="34" charset="0"/>
              </a:rPr>
              <a:t>GeneXus</a:t>
            </a:r>
            <a:r>
              <a:rPr lang="es-AR" sz="900" dirty="0" smtClean="0">
                <a:latin typeface="Verdana" pitchFamily="34" charset="0"/>
                <a:ea typeface="Verdana" pitchFamily="34" charset="0"/>
                <a:cs typeface="Verdana" pitchFamily="34" charset="0"/>
              </a:rPr>
              <a:t> se encargará de hacer </a:t>
            </a:r>
            <a:r>
              <a:rPr lang="es-AR" sz="900" b="1" dirty="0" smtClean="0">
                <a:latin typeface="Verdana" pitchFamily="34" charset="0"/>
                <a:ea typeface="Verdana" pitchFamily="34" charset="0"/>
                <a:cs typeface="Verdana" pitchFamily="34" charset="0"/>
              </a:rPr>
              <a:t>automáticamente</a:t>
            </a:r>
            <a:r>
              <a:rPr lang="es-AR" sz="900" dirty="0" smtClean="0">
                <a:latin typeface="Verdana" pitchFamily="34" charset="0"/>
                <a:ea typeface="Verdana" pitchFamily="34" charset="0"/>
                <a:cs typeface="Verdana" pitchFamily="34" charset="0"/>
              </a:rPr>
              <a:t> todas las adaptaciones necesarias en la base de datos y programas.</a:t>
            </a:r>
          </a:p>
          <a:p>
            <a:pPr algn="just"/>
            <a:r>
              <a:rPr lang="en-US" sz="900" dirty="0" smtClean="0">
                <a:latin typeface="Verdana" pitchFamily="34" charset="0"/>
                <a:ea typeface="Verdana" pitchFamily="34" charset="0"/>
                <a:cs typeface="Verdana" pitchFamily="34" charset="0"/>
              </a:rPr>
              <a:t/>
            </a:r>
            <a:br>
              <a:rPr lang="en-US" sz="900" dirty="0" smtClean="0">
                <a:latin typeface="Verdana" pitchFamily="34" charset="0"/>
                <a:ea typeface="Verdana" pitchFamily="34" charset="0"/>
                <a:cs typeface="Verdana" pitchFamily="34" charset="0"/>
              </a:rPr>
            </a:br>
            <a:endParaRPr lang="en-US" sz="900" dirty="0" smtClean="0">
              <a:latin typeface="Verdana" pitchFamily="34" charset="0"/>
              <a:ea typeface="Verdana" pitchFamily="34" charset="0"/>
              <a:cs typeface="Verdana" pitchFamily="34" charset="0"/>
            </a:endParaRPr>
          </a:p>
          <a:p>
            <a:pPr algn="just"/>
            <a:r>
              <a:rPr lang="es-MX" sz="900" dirty="0" smtClean="0">
                <a:latin typeface="Verdana" pitchFamily="34" charset="0"/>
                <a:ea typeface="Verdana" pitchFamily="34" charset="0"/>
                <a:cs typeface="Verdana" pitchFamily="34" charset="0"/>
              </a:rPr>
              <a:t>Si </a:t>
            </a:r>
            <a:r>
              <a:rPr lang="es-AR" sz="900" dirty="0" err="1" smtClean="0">
                <a:latin typeface="Verdana" pitchFamily="34" charset="0"/>
                <a:ea typeface="Verdana" pitchFamily="34" charset="0"/>
                <a:cs typeface="Verdana" pitchFamily="34" charset="0"/>
              </a:rPr>
              <a:t>GeneXus</a:t>
            </a:r>
            <a:r>
              <a:rPr lang="es-MX" sz="900" dirty="0" smtClean="0">
                <a:latin typeface="Verdana" pitchFamily="34" charset="0"/>
                <a:ea typeface="Verdana" pitchFamily="34" charset="0"/>
                <a:cs typeface="Verdana" pitchFamily="34" charset="0"/>
              </a:rPr>
              <a:t> no fuera capaz de realizar </a:t>
            </a:r>
            <a:r>
              <a:rPr lang="es-MX" sz="900" b="1" dirty="0" smtClean="0">
                <a:latin typeface="Verdana" pitchFamily="34" charset="0"/>
                <a:ea typeface="Verdana" pitchFamily="34" charset="0"/>
                <a:cs typeface="Verdana" pitchFamily="34" charset="0"/>
              </a:rPr>
              <a:t>automáticamente</a:t>
            </a:r>
            <a:r>
              <a:rPr lang="es-MX" sz="900" dirty="0" smtClean="0">
                <a:latin typeface="Verdana" pitchFamily="34" charset="0"/>
                <a:ea typeface="Verdana" pitchFamily="34" charset="0"/>
                <a:cs typeface="Verdana" pitchFamily="34" charset="0"/>
              </a:rPr>
              <a:t> las modificaciones en la base de datos y programas cada vez que describimos nuevo conocimiento, el desarrollo incremental sería inviable. </a:t>
            </a:r>
            <a:endParaRPr lang="es-UY" sz="90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542619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dirty="0" err="1" smtClean="0">
                <a:latin typeface="Verdana" pitchFamily="34" charset="0"/>
                <a:ea typeface="Verdana" pitchFamily="34" charset="0"/>
                <a:cs typeface="Verdana" pitchFamily="34" charset="0"/>
              </a:rPr>
              <a:t>GeneXus</a:t>
            </a:r>
            <a:r>
              <a:rPr lang="es-UY" sz="900" dirty="0" smtClean="0">
                <a:latin typeface="Verdana" pitchFamily="34" charset="0"/>
                <a:ea typeface="Verdana" pitchFamily="34" charset="0"/>
                <a:cs typeface="Verdana" pitchFamily="34" charset="0"/>
              </a:rPr>
              <a:t> permite elegir el lenguaje y ambiente de generación de los programas, así como la base de datos que se desea utilizar.</a:t>
            </a:r>
          </a:p>
          <a:p>
            <a:pPr algn="just"/>
            <a:endParaRPr lang="es-UY" sz="900" dirty="0" smtClean="0">
              <a:latin typeface="Verdana" pitchFamily="34" charset="0"/>
              <a:ea typeface="Verdana" pitchFamily="34" charset="0"/>
              <a:cs typeface="Verdana" pitchFamily="34" charset="0"/>
            </a:endParaRPr>
          </a:p>
          <a:p>
            <a:pPr algn="just"/>
            <a:r>
              <a:rPr lang="es-UY" sz="900" dirty="0" smtClean="0">
                <a:latin typeface="Verdana" pitchFamily="34" charset="0"/>
                <a:ea typeface="Verdana" pitchFamily="34" charset="0"/>
                <a:cs typeface="Verdana" pitchFamily="34" charset="0"/>
              </a:rPr>
              <a:t>Como se puede percibir, las opciones más importantes del mercado están contempladas.</a:t>
            </a:r>
          </a:p>
          <a:p>
            <a:pPr algn="just"/>
            <a:endParaRPr lang="es-UY" sz="900" dirty="0" smtClean="0">
              <a:latin typeface="Verdana" pitchFamily="34" charset="0"/>
              <a:ea typeface="Verdana" pitchFamily="34" charset="0"/>
              <a:cs typeface="Verdana" pitchFamily="34" charset="0"/>
            </a:endParaRPr>
          </a:p>
          <a:p>
            <a:pPr algn="just"/>
            <a:r>
              <a:rPr lang="es-UY" sz="900" dirty="0" smtClean="0">
                <a:latin typeface="Verdana" pitchFamily="34" charset="0"/>
                <a:ea typeface="Verdana" pitchFamily="34" charset="0"/>
                <a:cs typeface="Verdana" pitchFamily="34" charset="0"/>
              </a:rPr>
              <a:t>Incluso una misma aplicación, se puede generar en varios ambientes diferentes. Se describe el conocimiento solamente una vez en </a:t>
            </a:r>
            <a:r>
              <a:rPr lang="es-UY" sz="900" dirty="0" err="1" smtClean="0">
                <a:latin typeface="Verdana" pitchFamily="34" charset="0"/>
                <a:ea typeface="Verdana" pitchFamily="34" charset="0"/>
                <a:cs typeface="Verdana" pitchFamily="34" charset="0"/>
              </a:rPr>
              <a:t>GeneXus</a:t>
            </a:r>
            <a:r>
              <a:rPr lang="es-UY" sz="900" dirty="0" smtClean="0">
                <a:latin typeface="Verdana" pitchFamily="34" charset="0"/>
                <a:ea typeface="Verdana" pitchFamily="34" charset="0"/>
                <a:cs typeface="Verdana" pitchFamily="34" charset="0"/>
              </a:rPr>
              <a:t>, y se le pide a </a:t>
            </a:r>
            <a:r>
              <a:rPr lang="es-UY" sz="900" dirty="0" err="1" smtClean="0">
                <a:latin typeface="Verdana" pitchFamily="34" charset="0"/>
                <a:ea typeface="Verdana" pitchFamily="34" charset="0"/>
                <a:cs typeface="Verdana" pitchFamily="34" charset="0"/>
              </a:rPr>
              <a:t>GeneXus</a:t>
            </a:r>
            <a:r>
              <a:rPr lang="es-UY" sz="900" dirty="0" smtClean="0">
                <a:latin typeface="Verdana" pitchFamily="34" charset="0"/>
                <a:ea typeface="Verdana" pitchFamily="34" charset="0"/>
                <a:cs typeface="Verdana" pitchFamily="34" charset="0"/>
              </a:rPr>
              <a:t> que genere la misma aplicación en varios ambientes diferentes por separado.</a:t>
            </a:r>
          </a:p>
          <a:p>
            <a:pPr algn="just"/>
            <a:endParaRPr lang="es-UY" sz="900" dirty="0" smtClean="0">
              <a:latin typeface="Verdana" pitchFamily="34" charset="0"/>
              <a:ea typeface="Verdana" pitchFamily="34" charset="0"/>
              <a:cs typeface="Verdana" pitchFamily="34" charset="0"/>
            </a:endParaRPr>
          </a:p>
          <a:p>
            <a:pPr algn="just"/>
            <a:r>
              <a:rPr lang="es-UY" sz="900" dirty="0" smtClean="0">
                <a:latin typeface="Verdana" pitchFamily="34" charset="0"/>
                <a:ea typeface="Verdana" pitchFamily="34" charset="0"/>
                <a:cs typeface="Verdana" pitchFamily="34" charset="0"/>
              </a:rPr>
              <a:t>Este es uno de los fuertes de </a:t>
            </a:r>
            <a:r>
              <a:rPr lang="es-UY" sz="900" dirty="0" err="1" smtClean="0">
                <a:latin typeface="Verdana" pitchFamily="34" charset="0"/>
                <a:ea typeface="Verdana" pitchFamily="34" charset="0"/>
                <a:cs typeface="Verdana" pitchFamily="34" charset="0"/>
              </a:rPr>
              <a:t>GeneXus</a:t>
            </a:r>
            <a:r>
              <a:rPr lang="es-UY" sz="900" dirty="0" smtClean="0">
                <a:latin typeface="Verdana" pitchFamily="34" charset="0"/>
                <a:ea typeface="Verdana" pitchFamily="34" charset="0"/>
                <a:cs typeface="Verdana" pitchFamily="34" charset="0"/>
              </a:rPr>
              <a:t>: el hecho de ser </a:t>
            </a:r>
            <a:r>
              <a:rPr lang="es-UY" sz="900" b="1" dirty="0" smtClean="0">
                <a:latin typeface="Verdana" pitchFamily="34" charset="0"/>
                <a:ea typeface="Verdana" pitchFamily="34" charset="0"/>
                <a:cs typeface="Verdana" pitchFamily="34" charset="0"/>
              </a:rPr>
              <a:t>multiplataforma</a:t>
            </a:r>
            <a:r>
              <a:rPr lang="es-UY" sz="900" dirty="0" smtClean="0">
                <a:latin typeface="Verdana" pitchFamily="34" charset="0"/>
                <a:ea typeface="Verdana" pitchFamily="34" charset="0"/>
                <a:cs typeface="Verdana" pitchFamily="34" charset="0"/>
              </a:rPr>
              <a:t>.</a:t>
            </a:r>
            <a:endParaRPr lang="es-ES" sz="90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611927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Date Placeholder 2"/>
          <p:cNvSpPr>
            <a:spLocks noGrp="1"/>
          </p:cNvSpPr>
          <p:nvPr>
            <p:ph type="dt" sz="half" idx="10"/>
          </p:nvPr>
        </p:nvSpPr>
        <p:spPr/>
        <p:txBody>
          <a:bodyPr/>
          <a:lstStyle/>
          <a:p>
            <a:fld id="{8DDAD6A3-9C72-A541-995E-F2EDB3D96780}" type="datetimeFigureOut">
              <a:rPr lang="en-US" smtClean="0"/>
              <a:pPr/>
              <a:t>6/3/2013</a:t>
            </a:fld>
            <a:endParaRPr lang="en-US"/>
          </a:p>
        </p:txBody>
      </p:sp>
      <p:sp>
        <p:nvSpPr>
          <p:cNvPr id="4" name="Footer Placeholder 3"/>
          <p:cNvSpPr>
            <a:spLocks noGrp="1"/>
          </p:cNvSpPr>
          <p:nvPr>
            <p:ph type="ftr" sz="quarter" idx="11"/>
          </p:nvPr>
        </p:nvSpPr>
        <p:spPr/>
        <p:txBody>
          <a:bodyPr/>
          <a:lstStyle/>
          <a:p>
            <a:endParaRPr lang="en-US"/>
          </a:p>
        </p:txBody>
      </p:sp>
      <p:grpSp>
        <p:nvGrpSpPr>
          <p:cNvPr id="7" name="Group 6"/>
          <p:cNvGrpSpPr/>
          <p:nvPr userDrawn="1"/>
        </p:nvGrpSpPr>
        <p:grpSpPr>
          <a:xfrm>
            <a:off x="6894597" y="6290616"/>
            <a:ext cx="2365583" cy="542645"/>
            <a:chOff x="6260351" y="6317719"/>
            <a:chExt cx="2570986" cy="589763"/>
          </a:xfrm>
        </p:grpSpPr>
        <p:pic>
          <p:nvPicPr>
            <p:cNvPr id="8" name="Picture 7"/>
            <p:cNvPicPr>
              <a:picLocks noChangeAspect="1"/>
            </p:cNvPicPr>
            <p:nvPr userDrawn="1"/>
          </p:nvPicPr>
          <p:blipFill>
            <a:blip r:embed="rId2"/>
            <a:stretch>
              <a:fillRect/>
            </a:stretch>
          </p:blipFill>
          <p:spPr>
            <a:xfrm>
              <a:off x="6730240" y="6317719"/>
              <a:ext cx="1606996" cy="245135"/>
            </a:xfrm>
            <a:prstGeom prst="rect">
              <a:avLst/>
            </a:prstGeom>
          </p:spPr>
        </p:pic>
        <p:sp>
          <p:nvSpPr>
            <p:cNvPr id="9" name="Text Placeholder 2"/>
            <p:cNvSpPr txBox="1">
              <a:spLocks/>
            </p:cNvSpPr>
            <p:nvPr userDrawn="1"/>
          </p:nvSpPr>
          <p:spPr>
            <a:xfrm>
              <a:off x="6260351" y="6466157"/>
              <a:ext cx="2570986" cy="441325"/>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300" spc="0" dirty="0" err="1" smtClean="0">
                  <a:solidFill>
                    <a:srgbClr val="FFFFFF"/>
                  </a:solidFill>
                </a:rPr>
                <a:t>training.genexus.com</a:t>
              </a:r>
              <a:endParaRPr lang="en-US" sz="1300" spc="0" dirty="0"/>
            </a:p>
          </p:txBody>
        </p:sp>
      </p:grpSp>
    </p:spTree>
    <p:extLst>
      <p:ext uri="{BB962C8B-B14F-4D97-AF65-F5344CB8AC3E}">
        <p14:creationId xmlns:p14="http://schemas.microsoft.com/office/powerpoint/2010/main" val="2794033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8DDAD6A3-9C72-A541-995E-F2EDB3D96780}" type="datetimeFigureOut">
              <a:rPr lang="en-US" smtClean="0"/>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222942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3944690"/>
            <a:ext cx="8229600" cy="2181473"/>
          </a:xfrm>
          <a:prstGeom prst="rect">
            <a:avLst/>
          </a:prstGeom>
        </p:spPr>
        <p:txBody>
          <a:bodyPr vert="eaVert"/>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Date Placeholder 3"/>
          <p:cNvSpPr>
            <a:spLocks noGrp="1"/>
          </p:cNvSpPr>
          <p:nvPr>
            <p:ph type="dt" sz="half" idx="10"/>
          </p:nvPr>
        </p:nvSpPr>
        <p:spPr/>
        <p:txBody>
          <a:bodyPr/>
          <a:lstStyle/>
          <a:p>
            <a:fld id="{8DDAD6A3-9C72-A541-995E-F2EDB3D96780}" type="datetimeFigureOut">
              <a:rPr lang="en-US" smtClean="0"/>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126225179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fld id="{8DDAD6A3-9C72-A541-995E-F2EDB3D96780}" type="datetimeFigureOut">
              <a:rPr lang="en-US" smtClean="0"/>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303864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0462" y="2225675"/>
            <a:ext cx="3241294" cy="1362075"/>
          </a:xfrm>
        </p:spPr>
        <p:txBody>
          <a:bodyPr anchor="t">
            <a:noAutofit/>
          </a:bodyPr>
          <a:lstStyle>
            <a:lvl1pPr algn="r">
              <a:defRPr sz="2800" b="0" cap="all">
                <a:solidFill>
                  <a:schemeClr val="tx1">
                    <a:lumMod val="85000"/>
                    <a:lumOff val="15000"/>
                  </a:schemeClr>
                </a:solidFill>
              </a:defRPr>
            </a:lvl1p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Text Placeholder 2"/>
          <p:cNvSpPr>
            <a:spLocks noGrp="1"/>
          </p:cNvSpPr>
          <p:nvPr>
            <p:ph type="body" idx="1"/>
          </p:nvPr>
        </p:nvSpPr>
        <p:spPr>
          <a:xfrm>
            <a:off x="3768939" y="3615956"/>
            <a:ext cx="3892817" cy="993884"/>
          </a:xfrm>
          <a:prstGeom prst="rect">
            <a:avLst/>
          </a:prstGeom>
        </p:spPr>
        <p:txBody>
          <a:bodyPr anchor="t"/>
          <a:lstStyle>
            <a:lvl1pPr marL="0" indent="0" algn="r">
              <a:buNone/>
              <a:defRPr sz="2000" i="1">
                <a:solidFill>
                  <a:schemeClr val="tx1">
                    <a:lumMod val="85000"/>
                    <a:lumOff val="1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p:txBody>
      </p:sp>
      <p:sp>
        <p:nvSpPr>
          <p:cNvPr id="4" name="Date Placeholder 3"/>
          <p:cNvSpPr>
            <a:spLocks noGrp="1"/>
          </p:cNvSpPr>
          <p:nvPr>
            <p:ph type="dt" sz="half" idx="10"/>
          </p:nvPr>
        </p:nvSpPr>
        <p:spPr/>
        <p:txBody>
          <a:bodyPr/>
          <a:lstStyle/>
          <a:p>
            <a:fld id="{8DDAD6A3-9C72-A541-995E-F2EDB3D96780}" type="datetimeFigureOut">
              <a:rPr lang="en-US" smtClean="0"/>
              <a:t>6/3/2013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889269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p:cNvSpPr/>
          <p:nvPr userDrawn="1"/>
        </p:nvSpPr>
        <p:spPr>
          <a:xfrm>
            <a:off x="114709" y="6235386"/>
            <a:ext cx="8922775" cy="579015"/>
          </a:xfrm>
          <a:prstGeom prst="roundRect">
            <a:avLst/>
          </a:prstGeom>
          <a:solidFill>
            <a:schemeClr val="tx1">
              <a:lumMod val="65000"/>
              <a:lumOff val="3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rgbClr val="FFFFFF"/>
              </a:solidFill>
            </a:endParaRPr>
          </a:p>
        </p:txBody>
      </p:sp>
      <p:sp>
        <p:nvSpPr>
          <p:cNvPr id="12" name="Rectangle 11"/>
          <p:cNvSpPr/>
          <p:nvPr userDrawn="1"/>
        </p:nvSpPr>
        <p:spPr>
          <a:xfrm>
            <a:off x="60622" y="52409"/>
            <a:ext cx="9083378" cy="647570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pic>
        <p:nvPicPr>
          <p:cNvPr id="15" name="Picture 14"/>
          <p:cNvPicPr>
            <a:picLocks noChangeAspect="1"/>
          </p:cNvPicPr>
          <p:nvPr userDrawn="1"/>
        </p:nvPicPr>
        <p:blipFill>
          <a:blip r:embed="rId2"/>
          <a:stretch>
            <a:fillRect/>
          </a:stretch>
        </p:blipFill>
        <p:spPr>
          <a:xfrm>
            <a:off x="7241953" y="6566100"/>
            <a:ext cx="1420080" cy="216622"/>
          </a:xfrm>
          <a:prstGeom prst="rect">
            <a:avLst/>
          </a:prstGeom>
        </p:spPr>
      </p:pic>
      <p:sp>
        <p:nvSpPr>
          <p:cNvPr id="8" name="Rectangle 7"/>
          <p:cNvSpPr/>
          <p:nvPr userDrawn="1"/>
        </p:nvSpPr>
        <p:spPr>
          <a:xfrm>
            <a:off x="335455" y="6510932"/>
            <a:ext cx="1463512" cy="307777"/>
          </a:xfrm>
          <a:prstGeom prst="rect">
            <a:avLst/>
          </a:prstGeom>
        </p:spPr>
        <p:txBody>
          <a:bodyPr wrap="none">
            <a:spAutoFit/>
          </a:bodyPr>
          <a:lstStyle/>
          <a:p>
            <a:r>
              <a:rPr lang="en-US" sz="1400" dirty="0" smtClean="0">
                <a:latin typeface="Segoe"/>
                <a:cs typeface="Segoe"/>
              </a:rPr>
              <a:t>Curso GeneXus |</a:t>
            </a:r>
            <a:endParaRPr lang="en-US" sz="1400" dirty="0">
              <a:latin typeface="Segoe"/>
              <a:cs typeface="Segoe"/>
            </a:endParaRPr>
          </a:p>
        </p:txBody>
      </p:sp>
    </p:spTree>
    <p:extLst>
      <p:ext uri="{BB962C8B-B14F-4D97-AF65-F5344CB8AC3E}">
        <p14:creationId xmlns:p14="http://schemas.microsoft.com/office/powerpoint/2010/main" val="2800204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Content Placeholder 2"/>
          <p:cNvSpPr>
            <a:spLocks noGrp="1"/>
          </p:cNvSpPr>
          <p:nvPr>
            <p:ph idx="1"/>
          </p:nvPr>
        </p:nvSpPr>
        <p:spPr>
          <a:xfrm>
            <a:off x="457200" y="3944690"/>
            <a:ext cx="8229600" cy="2181473"/>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8DDAD6A3-9C72-A541-995E-F2EDB3D96780}" type="datetimeFigureOut">
              <a:rPr lang="en-US" smtClean="0"/>
              <a:pPr/>
              <a:t>6/3/2013</a:t>
            </a:fld>
            <a:endParaRPr lang="en-US"/>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chemeClr val="tx1">
                    <a:lumMod val="85000"/>
                    <a:lumOff val="15000"/>
                  </a:schemeClr>
                </a:solidFill>
              </a:defRPr>
            </a:lvl1pPr>
          </a:lstStyle>
          <a:p>
            <a:fld id="{0F23870D-71BF-1848-A9AB-AB99D0AA51D4}" type="slidenum">
              <a:rPr lang="en-US" smtClean="0"/>
              <a:pPr/>
              <a:t>‹#›</a:t>
            </a:fld>
            <a:endParaRPr lang="en-US"/>
          </a:p>
        </p:txBody>
      </p:sp>
      <p:grpSp>
        <p:nvGrpSpPr>
          <p:cNvPr id="13" name="Group 12"/>
          <p:cNvGrpSpPr/>
          <p:nvPr userDrawn="1"/>
        </p:nvGrpSpPr>
        <p:grpSpPr>
          <a:xfrm>
            <a:off x="6894597" y="6290616"/>
            <a:ext cx="2365583" cy="542645"/>
            <a:chOff x="6260351" y="6317719"/>
            <a:chExt cx="2570986" cy="589763"/>
          </a:xfrm>
        </p:grpSpPr>
        <p:pic>
          <p:nvPicPr>
            <p:cNvPr id="14" name="Picture 13"/>
            <p:cNvPicPr>
              <a:picLocks noChangeAspect="1"/>
            </p:cNvPicPr>
            <p:nvPr userDrawn="1"/>
          </p:nvPicPr>
          <p:blipFill>
            <a:blip r:embed="rId2"/>
            <a:stretch>
              <a:fillRect/>
            </a:stretch>
          </p:blipFill>
          <p:spPr>
            <a:xfrm>
              <a:off x="6730240" y="6317719"/>
              <a:ext cx="1606996" cy="245135"/>
            </a:xfrm>
            <a:prstGeom prst="rect">
              <a:avLst/>
            </a:prstGeom>
          </p:spPr>
        </p:pic>
        <p:sp>
          <p:nvSpPr>
            <p:cNvPr id="15" name="Text Placeholder 2"/>
            <p:cNvSpPr txBox="1">
              <a:spLocks/>
            </p:cNvSpPr>
            <p:nvPr userDrawn="1"/>
          </p:nvSpPr>
          <p:spPr>
            <a:xfrm>
              <a:off x="6260351" y="6466157"/>
              <a:ext cx="2570986" cy="441325"/>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300" spc="0" dirty="0" err="1" smtClean="0">
                  <a:solidFill>
                    <a:srgbClr val="FFFFFF"/>
                  </a:solidFill>
                </a:rPr>
                <a:t>training.genexus.com</a:t>
              </a:r>
              <a:endParaRPr lang="en-US" sz="1300" spc="0" dirty="0"/>
            </a:p>
          </p:txBody>
        </p:sp>
      </p:grpSp>
    </p:spTree>
    <p:extLst>
      <p:ext uri="{BB962C8B-B14F-4D97-AF65-F5344CB8AC3E}">
        <p14:creationId xmlns:p14="http://schemas.microsoft.com/office/powerpoint/2010/main" val="33352272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5" name="Date Placeholder 4"/>
          <p:cNvSpPr>
            <a:spLocks noGrp="1"/>
          </p:cNvSpPr>
          <p:nvPr>
            <p:ph type="dt" sz="half" idx="10"/>
          </p:nvPr>
        </p:nvSpPr>
        <p:spPr/>
        <p:txBody>
          <a:bodyPr/>
          <a:lstStyle/>
          <a:p>
            <a:fld id="{8DDAD6A3-9C72-A541-995E-F2EDB3D96780}" type="datetimeFigureOut">
              <a:rPr lang="en-US" smtClean="0"/>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14168196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7" name="Date Placeholder 6"/>
          <p:cNvSpPr>
            <a:spLocks noGrp="1"/>
          </p:cNvSpPr>
          <p:nvPr>
            <p:ph type="dt" sz="half" idx="10"/>
          </p:nvPr>
        </p:nvSpPr>
        <p:spPr/>
        <p:txBody>
          <a:bodyPr/>
          <a:lstStyle/>
          <a:p>
            <a:fld id="{8DDAD6A3-9C72-A541-995E-F2EDB3D96780}" type="datetimeFigureOut">
              <a:rPr lang="en-US" smtClean="0"/>
              <a:t>6/3/2013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36520183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Date Placeholder 2"/>
          <p:cNvSpPr>
            <a:spLocks noGrp="1"/>
          </p:cNvSpPr>
          <p:nvPr>
            <p:ph type="dt" sz="half" idx="10"/>
          </p:nvPr>
        </p:nvSpPr>
        <p:spPr/>
        <p:txBody>
          <a:bodyPr/>
          <a:lstStyle/>
          <a:p>
            <a:fld id="{8DDAD6A3-9C72-A541-995E-F2EDB3D96780}" type="datetimeFigureOut">
              <a:rPr lang="en-US" smtClean="0"/>
              <a:t>6/3/2013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2202370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Text Placeholder 2"/>
          <p:cNvSpPr txBox="1">
            <a:spLocks/>
          </p:cNvSpPr>
          <p:nvPr userDrawn="1"/>
        </p:nvSpPr>
        <p:spPr>
          <a:xfrm>
            <a:off x="2804765" y="3177625"/>
            <a:ext cx="3617416" cy="620952"/>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900" spc="70" dirty="0" err="1" smtClean="0">
                <a:solidFill>
                  <a:srgbClr val="FFFFFF"/>
                </a:solidFill>
              </a:rPr>
              <a:t>training.genexus.com</a:t>
            </a:r>
            <a:endParaRPr lang="en-US" sz="1900" spc="70" dirty="0"/>
          </a:p>
        </p:txBody>
      </p:sp>
      <p:pic>
        <p:nvPicPr>
          <p:cNvPr id="8" name="Picture 7" descr="logo_GXtraining-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77646" y="2928802"/>
            <a:ext cx="2460991" cy="357692"/>
          </a:xfrm>
          <a:prstGeom prst="rect">
            <a:avLst/>
          </a:prstGeom>
        </p:spPr>
      </p:pic>
    </p:spTree>
    <p:extLst>
      <p:ext uri="{BB962C8B-B14F-4D97-AF65-F5344CB8AC3E}">
        <p14:creationId xmlns:p14="http://schemas.microsoft.com/office/powerpoint/2010/main" val="35766929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8DDAD6A3-9C72-A541-995E-F2EDB3D96780}" type="datetimeFigureOut">
              <a:rPr lang="en-US" smtClean="0"/>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96600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tile tx="0" ty="0" sx="100000" sy="100000" flip="none" algn="tl"/>
        </a:blipFill>
        <a:effectLst/>
      </p:bgPr>
    </p:bg>
    <p:spTree>
      <p:nvGrpSpPr>
        <p:cNvPr id="1" name=""/>
        <p:cNvGrpSpPr/>
        <p:nvPr/>
      </p:nvGrpSpPr>
      <p:grpSpPr>
        <a:xfrm>
          <a:off x="0" y="0"/>
          <a:ext cx="0" cy="0"/>
          <a:chOff x="0" y="0"/>
          <a:chExt cx="0" cy="0"/>
        </a:xfrm>
      </p:grpSpPr>
      <p:sp>
        <p:nvSpPr>
          <p:cNvPr id="10" name="Rectangle 9"/>
          <p:cNvSpPr/>
          <p:nvPr userDrawn="1"/>
        </p:nvSpPr>
        <p:spPr>
          <a:xfrm>
            <a:off x="-24741" y="-16494"/>
            <a:ext cx="9212039" cy="6968298"/>
          </a:xfrm>
          <a:prstGeom prst="rect">
            <a:avLst/>
          </a:prstGeom>
          <a:solidFill>
            <a:srgbClr val="A6CE2A">
              <a:alpha val="8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b="1" i="1" dirty="0">
              <a:solidFill>
                <a:srgbClr val="A6CE2A"/>
              </a:solidFill>
            </a:endParaRPr>
          </a:p>
        </p:txBody>
      </p:sp>
      <p:sp>
        <p:nvSpPr>
          <p:cNvPr id="2" name="Title Placeholder 1"/>
          <p:cNvSpPr>
            <a:spLocks noGrp="1"/>
          </p:cNvSpPr>
          <p:nvPr>
            <p:ph type="title"/>
          </p:nvPr>
        </p:nvSpPr>
        <p:spPr>
          <a:xfrm>
            <a:off x="2396729" y="2377352"/>
            <a:ext cx="4581462" cy="1143000"/>
          </a:xfrm>
          <a:prstGeom prst="rect">
            <a:avLst/>
          </a:prstGeom>
        </p:spPr>
        <p:txBody>
          <a:bodyPr vert="horz" lIns="91440" tIns="45720" rIns="91440" bIns="45720" rtlCol="0" anchor="ctr">
            <a:normAutofit/>
          </a:body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Segoe"/>
                <a:cs typeface="Segoe"/>
              </a:defRPr>
            </a:lvl1pPr>
          </a:lstStyle>
          <a:p>
            <a:fld id="{8DDAD6A3-9C72-A541-995E-F2EDB3D96780}" type="datetimeFigureOut">
              <a:rPr lang="en-US" smtClean="0"/>
              <a:pPr/>
              <a:t>6/3/2013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Segoe"/>
                <a:cs typeface="Segoe"/>
              </a:defRPr>
            </a:lvl1pPr>
          </a:lstStyle>
          <a:p>
            <a:endParaRPr lang="en-US"/>
          </a:p>
        </p:txBody>
      </p:sp>
    </p:spTree>
    <p:extLst>
      <p:ext uri="{BB962C8B-B14F-4D97-AF65-F5344CB8AC3E}">
        <p14:creationId xmlns:p14="http://schemas.microsoft.com/office/powerpoint/2010/main" val="2323421549"/>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49" r:id="rId3"/>
    <p:sldLayoutId id="214748365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1.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17.png"/><Relationship Id="rId4" Type="http://schemas.openxmlformats.org/officeDocument/2006/relationships/image" Target="../media/image22.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3150" y="2665977"/>
            <a:ext cx="4733593" cy="1143000"/>
          </a:xfrm>
        </p:spPr>
        <p:txBody>
          <a:bodyPr>
            <a:normAutofit/>
          </a:bodyPr>
          <a:lstStyle/>
          <a:p>
            <a:pPr>
              <a:lnSpc>
                <a:spcPts val="2920"/>
              </a:lnSpc>
              <a:spcBef>
                <a:spcPts val="0"/>
              </a:spcBef>
            </a:pPr>
            <a:r>
              <a:rPr lang="en-US" spc="-60" dirty="0" smtClean="0"/>
              <a:t>¿QUE ES GENEXUS?</a:t>
            </a:r>
            <a:br>
              <a:rPr lang="en-US" spc="-60" dirty="0" smtClean="0"/>
            </a:br>
            <a:endParaRPr lang="en-US" sz="3200" b="0" spc="-20" dirty="0"/>
          </a:p>
        </p:txBody>
      </p:sp>
      <p:pic>
        <p:nvPicPr>
          <p:cNvPr id="7" name="Picture 6" descr="GeneXusXev2_bc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3150" y="3529106"/>
            <a:ext cx="1586338" cy="311014"/>
          </a:xfrm>
          <a:prstGeom prst="rect">
            <a:avLst/>
          </a:prstGeom>
        </p:spPr>
      </p:pic>
    </p:spTree>
    <p:extLst>
      <p:ext uri="{BB962C8B-B14F-4D97-AF65-F5344CB8AC3E}">
        <p14:creationId xmlns:p14="http://schemas.microsoft.com/office/powerpoint/2010/main" val="2103568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F:\PROJECTS\GX\SDG\Imagenes\PNG\Elementos\worl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997200"/>
            <a:ext cx="1477963"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9" descr="F:\PROJECTS\GX\SDG\Imagenes\PNG\Elementos\PCtou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773238"/>
            <a:ext cx="166370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0" descr="F:\PROJECTS\GX\SDG\Imagenes\PNG\Elementos\serv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3716338"/>
            <a:ext cx="1584325"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F:\PROJECTS\GX\SDG\Imagenes\PNG\Elementos\Elementos_SDG-1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10866">
            <a:off x="4927600" y="4624388"/>
            <a:ext cx="804863"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5" descr="F:\PROJECTS\GX\SDG\Imagenes\PNG\Elementos\GX-0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8400" y="2420938"/>
            <a:ext cx="2143125" cy="206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6" descr="F:\PROJECTS\GX\SDG\Imagenes\PNG\Elementos\win-0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3" y="836613"/>
            <a:ext cx="1582737"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12266" y="6538172"/>
            <a:ext cx="1788134" cy="278963"/>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¿QUÉ ES GENEXUS?</a:t>
            </a:r>
            <a:endParaRPr lang="en-US" b="0" i="0" dirty="0">
              <a:solidFill>
                <a:schemeClr val="bg1">
                  <a:lumMod val="95000"/>
                </a:schemeClr>
              </a:solidFill>
            </a:endParaRPr>
          </a:p>
        </p:txBody>
      </p:sp>
    </p:spTree>
    <p:extLst>
      <p:ext uri="{BB962C8B-B14F-4D97-AF65-F5344CB8AC3E}">
        <p14:creationId xmlns:p14="http://schemas.microsoft.com/office/powerpoint/2010/main" val="197802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path" presetSubtype="0" accel="50000" decel="50000" fill="hold" nodeType="afterEffect">
                                  <p:stCondLst>
                                    <p:cond delay="0"/>
                                  </p:stCondLst>
                                  <p:childTnLst>
                                    <p:animMotion origin="layout" path="M 0 0  C -0.022 -0.02267  -0.033 -0.06133  -0.027 -0.1  C -0.024 -0.11333  -0.02 -0.12667  -0.014 -0.13733  C -0.01 -0.10667  0.004 -0.07867  0.025 -0.06133  C 0.025 -0.09867  0.041 -0.13467  0.068 -0.15067  C 0.077 -0.15733  0.087 -0.16  0.097 -0.16133  C 0.082 -0.13867  0.074 -0.10667  0.077 -0.07333  C 0.099 -0.09733  0.13 -0.10267  0.157 -0.08533  C 0.166 -0.08  0.175 -0.07067  0.181 -0.06133  C 0.158 -0.064  0.134 -0.052  0.117 -0.028  C 0.144 -0.02  0.167 0.008  0.174 0.04667  C 0.176 0.06  0.176 0.07333  0.174 0.08667  C 0.161 0.06133  0.139 0.044  0.115 0.04133  C 0.127 0.07467  0.124 0.116  0.106 0.14667  C 0.099 0.15733  0.091 0.16667  0.082 0.172  C 0.089 0.14267  0.085 0.10933  0.072 0.08267  C 0.06 0.116  0.034 0.13867  0.004 0.13867  C -0.007 0.13867  -0.017 0.136  -0.026 0.13067  C -0.004 0.12  0.013 0.09467  0.021 0.064  C -0.007 0.072  -0.036 0.06  -0.055 0.02933  C -0.062 0.01733  -0.066 0.00533  -0.069 -0.008  C -0.049 0.00933  -0.023 0.012  0 0  Z" pathEditMode="relative" ptsTypes="">
                                      <p:cBhvr>
                                        <p:cTn id="6" dur="2000" fill="hold"/>
                                        <p:tgtEl>
                                          <p:spTgt spid="6"/>
                                        </p:tgtEl>
                                        <p:attrNameLst>
                                          <p:attrName>ppt_x</p:attrName>
                                          <p:attrName>ppt_y</p:attrName>
                                        </p:attrNameLst>
                                      </p:cBhvr>
                                    </p:animMotion>
                                  </p:childTnLst>
                                </p:cTn>
                              </p:par>
                              <p:par>
                                <p:cTn id="7" presetID="1" presetClass="entr" presetSubtype="0" fill="hold" nodeType="withEffect">
                                  <p:stCondLst>
                                    <p:cond delay="30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70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100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140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170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F:\PROJECTS\GX\SDG\Imagenes\PNG\Elementos\reloj-0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89011">
            <a:off x="1773238" y="3216275"/>
            <a:ext cx="2808287"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5" descr="F:\PROJECTS\GX\SDG\Imagenes\PNG\Elementos\Calidad-0-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0790">
            <a:off x="4149725" y="3216275"/>
            <a:ext cx="3897313"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6" descr="F:\PROJECTS\GX\SDG\Imagenes\PNG\Elementos\GX-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6125" y="839788"/>
            <a:ext cx="2232025"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1812266" y="6538172"/>
            <a:ext cx="1788134" cy="278963"/>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¿QUÉ ES GENEXUS?</a:t>
            </a:r>
            <a:endParaRPr lang="en-US" b="0" i="0" dirty="0">
              <a:solidFill>
                <a:schemeClr val="bg1">
                  <a:lumMod val="95000"/>
                </a:schemeClr>
              </a:solidFill>
            </a:endParaRPr>
          </a:p>
        </p:txBody>
      </p:sp>
    </p:spTree>
    <p:extLst>
      <p:ext uri="{BB962C8B-B14F-4D97-AF65-F5344CB8AC3E}">
        <p14:creationId xmlns:p14="http://schemas.microsoft.com/office/powerpoint/2010/main" val="395096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 presetClass="entr" presetSubtype="8"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additive="base">
                                        <p:cTn id="9" dur="500" fill="hold"/>
                                        <p:tgtEl>
                                          <p:spTgt spid="2"/>
                                        </p:tgtEl>
                                        <p:attrNameLst>
                                          <p:attrName>ppt_x</p:attrName>
                                        </p:attrNameLst>
                                      </p:cBhvr>
                                      <p:tavLst>
                                        <p:tav tm="0">
                                          <p:val>
                                            <p:strVal val="0-#ppt_w/2"/>
                                          </p:val>
                                        </p:tav>
                                        <p:tav tm="100000">
                                          <p:val>
                                            <p:strVal val="#ppt_x"/>
                                          </p:val>
                                        </p:tav>
                                      </p:tavLst>
                                    </p:anim>
                                    <p:anim calcmode="lin" valueType="num">
                                      <p:cBhvr additive="base">
                                        <p:cTn id="10" dur="500" fill="hold"/>
                                        <p:tgtEl>
                                          <p:spTgt spid="2"/>
                                        </p:tgtEl>
                                        <p:attrNameLst>
                                          <p:attrName>ppt_y</p:attrName>
                                        </p:attrNameLst>
                                      </p:cBhvr>
                                      <p:tavLst>
                                        <p:tav tm="0">
                                          <p:val>
                                            <p:strVal val="#ppt_y"/>
                                          </p:val>
                                        </p:tav>
                                        <p:tav tm="100000">
                                          <p:val>
                                            <p:strVal val="#ppt_y"/>
                                          </p:val>
                                        </p:tav>
                                      </p:tavLst>
                                    </p:anim>
                                  </p:childTnLst>
                                </p:cTn>
                              </p:par>
                              <p:par>
                                <p:cTn id="11" presetID="2" presetClass="entr" presetSubtype="2"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par>
                                <p:cTn id="15" presetID="6" presetClass="emph" presetSubtype="0" fill="hold" nodeType="withEffect">
                                  <p:stCondLst>
                                    <p:cond delay="0"/>
                                  </p:stCondLst>
                                  <p:childTnLst>
                                    <p:animScale>
                                      <p:cBhvr>
                                        <p:cTn id="16" dur="2000" fill="hold"/>
                                        <p:tgtEl>
                                          <p:spTgt spid="2"/>
                                        </p:tgtEl>
                                      </p:cBhvr>
                                      <p:by x="50000" y="50000"/>
                                    </p:animScale>
                                  </p:childTnLst>
                                </p:cTn>
                              </p:par>
                              <p:par>
                                <p:cTn id="17" presetID="6" presetClass="emph" presetSubtype="0" fill="hold" nodeType="withEffect">
                                  <p:stCondLst>
                                    <p:cond delay="0"/>
                                  </p:stCondLst>
                                  <p:childTnLst>
                                    <p:animScale>
                                      <p:cBhvr>
                                        <p:cTn id="18" dur="19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eft Brace 39"/>
          <p:cNvSpPr>
            <a:spLocks/>
          </p:cNvSpPr>
          <p:nvPr/>
        </p:nvSpPr>
        <p:spPr bwMode="auto">
          <a:xfrm flipH="1">
            <a:off x="4767263" y="1177925"/>
            <a:ext cx="333375" cy="4824413"/>
          </a:xfrm>
          <a:prstGeom prst="leftBrace">
            <a:avLst>
              <a:gd name="adj1" fmla="val 8375"/>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911225"/>
            <a:endParaRPr lang="es-UY"/>
          </a:p>
        </p:txBody>
      </p:sp>
      <p:grpSp>
        <p:nvGrpSpPr>
          <p:cNvPr id="3" name="Group 159"/>
          <p:cNvGrpSpPr>
            <a:grpSpLocks/>
          </p:cNvGrpSpPr>
          <p:nvPr/>
        </p:nvGrpSpPr>
        <p:grpSpPr bwMode="auto">
          <a:xfrm>
            <a:off x="1525588" y="579438"/>
            <a:ext cx="3006725" cy="2254250"/>
            <a:chOff x="1259632" y="238581"/>
            <a:chExt cx="3006000" cy="2254315"/>
          </a:xfrm>
        </p:grpSpPr>
        <p:pic>
          <p:nvPicPr>
            <p:cNvPr id="4" name="Picture 148" descr="\\fs-latu\volr\MARKETING GX\Videos\Productos\GeneXus\SDG\Imegenes\Elementos\hou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7807">
              <a:off x="1283473" y="730499"/>
              <a:ext cx="1276516" cy="827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56" descr="F:\PROJECTS\GX\SDG\Imagenes\PNG\Elementos\industria-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6671">
              <a:off x="2033384" y="257178"/>
              <a:ext cx="2232248" cy="17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53" descr="F:\PROJECTS\GX\SDG\Imagenes\PNG\Elementos\avion-02-09-0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42940">
              <a:off x="2355551" y="238581"/>
              <a:ext cx="1432181" cy="498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54" descr="F:\PROJECTS\GX\SDG\Imagenes\PNG\Elementos\tractor-0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59632" y="1340768"/>
              <a:ext cx="1152128"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13" descr="F:\PROJECTS\GX\SDG\Imagenes\PNG\Elementos\Realidad-02-0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6813" y="2495550"/>
            <a:ext cx="3554412"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descr="F:\PROJECTS\GX\SDG\Imagenes\PNG\Elementos\realidad-03-0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0050" y="4275138"/>
            <a:ext cx="2376488"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F:\PROJECTS\GX\SDG\Imagenes\PNG\Elementos\Elementos_SDG-1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6400" y="2762250"/>
            <a:ext cx="2541588"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txBox="1">
            <a:spLocks/>
          </p:cNvSpPr>
          <p:nvPr/>
        </p:nvSpPr>
        <p:spPr>
          <a:xfrm>
            <a:off x="1812266" y="6538172"/>
            <a:ext cx="1788134" cy="278963"/>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¿QUÉ ES GENEXUS?</a:t>
            </a:r>
            <a:endParaRPr lang="en-US" b="0" i="0" dirty="0">
              <a:solidFill>
                <a:schemeClr val="bg1">
                  <a:lumMod val="95000"/>
                </a:schemeClr>
              </a:solidFill>
            </a:endParaRPr>
          </a:p>
        </p:txBody>
      </p:sp>
    </p:spTree>
    <p:extLst>
      <p:ext uri="{BB962C8B-B14F-4D97-AF65-F5344CB8AC3E}">
        <p14:creationId xmlns:p14="http://schemas.microsoft.com/office/powerpoint/2010/main" val="52969332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descr="F:\PROJECTS\GX\SDG\Imagenes\PNG\Elementos\notebook_OK-0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 y="3860800"/>
            <a:ext cx="2447925"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F:\PROJECTS\GX\SDG\Imagenes\PNG\Elemento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1196975"/>
            <a:ext cx="395922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4" descr="F:\PROJECTS\GX\SDG\Imagenes\PNG\Elementos\usr_OK-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08634">
            <a:off x="2046288" y="2560638"/>
            <a:ext cx="3251200" cy="325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PROJECTS\GX\SDG\Imagenes\PNG\Elementos\GX-0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2200275"/>
            <a:ext cx="201612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59"/>
          <p:cNvGrpSpPr>
            <a:grpSpLocks/>
          </p:cNvGrpSpPr>
          <p:nvPr/>
        </p:nvGrpSpPr>
        <p:grpSpPr bwMode="auto">
          <a:xfrm>
            <a:off x="5253038" y="1700213"/>
            <a:ext cx="2344737" cy="2089150"/>
            <a:chOff x="1259632" y="238581"/>
            <a:chExt cx="3006000" cy="2254315"/>
          </a:xfrm>
        </p:grpSpPr>
        <p:pic>
          <p:nvPicPr>
            <p:cNvPr id="7" name="Picture 148" descr="\\fs-latu\volr\MARKETING GX\Videos\Productos\GeneXus\SDG\Imegenes\Elementos\hous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07807">
              <a:off x="1283473" y="730499"/>
              <a:ext cx="1276516" cy="827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6" descr="F:\PROJECTS\GX\SDG\Imagenes\PNG\Elementos\industria-0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16671">
              <a:off x="2033384" y="257178"/>
              <a:ext cx="2232248" cy="17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3" descr="F:\PROJECTS\GX\SDG\Imagenes\PNG\Elementos\avion-02-09-09.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42940">
              <a:off x="2355551" y="238581"/>
              <a:ext cx="1432181" cy="498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4" descr="F:\PROJECTS\GX\SDG\Imagenes\PNG\Elementos\tractor-0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59632" y="1340768"/>
              <a:ext cx="1152128"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txBox="1">
            <a:spLocks/>
          </p:cNvSpPr>
          <p:nvPr/>
        </p:nvSpPr>
        <p:spPr>
          <a:xfrm>
            <a:off x="1812266" y="6538172"/>
            <a:ext cx="1788134" cy="278963"/>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¿QUÉ ES GENEXUS?</a:t>
            </a:r>
            <a:endParaRPr lang="en-US" b="0" i="0" dirty="0">
              <a:solidFill>
                <a:schemeClr val="bg1">
                  <a:lumMod val="95000"/>
                </a:schemeClr>
              </a:solidFill>
            </a:endParaRPr>
          </a:p>
        </p:txBody>
      </p:sp>
    </p:spTree>
    <p:extLst>
      <p:ext uri="{BB962C8B-B14F-4D97-AF65-F5344CB8AC3E}">
        <p14:creationId xmlns:p14="http://schemas.microsoft.com/office/powerpoint/2010/main" val="32492396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1 CuadroTexto"/>
          <p:cNvSpPr txBox="1">
            <a:spLocks noChangeArrowheads="1"/>
          </p:cNvSpPr>
          <p:nvPr/>
        </p:nvSpPr>
        <p:spPr bwMode="auto">
          <a:xfrm>
            <a:off x="611188" y="1701800"/>
            <a:ext cx="7489825" cy="647700"/>
          </a:xfrm>
          <a:prstGeom prst="rect">
            <a:avLst/>
          </a:prstGeom>
          <a:noFill/>
          <a:ln w="9525">
            <a:noFill/>
            <a:miter lim="800000"/>
            <a:headEnd/>
            <a:tailEnd/>
          </a:ln>
        </p:spPr>
        <p:txBody>
          <a:bodyPr>
            <a:spAutoFit/>
          </a:bodyPr>
          <a:lstStyle/>
          <a:p>
            <a:pPr marL="285750" indent="-285750">
              <a:buFont typeface="Arial" pitchFamily="34" charset="0"/>
              <a:buChar char="•"/>
              <a:defRPr/>
            </a:pPr>
            <a:r>
              <a:rPr lang="es-ES" sz="1800" dirty="0">
                <a:latin typeface="+mj-lt"/>
                <a:cs typeface="Arial" charset="0"/>
              </a:rPr>
              <a:t>Los usuarios ven de inmediato cómo está quedando su aplicación real:</a:t>
            </a:r>
            <a:endParaRPr lang="es-UY" sz="1800" dirty="0">
              <a:latin typeface="+mj-lt"/>
              <a:cs typeface="Arial" charset="0"/>
            </a:endParaRPr>
          </a:p>
        </p:txBody>
      </p:sp>
      <p:pic>
        <p:nvPicPr>
          <p:cNvPr id="3" name="Picture 15" descr="C:\Users\Lucia\My Works\CREA\GENEXUS\GENEXUS SEPTIMA ETAPA\ppt sin textos\imagenes separadas\el universo\usuarios-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2563" y="2930525"/>
            <a:ext cx="1703387"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6" descr="C:\Users\Lucia\My Works\CREA\GENEXUS\GENEXUS SEPTIMA ETAPA\ppt sin textos\imagenes separadas\el universo\aplicacion-01-2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575" y="2349500"/>
            <a:ext cx="8572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C:\Users\Lucia\My Works\CREA\GENEXUS\GENEXUS SEPTIMA ETAPA\ppt sin textos\imagenes separadas\el universo\aplicacion-01-2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28875" y="2968625"/>
            <a:ext cx="639763"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6" descr="C:\Users\Lucia\My Works\CREA\GENEXUS\GENEXUS SEPTIMA ETAPA\ppt sin textos\imagenes separadas\el universo\aplicacion-01-2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8138" y="2968625"/>
            <a:ext cx="639762"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11 CuadroTexto"/>
          <p:cNvSpPr txBox="1">
            <a:spLocks noChangeArrowheads="1"/>
          </p:cNvSpPr>
          <p:nvPr/>
        </p:nvSpPr>
        <p:spPr bwMode="auto">
          <a:xfrm>
            <a:off x="611188" y="4554538"/>
            <a:ext cx="7777162" cy="1754187"/>
          </a:xfrm>
          <a:prstGeom prst="rect">
            <a:avLst/>
          </a:prstGeom>
          <a:noFill/>
          <a:ln w="9525">
            <a:noFill/>
            <a:miter lim="800000"/>
            <a:headEnd/>
            <a:tailEnd/>
          </a:ln>
        </p:spPr>
        <p:txBody>
          <a:bodyPr>
            <a:spAutoFit/>
          </a:bodyPr>
          <a:lstStyle/>
          <a:p>
            <a:pPr marL="285750" indent="-285750">
              <a:buFont typeface="Arial" pitchFamily="34" charset="0"/>
              <a:buChar char="•"/>
              <a:defRPr/>
            </a:pPr>
            <a:r>
              <a:rPr lang="es-ES" sz="1800" dirty="0">
                <a:latin typeface="+mj-lt"/>
                <a:cs typeface="Arial" charset="0"/>
              </a:rPr>
              <a:t>El analista puede ir haciendo cambios solicitados y/o hacer crecer la aplicación a muy bajo costo… ya que ¡</a:t>
            </a:r>
            <a:r>
              <a:rPr lang="es-ES" sz="1800" dirty="0" err="1">
                <a:latin typeface="+mj-lt"/>
                <a:cs typeface="Arial" charset="0"/>
              </a:rPr>
              <a:t>GeneXus</a:t>
            </a:r>
            <a:r>
              <a:rPr lang="es-ES" sz="1800" dirty="0">
                <a:latin typeface="+mj-lt"/>
                <a:cs typeface="Arial" charset="0"/>
              </a:rPr>
              <a:t> modifica la base de datos y programas </a:t>
            </a:r>
            <a:r>
              <a:rPr lang="es-ES" sz="1800" b="1" dirty="0">
                <a:latin typeface="+mj-lt"/>
                <a:cs typeface="Arial" charset="0"/>
              </a:rPr>
              <a:t>automáticamente</a:t>
            </a:r>
            <a:r>
              <a:rPr lang="es-ES" sz="1800" dirty="0">
                <a:latin typeface="+mj-lt"/>
                <a:cs typeface="Arial" charset="0"/>
              </a:rPr>
              <a:t>! </a:t>
            </a:r>
          </a:p>
          <a:p>
            <a:pPr marL="285750" indent="-285750">
              <a:buFont typeface="Arial" pitchFamily="34" charset="0"/>
              <a:buChar char="•"/>
              <a:defRPr/>
            </a:pPr>
            <a:endParaRPr lang="es-ES" sz="1800" dirty="0">
              <a:latin typeface="+mj-lt"/>
              <a:cs typeface="Arial" charset="0"/>
              <a:sym typeface="Wingdings" pitchFamily="2" charset="2"/>
            </a:endParaRPr>
          </a:p>
          <a:p>
            <a:pPr>
              <a:defRPr/>
            </a:pPr>
            <a:r>
              <a:rPr lang="es-UY" sz="1800" dirty="0">
                <a:latin typeface="+mj-lt"/>
                <a:cs typeface="Arial" charset="0"/>
              </a:rPr>
              <a:t/>
            </a:r>
            <a:br>
              <a:rPr lang="es-UY" sz="1800" dirty="0">
                <a:latin typeface="+mj-lt"/>
                <a:cs typeface="Arial" charset="0"/>
              </a:rPr>
            </a:br>
            <a:endParaRPr lang="es-UY" sz="1800" dirty="0">
              <a:latin typeface="+mj-lt"/>
              <a:cs typeface="Arial" charset="0"/>
            </a:endParaRPr>
          </a:p>
        </p:txBody>
      </p:sp>
      <p:sp>
        <p:nvSpPr>
          <p:cNvPr id="8" name="11 CuadroTexto"/>
          <p:cNvSpPr txBox="1">
            <a:spLocks noChangeArrowheads="1"/>
          </p:cNvSpPr>
          <p:nvPr/>
        </p:nvSpPr>
        <p:spPr bwMode="auto">
          <a:xfrm>
            <a:off x="146050" y="601663"/>
            <a:ext cx="8856663" cy="523875"/>
          </a:xfrm>
          <a:prstGeom prst="rect">
            <a:avLst/>
          </a:prstGeom>
          <a:noFill/>
          <a:ln w="9525">
            <a:noFill/>
            <a:miter lim="800000"/>
            <a:headEnd/>
            <a:tailEnd/>
          </a:ln>
        </p:spPr>
        <p:txBody>
          <a:bodyPr>
            <a:spAutoFit/>
          </a:bodyPr>
          <a:lstStyle/>
          <a:p>
            <a:pPr algn="ctr">
              <a:defRPr/>
            </a:pPr>
            <a:r>
              <a:rPr lang="es-ES" sz="2800" b="1" dirty="0">
                <a:solidFill>
                  <a:srgbClr val="93AE43"/>
                </a:solidFill>
                <a:latin typeface="+mj-lt"/>
                <a:cs typeface="Arial" charset="0"/>
              </a:rPr>
              <a:t>Beneficios</a:t>
            </a:r>
            <a:endParaRPr lang="es-UY" sz="2800" dirty="0">
              <a:solidFill>
                <a:srgbClr val="93AE43"/>
              </a:solidFill>
              <a:latin typeface="Calibri" pitchFamily="34" charset="0"/>
              <a:cs typeface="Arial" charset="0"/>
            </a:endParaRPr>
          </a:p>
        </p:txBody>
      </p:sp>
      <p:sp>
        <p:nvSpPr>
          <p:cNvPr id="9" name="Title 1"/>
          <p:cNvSpPr txBox="1">
            <a:spLocks/>
          </p:cNvSpPr>
          <p:nvPr/>
        </p:nvSpPr>
        <p:spPr>
          <a:xfrm>
            <a:off x="1812266" y="6538172"/>
            <a:ext cx="1788134" cy="278963"/>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¿QUÉ ES GENEXUS?</a:t>
            </a:r>
            <a:endParaRPr lang="en-US" b="0" i="0" dirty="0">
              <a:solidFill>
                <a:schemeClr val="bg1">
                  <a:lumMod val="95000"/>
                </a:schemeClr>
              </a:solidFill>
            </a:endParaRPr>
          </a:p>
        </p:txBody>
      </p:sp>
    </p:spTree>
    <p:extLst>
      <p:ext uri="{BB962C8B-B14F-4D97-AF65-F5344CB8AC3E}">
        <p14:creationId xmlns:p14="http://schemas.microsoft.com/office/powerpoint/2010/main" val="11016293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p:cNvSpPr txBox="1">
            <a:spLocks/>
          </p:cNvSpPr>
          <p:nvPr/>
        </p:nvSpPr>
        <p:spPr>
          <a:xfrm>
            <a:off x="250825" y="1628775"/>
            <a:ext cx="10225088" cy="4586288"/>
          </a:xfrm>
          <a:prstGeom prst="rect">
            <a:avLst/>
          </a:prstGeom>
        </p:spPr>
        <p:txBody>
          <a:bodyPr/>
          <a:lstStyle/>
          <a:p>
            <a:pPr marL="342900" indent="-342900" algn="l" eaLnBrk="1" hangingPunct="1">
              <a:spcBef>
                <a:spcPct val="20000"/>
              </a:spcBef>
              <a:buClr>
                <a:srgbClr val="B8C901"/>
              </a:buClr>
              <a:buFontTx/>
              <a:buChar char="•"/>
              <a:defRPr/>
            </a:pPr>
            <a:r>
              <a:rPr lang="es-ES_tradnl" sz="2200" b="1" kern="0" dirty="0">
                <a:latin typeface="+mn-lt"/>
              </a:rPr>
              <a:t>Metodología Incremental:</a:t>
            </a:r>
            <a:r>
              <a:rPr lang="es-ES_tradnl" sz="2200" kern="0" dirty="0">
                <a:latin typeface="+mn-lt"/>
              </a:rPr>
              <a:t> La aplicación va creciendo sucesivamente</a:t>
            </a:r>
          </a:p>
          <a:p>
            <a:pPr marL="342900" indent="-342900" algn="l" eaLnBrk="1" hangingPunct="1">
              <a:spcBef>
                <a:spcPct val="20000"/>
              </a:spcBef>
              <a:buClr>
                <a:srgbClr val="B8C901"/>
              </a:buClr>
              <a:buFontTx/>
              <a:buChar char="•"/>
              <a:defRPr/>
            </a:pPr>
            <a:endParaRPr lang="es-ES_tradnl" sz="2400" kern="0" dirty="0">
              <a:latin typeface="+mn-lt"/>
            </a:endParaRPr>
          </a:p>
          <a:p>
            <a:pPr marL="342900" indent="-342900" algn="l" eaLnBrk="1" hangingPunct="1">
              <a:spcBef>
                <a:spcPct val="20000"/>
              </a:spcBef>
              <a:buClr>
                <a:srgbClr val="B8C901"/>
              </a:buClr>
              <a:buFontTx/>
              <a:buChar char="•"/>
              <a:defRPr/>
            </a:pPr>
            <a:endParaRPr lang="es-ES_tradnl" sz="2400" kern="0" dirty="0">
              <a:latin typeface="+mn-lt"/>
            </a:endParaRPr>
          </a:p>
          <a:p>
            <a:pPr marL="342900" indent="-342900" algn="l" eaLnBrk="1" hangingPunct="1">
              <a:spcBef>
                <a:spcPct val="20000"/>
              </a:spcBef>
              <a:buClr>
                <a:srgbClr val="B8C901"/>
              </a:buClr>
              <a:defRPr/>
            </a:pPr>
            <a:endParaRPr lang="es-ES_tradnl" sz="2400" kern="0" dirty="0">
              <a:latin typeface="+mn-lt"/>
            </a:endParaRPr>
          </a:p>
          <a:p>
            <a:pPr marL="342900" indent="-342900" algn="l" eaLnBrk="1" hangingPunct="1">
              <a:spcBef>
                <a:spcPct val="20000"/>
              </a:spcBef>
              <a:buClr>
                <a:srgbClr val="B8C901"/>
              </a:buClr>
              <a:buFontTx/>
              <a:buChar char="•"/>
              <a:defRPr/>
            </a:pPr>
            <a:endParaRPr lang="es-ES_tradnl" sz="2400" kern="0" dirty="0">
              <a:latin typeface="+mn-lt"/>
            </a:endParaRPr>
          </a:p>
          <a:p>
            <a:pPr marL="342900" indent="-342900" algn="l" eaLnBrk="1" hangingPunct="1">
              <a:spcBef>
                <a:spcPct val="20000"/>
              </a:spcBef>
              <a:buClr>
                <a:srgbClr val="B8C901"/>
              </a:buClr>
              <a:buFontTx/>
              <a:buChar char="•"/>
              <a:defRPr/>
            </a:pPr>
            <a:endParaRPr lang="es-ES_tradnl" sz="2400" kern="0" dirty="0">
              <a:latin typeface="+mn-lt"/>
            </a:endParaRPr>
          </a:p>
          <a:p>
            <a:pPr marL="342900" indent="-342900" algn="l" eaLnBrk="1" hangingPunct="1">
              <a:spcBef>
                <a:spcPct val="20000"/>
              </a:spcBef>
              <a:buClr>
                <a:srgbClr val="B8C901"/>
              </a:buClr>
              <a:buFontTx/>
              <a:buChar char="•"/>
              <a:defRPr/>
            </a:pPr>
            <a:endParaRPr lang="es-ES_tradnl" sz="2400" kern="0" dirty="0">
              <a:latin typeface="+mn-lt"/>
            </a:endParaRPr>
          </a:p>
          <a:p>
            <a:pPr marL="342900" indent="-342900" algn="l" eaLnBrk="1" hangingPunct="1">
              <a:spcBef>
                <a:spcPct val="20000"/>
              </a:spcBef>
              <a:buClr>
                <a:srgbClr val="B8C901"/>
              </a:buClr>
              <a:buFontTx/>
              <a:buChar char="•"/>
              <a:defRPr/>
            </a:pPr>
            <a:endParaRPr lang="es-ES_tradnl" sz="2400" kern="0" dirty="0">
              <a:latin typeface="+mn-lt"/>
            </a:endParaRPr>
          </a:p>
          <a:p>
            <a:pPr marL="342900" indent="-342900" algn="l" eaLnBrk="1" hangingPunct="1">
              <a:spcBef>
                <a:spcPct val="20000"/>
              </a:spcBef>
              <a:buClr>
                <a:srgbClr val="B8C901"/>
              </a:buClr>
              <a:buFontTx/>
              <a:buChar char="•"/>
              <a:defRPr/>
            </a:pPr>
            <a:endParaRPr lang="es-ES_tradnl" sz="2400" kern="0" dirty="0">
              <a:latin typeface="+mn-lt"/>
            </a:endParaRPr>
          </a:p>
        </p:txBody>
      </p:sp>
      <p:sp>
        <p:nvSpPr>
          <p:cNvPr id="3" name="11 CuadroTexto"/>
          <p:cNvSpPr txBox="1">
            <a:spLocks noChangeArrowheads="1"/>
          </p:cNvSpPr>
          <p:nvPr/>
        </p:nvSpPr>
        <p:spPr bwMode="auto">
          <a:xfrm>
            <a:off x="146050" y="601663"/>
            <a:ext cx="8856663" cy="523875"/>
          </a:xfrm>
          <a:prstGeom prst="rect">
            <a:avLst/>
          </a:prstGeom>
          <a:noFill/>
          <a:ln w="9525">
            <a:noFill/>
            <a:miter lim="800000"/>
            <a:headEnd/>
            <a:tailEnd/>
          </a:ln>
        </p:spPr>
        <p:txBody>
          <a:bodyPr>
            <a:spAutoFit/>
          </a:bodyPr>
          <a:lstStyle/>
          <a:p>
            <a:pPr algn="ctr">
              <a:defRPr/>
            </a:pPr>
            <a:r>
              <a:rPr lang="es-ES" sz="2800" b="1" dirty="0">
                <a:solidFill>
                  <a:srgbClr val="93AE43"/>
                </a:solidFill>
                <a:latin typeface="+mj-lt"/>
                <a:cs typeface="Arial" charset="0"/>
              </a:rPr>
              <a:t>Metodología </a:t>
            </a:r>
            <a:r>
              <a:rPr lang="es-ES" sz="2800" b="1" dirty="0" err="1">
                <a:solidFill>
                  <a:srgbClr val="93AE43"/>
                </a:solidFill>
                <a:latin typeface="+mj-lt"/>
                <a:cs typeface="Arial" charset="0"/>
              </a:rPr>
              <a:t>GeneXus</a:t>
            </a:r>
            <a:endParaRPr lang="es-UY" sz="2800" dirty="0">
              <a:solidFill>
                <a:srgbClr val="93AE43"/>
              </a:solidFill>
              <a:latin typeface="Calibri" pitchFamily="34" charset="0"/>
              <a:cs typeface="Arial" charset="0"/>
            </a:endParaRPr>
          </a:p>
        </p:txBody>
      </p:sp>
      <p:grpSp>
        <p:nvGrpSpPr>
          <p:cNvPr id="4" name="Group 2"/>
          <p:cNvGrpSpPr>
            <a:grpSpLocks/>
          </p:cNvGrpSpPr>
          <p:nvPr/>
        </p:nvGrpSpPr>
        <p:grpSpPr bwMode="auto">
          <a:xfrm>
            <a:off x="684213" y="2420938"/>
            <a:ext cx="6121400" cy="3606800"/>
            <a:chOff x="880" y="1600"/>
            <a:chExt cx="3856" cy="2272"/>
          </a:xfrm>
        </p:grpSpPr>
        <p:sp>
          <p:nvSpPr>
            <p:cNvPr id="5" name="Rectangle 3"/>
            <p:cNvSpPr>
              <a:spLocks noChangeArrowheads="1"/>
            </p:cNvSpPr>
            <p:nvPr/>
          </p:nvSpPr>
          <p:spPr bwMode="auto">
            <a:xfrm>
              <a:off x="880" y="1600"/>
              <a:ext cx="3856" cy="2272"/>
            </a:xfrm>
            <a:prstGeom prst="rect">
              <a:avLst/>
            </a:prstGeom>
            <a:solidFill>
              <a:srgbClr val="76A000"/>
            </a:solidFill>
            <a:ln w="50800">
              <a:solidFill>
                <a:schemeClr val="tx2"/>
              </a:solidFill>
              <a:miter lim="800000"/>
              <a:headEnd/>
              <a:tailEnd/>
            </a:ln>
          </p:spPr>
          <p:txBody>
            <a:bodyPr wrap="none" anchor="ctr"/>
            <a:lstStyle/>
            <a:p>
              <a:endParaRPr lang="es-UY"/>
            </a:p>
          </p:txBody>
        </p:sp>
        <p:sp>
          <p:nvSpPr>
            <p:cNvPr id="6" name="Rectangle 4"/>
            <p:cNvSpPr>
              <a:spLocks noChangeArrowheads="1"/>
            </p:cNvSpPr>
            <p:nvPr/>
          </p:nvSpPr>
          <p:spPr bwMode="auto">
            <a:xfrm>
              <a:off x="880" y="1958"/>
              <a:ext cx="3376" cy="1914"/>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es-UY"/>
            </a:p>
          </p:txBody>
        </p:sp>
        <p:sp>
          <p:nvSpPr>
            <p:cNvPr id="7" name="Rectangle 5"/>
            <p:cNvSpPr>
              <a:spLocks noChangeArrowheads="1"/>
            </p:cNvSpPr>
            <p:nvPr/>
          </p:nvSpPr>
          <p:spPr bwMode="auto">
            <a:xfrm>
              <a:off x="880" y="2470"/>
              <a:ext cx="2800" cy="1402"/>
            </a:xfrm>
            <a:prstGeom prst="rect">
              <a:avLst/>
            </a:prstGeom>
            <a:solidFill>
              <a:srgbClr val="D9FF6D"/>
            </a:solidFill>
            <a:ln w="50800">
              <a:solidFill>
                <a:schemeClr val="tx2"/>
              </a:solidFill>
              <a:miter lim="800000"/>
              <a:headEnd/>
              <a:tailEnd/>
            </a:ln>
          </p:spPr>
          <p:txBody>
            <a:bodyPr wrap="none" anchor="ctr"/>
            <a:lstStyle/>
            <a:p>
              <a:endParaRPr lang="es-UY"/>
            </a:p>
          </p:txBody>
        </p:sp>
        <p:sp>
          <p:nvSpPr>
            <p:cNvPr id="8" name="Rectangle 6"/>
            <p:cNvSpPr>
              <a:spLocks noChangeArrowheads="1"/>
            </p:cNvSpPr>
            <p:nvPr/>
          </p:nvSpPr>
          <p:spPr bwMode="auto">
            <a:xfrm>
              <a:off x="880" y="2848"/>
              <a:ext cx="2176" cy="1024"/>
            </a:xfrm>
            <a:prstGeom prst="rect">
              <a:avLst/>
            </a:prstGeom>
            <a:solidFill>
              <a:srgbClr val="F2F884"/>
            </a:solidFill>
            <a:ln w="50800">
              <a:solidFill>
                <a:schemeClr val="tx2"/>
              </a:solidFill>
              <a:miter lim="800000"/>
              <a:headEnd/>
              <a:tailEnd/>
            </a:ln>
          </p:spPr>
          <p:txBody>
            <a:bodyPr wrap="none" anchor="ctr"/>
            <a:lstStyle/>
            <a:p>
              <a:endParaRPr lang="es-UY"/>
            </a:p>
          </p:txBody>
        </p:sp>
      </p:grpSp>
      <p:sp>
        <p:nvSpPr>
          <p:cNvPr id="9" name="Rectangle 9"/>
          <p:cNvSpPr>
            <a:spLocks noChangeArrowheads="1"/>
          </p:cNvSpPr>
          <p:nvPr/>
        </p:nvSpPr>
        <p:spPr bwMode="auto">
          <a:xfrm>
            <a:off x="912813" y="5216525"/>
            <a:ext cx="187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s-UY" sz="1800" b="1" dirty="0">
                <a:latin typeface="Verdana" pitchFamily="34" charset="0"/>
              </a:rPr>
              <a:t>DEFINICION </a:t>
            </a:r>
          </a:p>
          <a:p>
            <a:pPr algn="ctr"/>
            <a:r>
              <a:rPr lang="es-UY" sz="1800" b="1" dirty="0">
                <a:latin typeface="Verdana" pitchFamily="34" charset="0"/>
              </a:rPr>
              <a:t>INICIAL</a:t>
            </a:r>
          </a:p>
        </p:txBody>
      </p:sp>
      <p:sp>
        <p:nvSpPr>
          <p:cNvPr id="10" name="Title 1"/>
          <p:cNvSpPr txBox="1">
            <a:spLocks/>
          </p:cNvSpPr>
          <p:nvPr/>
        </p:nvSpPr>
        <p:spPr>
          <a:xfrm>
            <a:off x="1812266" y="6538172"/>
            <a:ext cx="1788134" cy="278963"/>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¿QUÉ ES GENEXUS?</a:t>
            </a:r>
            <a:endParaRPr lang="en-US" b="0" i="0" dirty="0">
              <a:solidFill>
                <a:schemeClr val="bg1">
                  <a:lumMod val="95000"/>
                </a:schemeClr>
              </a:solidFill>
            </a:endParaRPr>
          </a:p>
        </p:txBody>
      </p:sp>
    </p:spTree>
    <p:extLst>
      <p:ext uri="{BB962C8B-B14F-4D97-AF65-F5344CB8AC3E}">
        <p14:creationId xmlns:p14="http://schemas.microsoft.com/office/powerpoint/2010/main" val="45198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3657600" y="4519613"/>
            <a:ext cx="769938" cy="415498"/>
          </a:xfrm>
          <a:prstGeom prst="rect">
            <a:avLst/>
          </a:prstGeom>
          <a:noFill/>
          <a:ln w="9525">
            <a:noFill/>
            <a:round/>
            <a:headEnd/>
            <a:tailEnd/>
          </a:ln>
        </p:spPr>
        <p:txBody>
          <a:bodyPr wrap="square" tIns="9144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s-UY" b="1" dirty="0">
                <a:latin typeface="+mn-lt"/>
              </a:rPr>
              <a:t>Móvil</a:t>
            </a:r>
          </a:p>
        </p:txBody>
      </p:sp>
      <p:pic>
        <p:nvPicPr>
          <p:cNvPr id="3" name="Picture 11" descr="C:\Users\Lucia\My Works\CREA\GENEXUS\GENEXUS SEPTIMA ETAPA\ppt sin textos\imagenes separadas\el universo\cel-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3870325"/>
            <a:ext cx="6540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4" descr="C:\Users\Lucia\My Works\CREA\GENEXUS\GENEXUS SEPTIMA ETAPA\ppt sin textos\imagenes separadas\el universo\servidores-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3438525"/>
            <a:ext cx="66675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C:\Users\Lucia\My Works\CREA\GENEXUS\NOVENA ETAPA\PPT\monit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538" y="4408488"/>
            <a:ext cx="1003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4900" y="3151188"/>
            <a:ext cx="2274888" cy="241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11 CuadroTexto"/>
          <p:cNvSpPr txBox="1">
            <a:spLocks noChangeArrowheads="1"/>
          </p:cNvSpPr>
          <p:nvPr/>
        </p:nvSpPr>
        <p:spPr bwMode="auto">
          <a:xfrm>
            <a:off x="468313" y="2503488"/>
            <a:ext cx="4945062" cy="368300"/>
          </a:xfrm>
          <a:prstGeom prst="rect">
            <a:avLst/>
          </a:prstGeom>
          <a:noFill/>
          <a:ln w="9525">
            <a:noFill/>
            <a:miter lim="800000"/>
            <a:headEnd/>
            <a:tailEnd/>
          </a:ln>
        </p:spPr>
        <p:txBody>
          <a:bodyPr>
            <a:spAutoFit/>
          </a:bodyPr>
          <a:lstStyle/>
          <a:p>
            <a:pPr>
              <a:defRPr/>
            </a:pPr>
            <a:r>
              <a:rPr lang="es-ES" b="1" dirty="0">
                <a:latin typeface="+mj-lt"/>
                <a:cs typeface="Arial" charset="0"/>
              </a:rPr>
              <a:t>Diferentes lenguajes y plataformas de generación:</a:t>
            </a:r>
            <a:endParaRPr lang="es-UY" dirty="0">
              <a:latin typeface="Calibri" pitchFamily="34" charset="0"/>
              <a:cs typeface="Arial" charset="0"/>
            </a:endParaRPr>
          </a:p>
        </p:txBody>
      </p:sp>
      <p:sp>
        <p:nvSpPr>
          <p:cNvPr id="8" name="11 CuadroTexto"/>
          <p:cNvSpPr txBox="1">
            <a:spLocks noChangeArrowheads="1"/>
          </p:cNvSpPr>
          <p:nvPr/>
        </p:nvSpPr>
        <p:spPr bwMode="auto">
          <a:xfrm>
            <a:off x="5986463" y="2492375"/>
            <a:ext cx="4946650" cy="369888"/>
          </a:xfrm>
          <a:prstGeom prst="rect">
            <a:avLst/>
          </a:prstGeom>
          <a:noFill/>
          <a:ln w="9525">
            <a:noFill/>
            <a:miter lim="800000"/>
            <a:headEnd/>
            <a:tailEnd/>
          </a:ln>
        </p:spPr>
        <p:txBody>
          <a:bodyPr>
            <a:spAutoFit/>
          </a:bodyPr>
          <a:lstStyle/>
          <a:p>
            <a:pPr>
              <a:defRPr/>
            </a:pPr>
            <a:r>
              <a:rPr lang="es-ES" b="1" dirty="0">
                <a:latin typeface="+mj-lt"/>
                <a:cs typeface="Arial" charset="0"/>
              </a:rPr>
              <a:t>Diferentes bases de datos:</a:t>
            </a:r>
            <a:endParaRPr lang="es-UY" dirty="0">
              <a:latin typeface="Calibri" pitchFamily="34" charset="0"/>
              <a:cs typeface="Arial" charset="0"/>
            </a:endParaRPr>
          </a:p>
        </p:txBody>
      </p:sp>
      <p:sp>
        <p:nvSpPr>
          <p:cNvPr id="9" name="11 CuadroTexto"/>
          <p:cNvSpPr txBox="1">
            <a:spLocks noChangeArrowheads="1"/>
          </p:cNvSpPr>
          <p:nvPr/>
        </p:nvSpPr>
        <p:spPr bwMode="auto">
          <a:xfrm>
            <a:off x="146050" y="601663"/>
            <a:ext cx="8856663" cy="523875"/>
          </a:xfrm>
          <a:prstGeom prst="rect">
            <a:avLst/>
          </a:prstGeom>
          <a:noFill/>
          <a:ln w="9525">
            <a:noFill/>
            <a:miter lim="800000"/>
            <a:headEnd/>
            <a:tailEnd/>
          </a:ln>
        </p:spPr>
        <p:txBody>
          <a:bodyPr>
            <a:spAutoFit/>
          </a:bodyPr>
          <a:lstStyle/>
          <a:p>
            <a:pPr algn="ctr">
              <a:defRPr/>
            </a:pPr>
            <a:r>
              <a:rPr lang="es-ES" sz="2800" b="1" dirty="0" smtClean="0">
                <a:solidFill>
                  <a:srgbClr val="93AE43"/>
                </a:solidFill>
                <a:latin typeface="+mj-lt"/>
                <a:cs typeface="Arial" charset="0"/>
              </a:rPr>
              <a:t>Otro beneficio importante..</a:t>
            </a:r>
            <a:endParaRPr lang="es-UY" sz="2800" dirty="0">
              <a:solidFill>
                <a:srgbClr val="93AE43"/>
              </a:solidFill>
              <a:latin typeface="Calibri" pitchFamily="34" charset="0"/>
              <a:cs typeface="Arial" charset="0"/>
            </a:endParaRPr>
          </a:p>
        </p:txBody>
      </p:sp>
      <p:sp>
        <p:nvSpPr>
          <p:cNvPr id="10" name="11 CuadroTexto"/>
          <p:cNvSpPr txBox="1">
            <a:spLocks noChangeArrowheads="1"/>
          </p:cNvSpPr>
          <p:nvPr/>
        </p:nvSpPr>
        <p:spPr bwMode="auto">
          <a:xfrm>
            <a:off x="468313" y="1628775"/>
            <a:ext cx="7488237" cy="400050"/>
          </a:xfrm>
          <a:prstGeom prst="rect">
            <a:avLst/>
          </a:prstGeom>
          <a:noFill/>
          <a:ln w="9525">
            <a:noFill/>
            <a:miter lim="800000"/>
            <a:headEnd/>
            <a:tailEnd/>
          </a:ln>
        </p:spPr>
        <p:txBody>
          <a:bodyPr>
            <a:spAutoFit/>
          </a:bodyPr>
          <a:lstStyle/>
          <a:p>
            <a:pPr algn="l">
              <a:defRPr/>
            </a:pPr>
            <a:r>
              <a:rPr lang="es-ES" sz="2000" b="1" dirty="0" err="1">
                <a:latin typeface="+mj-lt"/>
                <a:cs typeface="Arial" charset="0"/>
              </a:rPr>
              <a:t>GeneXus</a:t>
            </a:r>
            <a:r>
              <a:rPr lang="es-ES" sz="2000" b="1" dirty="0">
                <a:latin typeface="+mj-lt"/>
                <a:cs typeface="Arial" charset="0"/>
              </a:rPr>
              <a:t> es multiplataforma.	</a:t>
            </a:r>
            <a:endParaRPr lang="es-UY" sz="2000" dirty="0">
              <a:latin typeface="Calibri" pitchFamily="34" charset="0"/>
              <a:cs typeface="Arial" charset="0"/>
            </a:endParaRPr>
          </a:p>
        </p:txBody>
      </p:sp>
      <p:grpSp>
        <p:nvGrpSpPr>
          <p:cNvPr id="11" name="Group 10"/>
          <p:cNvGrpSpPr/>
          <p:nvPr/>
        </p:nvGrpSpPr>
        <p:grpSpPr>
          <a:xfrm>
            <a:off x="574824" y="2867025"/>
            <a:ext cx="2413000" cy="2306638"/>
            <a:chOff x="574824" y="2867025"/>
            <a:chExt cx="2413000" cy="2306638"/>
          </a:xfrm>
        </p:grpSpPr>
        <p:pic>
          <p:nvPicPr>
            <p:cNvPr id="12" name="Picture 4" descr="C:\Users\Lucia\My Works\CREA\GENEXUS\GENEXUS SEPTIMA ETAPA\ppt sin textos\imagenes separadas\el universo\pelota1-27.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4824" y="3359150"/>
              <a:ext cx="739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C:\Users\Lucia\My Works\CREA\GENEXUS\GENEXUS SEPTIMA ETAPA\ppt sin textos\imagenes separadas\el universo\pelota2-28.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2611" y="4073525"/>
              <a:ext cx="661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descr="C:\Users\Lucia\My Works\CREA\GENEXUS\GENEXUS SEPTIMA ETAPA\ppt sin textos\imagenes separadas\el universo\pelota3-29.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89187" y="2867025"/>
              <a:ext cx="639762"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C:\Users\Lucia\My Works\CREA\GENEXUS\GENEXUS SEPTIMA ETAPA\ppt sin textos\imagenes separadas\el universo\pelota4-30.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59036" y="4446588"/>
              <a:ext cx="63182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C:\Users\Lucia\My Works\CREA\GENEXUS\GENEXUS SEPTIMA ETAPA\ppt sin textos\imagenes separadas\el universo\pelota5-3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28949" y="3222625"/>
              <a:ext cx="654050"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9" descr="C:\Users\Lucia\My Works\CREA\GENEXUS\GENEXUS SEPTIMA ETAPA\ppt sin textos\imagenes separadas\el universo\pelota6-32.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365524" y="3756025"/>
              <a:ext cx="6223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C:\Users\Lucia\My Works\CREA\GENEXUS\GENEXUS SEPTIMA ETAPA\ppt sin textos\imagenes separadas\el universo\pelota8-34.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14599" y="3756025"/>
              <a:ext cx="800100" cy="81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67 CuadroTexto"/>
            <p:cNvSpPr txBox="1"/>
            <p:nvPr/>
          </p:nvSpPr>
          <p:spPr>
            <a:xfrm>
              <a:off x="741511" y="3582988"/>
              <a:ext cx="500063" cy="369332"/>
            </a:xfrm>
            <a:prstGeom prst="rect">
              <a:avLst/>
            </a:prstGeom>
            <a:noFill/>
          </p:spPr>
          <p:txBody>
            <a:bodyPr>
              <a:spAutoFit/>
            </a:bodyPr>
            <a:lstStyle/>
            <a:p>
              <a:pPr>
                <a:defRPr/>
              </a:pPr>
              <a:r>
                <a:rPr lang="es-UY" b="1" dirty="0">
                  <a:latin typeface="+mn-lt"/>
                </a:rPr>
                <a:t>.</a:t>
              </a:r>
              <a:r>
                <a:rPr lang="es-UY" sz="1200" b="1" dirty="0"/>
                <a:t>NET</a:t>
              </a:r>
            </a:p>
          </p:txBody>
        </p:sp>
        <p:sp>
          <p:nvSpPr>
            <p:cNvPr id="20" name="68 CuadroTexto"/>
            <p:cNvSpPr txBox="1"/>
            <p:nvPr/>
          </p:nvSpPr>
          <p:spPr>
            <a:xfrm>
              <a:off x="741511" y="4273550"/>
              <a:ext cx="520700" cy="276225"/>
            </a:xfrm>
            <a:prstGeom prst="rect">
              <a:avLst/>
            </a:prstGeom>
            <a:noFill/>
          </p:spPr>
          <p:txBody>
            <a:bodyPr>
              <a:spAutoFit/>
            </a:bodyPr>
            <a:lstStyle/>
            <a:p>
              <a:pPr>
                <a:defRPr/>
              </a:pPr>
              <a:r>
                <a:rPr lang="es-UY" sz="1200" b="1" dirty="0"/>
                <a:t>JAVA</a:t>
              </a:r>
            </a:p>
          </p:txBody>
        </p:sp>
        <p:sp>
          <p:nvSpPr>
            <p:cNvPr id="21" name="69 CuadroTexto"/>
            <p:cNvSpPr txBox="1"/>
            <p:nvPr/>
          </p:nvSpPr>
          <p:spPr>
            <a:xfrm>
              <a:off x="1281262" y="3070225"/>
              <a:ext cx="520700" cy="277813"/>
            </a:xfrm>
            <a:prstGeom prst="rect">
              <a:avLst/>
            </a:prstGeom>
            <a:noFill/>
          </p:spPr>
          <p:txBody>
            <a:bodyPr>
              <a:spAutoFit/>
            </a:bodyPr>
            <a:lstStyle/>
            <a:p>
              <a:pPr>
                <a:defRPr/>
              </a:pPr>
              <a:r>
                <a:rPr lang="es-UY" sz="1200" b="1" dirty="0">
                  <a:latin typeface="+mn-lt"/>
                </a:rPr>
                <a:t>Ruby</a:t>
              </a:r>
            </a:p>
          </p:txBody>
        </p:sp>
        <p:sp>
          <p:nvSpPr>
            <p:cNvPr id="22" name="70 CuadroTexto"/>
            <p:cNvSpPr txBox="1"/>
            <p:nvPr/>
          </p:nvSpPr>
          <p:spPr>
            <a:xfrm>
              <a:off x="1265386" y="4684713"/>
              <a:ext cx="736600" cy="276999"/>
            </a:xfrm>
            <a:prstGeom prst="rect">
              <a:avLst/>
            </a:prstGeom>
            <a:noFill/>
          </p:spPr>
          <p:txBody>
            <a:bodyPr>
              <a:spAutoFit/>
            </a:bodyPr>
            <a:lstStyle/>
            <a:p>
              <a:pPr>
                <a:defRPr/>
              </a:pPr>
              <a:r>
                <a:rPr lang="es-UY" sz="1200" b="1" dirty="0"/>
                <a:t>COBOL</a:t>
              </a:r>
            </a:p>
          </p:txBody>
        </p:sp>
        <p:sp>
          <p:nvSpPr>
            <p:cNvPr id="23" name="71 CuadroTexto"/>
            <p:cNvSpPr txBox="1"/>
            <p:nvPr/>
          </p:nvSpPr>
          <p:spPr>
            <a:xfrm>
              <a:off x="1906736" y="3452813"/>
              <a:ext cx="520700" cy="276999"/>
            </a:xfrm>
            <a:prstGeom prst="rect">
              <a:avLst/>
            </a:prstGeom>
            <a:noFill/>
          </p:spPr>
          <p:txBody>
            <a:bodyPr>
              <a:spAutoFit/>
            </a:bodyPr>
            <a:lstStyle/>
            <a:p>
              <a:pPr>
                <a:defRPr/>
              </a:pPr>
              <a:r>
                <a:rPr lang="es-UY" sz="1200" b="1" dirty="0"/>
                <a:t>RPG</a:t>
              </a:r>
            </a:p>
          </p:txBody>
        </p:sp>
        <p:sp>
          <p:nvSpPr>
            <p:cNvPr id="24" name="72 CuadroTexto"/>
            <p:cNvSpPr txBox="1"/>
            <p:nvPr/>
          </p:nvSpPr>
          <p:spPr>
            <a:xfrm>
              <a:off x="2444899" y="3984625"/>
              <a:ext cx="522287" cy="276999"/>
            </a:xfrm>
            <a:prstGeom prst="rect">
              <a:avLst/>
            </a:prstGeom>
            <a:noFill/>
          </p:spPr>
          <p:txBody>
            <a:bodyPr>
              <a:spAutoFit/>
            </a:bodyPr>
            <a:lstStyle/>
            <a:p>
              <a:pPr>
                <a:defRPr/>
              </a:pPr>
              <a:r>
                <a:rPr lang="es-UY" sz="1200" b="1" dirty="0"/>
                <a:t>RIM</a:t>
              </a:r>
            </a:p>
          </p:txBody>
        </p:sp>
        <p:sp>
          <p:nvSpPr>
            <p:cNvPr id="25" name="74 CuadroTexto"/>
            <p:cNvSpPr txBox="1"/>
            <p:nvPr/>
          </p:nvSpPr>
          <p:spPr>
            <a:xfrm>
              <a:off x="1338411" y="3986212"/>
              <a:ext cx="776288" cy="276999"/>
            </a:xfrm>
            <a:prstGeom prst="rect">
              <a:avLst/>
            </a:prstGeom>
            <a:noFill/>
          </p:spPr>
          <p:txBody>
            <a:bodyPr>
              <a:spAutoFit/>
            </a:bodyPr>
            <a:lstStyle/>
            <a:p>
              <a:pPr>
                <a:defRPr/>
              </a:pPr>
              <a:r>
                <a:rPr lang="es-UY" sz="1200" b="1" dirty="0" err="1"/>
                <a:t>Android</a:t>
              </a:r>
              <a:endParaRPr lang="es-UY" sz="1200" b="1" dirty="0"/>
            </a:p>
          </p:txBody>
        </p:sp>
        <p:pic>
          <p:nvPicPr>
            <p:cNvPr id="26" name="Picture 11" descr="C:\Users\Lucia\My Works\CREA\GENEXUS\GENEXUS SEPTIMA ETAPA\ppt sin textos\imagenes separadas\el universo\pelota8-34.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28949" y="4303713"/>
              <a:ext cx="739775"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74 CuadroTexto"/>
            <p:cNvSpPr txBox="1"/>
            <p:nvPr/>
          </p:nvSpPr>
          <p:spPr>
            <a:xfrm>
              <a:off x="1908473" y="4510088"/>
              <a:ext cx="630238" cy="369332"/>
            </a:xfrm>
            <a:prstGeom prst="rect">
              <a:avLst/>
            </a:prstGeom>
            <a:noFill/>
          </p:spPr>
          <p:txBody>
            <a:bodyPr wrap="square">
              <a:spAutoFit/>
            </a:bodyPr>
            <a:lstStyle/>
            <a:p>
              <a:pPr>
                <a:defRPr/>
              </a:pPr>
              <a:r>
                <a:rPr lang="es-UY" b="1" dirty="0">
                  <a:latin typeface="+mn-lt"/>
                </a:rPr>
                <a:t> </a:t>
              </a:r>
              <a:r>
                <a:rPr lang="es-UY" b="1" dirty="0" smtClean="0">
                  <a:latin typeface="+mn-lt"/>
                </a:rPr>
                <a:t> </a:t>
              </a:r>
              <a:r>
                <a:rPr lang="es-UY" sz="1200" b="1" dirty="0"/>
                <a:t>IOS</a:t>
              </a:r>
            </a:p>
          </p:txBody>
        </p:sp>
      </p:grpSp>
      <p:sp>
        <p:nvSpPr>
          <p:cNvPr id="28" name="Rectangle 7"/>
          <p:cNvSpPr>
            <a:spLocks noChangeArrowheads="1"/>
          </p:cNvSpPr>
          <p:nvPr/>
        </p:nvSpPr>
        <p:spPr bwMode="auto">
          <a:xfrm>
            <a:off x="4284663" y="4014788"/>
            <a:ext cx="1339850" cy="323850"/>
          </a:xfrm>
          <a:prstGeom prst="rect">
            <a:avLst/>
          </a:prstGeom>
          <a:noFill/>
          <a:ln w="9525">
            <a:noFill/>
            <a:round/>
            <a:headEnd/>
            <a:tailEnd/>
          </a:ln>
        </p:spPr>
        <p:txBody>
          <a:bodyPr tIns="9144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s-UY" b="1" dirty="0">
                <a:latin typeface="+mn-lt"/>
              </a:rPr>
              <a:t>Servidores</a:t>
            </a:r>
          </a:p>
        </p:txBody>
      </p:sp>
      <p:sp>
        <p:nvSpPr>
          <p:cNvPr id="29" name="Rectangle 7"/>
          <p:cNvSpPr>
            <a:spLocks noChangeArrowheads="1"/>
          </p:cNvSpPr>
          <p:nvPr/>
        </p:nvSpPr>
        <p:spPr bwMode="auto">
          <a:xfrm>
            <a:off x="4643438" y="5002213"/>
            <a:ext cx="627062" cy="322262"/>
          </a:xfrm>
          <a:prstGeom prst="rect">
            <a:avLst/>
          </a:prstGeom>
          <a:noFill/>
          <a:ln w="9525">
            <a:noFill/>
            <a:round/>
            <a:headEnd/>
            <a:tailEnd/>
          </a:ln>
        </p:spPr>
        <p:txBody>
          <a:bodyPr tIns="9144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s-UY" b="1" dirty="0">
                <a:latin typeface="+mn-lt"/>
              </a:rPr>
              <a:t>Web</a:t>
            </a:r>
          </a:p>
        </p:txBody>
      </p:sp>
      <p:sp>
        <p:nvSpPr>
          <p:cNvPr id="30" name="Title 1"/>
          <p:cNvSpPr txBox="1">
            <a:spLocks/>
          </p:cNvSpPr>
          <p:nvPr/>
        </p:nvSpPr>
        <p:spPr>
          <a:xfrm>
            <a:off x="1812266" y="6538172"/>
            <a:ext cx="1788134" cy="278963"/>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¿QUÉ ES GENEXUS?</a:t>
            </a:r>
            <a:endParaRPr lang="en-US" b="0" i="0" dirty="0">
              <a:solidFill>
                <a:schemeClr val="bg1">
                  <a:lumMod val="95000"/>
                </a:schemeClr>
              </a:solidFill>
            </a:endParaRPr>
          </a:p>
        </p:txBody>
      </p:sp>
    </p:spTree>
    <p:extLst>
      <p:ext uri="{BB962C8B-B14F-4D97-AF65-F5344CB8AC3E}">
        <p14:creationId xmlns:p14="http://schemas.microsoft.com/office/powerpoint/2010/main" val="24133239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0" rIns="0" bIns="0" rtlCol="0" anchor="ctr">
        <a:normAutofit/>
      </a:bodyPr>
      <a:lstStyle>
        <a:defPPr>
          <a:defRPr b="0" i="0" dirty="0" smtClean="0">
            <a:solidFill>
              <a:schemeClr val="bg1">
                <a:lumMod val="95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2189</TotalTime>
  <Words>686</Words>
  <Application>Microsoft Office PowerPoint</Application>
  <PresentationFormat>On-screen Show (4:3)</PresentationFormat>
  <Paragraphs>73</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¿QUE ES GENEXUS?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macmini-pro macmini</dc:creator>
  <cp:lastModifiedBy>Maia Shuster</cp:lastModifiedBy>
  <cp:revision>187</cp:revision>
  <cp:lastPrinted>2013-05-13T18:08:38Z</cp:lastPrinted>
  <dcterms:created xsi:type="dcterms:W3CDTF">2013-04-25T16:22:53Z</dcterms:created>
  <dcterms:modified xsi:type="dcterms:W3CDTF">2013-06-03T17:35:35Z</dcterms:modified>
</cp:coreProperties>
</file>