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452" autoAdjust="0"/>
    <p:restoredTop sz="70669" autoAdjust="0"/>
  </p:normalViewPr>
  <p:slideViewPr>
    <p:cSldViewPr snapToGrid="0" snapToObjects="1">
      <p:cViewPr>
        <p:scale>
          <a:sx n="66" d="100"/>
          <a:sy n="66" d="100"/>
        </p:scale>
        <p:origin x="-161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2046" y="228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715907"/>
            <a:ext cx="4962526" cy="4467701"/>
          </a:xfrm>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Muchas veces necesitamos que la aplicación efectúe un cálculo, que involucra valores de determinados atributos, constantes, y/o funciones.</a:t>
            </a:r>
          </a:p>
          <a:p>
            <a:endParaRPr lang="es-UY" sz="900" dirty="0" smtClean="0">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Para estos casos,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nos provee las </a:t>
            </a:r>
            <a:r>
              <a:rPr lang="es-UY" sz="900" b="1" kern="1200" dirty="0" smtClean="0">
                <a:solidFill>
                  <a:schemeClr val="tx1"/>
                </a:solidFill>
                <a:effectLst/>
                <a:latin typeface="Verdana" pitchFamily="34" charset="0"/>
                <a:ea typeface="Verdana" pitchFamily="34" charset="0"/>
                <a:cs typeface="Verdana" pitchFamily="34" charset="0"/>
              </a:rPr>
              <a:t>Fórmulas</a:t>
            </a:r>
            <a:r>
              <a:rPr lang="es-UY" sz="900" dirty="0">
                <a:latin typeface="Verdana" pitchFamily="34" charset="0"/>
                <a:ea typeface="Verdana" pitchFamily="34" charset="0"/>
                <a:cs typeface="Verdana" pitchFamily="34" charset="0"/>
              </a:rPr>
              <a:t>.</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184258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Ejecutamos la transacción </a:t>
            </a:r>
            <a:r>
              <a:rPr lang="es-UY" sz="900" kern="1200" dirty="0" err="1" smtClean="0">
                <a:solidFill>
                  <a:schemeClr val="tx1"/>
                </a:solidFill>
                <a:effectLst/>
                <a:latin typeface="Verdana" pitchFamily="34" charset="0"/>
                <a:ea typeface="Verdana" pitchFamily="34" charset="0"/>
                <a:cs typeface="Verdana" pitchFamily="34" charset="0"/>
              </a:rPr>
              <a:t>Airline</a:t>
            </a:r>
            <a:r>
              <a:rPr lang="es-UY" sz="900" kern="1200" dirty="0" smtClean="0">
                <a:solidFill>
                  <a:schemeClr val="tx1"/>
                </a:solidFill>
                <a:effectLst/>
                <a:latin typeface="Verdana" pitchFamily="34" charset="0"/>
                <a:ea typeface="Verdana" pitchFamily="34" charset="0"/>
                <a:cs typeface="Verdana" pitchFamily="34" charset="0"/>
              </a:rPr>
              <a:t> y agregamos una aerolínea, de nombre TAM y con un descuento del 30%.</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Ahora vamos a asignar esta aerolínea a un vuelo. Al vuelo N°1 le asignamos la aerolínea 1 y vemos que se calculó el nuevo precio final del vuelo, que es un atributo fórmula global, el cual involucra al porcentaje de descuento </a:t>
            </a:r>
            <a:r>
              <a:rPr lang="es-UY" sz="900" b="1" kern="1200" dirty="0" smtClean="0">
                <a:solidFill>
                  <a:schemeClr val="tx1"/>
                </a:solidFill>
                <a:effectLst/>
                <a:latin typeface="Verdana" pitchFamily="34" charset="0"/>
                <a:ea typeface="Verdana" pitchFamily="34" charset="0"/>
                <a:cs typeface="Verdana" pitchFamily="34" charset="0"/>
              </a:rPr>
              <a:t>de la aerolínea</a:t>
            </a:r>
            <a:r>
              <a:rPr lang="es-UY" sz="900" kern="1200" dirty="0" smtClean="0">
                <a:solidFill>
                  <a:schemeClr val="tx1"/>
                </a:solidFill>
                <a:effectLst/>
                <a:latin typeface="Verdana" pitchFamily="34" charset="0"/>
                <a:ea typeface="Verdana" pitchFamily="34" charset="0"/>
                <a:cs typeface="Verdana" pitchFamily="34" charset="0"/>
              </a:rPr>
              <a:t>, que es un atributo de la tabla extendida de la tabla base Flight.</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77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Algo que no hemos dicho aún, es que las fórmulas pueden evaluar condiciones y que el resultado puede calcularse de diferentes formas dependiendo si dichas condiciones son verdaderas o falsas. Veamos esto.</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Hacemos clic en este botón con 3 puntos, para editar la fórmula más cómodamente.</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Vamos a definir que se tenga en cuenta el porcentaje de descuento más alto para calcular el precio final del vuelo, así hacemos el mejor descuento posible. </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Con esta definición, si la aerolínea tiene un descuento más alto para todos sus vuelos que el porcentaje de descuento que tiene el vuelo en sí, consideramos para el cálculo el descuento de la aerolínea.</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Y en caso contrario, empleamos en el cálculo al porcentaje de descuento propio del vuelo.</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Presionamos F5.</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0168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Ejecutamos la transacción Flight y al primer vuelo (Id=1), le asignamos que su porcentaje de descuento propio, sea mayor al porcentaje de descuento general de la aerolínea, por ejemplo un 50%. </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Vemos que el precio final del vuelo se calculó teniendo en cuenta el mayor descuento. </a:t>
            </a:r>
          </a:p>
        </p:txBody>
      </p:sp>
    </p:spTree>
    <p:extLst>
      <p:ext uri="{BB962C8B-B14F-4D97-AF65-F5344CB8AC3E}">
        <p14:creationId xmlns:p14="http://schemas.microsoft.com/office/powerpoint/2010/main" val="521709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12799" y="4715907"/>
            <a:ext cx="5200333" cy="4467701"/>
          </a:xfrm>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Las fórmulas pueden contener varias líneas seguidas de IF y contener o no una última línea con el OTHERWISE para el caso que no se hayan cumplido ninguna de las condiciones anteriores.</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 su vez, si bien en este ejemplo la forma de obtener cada resultado fue mediante un cálculo, también se pueden emplear funciones aplicadas a atributos o cálculos, como Round, para obtener un resultado redondeado, o </a:t>
            </a:r>
            <a:r>
              <a:rPr lang="es-UY" sz="900" kern="1200" dirty="0" err="1" smtClean="0">
                <a:solidFill>
                  <a:schemeClr val="tx1"/>
                </a:solidFill>
                <a:effectLst/>
                <a:latin typeface="Verdana" pitchFamily="34" charset="0"/>
                <a:ea typeface="Verdana" pitchFamily="34" charset="0"/>
                <a:cs typeface="Verdana" pitchFamily="34" charset="0"/>
              </a:rPr>
              <a:t>Month</a:t>
            </a:r>
            <a:r>
              <a:rPr lang="es-UY" sz="900" kern="1200" dirty="0" smtClean="0">
                <a:solidFill>
                  <a:schemeClr val="tx1"/>
                </a:solidFill>
                <a:effectLst/>
                <a:latin typeface="Verdana" pitchFamily="34" charset="0"/>
                <a:ea typeface="Verdana" pitchFamily="34" charset="0"/>
                <a:cs typeface="Verdana" pitchFamily="34" charset="0"/>
              </a:rPr>
              <a:t> para extraer el mes de una fecha, etc... e incluso se puede llamar a un procedimiento definido por nosotros, que retorne un valor.</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Veremos ahora otro tipo de fórmulas, que definiremos también como globales.</a:t>
            </a:r>
          </a:p>
        </p:txBody>
      </p:sp>
    </p:spTree>
    <p:extLst>
      <p:ext uri="{BB962C8B-B14F-4D97-AF65-F5344CB8AC3E}">
        <p14:creationId xmlns:p14="http://schemas.microsoft.com/office/powerpoint/2010/main" val="363487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Creamos un segundo nivel en la transacción Flight (Presionamos CTRL + L) y lo nombramos: </a:t>
            </a:r>
            <a:r>
              <a:rPr lang="es-UY" sz="900" kern="1200" dirty="0" err="1" smtClean="0">
                <a:solidFill>
                  <a:schemeClr val="tx1"/>
                </a:solidFill>
                <a:effectLst/>
                <a:latin typeface="Verdana" pitchFamily="34" charset="0"/>
                <a:ea typeface="Verdana" pitchFamily="34" charset="0"/>
                <a:cs typeface="Verdana" pitchFamily="34" charset="0"/>
              </a:rPr>
              <a:t>Seat</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Tal como el nombre del nivel lo describe, lo utilizaremos para registrar los asientos que ofrece el vuelo y registraremos para cada asiento, si se encuentran al lado de la ventana, o en el pasillo o está en el medio de estos. Luego querremos conocer siempre la cantidad de asientos que ofrece el vuelo. </a:t>
            </a:r>
          </a:p>
          <a:p>
            <a:pPr algn="just"/>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kern="1200" dirty="0" smtClean="0">
                <a:solidFill>
                  <a:schemeClr val="tx1"/>
                </a:solidFill>
                <a:effectLst/>
                <a:latin typeface="Verdana" pitchFamily="34" charset="0"/>
                <a:ea typeface="Verdana" pitchFamily="34" charset="0"/>
                <a:cs typeface="Verdana" pitchFamily="34" charset="0"/>
              </a:rPr>
              <a:t>Digitamos punto, y completamos el nombre del atributo: </a:t>
            </a:r>
            <a:r>
              <a:rPr lang="es-UY" sz="900" kern="1200" dirty="0" err="1" smtClean="0">
                <a:solidFill>
                  <a:schemeClr val="tx1"/>
                </a:solidFill>
                <a:effectLst/>
                <a:latin typeface="Verdana" pitchFamily="34" charset="0"/>
                <a:ea typeface="Verdana" pitchFamily="34" charset="0"/>
                <a:cs typeface="Verdana" pitchFamily="34" charset="0"/>
              </a:rPr>
              <a:t>FlightSeatId</a:t>
            </a:r>
            <a:endParaRPr lang="es-UY" sz="900" kern="1200" dirty="0" smtClean="0">
              <a:solidFill>
                <a:schemeClr val="tx1"/>
              </a:solidFill>
              <a:effectLst/>
              <a:latin typeface="Verdana" pitchFamily="34" charset="0"/>
              <a:ea typeface="Verdana" pitchFamily="34" charset="0"/>
              <a:cs typeface="Verdana" pitchFamily="34" charset="0"/>
            </a:endParaRP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Creamos otro atributo más, que lo nombramos </a:t>
            </a:r>
            <a:r>
              <a:rPr lang="es-UY" sz="900" kern="1200" dirty="0" err="1" smtClean="0">
                <a:solidFill>
                  <a:schemeClr val="tx1"/>
                </a:solidFill>
                <a:effectLst/>
                <a:latin typeface="Verdana" pitchFamily="34" charset="0"/>
                <a:ea typeface="Verdana" pitchFamily="34" charset="0"/>
                <a:cs typeface="Verdana" pitchFamily="34" charset="0"/>
              </a:rPr>
              <a:t>FlightSeatLocation</a:t>
            </a:r>
            <a:r>
              <a:rPr lang="es-UY" sz="900" kern="1200" dirty="0" smtClean="0">
                <a:solidFill>
                  <a:schemeClr val="tx1"/>
                </a:solidFill>
                <a:effectLst/>
                <a:latin typeface="Verdana" pitchFamily="34" charset="0"/>
                <a:ea typeface="Verdana" pitchFamily="34" charset="0"/>
                <a:cs typeface="Verdana" pitchFamily="34" charset="0"/>
              </a:rPr>
              <a:t>, le asignamos un dominio “</a:t>
            </a:r>
            <a:r>
              <a:rPr lang="es-UY" sz="900" kern="1200" dirty="0" err="1" smtClean="0">
                <a:solidFill>
                  <a:schemeClr val="tx1"/>
                </a:solidFill>
                <a:effectLst/>
                <a:latin typeface="Verdana" pitchFamily="34" charset="0"/>
                <a:ea typeface="Verdana" pitchFamily="34" charset="0"/>
                <a:cs typeface="Verdana" pitchFamily="34" charset="0"/>
              </a:rPr>
              <a:t>Location</a:t>
            </a:r>
            <a:r>
              <a:rPr lang="es-UY" sz="900" kern="1200" dirty="0" smtClean="0">
                <a:solidFill>
                  <a:schemeClr val="tx1"/>
                </a:solidFill>
                <a:effectLst/>
                <a:latin typeface="Verdana" pitchFamily="34" charset="0"/>
                <a:ea typeface="Verdana" pitchFamily="34" charset="0"/>
                <a:cs typeface="Verdana" pitchFamily="34" charset="0"/>
              </a:rPr>
              <a:t>” que definimos de tipo carácter(1) y al cual le asignaremos a continuación valores específicos que podrá tomar (valores enumerados).</a:t>
            </a:r>
          </a:p>
        </p:txBody>
      </p:sp>
    </p:spTree>
    <p:extLst>
      <p:ext uri="{BB962C8B-B14F-4D97-AF65-F5344CB8AC3E}">
        <p14:creationId xmlns:p14="http://schemas.microsoft.com/office/powerpoint/2010/main" val="389771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768" y="4715907"/>
            <a:ext cx="5200332" cy="4467701"/>
          </a:xfrm>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Vamos al nodo </a:t>
            </a:r>
            <a:r>
              <a:rPr lang="es-UY" sz="900" kern="1200" dirty="0" err="1" smtClean="0">
                <a:solidFill>
                  <a:schemeClr val="tx1"/>
                </a:solidFill>
                <a:effectLst/>
                <a:latin typeface="Verdana" pitchFamily="34" charset="0"/>
                <a:ea typeface="Verdana" pitchFamily="34" charset="0"/>
                <a:cs typeface="Verdana" pitchFamily="34" charset="0"/>
              </a:rPr>
              <a:t>Domains</a:t>
            </a:r>
            <a:r>
              <a:rPr lang="es-UY" sz="900" kern="1200" dirty="0" smtClean="0">
                <a:solidFill>
                  <a:schemeClr val="tx1"/>
                </a:solidFill>
                <a:effectLst/>
                <a:latin typeface="Verdana" pitchFamily="34" charset="0"/>
                <a:ea typeface="Verdana" pitchFamily="34" charset="0"/>
                <a:cs typeface="Verdana" pitchFamily="34" charset="0"/>
              </a:rPr>
              <a:t>, para modificar una propiedad del domino que acabamos de crear: la propiedad </a:t>
            </a:r>
            <a:r>
              <a:rPr lang="es-UY" sz="900" kern="1200" dirty="0" err="1" smtClean="0">
                <a:solidFill>
                  <a:schemeClr val="tx1"/>
                </a:solidFill>
                <a:effectLst/>
                <a:latin typeface="Verdana" pitchFamily="34" charset="0"/>
                <a:ea typeface="Verdana" pitchFamily="34" charset="0"/>
                <a:cs typeface="Verdana" pitchFamily="34" charset="0"/>
              </a:rPr>
              <a:t>Enum</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Values</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dirty="0" smtClean="0">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Y definimos los 3 valores que nos interesan: </a:t>
            </a:r>
          </a:p>
          <a:p>
            <a:pPr algn="just"/>
            <a:r>
              <a:rPr lang="es-UY" sz="900" kern="1200" dirty="0" smtClean="0">
                <a:solidFill>
                  <a:schemeClr val="tx1"/>
                </a:solidFill>
                <a:effectLst/>
                <a:latin typeface="Verdana" pitchFamily="34" charset="0"/>
                <a:ea typeface="Verdana" pitchFamily="34" charset="0"/>
                <a:cs typeface="Verdana" pitchFamily="34" charset="0"/>
              </a:rPr>
              <a:t> </a:t>
            </a:r>
          </a:p>
          <a:p>
            <a:pPr lvl="0" algn="just"/>
            <a:r>
              <a:rPr lang="es-UY" sz="900" kern="1200" dirty="0" err="1" smtClean="0">
                <a:solidFill>
                  <a:schemeClr val="tx1"/>
                </a:solidFill>
                <a:effectLst/>
                <a:latin typeface="Verdana" pitchFamily="34" charset="0"/>
                <a:ea typeface="Verdana" pitchFamily="34" charset="0"/>
                <a:cs typeface="Verdana" pitchFamily="34" charset="0"/>
              </a:rPr>
              <a:t>Window</a:t>
            </a:r>
            <a:r>
              <a:rPr lang="es-UY" sz="900" kern="1200" dirty="0" smtClean="0">
                <a:solidFill>
                  <a:schemeClr val="tx1"/>
                </a:solidFill>
                <a:effectLst/>
                <a:latin typeface="Verdana" pitchFamily="34" charset="0"/>
                <a:ea typeface="Verdana" pitchFamily="34" charset="0"/>
                <a:cs typeface="Verdana" pitchFamily="34" charset="0"/>
              </a:rPr>
              <a:t> - el valor que se almacenará será el </a:t>
            </a:r>
            <a:r>
              <a:rPr lang="es-UY" sz="900" kern="1200" dirty="0" err="1" smtClean="0">
                <a:solidFill>
                  <a:schemeClr val="tx1"/>
                </a:solidFill>
                <a:effectLst/>
                <a:latin typeface="Verdana" pitchFamily="34" charset="0"/>
                <a:ea typeface="Verdana" pitchFamily="34" charset="0"/>
                <a:cs typeface="Verdana" pitchFamily="34" charset="0"/>
              </a:rPr>
              <a:t>caracter</a:t>
            </a:r>
            <a:r>
              <a:rPr lang="es-UY" sz="900" kern="1200" dirty="0" smtClean="0">
                <a:solidFill>
                  <a:schemeClr val="tx1"/>
                </a:solidFill>
                <a:effectLst/>
                <a:latin typeface="Verdana" pitchFamily="34" charset="0"/>
                <a:ea typeface="Verdana" pitchFamily="34" charset="0"/>
                <a:cs typeface="Verdana" pitchFamily="34" charset="0"/>
              </a:rPr>
              <a:t> “W”</a:t>
            </a:r>
          </a:p>
          <a:p>
            <a:pPr lvl="0" algn="just"/>
            <a:r>
              <a:rPr lang="es-UY" sz="900" kern="1200" dirty="0" err="1" smtClean="0">
                <a:solidFill>
                  <a:schemeClr val="tx1"/>
                </a:solidFill>
                <a:effectLst/>
                <a:latin typeface="Verdana" pitchFamily="34" charset="0"/>
                <a:ea typeface="Verdana" pitchFamily="34" charset="0"/>
                <a:cs typeface="Verdana" pitchFamily="34" charset="0"/>
              </a:rPr>
              <a:t>Middle</a:t>
            </a:r>
            <a:r>
              <a:rPr lang="es-UY" sz="900" kern="1200" dirty="0" smtClean="0">
                <a:solidFill>
                  <a:schemeClr val="tx1"/>
                </a:solidFill>
                <a:effectLst/>
                <a:latin typeface="Verdana" pitchFamily="34" charset="0"/>
                <a:ea typeface="Verdana" pitchFamily="34" charset="0"/>
                <a:cs typeface="Verdana" pitchFamily="34" charset="0"/>
              </a:rPr>
              <a:t> - el valor que se almacenará será el </a:t>
            </a:r>
            <a:r>
              <a:rPr lang="es-UY" sz="900" kern="1200" dirty="0" err="1" smtClean="0">
                <a:solidFill>
                  <a:schemeClr val="tx1"/>
                </a:solidFill>
                <a:effectLst/>
                <a:latin typeface="Verdana" pitchFamily="34" charset="0"/>
                <a:ea typeface="Verdana" pitchFamily="34" charset="0"/>
                <a:cs typeface="Verdana" pitchFamily="34" charset="0"/>
              </a:rPr>
              <a:t>caracter</a:t>
            </a:r>
            <a:r>
              <a:rPr lang="es-UY" sz="900" kern="1200" dirty="0" smtClean="0">
                <a:solidFill>
                  <a:schemeClr val="tx1"/>
                </a:solidFill>
                <a:effectLst/>
                <a:latin typeface="Verdana" pitchFamily="34" charset="0"/>
                <a:ea typeface="Verdana" pitchFamily="34" charset="0"/>
                <a:cs typeface="Verdana" pitchFamily="34" charset="0"/>
              </a:rPr>
              <a:t> “M” </a:t>
            </a:r>
          </a:p>
          <a:p>
            <a:pPr lvl="0" algn="just"/>
            <a:r>
              <a:rPr lang="es-UY" sz="900" kern="1200" dirty="0" err="1" smtClean="0">
                <a:solidFill>
                  <a:schemeClr val="tx1"/>
                </a:solidFill>
                <a:effectLst/>
                <a:latin typeface="Verdana" pitchFamily="34" charset="0"/>
                <a:ea typeface="Verdana" pitchFamily="34" charset="0"/>
                <a:cs typeface="Verdana" pitchFamily="34" charset="0"/>
              </a:rPr>
              <a:t>Aisle</a:t>
            </a:r>
            <a:r>
              <a:rPr lang="es-UY" sz="900" kern="1200" dirty="0" smtClean="0">
                <a:solidFill>
                  <a:schemeClr val="tx1"/>
                </a:solidFill>
                <a:effectLst/>
                <a:latin typeface="Verdana" pitchFamily="34" charset="0"/>
                <a:ea typeface="Verdana" pitchFamily="34" charset="0"/>
                <a:cs typeface="Verdana" pitchFamily="34" charset="0"/>
              </a:rPr>
              <a:t> - el valor que se almacenará será el </a:t>
            </a:r>
            <a:r>
              <a:rPr lang="es-UY" sz="900" kern="1200" dirty="0" err="1" smtClean="0">
                <a:solidFill>
                  <a:schemeClr val="tx1"/>
                </a:solidFill>
                <a:effectLst/>
                <a:latin typeface="Verdana" pitchFamily="34" charset="0"/>
                <a:ea typeface="Verdana" pitchFamily="34" charset="0"/>
                <a:cs typeface="Verdana" pitchFamily="34" charset="0"/>
              </a:rPr>
              <a:t>caracter</a:t>
            </a:r>
            <a:r>
              <a:rPr lang="es-UY" sz="900" kern="1200" dirty="0" smtClean="0">
                <a:solidFill>
                  <a:schemeClr val="tx1"/>
                </a:solidFill>
                <a:effectLst/>
                <a:latin typeface="Verdana" pitchFamily="34" charset="0"/>
                <a:ea typeface="Verdana" pitchFamily="34" charset="0"/>
                <a:cs typeface="Verdana" pitchFamily="34" charset="0"/>
              </a:rPr>
              <a:t> “A” </a:t>
            </a:r>
          </a:p>
          <a:p>
            <a:pPr lvl="0"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Si observamos el </a:t>
            </a:r>
            <a:r>
              <a:rPr lang="es-UY" sz="900" dirty="0" err="1" smtClean="0">
                <a:latin typeface="Verdana" pitchFamily="34" charset="0"/>
                <a:ea typeface="Verdana" pitchFamily="34" charset="0"/>
                <a:cs typeface="Verdana" pitchFamily="34" charset="0"/>
              </a:rPr>
              <a:t>form</a:t>
            </a:r>
            <a:r>
              <a:rPr lang="es-UY" sz="900" dirty="0" smtClean="0">
                <a:latin typeface="Verdana" pitchFamily="34" charset="0"/>
                <a:ea typeface="Verdana" pitchFamily="34" charset="0"/>
                <a:cs typeface="Verdana" pitchFamily="34" charset="0"/>
              </a:rPr>
              <a:t> de la transacción Flight, vemos que se agregó una grilla para poder ingresar los asientos del vuelo, y que para cada asiento se puede indicar la ubicación del mismo mediante un control combo que ofrece los valores “</a:t>
            </a:r>
            <a:r>
              <a:rPr lang="es-UY" sz="900" dirty="0" err="1" smtClean="0">
                <a:latin typeface="Verdana" pitchFamily="34" charset="0"/>
                <a:ea typeface="Verdana" pitchFamily="34" charset="0"/>
                <a:cs typeface="Verdana" pitchFamily="34" charset="0"/>
              </a:rPr>
              <a:t>window</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middle</a:t>
            </a:r>
            <a:r>
              <a:rPr lang="es-UY" sz="900" dirty="0" smtClean="0">
                <a:latin typeface="Verdana" pitchFamily="34" charset="0"/>
                <a:ea typeface="Verdana" pitchFamily="34" charset="0"/>
                <a:cs typeface="Verdana" pitchFamily="34" charset="0"/>
              </a:rPr>
              <a:t>” o “</a:t>
            </a:r>
            <a:r>
              <a:rPr lang="es-UY" sz="900" dirty="0" err="1" smtClean="0">
                <a:latin typeface="Verdana" pitchFamily="34" charset="0"/>
                <a:ea typeface="Verdana" pitchFamily="34" charset="0"/>
                <a:cs typeface="Verdana" pitchFamily="34" charset="0"/>
              </a:rPr>
              <a:t>aisle</a:t>
            </a:r>
            <a:r>
              <a:rPr lang="es-UY" sz="900" dirty="0" smtClean="0">
                <a:latin typeface="Verdana" pitchFamily="34" charset="0"/>
                <a:ea typeface="Verdana" pitchFamily="34" charset="0"/>
                <a:cs typeface="Verdana" pitchFamily="34" charset="0"/>
              </a:rPr>
              <a:t>”, que son los valores posibles que hemos definido para el dominio del atributo </a:t>
            </a:r>
            <a:r>
              <a:rPr lang="es-UY" sz="900" dirty="0" err="1" smtClean="0">
                <a:latin typeface="Verdana" pitchFamily="34" charset="0"/>
                <a:ea typeface="Verdana" pitchFamily="34" charset="0"/>
                <a:cs typeface="Verdana" pitchFamily="34" charset="0"/>
              </a:rPr>
              <a:t>FlightSeatLocation</a:t>
            </a:r>
            <a:r>
              <a:rPr lang="es-UY" sz="900" dirty="0" smtClean="0">
                <a:latin typeface="Verdana" pitchFamily="34" charset="0"/>
                <a:ea typeface="Verdana" pitchFamily="34" charset="0"/>
                <a:cs typeface="Verdana" pitchFamily="34" charset="0"/>
              </a:rPr>
              <a:t>. </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9651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2325" y="4715907"/>
            <a:ext cx="5057776" cy="4467701"/>
          </a:xfrm>
        </p:spPr>
        <p:txBody>
          <a:bodyPr/>
          <a:lstStyle/>
          <a:p>
            <a:pPr algn="just"/>
            <a:r>
              <a:rPr lang="es-UY" sz="900" dirty="0" smtClean="0">
                <a:latin typeface="Verdana" pitchFamily="34" charset="0"/>
                <a:ea typeface="Verdana" pitchFamily="34" charset="0"/>
                <a:cs typeface="Verdana" pitchFamily="34" charset="0"/>
              </a:rPr>
              <a:t>Antes </a:t>
            </a:r>
            <a:r>
              <a:rPr lang="es-UY" sz="900" dirty="0" smtClean="0">
                <a:latin typeface="Verdana" pitchFamily="34" charset="0"/>
                <a:ea typeface="Verdana" pitchFamily="34" charset="0"/>
                <a:cs typeface="Verdana" pitchFamily="34" charset="0"/>
              </a:rPr>
              <a:t>de presionar F5, observemos algo en la definición del segundo nivel:</a:t>
            </a:r>
          </a:p>
          <a:p>
            <a:pPr lvl="0" algn="just"/>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Si la llave se compone de </a:t>
            </a:r>
            <a:r>
              <a:rPr lang="es-UY" sz="900" dirty="0" err="1" smtClean="0">
                <a:latin typeface="Verdana" pitchFamily="34" charset="0"/>
                <a:ea typeface="Verdana" pitchFamily="34" charset="0"/>
                <a:cs typeface="Verdana" pitchFamily="34" charset="0"/>
              </a:rPr>
              <a:t>FlightId</a:t>
            </a:r>
            <a:r>
              <a:rPr lang="es-UY" sz="900" dirty="0" smtClean="0">
                <a:latin typeface="Verdana" pitchFamily="34" charset="0"/>
                <a:ea typeface="Verdana" pitchFamily="34" charset="0"/>
                <a:cs typeface="Verdana" pitchFamily="34" charset="0"/>
              </a:rPr>
              <a:t> más </a:t>
            </a:r>
            <a:r>
              <a:rPr lang="es-UY" sz="900" dirty="0" err="1" smtClean="0">
                <a:latin typeface="Verdana" pitchFamily="34" charset="0"/>
                <a:ea typeface="Verdana" pitchFamily="34" charset="0"/>
                <a:cs typeface="Verdana" pitchFamily="34" charset="0"/>
              </a:rPr>
              <a:t>FlightSeatId</a:t>
            </a:r>
            <a:r>
              <a:rPr lang="es-UY" sz="900" dirty="0" smtClean="0">
                <a:latin typeface="Verdana" pitchFamily="34" charset="0"/>
                <a:ea typeface="Verdana" pitchFamily="34" charset="0"/>
                <a:cs typeface="Verdana" pitchFamily="34" charset="0"/>
              </a:rPr>
              <a:t>, </a:t>
            </a:r>
            <a:r>
              <a:rPr lang="es-UY" sz="900" b="1" dirty="0" smtClean="0">
                <a:latin typeface="Verdana" pitchFamily="34" charset="0"/>
                <a:ea typeface="Verdana" pitchFamily="34" charset="0"/>
                <a:cs typeface="Verdana" pitchFamily="34" charset="0"/>
              </a:rPr>
              <a:t>para cada vuelo</a:t>
            </a:r>
            <a:r>
              <a:rPr lang="es-UY" sz="900" dirty="0" smtClean="0">
                <a:latin typeface="Verdana" pitchFamily="34" charset="0"/>
                <a:ea typeface="Verdana" pitchFamily="34" charset="0"/>
                <a:cs typeface="Verdana" pitchFamily="34" charset="0"/>
              </a:rPr>
              <a:t> </a:t>
            </a:r>
            <a:r>
              <a:rPr lang="es-UY" sz="900" b="1" dirty="0" smtClean="0">
                <a:latin typeface="Verdana" pitchFamily="34" charset="0"/>
                <a:ea typeface="Verdana" pitchFamily="34" charset="0"/>
                <a:cs typeface="Verdana" pitchFamily="34" charset="0"/>
              </a:rPr>
              <a:t>no podremos repetir los números de asiento</a:t>
            </a:r>
            <a:r>
              <a:rPr lang="es-UY" sz="900" dirty="0" smtClean="0">
                <a:latin typeface="Verdana" pitchFamily="34" charset="0"/>
                <a:ea typeface="Verdana" pitchFamily="34" charset="0"/>
                <a:cs typeface="Verdana" pitchFamily="34" charset="0"/>
              </a:rPr>
              <a:t>. Pero necesitamos poder contemplar que el número de asiento se repita, más una letra que varíe, ya que en general los asientos se identifican 1A, 1B, etc.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Agregamos al segundo nivel,</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dirty="0" smtClean="0">
                <a:solidFill>
                  <a:schemeClr val="tx1"/>
                </a:solidFill>
                <a:effectLst/>
                <a:latin typeface="Verdana" pitchFamily="34" charset="0"/>
                <a:ea typeface="Verdana" pitchFamily="34" charset="0"/>
                <a:cs typeface="Verdana" pitchFamily="34" charset="0"/>
              </a:rPr>
              <a:t>un atributo </a:t>
            </a:r>
            <a:r>
              <a:rPr lang="es-UY" sz="900" kern="1200" dirty="0" err="1" smtClean="0">
                <a:solidFill>
                  <a:schemeClr val="tx1"/>
                </a:solidFill>
                <a:effectLst/>
                <a:latin typeface="Verdana" pitchFamily="34" charset="0"/>
                <a:ea typeface="Verdana" pitchFamily="34" charset="0"/>
                <a:cs typeface="Verdana" pitchFamily="34" charset="0"/>
              </a:rPr>
              <a:t>FlightSeatChar</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Su tipo lo definimos de un dominio </a:t>
            </a:r>
            <a:r>
              <a:rPr lang="es-UY" sz="900" kern="1200" dirty="0" err="1" smtClean="0">
                <a:solidFill>
                  <a:schemeClr val="tx1"/>
                </a:solidFill>
                <a:effectLst/>
                <a:latin typeface="Verdana" pitchFamily="34" charset="0"/>
                <a:ea typeface="Verdana" pitchFamily="34" charset="0"/>
                <a:cs typeface="Verdana" pitchFamily="34" charset="0"/>
              </a:rPr>
              <a:t>SeatChar</a:t>
            </a:r>
            <a:r>
              <a:rPr lang="es-UY" sz="900" kern="1200" dirty="0" smtClean="0">
                <a:solidFill>
                  <a:schemeClr val="tx1"/>
                </a:solidFill>
                <a:effectLst/>
                <a:latin typeface="Verdana" pitchFamily="34" charset="0"/>
                <a:ea typeface="Verdana" pitchFamily="34" charset="0"/>
                <a:cs typeface="Verdana" pitchFamily="34" charset="0"/>
              </a:rPr>
              <a:t> del</a:t>
            </a:r>
            <a:r>
              <a:rPr lang="es-UY" sz="900" kern="1200" baseline="0" dirty="0" smtClean="0">
                <a:solidFill>
                  <a:schemeClr val="tx1"/>
                </a:solidFill>
                <a:effectLst/>
                <a:latin typeface="Verdana" pitchFamily="34" charset="0"/>
                <a:ea typeface="Verdana" pitchFamily="34" charset="0"/>
                <a:cs typeface="Verdana" pitchFamily="34" charset="0"/>
              </a:rPr>
              <a:t> tipo</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character</a:t>
            </a:r>
            <a:r>
              <a:rPr lang="es-UY" sz="900" kern="1200" dirty="0" smtClean="0">
                <a:solidFill>
                  <a:schemeClr val="tx1"/>
                </a:solidFill>
                <a:effectLst/>
                <a:latin typeface="Verdana" pitchFamily="34" charset="0"/>
                <a:ea typeface="Verdana" pitchFamily="34" charset="0"/>
                <a:cs typeface="Verdana" pitchFamily="34" charset="0"/>
              </a:rPr>
              <a:t>(1) y hacemos que el atributo sea parte de la llave para que se puedan registrar números iguales de asiento, con distinta letra.</a:t>
            </a:r>
          </a:p>
          <a:p>
            <a:pPr algn="just"/>
            <a:endParaRPr lang="es-UY" sz="900" dirty="0" smtClean="0">
              <a:latin typeface="Verdana" pitchFamily="34" charset="0"/>
              <a:ea typeface="Verdana" pitchFamily="34" charset="0"/>
              <a:cs typeface="Verdana" pitchFamily="34" charset="0"/>
            </a:endParaRPr>
          </a:p>
          <a:p>
            <a:pPr algn="just"/>
            <a:r>
              <a:rPr lang="es-UY" sz="900" dirty="0" err="1" smtClean="0">
                <a:latin typeface="Verdana" pitchFamily="34" charset="0"/>
                <a:ea typeface="Verdana" pitchFamily="34" charset="0"/>
                <a:cs typeface="Verdana" pitchFamily="34" charset="0"/>
              </a:rPr>
              <a:t>Restrimos</a:t>
            </a:r>
            <a:r>
              <a:rPr lang="es-UY" sz="900" dirty="0" smtClean="0">
                <a:latin typeface="Verdana" pitchFamily="34" charset="0"/>
                <a:ea typeface="Verdana" pitchFamily="34" charset="0"/>
                <a:cs typeface="Verdana" pitchFamily="34" charset="0"/>
              </a:rPr>
              <a:t> que las letras posibles sean de la A </a:t>
            </a:r>
            <a:r>
              <a:rPr lang="es-UY" sz="900" dirty="0" err="1" smtClean="0">
                <a:latin typeface="Verdana" pitchFamily="34" charset="0"/>
                <a:ea typeface="Verdana" pitchFamily="34" charset="0"/>
                <a:cs typeface="Verdana" pitchFamily="34" charset="0"/>
              </a:rPr>
              <a:t>a</a:t>
            </a:r>
            <a:r>
              <a:rPr lang="es-UY" sz="900" dirty="0" smtClean="0">
                <a:latin typeface="Verdana" pitchFamily="34" charset="0"/>
                <a:ea typeface="Verdana" pitchFamily="34" charset="0"/>
                <a:cs typeface="Verdana" pitchFamily="34" charset="0"/>
              </a:rPr>
              <a:t> la F y para eso editamos el dominio </a:t>
            </a:r>
            <a:r>
              <a:rPr lang="es-UY" sz="900" dirty="0" err="1" smtClean="0">
                <a:latin typeface="Verdana" pitchFamily="34" charset="0"/>
                <a:ea typeface="Verdana" pitchFamily="34" charset="0"/>
                <a:cs typeface="Verdana" pitchFamily="34" charset="0"/>
              </a:rPr>
              <a:t>SeatChar</a:t>
            </a:r>
            <a:r>
              <a:rPr lang="es-UY" sz="900" dirty="0" smtClean="0">
                <a:latin typeface="Verdana" pitchFamily="34" charset="0"/>
                <a:ea typeface="Verdana" pitchFamily="34" charset="0"/>
                <a:cs typeface="Verdana" pitchFamily="34" charset="0"/>
              </a:rPr>
              <a:t>.</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Ubicamos la propiedad </a:t>
            </a:r>
            <a:r>
              <a:rPr lang="es-UY" sz="900" dirty="0" err="1" smtClean="0">
                <a:latin typeface="Verdana" pitchFamily="34" charset="0"/>
                <a:ea typeface="Verdana" pitchFamily="34" charset="0"/>
                <a:cs typeface="Verdana" pitchFamily="34" charset="0"/>
              </a:rPr>
              <a:t>Enum</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Values</a:t>
            </a:r>
            <a:r>
              <a:rPr lang="es-UY" sz="900" dirty="0" smtClean="0">
                <a:latin typeface="Verdana" pitchFamily="34" charset="0"/>
                <a:ea typeface="Verdana" pitchFamily="34" charset="0"/>
                <a:cs typeface="Verdana" pitchFamily="34" charset="0"/>
              </a:rPr>
              <a:t> del dominio </a:t>
            </a:r>
            <a:r>
              <a:rPr lang="es-UY" sz="900" dirty="0" err="1" smtClean="0">
                <a:latin typeface="Verdana" pitchFamily="34" charset="0"/>
                <a:ea typeface="Verdana" pitchFamily="34" charset="0"/>
                <a:cs typeface="Verdana" pitchFamily="34" charset="0"/>
              </a:rPr>
              <a:t>SeatChar</a:t>
            </a:r>
            <a:r>
              <a:rPr lang="es-UY" sz="900" dirty="0" smtClean="0">
                <a:latin typeface="Verdana" pitchFamily="34" charset="0"/>
                <a:ea typeface="Verdana" pitchFamily="34" charset="0"/>
                <a:cs typeface="Verdana" pitchFamily="34" charset="0"/>
              </a:rPr>
              <a:t> y definimos los valores posibles:</a:t>
            </a:r>
          </a:p>
          <a:p>
            <a:pPr algn="just"/>
            <a:r>
              <a:rPr lang="es-UY" sz="900" dirty="0" smtClean="0">
                <a:latin typeface="Verdana" pitchFamily="34" charset="0"/>
                <a:ea typeface="Verdana" pitchFamily="34" charset="0"/>
                <a:cs typeface="Verdana" pitchFamily="34" charset="0"/>
              </a:rPr>
              <a:t> </a:t>
            </a:r>
          </a:p>
          <a:p>
            <a:pPr lvl="0" algn="just"/>
            <a:r>
              <a:rPr lang="es-UY" sz="900" dirty="0" smtClean="0">
                <a:latin typeface="Verdana" pitchFamily="34" charset="0"/>
                <a:ea typeface="Verdana" pitchFamily="34" charset="0"/>
                <a:cs typeface="Verdana" pitchFamily="34" charset="0"/>
              </a:rPr>
              <a:t>A,A</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B,B</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C,C</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D,D</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E,E</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F,F</a:t>
            </a:r>
            <a:endParaRPr lang="es-UY" sz="900" dirty="0" smtClean="0">
              <a:latin typeface="Verdana" pitchFamily="34" charset="0"/>
              <a:ea typeface="Verdana" pitchFamily="34" charset="0"/>
              <a:cs typeface="Verdana" pitchFamily="34" charset="0"/>
            </a:endParaRPr>
          </a:p>
          <a:p>
            <a:pPr lvl="0" algn="just"/>
            <a:r>
              <a:rPr lang="es-UY" sz="900" dirty="0" smtClean="0">
                <a:latin typeface="Verdana" pitchFamily="34" charset="0"/>
                <a:ea typeface="Verdana" pitchFamily="34" charset="0"/>
                <a:cs typeface="Verdana" pitchFamily="34" charset="0"/>
              </a:rPr>
              <a:t>G,G</a:t>
            </a:r>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 </a:t>
            </a:r>
          </a:p>
          <a:p>
            <a:pPr algn="just"/>
            <a:r>
              <a:rPr lang="es-UY" sz="900" dirty="0" smtClean="0">
                <a:latin typeface="Verdana" pitchFamily="34" charset="0"/>
                <a:ea typeface="Verdana" pitchFamily="34" charset="0"/>
                <a:cs typeface="Verdana" pitchFamily="34" charset="0"/>
              </a:rPr>
              <a:t>En este caso coinciden los valores de las descripciones con los valores que se almacenan.</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3958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90575" y="4715907"/>
            <a:ext cx="5089526" cy="4467701"/>
          </a:xfrm>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Ahora, a efectos de  conocer la capacidad de pasajeros que el vuelo permite, vamos a definir un atributo nuevo en el primer nivel, como  fórmula, que contará la cantidad de asientos que ofrece el vuelo.</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Creamos el atributo </a:t>
            </a:r>
            <a:r>
              <a:rPr lang="es-UY" sz="900" kern="1200" dirty="0" err="1" smtClean="0">
                <a:solidFill>
                  <a:schemeClr val="tx1"/>
                </a:solidFill>
                <a:effectLst/>
                <a:latin typeface="Verdana" pitchFamily="34" charset="0"/>
                <a:ea typeface="Verdana" pitchFamily="34" charset="0"/>
                <a:cs typeface="Verdana" pitchFamily="34" charset="0"/>
              </a:rPr>
              <a:t>FlightCapacity</a:t>
            </a:r>
            <a:r>
              <a:rPr lang="es-UY" sz="900" kern="1200" baseline="0" dirty="0" smtClean="0">
                <a:solidFill>
                  <a:schemeClr val="tx1"/>
                </a:solidFill>
                <a:effectLst/>
                <a:latin typeface="Verdana" pitchFamily="34" charset="0"/>
                <a:ea typeface="Verdana" pitchFamily="34" charset="0"/>
                <a:cs typeface="Verdana" pitchFamily="34" charset="0"/>
              </a:rPr>
              <a:t> (tipo: </a:t>
            </a:r>
            <a:r>
              <a:rPr lang="es-UY" sz="900" kern="1200" baseline="0" dirty="0" err="1" smtClean="0">
                <a:solidFill>
                  <a:schemeClr val="tx1"/>
                </a:solidFill>
                <a:effectLst/>
                <a:latin typeface="Verdana" pitchFamily="34" charset="0"/>
                <a:ea typeface="Verdana" pitchFamily="34" charset="0"/>
                <a:cs typeface="Verdana" pitchFamily="34" charset="0"/>
              </a:rPr>
              <a:t>Numeric</a:t>
            </a:r>
            <a:r>
              <a:rPr lang="es-UY" sz="900" kern="1200" baseline="0" dirty="0" smtClean="0">
                <a:solidFill>
                  <a:schemeClr val="tx1"/>
                </a:solidFill>
                <a:effectLst/>
                <a:latin typeface="Verdana" pitchFamily="34" charset="0"/>
                <a:ea typeface="Verdana" pitchFamily="34" charset="0"/>
                <a:cs typeface="Verdana" pitchFamily="34" charset="0"/>
              </a:rPr>
              <a:t>(4)) </a:t>
            </a:r>
            <a:r>
              <a:rPr lang="es-UY" sz="900" kern="1200" dirty="0" smtClean="0">
                <a:solidFill>
                  <a:schemeClr val="tx1"/>
                </a:solidFill>
                <a:effectLst/>
                <a:latin typeface="Verdana" pitchFamily="34" charset="0"/>
                <a:ea typeface="Verdana" pitchFamily="34" charset="0"/>
                <a:cs typeface="Verdana" pitchFamily="34" charset="0"/>
              </a:rPr>
              <a:t>y en su columna Formula escribimos: </a:t>
            </a:r>
            <a:r>
              <a:rPr lang="es-UY" sz="900" kern="1200" dirty="0" err="1" smtClean="0">
                <a:solidFill>
                  <a:schemeClr val="tx1"/>
                </a:solidFill>
                <a:effectLst/>
                <a:latin typeface="Verdana" pitchFamily="34" charset="0"/>
                <a:ea typeface="Verdana" pitchFamily="34" charset="0"/>
                <a:cs typeface="Verdana" pitchFamily="34" charset="0"/>
              </a:rPr>
              <a:t>Count</a:t>
            </a:r>
            <a:r>
              <a:rPr lang="es-UY" sz="900" kern="1200" dirty="0" smtClean="0">
                <a:solidFill>
                  <a:schemeClr val="tx1"/>
                </a:solidFill>
                <a:effectLst/>
                <a:latin typeface="Verdana" pitchFamily="34" charset="0"/>
                <a:ea typeface="Verdana" pitchFamily="34" charset="0"/>
                <a:cs typeface="Verdana" pitchFamily="34" charset="0"/>
              </a:rPr>
              <a:t> y entre paréntesis referenciamos un atributo perteneciente al 2do nivel.</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El atributo </a:t>
            </a:r>
            <a:r>
              <a:rPr lang="es-UY" sz="900" kern="1200" dirty="0" err="1" smtClean="0">
                <a:solidFill>
                  <a:schemeClr val="tx1"/>
                </a:solidFill>
                <a:effectLst/>
                <a:latin typeface="Verdana" pitchFamily="34" charset="0"/>
                <a:ea typeface="Verdana" pitchFamily="34" charset="0"/>
                <a:cs typeface="Verdana" pitchFamily="34" charset="0"/>
              </a:rPr>
              <a:t>FlightCapacity</a:t>
            </a:r>
            <a:r>
              <a:rPr lang="es-UY" sz="900" kern="1200" dirty="0" smtClean="0">
                <a:solidFill>
                  <a:schemeClr val="tx1"/>
                </a:solidFill>
                <a:effectLst/>
                <a:latin typeface="Verdana" pitchFamily="34" charset="0"/>
                <a:ea typeface="Verdana" pitchFamily="34" charset="0"/>
                <a:cs typeface="Verdana" pitchFamily="34" charset="0"/>
              </a:rPr>
              <a:t> no se creará físicamente en la tabla FLIGHT por ser fórmula global y siempre contará la cantidad de asientos que tiene el vuelo.</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Presionemos F5.</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15523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09625" y="4715907"/>
            <a:ext cx="5070476" cy="4467701"/>
          </a:xfrm>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Vemos que se va a crear la tabla física FLIGHTSEAT asociada al 2do nivel de la transacción Flight, con los atributos y llave que hemos definido y no se modificará la estructura de la tabla FLIGHT ya que no se creará físicamente el atributo </a:t>
            </a:r>
            <a:r>
              <a:rPr lang="es-UY" sz="900" kern="1200" dirty="0" err="1" smtClean="0">
                <a:solidFill>
                  <a:schemeClr val="tx1"/>
                </a:solidFill>
                <a:effectLst/>
                <a:latin typeface="Verdana" pitchFamily="34" charset="0"/>
                <a:ea typeface="Verdana" pitchFamily="34" charset="0"/>
                <a:cs typeface="Verdana" pitchFamily="34" charset="0"/>
              </a:rPr>
              <a:t>FlightCapacity</a:t>
            </a:r>
            <a:r>
              <a:rPr lang="es-UY" sz="900" kern="1200" dirty="0" smtClean="0">
                <a:solidFill>
                  <a:schemeClr val="tx1"/>
                </a:solidFill>
                <a:effectLst/>
                <a:latin typeface="Verdana" pitchFamily="34" charset="0"/>
                <a:ea typeface="Verdana" pitchFamily="34" charset="0"/>
                <a:cs typeface="Verdana" pitchFamily="34" charset="0"/>
              </a:rPr>
              <a:t>, tal como esperábamos.</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dirty="0" smtClean="0">
              <a:latin typeface="Verdana" pitchFamily="34" charset="0"/>
              <a:ea typeface="Verdana" pitchFamily="34" charset="0"/>
              <a:cs typeface="Verdana" pitchFamily="34" charset="0"/>
            </a:endParaRPr>
          </a:p>
          <a:p>
            <a:r>
              <a:rPr lang="es-UY" sz="900" dirty="0" smtClean="0">
                <a:latin typeface="Verdana" pitchFamily="34" charset="0"/>
                <a:ea typeface="Verdana" pitchFamily="34" charset="0"/>
                <a:cs typeface="Verdana" pitchFamily="34" charset="0"/>
              </a:rPr>
              <a:t>Reorganicemos y ejecutemos la transacción Flight. Observar que la cuenta de los asientos, se actualiza cada vez que se agrega un asiento al vuelo.</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5010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325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Contamos con 2 formas posibles de definir fórmulas: </a:t>
            </a:r>
          </a:p>
          <a:p>
            <a:pPr algn="just"/>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b="1" kern="1200" dirty="0" smtClean="0">
                <a:solidFill>
                  <a:schemeClr val="tx1"/>
                </a:solidFill>
                <a:effectLst/>
                <a:latin typeface="Verdana" pitchFamily="34" charset="0"/>
                <a:ea typeface="Verdana" pitchFamily="34" charset="0"/>
                <a:cs typeface="Verdana" pitchFamily="34" charset="0"/>
              </a:rPr>
              <a:t>Fórmulas Globales </a:t>
            </a:r>
            <a:r>
              <a:rPr lang="es-UY" sz="900" kern="1200" dirty="0" smtClean="0">
                <a:solidFill>
                  <a:schemeClr val="tx1"/>
                </a:solidFill>
                <a:effectLst/>
                <a:latin typeface="Verdana" pitchFamily="34" charset="0"/>
                <a:ea typeface="Verdana" pitchFamily="34" charset="0"/>
                <a:cs typeface="Verdana" pitchFamily="34" charset="0"/>
              </a:rPr>
              <a:t> que se conocen en toda la Base de Conocimiento y </a:t>
            </a:r>
            <a:r>
              <a:rPr lang="es-UY" sz="900" b="1" kern="1200" dirty="0" smtClean="0">
                <a:solidFill>
                  <a:schemeClr val="tx1"/>
                </a:solidFill>
                <a:effectLst/>
                <a:latin typeface="Verdana" pitchFamily="34" charset="0"/>
                <a:ea typeface="Verdana" pitchFamily="34" charset="0"/>
                <a:cs typeface="Verdana" pitchFamily="34" charset="0"/>
              </a:rPr>
              <a:t>Fórmulas Locales, </a:t>
            </a:r>
            <a:r>
              <a:rPr lang="es-UY" sz="900" kern="1200" dirty="0" smtClean="0">
                <a:solidFill>
                  <a:schemeClr val="tx1"/>
                </a:solidFill>
                <a:effectLst/>
                <a:latin typeface="Verdana" pitchFamily="34" charset="0"/>
                <a:ea typeface="Verdana" pitchFamily="34" charset="0"/>
                <a:cs typeface="Verdana" pitchFamily="34" charset="0"/>
              </a:rPr>
              <a:t>que se conocen solamente en el objeto en el que se han definido.</a:t>
            </a:r>
          </a:p>
          <a:p>
            <a:pPr algn="just"/>
            <a:r>
              <a:rPr lang="es-UY" sz="900" b="1" kern="1200" dirty="0" smtClean="0">
                <a:solidFill>
                  <a:schemeClr val="tx1"/>
                </a:solidFill>
                <a:effectLst/>
                <a:latin typeface="Verdana" pitchFamily="34" charset="0"/>
                <a:ea typeface="Verdana" pitchFamily="34" charset="0"/>
                <a:cs typeface="Verdana" pitchFamily="34" charset="0"/>
              </a:rPr>
              <a:t> </a:t>
            </a:r>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Empecemos por aprender </a:t>
            </a:r>
            <a:r>
              <a:rPr lang="es-UY" sz="900" b="1" kern="1200" dirty="0" smtClean="0">
                <a:solidFill>
                  <a:schemeClr val="tx1"/>
                </a:solidFill>
                <a:effectLst/>
                <a:latin typeface="Verdana" pitchFamily="34" charset="0"/>
                <a:ea typeface="Verdana" pitchFamily="34" charset="0"/>
                <a:cs typeface="Verdana" pitchFamily="34" charset="0"/>
              </a:rPr>
              <a:t>qué es una fórmula global</a:t>
            </a:r>
            <a:r>
              <a:rPr lang="es-UY" sz="900" kern="1200" dirty="0" smtClean="0">
                <a:solidFill>
                  <a:schemeClr val="tx1"/>
                </a:solidFill>
                <a:effectLst/>
                <a:latin typeface="Verdana" pitchFamily="34" charset="0"/>
                <a:ea typeface="Verdana" pitchFamily="34" charset="0"/>
                <a:cs typeface="Verdana" pitchFamily="34" charset="0"/>
              </a:rPr>
              <a:t> y cómo se define.</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81092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2643" y="4715907"/>
            <a:ext cx="5200332" cy="4467701"/>
          </a:xfrm>
        </p:spPr>
        <p:txBody>
          <a:bodyPr/>
          <a:lstStyle/>
          <a:p>
            <a:pPr algn="just"/>
            <a:r>
              <a:rPr lang="es-UY" sz="900" dirty="0" smtClean="0">
                <a:latin typeface="Verdana" pitchFamily="34" charset="0"/>
                <a:ea typeface="Verdana" pitchFamily="34" charset="0"/>
                <a:cs typeface="Verdana" pitchFamily="34" charset="0"/>
              </a:rPr>
              <a:t>Es posible contar o sumar o promediar determinados registros que cumplan con cierta condición explícita indicada por nosotros. </a:t>
            </a:r>
          </a:p>
          <a:p>
            <a:pPr algn="just"/>
            <a:r>
              <a:rPr lang="es-UY" sz="900" dirty="0" smtClean="0">
                <a:latin typeface="Verdana" pitchFamily="34" charset="0"/>
                <a:ea typeface="Verdana" pitchFamily="34" charset="0"/>
                <a:cs typeface="Verdana" pitchFamily="34" charset="0"/>
              </a:rPr>
              <a:t> </a:t>
            </a:r>
          </a:p>
          <a:p>
            <a:pPr algn="just"/>
            <a:r>
              <a:rPr lang="es-UY" sz="900" dirty="0" smtClean="0">
                <a:latin typeface="Verdana" pitchFamily="34" charset="0"/>
                <a:ea typeface="Verdana" pitchFamily="34" charset="0"/>
                <a:cs typeface="Verdana" pitchFamily="34" charset="0"/>
              </a:rPr>
              <a:t>A modo de ejemplo, s</a:t>
            </a:r>
            <a:r>
              <a:rPr lang="es-UY" sz="900" kern="1200" dirty="0" smtClean="0">
                <a:solidFill>
                  <a:schemeClr val="tx1"/>
                </a:solidFill>
                <a:effectLst/>
                <a:latin typeface="Verdana" pitchFamily="34" charset="0"/>
                <a:ea typeface="Verdana" pitchFamily="34" charset="0"/>
                <a:cs typeface="Verdana" pitchFamily="34" charset="0"/>
              </a:rPr>
              <a:t>i queremos contar cuántos asientos con ventana tiene el vuelo, a esta fórmula le agregamos dentro del paréntesis, una coma y la condición correspondiente. </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76597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333761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68020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b="1" u="sng" kern="1200" dirty="0" smtClean="0">
                <a:solidFill>
                  <a:schemeClr val="tx1"/>
                </a:solidFill>
                <a:effectLst/>
                <a:latin typeface="Verdana" pitchFamily="34" charset="0"/>
                <a:ea typeface="Verdana" pitchFamily="34" charset="0"/>
                <a:cs typeface="Verdana" pitchFamily="34" charset="0"/>
              </a:rPr>
              <a:t>Una fórmula global es un cálculo que definimos asociado a un atributo. </a:t>
            </a:r>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kern="1200" dirty="0" smtClean="0">
                <a:solidFill>
                  <a:schemeClr val="tx1"/>
                </a:solidFill>
                <a:effectLst/>
                <a:latin typeface="Verdana" pitchFamily="34" charset="0"/>
                <a:ea typeface="Verdana" pitchFamily="34" charset="0"/>
                <a:cs typeface="Verdana" pitchFamily="34" charset="0"/>
              </a:rPr>
              <a:t>Observemos que las estructuras de las transacciones, contienen una columna de título “Formula”. </a:t>
            </a:r>
          </a:p>
          <a:p>
            <a:pPr algn="just"/>
            <a:endParaRPr lang="es-UY" sz="900" dirty="0" smtClean="0">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Si a un atributo, se le define un cálculo en esta columna, </a:t>
            </a:r>
            <a:r>
              <a:rPr lang="es-UY" sz="900" b="0" kern="1200" dirty="0" smtClean="0">
                <a:solidFill>
                  <a:schemeClr val="tx1"/>
                </a:solidFill>
                <a:effectLst/>
                <a:latin typeface="Verdana" pitchFamily="34" charset="0"/>
                <a:ea typeface="Verdana" pitchFamily="34" charset="0"/>
                <a:cs typeface="Verdana" pitchFamily="34" charset="0"/>
              </a:rPr>
              <a:t>le estaremos diciendo a </a:t>
            </a:r>
            <a:r>
              <a:rPr lang="es-UY" sz="900" b="0" kern="1200" dirty="0" err="1" smtClean="0">
                <a:solidFill>
                  <a:schemeClr val="tx1"/>
                </a:solidFill>
                <a:effectLst/>
                <a:latin typeface="Verdana" pitchFamily="34" charset="0"/>
                <a:ea typeface="Verdana" pitchFamily="34" charset="0"/>
                <a:cs typeface="Verdana" pitchFamily="34" charset="0"/>
              </a:rPr>
              <a:t>GeneXus</a:t>
            </a:r>
            <a:r>
              <a:rPr lang="es-UY" sz="900" b="0" kern="1200" dirty="0" smtClean="0">
                <a:solidFill>
                  <a:schemeClr val="tx1"/>
                </a:solidFill>
                <a:effectLst/>
                <a:latin typeface="Verdana" pitchFamily="34" charset="0"/>
                <a:ea typeface="Verdana" pitchFamily="34" charset="0"/>
                <a:cs typeface="Verdana" pitchFamily="34" charset="0"/>
              </a:rPr>
              <a:t> que dicho atributo es </a:t>
            </a:r>
            <a:r>
              <a:rPr lang="es-UY" sz="900" b="1" kern="1200" dirty="0" smtClean="0">
                <a:solidFill>
                  <a:schemeClr val="tx1"/>
                </a:solidFill>
                <a:effectLst/>
                <a:latin typeface="Verdana" pitchFamily="34" charset="0"/>
                <a:ea typeface="Verdana" pitchFamily="34" charset="0"/>
                <a:cs typeface="Verdana" pitchFamily="34" charset="0"/>
              </a:rPr>
              <a:t>virtual</a:t>
            </a:r>
            <a:r>
              <a:rPr lang="es-UY" sz="900" kern="1200" dirty="0" smtClean="0">
                <a:solidFill>
                  <a:schemeClr val="tx1"/>
                </a:solidFill>
                <a:effectLst/>
                <a:latin typeface="Verdana" pitchFamily="34" charset="0"/>
                <a:ea typeface="Verdana" pitchFamily="34" charset="0"/>
                <a:cs typeface="Verdana" pitchFamily="34" charset="0"/>
              </a:rPr>
              <a:t>,  es decir que no deberá crearse físicamente como campo en la tabla asociada, ya que el valor del atributo se obtendrá efectuando el cálculo que indicamos.</a:t>
            </a:r>
          </a:p>
          <a:p>
            <a:pPr algn="just"/>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kern="1200" dirty="0" smtClean="0">
                <a:solidFill>
                  <a:schemeClr val="tx1"/>
                </a:solidFill>
                <a:effectLst/>
                <a:latin typeface="Verdana" pitchFamily="34" charset="0"/>
                <a:ea typeface="Verdana" pitchFamily="34" charset="0"/>
                <a:cs typeface="Verdana" pitchFamily="34" charset="0"/>
              </a:rPr>
              <a:t>Veamos esto con un ejemplo.</a:t>
            </a:r>
          </a:p>
          <a:p>
            <a:pPr algn="just"/>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5016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50899" y="4715907"/>
            <a:ext cx="5029201" cy="4467701"/>
          </a:xfrm>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Vamos a definir un nuevo atributo en la transacción Flight, </a:t>
            </a:r>
            <a:r>
              <a:rPr lang="es-UY" sz="900" b="1" kern="1200" dirty="0" smtClean="0">
                <a:solidFill>
                  <a:schemeClr val="tx1"/>
                </a:solidFill>
                <a:effectLst/>
                <a:latin typeface="Verdana" pitchFamily="34" charset="0"/>
                <a:ea typeface="Verdana" pitchFamily="34" charset="0"/>
                <a:cs typeface="Verdana" pitchFamily="34" charset="0"/>
              </a:rPr>
              <a:t>para almacenar el descuento actual que tiene cada vuelo.</a:t>
            </a:r>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kern="1200" dirty="0" smtClean="0">
                <a:solidFill>
                  <a:schemeClr val="tx1"/>
                </a:solidFill>
                <a:effectLst/>
                <a:latin typeface="Verdana" pitchFamily="34" charset="0"/>
                <a:ea typeface="Verdana" pitchFamily="34" charset="0"/>
                <a:cs typeface="Verdana" pitchFamily="34" charset="0"/>
              </a:rPr>
              <a:t> </a:t>
            </a:r>
          </a:p>
          <a:p>
            <a:pPr algn="just"/>
            <a:r>
              <a:rPr lang="es-UY" sz="900" kern="1200" dirty="0" smtClean="0">
                <a:solidFill>
                  <a:schemeClr val="tx1"/>
                </a:solidFill>
                <a:effectLst/>
                <a:latin typeface="Verdana" pitchFamily="34" charset="0"/>
                <a:ea typeface="Verdana" pitchFamily="34" charset="0"/>
                <a:cs typeface="Verdana" pitchFamily="34" charset="0"/>
              </a:rPr>
              <a:t>Ingresamos el atributo de nombre </a:t>
            </a:r>
            <a:r>
              <a:rPr lang="es-UY" sz="900" kern="1200" dirty="0" err="1" smtClean="0">
                <a:solidFill>
                  <a:schemeClr val="tx1"/>
                </a:solidFill>
                <a:effectLst/>
                <a:latin typeface="Verdana" pitchFamily="34" charset="0"/>
                <a:ea typeface="Verdana" pitchFamily="34" charset="0"/>
                <a:cs typeface="Verdana" pitchFamily="34" charset="0"/>
              </a:rPr>
              <a:t>FlightDiscountPercentage</a:t>
            </a:r>
            <a:r>
              <a:rPr lang="es-UY" sz="900" kern="1200" dirty="0" smtClean="0">
                <a:solidFill>
                  <a:schemeClr val="tx1"/>
                </a:solidFill>
                <a:effectLst/>
                <a:latin typeface="Verdana" pitchFamily="34" charset="0"/>
                <a:ea typeface="Verdana" pitchFamily="34" charset="0"/>
                <a:cs typeface="Verdana" pitchFamily="34" charset="0"/>
              </a:rPr>
              <a:t>, su tipo de datos será de un dominio </a:t>
            </a:r>
            <a:r>
              <a:rPr lang="es-UY" sz="900" kern="1200" dirty="0" err="1" smtClean="0">
                <a:solidFill>
                  <a:schemeClr val="tx1"/>
                </a:solidFill>
                <a:effectLst/>
                <a:latin typeface="Verdana" pitchFamily="34" charset="0"/>
                <a:ea typeface="Verdana" pitchFamily="34" charset="0"/>
                <a:cs typeface="Verdana" pitchFamily="34" charset="0"/>
              </a:rPr>
              <a:t>Percentage</a:t>
            </a:r>
            <a:r>
              <a:rPr lang="es-UY" sz="900" kern="1200" dirty="0" smtClean="0">
                <a:solidFill>
                  <a:schemeClr val="tx1"/>
                </a:solidFill>
                <a:effectLst/>
                <a:latin typeface="Verdana" pitchFamily="34" charset="0"/>
                <a:ea typeface="Verdana" pitchFamily="34" charset="0"/>
                <a:cs typeface="Verdana" pitchFamily="34" charset="0"/>
              </a:rPr>
              <a:t> que lo definimos ahora, como un numérico de largo 3.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Vamos a definir otro atributo más, de nombre </a:t>
            </a:r>
            <a:r>
              <a:rPr lang="es-UY" sz="900" kern="1200" dirty="0" err="1" smtClean="0">
                <a:solidFill>
                  <a:schemeClr val="tx1"/>
                </a:solidFill>
                <a:effectLst/>
                <a:latin typeface="Verdana" pitchFamily="34" charset="0"/>
                <a:ea typeface="Verdana" pitchFamily="34" charset="0"/>
                <a:cs typeface="Verdana" pitchFamily="34" charset="0"/>
              </a:rPr>
              <a:t>FlightFinalPrice</a:t>
            </a:r>
            <a:r>
              <a:rPr lang="es-UY" sz="900" kern="1200" dirty="0" smtClean="0">
                <a:solidFill>
                  <a:schemeClr val="tx1"/>
                </a:solidFill>
                <a:effectLst/>
                <a:latin typeface="Verdana" pitchFamily="34" charset="0"/>
                <a:ea typeface="Verdana" pitchFamily="34" charset="0"/>
                <a:cs typeface="Verdana" pitchFamily="34" charset="0"/>
              </a:rPr>
              <a:t>, que lo definiremos como fórmula para que se calcule automáticamente el precio actual del vuelo en este atributo.</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6240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69949" y="4715907"/>
            <a:ext cx="5200333" cy="4467701"/>
          </a:xfrm>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En la columna fórmula, procedemos a definir el cálculo: </a:t>
            </a:r>
            <a:r>
              <a:rPr lang="es-UY" sz="900" kern="1200" dirty="0" err="1" smtClean="0">
                <a:solidFill>
                  <a:schemeClr val="tx1"/>
                </a:solidFill>
                <a:effectLst/>
                <a:latin typeface="Verdana" pitchFamily="34" charset="0"/>
                <a:ea typeface="Verdana" pitchFamily="34" charset="0"/>
                <a:cs typeface="Verdana" pitchFamily="34" charset="0"/>
              </a:rPr>
              <a:t>FlightPrice</a:t>
            </a:r>
            <a:r>
              <a:rPr lang="es-UY" sz="900" kern="1200" dirty="0" smtClean="0">
                <a:solidFill>
                  <a:schemeClr val="tx1"/>
                </a:solidFill>
                <a:effectLst/>
                <a:latin typeface="Verdana" pitchFamily="34" charset="0"/>
                <a:ea typeface="Verdana" pitchFamily="34" charset="0"/>
                <a:cs typeface="Verdana" pitchFamily="34" charset="0"/>
              </a:rPr>
              <a:t> * (1 – </a:t>
            </a:r>
            <a:r>
              <a:rPr lang="es-UY" sz="900" kern="1200" dirty="0" err="1" smtClean="0">
                <a:solidFill>
                  <a:schemeClr val="tx1"/>
                </a:solidFill>
                <a:effectLst/>
                <a:latin typeface="Verdana" pitchFamily="34" charset="0"/>
                <a:ea typeface="Verdana" pitchFamily="34" charset="0"/>
                <a:cs typeface="Verdana" pitchFamily="34" charset="0"/>
              </a:rPr>
              <a:t>FlightDiscountPercentage</a:t>
            </a:r>
            <a:r>
              <a:rPr lang="es-UY" sz="900" kern="1200" dirty="0" smtClean="0">
                <a:solidFill>
                  <a:schemeClr val="tx1"/>
                </a:solidFill>
                <a:effectLst/>
                <a:latin typeface="Verdana" pitchFamily="34" charset="0"/>
                <a:ea typeface="Verdana" pitchFamily="34" charset="0"/>
                <a:cs typeface="Verdana" pitchFamily="34" charset="0"/>
              </a:rPr>
              <a:t>/100</a:t>
            </a:r>
            <a:r>
              <a:rPr lang="es-UY" sz="900" kern="1200" dirty="0" smtClean="0">
                <a:solidFill>
                  <a:schemeClr val="tx1"/>
                </a:solidFill>
                <a:effectLst/>
                <a:latin typeface="Verdana" pitchFamily="34" charset="0"/>
                <a:ea typeface="Verdana" pitchFamily="34" charset="0"/>
                <a:cs typeface="Verdana" pitchFamily="34" charset="0"/>
              </a:rPr>
              <a:t>).</a:t>
            </a:r>
            <a:endParaRPr lang="es-UY" sz="900" kern="1200" dirty="0" smtClean="0">
              <a:solidFill>
                <a:schemeClr val="tx1"/>
              </a:solidFill>
              <a:effectLst/>
              <a:latin typeface="Verdana" pitchFamily="34" charset="0"/>
              <a:ea typeface="Verdana" pitchFamily="34" charset="0"/>
              <a:cs typeface="Verdana" pitchFamily="34" charset="0"/>
            </a:endParaRPr>
          </a:p>
          <a:p>
            <a:endParaRPr lang="es-UY" sz="900" kern="1200" dirty="0" smtClean="0">
              <a:solidFill>
                <a:schemeClr val="tx1"/>
              </a:solidFill>
              <a:effectLst/>
              <a:latin typeface="Verdana" pitchFamily="34" charset="0"/>
              <a:ea typeface="Verdana" pitchFamily="34" charset="0"/>
              <a:cs typeface="Verdana" pitchFamily="34" charset="0"/>
            </a:endParaRPr>
          </a:p>
          <a:p>
            <a:r>
              <a:rPr lang="es-UY" sz="900" kern="1200" dirty="0" smtClean="0">
                <a:solidFill>
                  <a:schemeClr val="tx1"/>
                </a:solidFill>
                <a:effectLst/>
                <a:latin typeface="Verdana" pitchFamily="34" charset="0"/>
                <a:ea typeface="Verdana" pitchFamily="34" charset="0"/>
                <a:cs typeface="Verdana" pitchFamily="34" charset="0"/>
              </a:rPr>
              <a:t>Y presionamos F5 para ver lo que sucede.</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6766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31849" y="4715907"/>
            <a:ext cx="5200333" cy="4467701"/>
          </a:xfrm>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Vemos que en la tabla física Flight se </a:t>
            </a:r>
            <a:r>
              <a:rPr lang="es-UY" sz="900" kern="1200" dirty="0" err="1" smtClean="0">
                <a:solidFill>
                  <a:schemeClr val="tx1"/>
                </a:solidFill>
                <a:effectLst/>
                <a:latin typeface="Verdana" pitchFamily="34" charset="0"/>
                <a:ea typeface="Verdana" pitchFamily="34" charset="0"/>
                <a:cs typeface="Verdana" pitchFamily="34" charset="0"/>
              </a:rPr>
              <a:t>estan</a:t>
            </a:r>
            <a:r>
              <a:rPr lang="es-UY" sz="900" kern="1200" dirty="0" smtClean="0">
                <a:solidFill>
                  <a:schemeClr val="tx1"/>
                </a:solidFill>
                <a:effectLst/>
                <a:latin typeface="Verdana" pitchFamily="34" charset="0"/>
                <a:ea typeface="Verdana" pitchFamily="34" charset="0"/>
                <a:cs typeface="Verdana" pitchFamily="34" charset="0"/>
              </a:rPr>
              <a:t> creando 2 campos, a pesar de que hemos definido </a:t>
            </a:r>
            <a:r>
              <a:rPr lang="es-UY" sz="900" b="0" kern="1200" dirty="0" smtClean="0">
                <a:solidFill>
                  <a:schemeClr val="tx1"/>
                </a:solidFill>
                <a:effectLst/>
                <a:latin typeface="Verdana" pitchFamily="34" charset="0"/>
                <a:ea typeface="Verdana" pitchFamily="34" charset="0"/>
                <a:cs typeface="Verdana" pitchFamily="34" charset="0"/>
              </a:rPr>
              <a:t>3 atributos nuevos en la estructura de la transacción Flight.</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b="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Por el hecho de tener una definición en la columna fórmula, </a:t>
            </a:r>
            <a:r>
              <a:rPr lang="es-UY" sz="900" b="1" kern="1200" dirty="0" smtClean="0">
                <a:solidFill>
                  <a:schemeClr val="tx1"/>
                </a:solidFill>
                <a:effectLst/>
                <a:latin typeface="Verdana" pitchFamily="34" charset="0"/>
                <a:ea typeface="Verdana" pitchFamily="34" charset="0"/>
                <a:cs typeface="Verdana" pitchFamily="34" charset="0"/>
              </a:rPr>
              <a:t>el atributo </a:t>
            </a:r>
            <a:r>
              <a:rPr lang="es-UY" sz="900" b="1" kern="1200" dirty="0" err="1" smtClean="0">
                <a:solidFill>
                  <a:schemeClr val="tx1"/>
                </a:solidFill>
                <a:effectLst/>
                <a:latin typeface="Verdana" pitchFamily="34" charset="0"/>
                <a:ea typeface="Verdana" pitchFamily="34" charset="0"/>
                <a:cs typeface="Verdana" pitchFamily="34" charset="0"/>
              </a:rPr>
              <a:t>FlightFinalPrice</a:t>
            </a:r>
            <a:r>
              <a:rPr lang="es-UY" sz="900" b="1" kern="1200" dirty="0" smtClean="0">
                <a:solidFill>
                  <a:schemeClr val="tx1"/>
                </a:solidFill>
                <a:effectLst/>
                <a:latin typeface="Verdana" pitchFamily="34" charset="0"/>
                <a:ea typeface="Verdana" pitchFamily="34" charset="0"/>
                <a:cs typeface="Verdana" pitchFamily="34" charset="0"/>
              </a:rPr>
              <a:t> no se agrega en la tabla física</a:t>
            </a:r>
            <a:r>
              <a:rPr lang="es-UY" sz="900" kern="1200" dirty="0" smtClean="0">
                <a:solidFill>
                  <a:schemeClr val="tx1"/>
                </a:solidFill>
                <a:effectLst/>
                <a:latin typeface="Verdana" pitchFamily="34" charset="0"/>
                <a:ea typeface="Verdana" pitchFamily="34" charset="0"/>
                <a:cs typeface="Verdana" pitchFamily="34" charset="0"/>
              </a:rPr>
              <a:t>.</a:t>
            </a:r>
            <a:r>
              <a:rPr lang="es-UY" sz="900" b="1" kern="1200" dirty="0" smtClean="0">
                <a:solidFill>
                  <a:schemeClr val="tx1"/>
                </a:solidFill>
                <a:effectLst/>
                <a:latin typeface="Verdana" pitchFamily="34" charset="0"/>
                <a:ea typeface="Verdana" pitchFamily="34" charset="0"/>
                <a:cs typeface="Verdana" pitchFamily="34" charset="0"/>
              </a:rPr>
              <a:t> </a:t>
            </a:r>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b="0" kern="1200" dirty="0" smtClean="0">
                <a:solidFill>
                  <a:schemeClr val="tx1"/>
                </a:solidFill>
                <a:effectLst/>
                <a:latin typeface="Verdana" pitchFamily="34" charset="0"/>
                <a:ea typeface="Verdana" pitchFamily="34" charset="0"/>
                <a:cs typeface="Verdana" pitchFamily="34" charset="0"/>
              </a:rPr>
              <a:t>Debido a que el atributo está definido en la base de conocimiento con una fórmula asociada, </a:t>
            </a:r>
            <a:r>
              <a:rPr lang="es-UY" sz="900" b="0" kern="1200" dirty="0" err="1" smtClean="0">
                <a:solidFill>
                  <a:schemeClr val="tx1"/>
                </a:solidFill>
                <a:effectLst/>
                <a:latin typeface="Verdana" pitchFamily="34" charset="0"/>
                <a:ea typeface="Verdana" pitchFamily="34" charset="0"/>
                <a:cs typeface="Verdana" pitchFamily="34" charset="0"/>
              </a:rPr>
              <a:t>GeneXus</a:t>
            </a:r>
            <a:r>
              <a:rPr lang="es-UY" sz="900" b="0" kern="1200" dirty="0" smtClean="0">
                <a:solidFill>
                  <a:schemeClr val="tx1"/>
                </a:solidFill>
                <a:effectLst/>
                <a:latin typeface="Verdana" pitchFamily="34" charset="0"/>
                <a:ea typeface="Verdana" pitchFamily="34" charset="0"/>
                <a:cs typeface="Verdana" pitchFamily="34" charset="0"/>
              </a:rPr>
              <a:t> sabe calcular su valor y en todo objeto en el cual el atributo esté presente, se efectuará el cálculo y se mostrará el resultado.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Procedamos a reorganizar.</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1963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Se generan los programas y vemos la aplicación en ejecución.</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r>
              <a:rPr lang="es-UY" sz="900" kern="1200" dirty="0" smtClean="0">
                <a:solidFill>
                  <a:schemeClr val="tx1"/>
                </a:solidFill>
                <a:effectLst/>
                <a:latin typeface="Verdana" pitchFamily="34" charset="0"/>
                <a:ea typeface="Verdana" pitchFamily="34" charset="0"/>
                <a:cs typeface="Verdana" pitchFamily="34" charset="0"/>
              </a:rPr>
              <a:t>Ejecutamos a la transacción Flight, consultamos el vuelo #1 y vemos en el </a:t>
            </a:r>
            <a:r>
              <a:rPr lang="es-UY" sz="900" kern="1200" dirty="0" err="1" smtClean="0">
                <a:solidFill>
                  <a:schemeClr val="tx1"/>
                </a:solidFill>
                <a:effectLst/>
                <a:latin typeface="Verdana" pitchFamily="34" charset="0"/>
                <a:ea typeface="Verdana" pitchFamily="34" charset="0"/>
                <a:cs typeface="Verdana" pitchFamily="34" charset="0"/>
              </a:rPr>
              <a:t>form</a:t>
            </a:r>
            <a:r>
              <a:rPr lang="es-UY" sz="900" kern="1200" dirty="0" smtClean="0">
                <a:solidFill>
                  <a:schemeClr val="tx1"/>
                </a:solidFill>
                <a:effectLst/>
                <a:latin typeface="Verdana" pitchFamily="34" charset="0"/>
                <a:ea typeface="Verdana" pitchFamily="34" charset="0"/>
                <a:cs typeface="Verdana" pitchFamily="34" charset="0"/>
              </a:rPr>
              <a:t> de la transacción, los 2 nuevos atributos que definimos: </a:t>
            </a:r>
          </a:p>
          <a:p>
            <a:pPr marL="171450" lvl="0" indent="-171450">
              <a:buFont typeface="Arial" pitchFamily="34" charset="0"/>
              <a:buChar char="•"/>
            </a:pPr>
            <a:r>
              <a:rPr lang="es-UY" sz="900" kern="1200" dirty="0" smtClean="0">
                <a:solidFill>
                  <a:schemeClr val="tx1"/>
                </a:solidFill>
                <a:effectLst/>
                <a:latin typeface="Verdana" pitchFamily="34" charset="0"/>
                <a:ea typeface="Verdana" pitchFamily="34" charset="0"/>
                <a:cs typeface="Verdana" pitchFamily="34" charset="0"/>
              </a:rPr>
              <a:t>el porcentaje de descuento, habilitado para que lo ingresemos </a:t>
            </a:r>
          </a:p>
          <a:p>
            <a:pPr marL="171450" lvl="0" indent="-171450">
              <a:buFont typeface="Arial" pitchFamily="34" charset="0"/>
              <a:buChar char="•"/>
            </a:pPr>
            <a:r>
              <a:rPr lang="es-UY" sz="900" kern="1200" dirty="0" smtClean="0">
                <a:solidFill>
                  <a:schemeClr val="tx1"/>
                </a:solidFill>
                <a:effectLst/>
                <a:latin typeface="Verdana" pitchFamily="34" charset="0"/>
                <a:ea typeface="Verdana" pitchFamily="34" charset="0"/>
                <a:cs typeface="Verdana" pitchFamily="34" charset="0"/>
              </a:rPr>
              <a:t>y el precio final, deshabilitado porque es el atributo que definimos fórmula, y su valor no se ingresa, sino que se calculará y desplegará. </a:t>
            </a:r>
          </a:p>
          <a:p>
            <a:pPr marL="171450" lvl="0" indent="-171450">
              <a:buFont typeface="Arial" pitchFamily="34" charset="0"/>
              <a:buChar char="•"/>
            </a:pPr>
            <a:endParaRPr lang="es-UY" sz="900" b="0" kern="1200" dirty="0" smtClean="0">
              <a:solidFill>
                <a:schemeClr val="tx1"/>
              </a:solidFill>
              <a:effectLst/>
              <a:latin typeface="Verdana" pitchFamily="34" charset="0"/>
              <a:ea typeface="Verdana" pitchFamily="34" charset="0"/>
              <a:cs typeface="Verdana" pitchFamily="34" charset="0"/>
            </a:endParaRPr>
          </a:p>
          <a:p>
            <a:r>
              <a:rPr lang="es-UY" sz="900" b="0" kern="1200" dirty="0" smtClean="0">
                <a:solidFill>
                  <a:schemeClr val="tx1"/>
                </a:solidFill>
                <a:effectLst/>
                <a:latin typeface="Verdana" pitchFamily="34" charset="0"/>
                <a:ea typeface="Verdana" pitchFamily="34" charset="0"/>
                <a:cs typeface="Verdana" pitchFamily="34" charset="0"/>
              </a:rPr>
              <a:t>Todo atributo que definamos como fórmula global, será un dato de lectura y no será posible digitar valor para él. Esto se debe a que el atributo obtiene su valor del cálculo asociado, el cual se ejecuta cada vez que el atributo se utiliza. </a:t>
            </a:r>
          </a:p>
          <a:p>
            <a:endParaRPr lang="es-UY" sz="900" b="0" kern="1200" dirty="0" smtClean="0">
              <a:solidFill>
                <a:schemeClr val="tx1"/>
              </a:solidFill>
              <a:effectLst/>
              <a:latin typeface="Verdana" pitchFamily="34" charset="0"/>
              <a:ea typeface="Verdana" pitchFamily="34" charset="0"/>
              <a:cs typeface="Verdana" pitchFamily="34" charset="0"/>
            </a:endParaRPr>
          </a:p>
          <a:p>
            <a:r>
              <a:rPr lang="es-UY" sz="900" b="0" kern="1200" dirty="0" smtClean="0">
                <a:solidFill>
                  <a:schemeClr val="tx1"/>
                </a:solidFill>
                <a:effectLst/>
                <a:latin typeface="Verdana" pitchFamily="34" charset="0"/>
                <a:ea typeface="Verdana" pitchFamily="34" charset="0"/>
                <a:cs typeface="Verdana" pitchFamily="34" charset="0"/>
              </a:rPr>
              <a:t>Además no hay un campo en la tabla física para almacenar el valor de este atributo, así que no tiene sentido que sea editable.</a:t>
            </a:r>
          </a:p>
          <a:p>
            <a:endParaRPr lang="es-UY" sz="900" kern="1200" dirty="0" smtClean="0">
              <a:solidFill>
                <a:schemeClr val="tx1"/>
              </a:solidFill>
              <a:effectLst/>
              <a:latin typeface="Verdana" pitchFamily="34" charset="0"/>
              <a:ea typeface="Verdana" pitchFamily="34" charset="0"/>
              <a:cs typeface="Verdana" pitchFamily="34" charset="0"/>
            </a:endParaRPr>
          </a:p>
          <a:p>
            <a:r>
              <a:rPr lang="es-UY" sz="900" kern="1200" dirty="0" smtClean="0">
                <a:solidFill>
                  <a:schemeClr val="tx1"/>
                </a:solidFill>
                <a:effectLst/>
                <a:latin typeface="Verdana" pitchFamily="34" charset="0"/>
                <a:ea typeface="Verdana" pitchFamily="34" charset="0"/>
                <a:cs typeface="Verdana" pitchFamily="34" charset="0"/>
              </a:rPr>
              <a:t>Ingresemos un porcentaje de descuento para este vuelo, de un 10 %.</a:t>
            </a:r>
          </a:p>
          <a:p>
            <a:endParaRPr lang="es-UY" sz="900" dirty="0" smtClean="0">
              <a:latin typeface="Verdana" pitchFamily="34" charset="0"/>
              <a:ea typeface="Verdana" pitchFamily="34" charset="0"/>
              <a:cs typeface="Verdana" pitchFamily="34" charset="0"/>
            </a:endParaRPr>
          </a:p>
          <a:p>
            <a:r>
              <a:rPr lang="es-UY" sz="900" dirty="0" smtClean="0">
                <a:latin typeface="Verdana" pitchFamily="34" charset="0"/>
                <a:ea typeface="Verdana" pitchFamily="34" charset="0"/>
                <a:cs typeface="Verdana" pitchFamily="34" charset="0"/>
              </a:rPr>
              <a:t>Al salir del campo, vemos que inmediatamente se ejecuta la fórmula, mostrándose el precio final del vuelo con el descuento aplicado.</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5439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Hemos definido así un atributo fórmula global. </a:t>
            </a:r>
          </a:p>
          <a:p>
            <a:pPr algn="just"/>
            <a:endParaRPr lang="es-UY" sz="900" b="1" kern="1200" dirty="0" smtClean="0">
              <a:solidFill>
                <a:schemeClr val="tx1"/>
              </a:solidFill>
              <a:effectLst/>
              <a:latin typeface="Verdana" pitchFamily="34" charset="0"/>
              <a:ea typeface="Verdana" pitchFamily="34" charset="0"/>
              <a:cs typeface="Verdana" pitchFamily="34" charset="0"/>
            </a:endParaRPr>
          </a:p>
          <a:p>
            <a:pPr algn="just"/>
            <a:r>
              <a:rPr lang="es-UY" sz="900" b="0" kern="1200" dirty="0" smtClean="0">
                <a:solidFill>
                  <a:schemeClr val="tx1"/>
                </a:solidFill>
                <a:effectLst/>
                <a:latin typeface="Verdana" pitchFamily="34" charset="0"/>
                <a:ea typeface="Verdana" pitchFamily="34" charset="0"/>
                <a:cs typeface="Verdana" pitchFamily="34" charset="0"/>
              </a:rPr>
              <a:t>Solamente los </a:t>
            </a:r>
            <a:r>
              <a:rPr lang="es-UY" sz="900" b="1" kern="1200" dirty="0" smtClean="0">
                <a:solidFill>
                  <a:schemeClr val="tx1"/>
                </a:solidFill>
                <a:effectLst/>
                <a:latin typeface="Verdana" pitchFamily="34" charset="0"/>
                <a:ea typeface="Verdana" pitchFamily="34" charset="0"/>
                <a:cs typeface="Verdana" pitchFamily="34" charset="0"/>
              </a:rPr>
              <a:t>atributos</a:t>
            </a:r>
            <a:r>
              <a:rPr lang="es-UY" sz="900" kern="1200" dirty="0" smtClean="0">
                <a:solidFill>
                  <a:schemeClr val="tx1"/>
                </a:solidFill>
                <a:effectLst/>
                <a:latin typeface="Verdana" pitchFamily="34" charset="0"/>
                <a:ea typeface="Verdana" pitchFamily="34" charset="0"/>
                <a:cs typeface="Verdana" pitchFamily="34" charset="0"/>
              </a:rPr>
              <a:t> pueden ser definidos como fórmulas globales de la forma que vimos, haciendo uso de la columna Fórmula en la transacción.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Algo importante a saber, es que si bien en el cálculo del ejemplo, hemos involucrado solamente atributos de la propia transacción, </a:t>
            </a:r>
            <a:r>
              <a:rPr lang="es-UY" sz="900" b="1" kern="1200" dirty="0" smtClean="0">
                <a:solidFill>
                  <a:schemeClr val="tx1"/>
                </a:solidFill>
                <a:effectLst/>
                <a:latin typeface="Verdana" pitchFamily="34" charset="0"/>
                <a:ea typeface="Verdana" pitchFamily="34" charset="0"/>
                <a:cs typeface="Verdana" pitchFamily="34" charset="0"/>
              </a:rPr>
              <a:t>es posible involucrar también atributos de la tabla extendida</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Veamos esto:</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4655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Vemos la propuesta de creación de la tabla física </a:t>
            </a:r>
            <a:r>
              <a:rPr lang="es-UY" sz="900" kern="1200" dirty="0" err="1" smtClean="0">
                <a:solidFill>
                  <a:schemeClr val="tx1"/>
                </a:solidFill>
                <a:effectLst/>
                <a:latin typeface="Verdana" pitchFamily="34" charset="0"/>
                <a:ea typeface="Verdana" pitchFamily="34" charset="0"/>
                <a:cs typeface="Verdana" pitchFamily="34" charset="0"/>
              </a:rPr>
              <a:t>Airline</a:t>
            </a:r>
            <a:r>
              <a:rPr lang="es-UY" sz="900" kern="1200" dirty="0" smtClean="0">
                <a:solidFill>
                  <a:schemeClr val="tx1"/>
                </a:solidFill>
                <a:effectLst/>
                <a:latin typeface="Verdana" pitchFamily="34" charset="0"/>
                <a:ea typeface="Verdana" pitchFamily="34" charset="0"/>
                <a:cs typeface="Verdana" pitchFamily="34" charset="0"/>
              </a:rPr>
              <a:t> con los 3 atributos que definimos  y que en la tabla Flight, se agregará la llave foránea </a:t>
            </a:r>
            <a:r>
              <a:rPr lang="es-UY" sz="900" kern="1200" dirty="0" err="1" smtClean="0">
                <a:solidFill>
                  <a:schemeClr val="tx1"/>
                </a:solidFill>
                <a:effectLst/>
                <a:latin typeface="Verdana" pitchFamily="34" charset="0"/>
                <a:ea typeface="Verdana" pitchFamily="34" charset="0"/>
                <a:cs typeface="Verdana" pitchFamily="34" charset="0"/>
              </a:rPr>
              <a:t>AirlineId</a:t>
            </a:r>
            <a:r>
              <a:rPr lang="es-UY" sz="900" kern="1200" dirty="0" smtClean="0">
                <a:solidFill>
                  <a:schemeClr val="tx1"/>
                </a:solidFill>
                <a:effectLst/>
                <a:latin typeface="Verdana" pitchFamily="34" charset="0"/>
                <a:ea typeface="Verdana" pitchFamily="34" charset="0"/>
                <a:cs typeface="Verdana" pitchFamily="34" charset="0"/>
              </a:rPr>
              <a:t> .</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Procedemos a reorganizar y a ejecutar.</a:t>
            </a:r>
          </a:p>
        </p:txBody>
      </p:sp>
    </p:spTree>
    <p:extLst>
      <p:ext uri="{BB962C8B-B14F-4D97-AF65-F5344CB8AC3E}">
        <p14:creationId xmlns:p14="http://schemas.microsoft.com/office/powerpoint/2010/main" val="3010427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0" y="2665977"/>
            <a:ext cx="4733593" cy="1143000"/>
          </a:xfrm>
        </p:spPr>
        <p:txBody>
          <a:bodyPr>
            <a:normAutofit/>
          </a:bodyPr>
          <a:lstStyle/>
          <a:p>
            <a:pPr>
              <a:lnSpc>
                <a:spcPts val="2920"/>
              </a:lnSpc>
              <a:spcBef>
                <a:spcPts val="0"/>
              </a:spcBef>
            </a:pPr>
            <a:r>
              <a:rPr lang="en-US" spc="-60" dirty="0" smtClean="0"/>
              <a:t>FORMULAS</a:t>
            </a:r>
            <a:br>
              <a:rPr lang="en-US" spc="-60" dirty="0" smtClean="0"/>
            </a:b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150" y="3487647"/>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Probamos la fórmula en ejecución</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76363"/>
            <a:ext cx="3096344" cy="466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rot="10800000">
            <a:off x="7164289" y="4941167"/>
            <a:ext cx="966042" cy="360040"/>
          </a:xfrm>
          <a:prstGeom prst="rightArrow">
            <a:avLst/>
          </a:prstGeom>
          <a:solidFill>
            <a:srgbClr val="93AE43"/>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376362"/>
            <a:ext cx="3805902" cy="26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802567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Agregamos condiciones a la fórmula</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323975"/>
            <a:ext cx="87630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90056" y="4725144"/>
            <a:ext cx="6030416" cy="584775"/>
          </a:xfrm>
          <a:prstGeom prst="rect">
            <a:avLst/>
          </a:prstGeom>
          <a:solidFill>
            <a:schemeClr val="bg1">
              <a:lumMod val="95000"/>
            </a:schemeClr>
          </a:solidFill>
          <a:ln w="28575">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UY" sz="1600" dirty="0">
                <a:latin typeface="+mj-lt"/>
                <a:ea typeface="+mj-ea"/>
                <a:cs typeface="+mj-cs"/>
              </a:rPr>
              <a:t>El resultado se </a:t>
            </a:r>
            <a:r>
              <a:rPr lang="es-UY" sz="1600" dirty="0" smtClean="0">
                <a:latin typeface="+mj-lt"/>
                <a:ea typeface="+mj-ea"/>
                <a:cs typeface="+mj-cs"/>
              </a:rPr>
              <a:t>calculará </a:t>
            </a:r>
            <a:r>
              <a:rPr lang="es-UY" sz="1600" dirty="0">
                <a:latin typeface="+mj-lt"/>
                <a:ea typeface="+mj-ea"/>
                <a:cs typeface="+mj-cs"/>
              </a:rPr>
              <a:t>de una forma u otra, dependiendo de cuál condición </a:t>
            </a:r>
            <a:r>
              <a:rPr lang="es-UY" sz="1600" dirty="0" smtClean="0">
                <a:latin typeface="+mj-lt"/>
                <a:ea typeface="+mj-ea"/>
                <a:cs typeface="+mj-cs"/>
              </a:rPr>
              <a:t>resulte </a:t>
            </a:r>
            <a:r>
              <a:rPr lang="es-UY" sz="1600" dirty="0">
                <a:latin typeface="+mj-lt"/>
                <a:ea typeface="+mj-ea"/>
                <a:cs typeface="+mj-cs"/>
              </a:rPr>
              <a:t>verdadera</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585" y="5589240"/>
            <a:ext cx="2778567" cy="792080"/>
          </a:xfrm>
          <a:prstGeom prst="rect">
            <a:avLst/>
          </a:prstGeom>
        </p:spPr>
      </p:pic>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39796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293" y="97308"/>
            <a:ext cx="8964488" cy="912342"/>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Probamos la nueva definición de la fórmula</a:t>
            </a:r>
            <a:endParaRPr lang="es-UY" sz="2800" dirty="0">
              <a:solidFill>
                <a:srgbClr val="93AE43"/>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429000"/>
            <a:ext cx="2778567" cy="79208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232270"/>
            <a:ext cx="3516412" cy="478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1608606" y="5150850"/>
            <a:ext cx="2412000" cy="180000"/>
          </a:xfrm>
          <a:prstGeom prst="roundRect">
            <a:avLst/>
          </a:prstGeom>
          <a:noFill/>
          <a:ln w="28575" cap="flat" cmpd="sng" algn="ctr">
            <a:solidFill>
              <a:srgbClr val="93AE43"/>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776317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Revisando la sintaxis de la fórmula</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323975"/>
            <a:ext cx="87630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36891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07504" y="1268760"/>
            <a:ext cx="85344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pPr algn="l"/>
            <a:r>
              <a:rPr lang="es-UY" sz="2000" b="0" dirty="0" smtClean="0"/>
              <a:t>Veamos 1 ejemplo…</a:t>
            </a:r>
          </a:p>
          <a:p>
            <a:pPr algn="l"/>
            <a:endParaRPr lang="es-UY" sz="2000" b="0" dirty="0" smtClean="0"/>
          </a:p>
          <a:p>
            <a:pPr algn="l"/>
            <a:r>
              <a:rPr lang="es-UY" sz="2000" b="0" dirty="0" smtClean="0"/>
              <a:t>1) Creamos un segundo nivel en la </a:t>
            </a:r>
            <a:r>
              <a:rPr lang="es-UY" sz="2000" b="0" dirty="0" err="1" smtClean="0"/>
              <a:t>trn</a:t>
            </a:r>
            <a:r>
              <a:rPr lang="es-UY" sz="2000" b="0" dirty="0" smtClean="0"/>
              <a:t> Flight:</a:t>
            </a:r>
            <a:endParaRPr lang="es-UY" sz="2000" b="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66" y="2545159"/>
            <a:ext cx="87630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bwMode="auto">
          <a:xfrm>
            <a:off x="2267744" y="5337705"/>
            <a:ext cx="576064" cy="288032"/>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cxnSp>
        <p:nvCxnSpPr>
          <p:cNvPr id="5" name="Straight Arrow Connector 4"/>
          <p:cNvCxnSpPr/>
          <p:nvPr/>
        </p:nvCxnSpPr>
        <p:spPr bwMode="auto">
          <a:xfrm>
            <a:off x="2580486" y="5634681"/>
            <a:ext cx="432048" cy="447814"/>
          </a:xfrm>
          <a:prstGeom prst="straightConnector1">
            <a:avLst/>
          </a:prstGeom>
          <a:ln w="28575">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6" name="TextBox 5"/>
          <p:cNvSpPr txBox="1"/>
          <p:nvPr/>
        </p:nvSpPr>
        <p:spPr>
          <a:xfrm>
            <a:off x="3012534" y="5929535"/>
            <a:ext cx="5087858" cy="307777"/>
          </a:xfrm>
          <a:prstGeom prst="rect">
            <a:avLst/>
          </a:prstGeom>
          <a:noFill/>
        </p:spPr>
        <p:txBody>
          <a:bodyPr wrap="square" rtlCol="0">
            <a:spAutoFit/>
          </a:bodyPr>
          <a:lstStyle/>
          <a:p>
            <a:r>
              <a:rPr lang="es-UY" sz="1400" dirty="0" smtClean="0">
                <a:latin typeface="+mj-lt"/>
                <a:ea typeface="+mj-ea"/>
                <a:cs typeface="+mj-cs"/>
              </a:rPr>
              <a:t>Definiremos </a:t>
            </a:r>
            <a:r>
              <a:rPr lang="es-UY" sz="1400" dirty="0">
                <a:latin typeface="+mj-lt"/>
                <a:ea typeface="+mj-ea"/>
                <a:cs typeface="+mj-cs"/>
              </a:rPr>
              <a:t>este dominio con valores enumerados </a:t>
            </a:r>
            <a:r>
              <a:rPr lang="es-UY" sz="1400" dirty="0" smtClean="0">
                <a:latin typeface="+mj-lt"/>
                <a:ea typeface="+mj-ea"/>
                <a:cs typeface="+mj-cs"/>
              </a:rPr>
              <a:t>…</a:t>
            </a:r>
            <a:endParaRPr lang="es-UY" sz="1400" dirty="0">
              <a:latin typeface="+mj-lt"/>
              <a:ea typeface="+mj-ea"/>
              <a:cs typeface="+mj-cs"/>
            </a:endParaRPr>
          </a:p>
        </p:txBody>
      </p:sp>
      <p:sp>
        <p:nvSpPr>
          <p:cNvPr id="7"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kern="1200" dirty="0" err="1" smtClean="0">
                <a:solidFill>
                  <a:srgbClr val="93AE43"/>
                </a:solidFill>
              </a:rPr>
              <a:t>Count</a:t>
            </a:r>
            <a:r>
              <a:rPr lang="es-UY" sz="2000" kern="1200" dirty="0" smtClean="0">
                <a:solidFill>
                  <a:srgbClr val="93AE43"/>
                </a:solidFill>
              </a:rPr>
              <a:t>, Sum, </a:t>
            </a:r>
            <a:r>
              <a:rPr lang="es-UY" sz="2000" kern="1200" dirty="0" err="1" smtClean="0">
                <a:solidFill>
                  <a:srgbClr val="93AE43"/>
                </a:solidFill>
              </a:rPr>
              <a:t>Average</a:t>
            </a:r>
            <a:r>
              <a:rPr lang="es-UY" sz="2000" kern="1200" dirty="0" smtClean="0">
                <a:solidFill>
                  <a:srgbClr val="93AE43"/>
                </a:solidFill>
              </a:rPr>
              <a:t> y otras..</a:t>
            </a:r>
            <a:endParaRPr lang="es-UY" sz="2000" kern="1200" dirty="0">
              <a:solidFill>
                <a:srgbClr val="93AE43"/>
              </a:solidFill>
            </a:endParaRPr>
          </a:p>
        </p:txBody>
      </p:sp>
      <p:sp>
        <p:nvSpPr>
          <p:cNvPr id="8"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763899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33" y="1096842"/>
            <a:ext cx="8541081" cy="72008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000" b="0" dirty="0" smtClean="0"/>
              <a:t>2) Definimos dominio con valores enumerados:</a:t>
            </a:r>
            <a:endParaRPr lang="es-UY" sz="2000" b="0" dirty="0"/>
          </a:p>
        </p:txBody>
      </p:sp>
      <p:sp>
        <p:nvSpPr>
          <p:cNvPr id="3" name="Title 1"/>
          <p:cNvSpPr txBox="1">
            <a:spLocks/>
          </p:cNvSpPr>
          <p:nvPr/>
        </p:nvSpPr>
        <p:spPr bwMode="auto">
          <a:xfrm>
            <a:off x="232229" y="185081"/>
            <a:ext cx="8708571" cy="94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r>
              <a:rPr lang="es-UY" sz="2000" dirty="0" smtClean="0">
                <a:solidFill>
                  <a:srgbClr val="93AE43"/>
                </a:solidFill>
              </a:rPr>
              <a:t>..</a:t>
            </a:r>
          </a:p>
          <a:p>
            <a:endParaRPr lang="es-UY" sz="20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00808"/>
            <a:ext cx="6303351" cy="487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446487" y="3573016"/>
            <a:ext cx="3960000" cy="180000"/>
          </a:xfrm>
          <a:prstGeom prst="rect">
            <a:avLst/>
          </a:prstGeom>
          <a:noFill/>
          <a:ln w="38100"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787445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504" y="1484784"/>
            <a:ext cx="8534400" cy="75693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000" b="0" dirty="0" smtClean="0"/>
              <a:t>3) Modificamos la clave del nivel </a:t>
            </a:r>
            <a:r>
              <a:rPr lang="es-UY" sz="2000" b="0" dirty="0" err="1" smtClean="0"/>
              <a:t>Seat</a:t>
            </a:r>
            <a:r>
              <a:rPr lang="es-UY" sz="2000" b="0" dirty="0" smtClean="0"/>
              <a:t> para representar mejor al asiento:</a:t>
            </a:r>
            <a:endParaRPr lang="es-UY" sz="2000" b="0" dirty="0"/>
          </a:p>
        </p:txBody>
      </p:sp>
      <p:sp>
        <p:nvSpPr>
          <p:cNvPr id="3"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348880"/>
            <a:ext cx="5040560" cy="382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773251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75" y="2252470"/>
            <a:ext cx="8601905" cy="340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85750" y="1375926"/>
            <a:ext cx="8534400" cy="75693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000" smtClean="0">
                <a:effectLst>
                  <a:glow rad="63500">
                    <a:srgbClr val="8E9D01">
                      <a:alpha val="40000"/>
                    </a:srgbClr>
                  </a:glow>
                </a:effectLst>
              </a:rPr>
              <a:t>4) Definimos una nueva fórmula para contar la cantidad de asientos</a:t>
            </a:r>
            <a:endParaRPr lang="es-UY" sz="2000" dirty="0">
              <a:effectLst>
                <a:glow rad="63500">
                  <a:srgbClr val="8E9D01">
                    <a:alpha val="40000"/>
                  </a:srgbClr>
                </a:glow>
              </a:effectLst>
            </a:endParaRPr>
          </a:p>
        </p:txBody>
      </p:sp>
      <p:sp>
        <p:nvSpPr>
          <p:cNvPr id="4"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sp>
        <p:nvSpPr>
          <p:cNvPr id="5" name="Rounded Rectangle 4"/>
          <p:cNvSpPr/>
          <p:nvPr/>
        </p:nvSpPr>
        <p:spPr bwMode="auto">
          <a:xfrm>
            <a:off x="539552" y="4452878"/>
            <a:ext cx="6048000" cy="144000"/>
          </a:xfrm>
          <a:prstGeom prst="roundRect">
            <a:avLst/>
          </a:prstGeom>
          <a:noFill/>
          <a:ln w="38100"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12808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73013" y="1628800"/>
            <a:ext cx="7920880" cy="4104456"/>
          </a:xfrm>
          <a:prstGeom prst="rect">
            <a:avLst/>
          </a:prstGeom>
          <a:noFill/>
          <a:ln>
            <a:noFill/>
          </a:ln>
        </p:spPr>
      </p:pic>
      <p:sp>
        <p:nvSpPr>
          <p:cNvPr id="3"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537403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sp>
        <p:nvSpPr>
          <p:cNvPr id="3" name="TextBox 2"/>
          <p:cNvSpPr txBox="1"/>
          <p:nvPr/>
        </p:nvSpPr>
        <p:spPr>
          <a:xfrm>
            <a:off x="395536" y="1340768"/>
            <a:ext cx="4104456" cy="461665"/>
          </a:xfrm>
          <a:prstGeom prst="rect">
            <a:avLst/>
          </a:prstGeom>
          <a:noFill/>
        </p:spPr>
        <p:txBody>
          <a:bodyPr wrap="square" rtlCol="0">
            <a:spAutoFit/>
          </a:bodyPr>
          <a:lstStyle/>
          <a:p>
            <a:pPr algn="l"/>
            <a:r>
              <a:rPr lang="es-UY" sz="2400" dirty="0" smtClean="0">
                <a:latin typeface="+mn-lt"/>
              </a:rPr>
              <a:t>Ejecución</a:t>
            </a:r>
            <a:r>
              <a:rPr lang="es-UY" sz="2400" b="1" dirty="0" smtClean="0">
                <a:latin typeface="+mn-lt"/>
              </a:rPr>
              <a:t>:</a:t>
            </a:r>
            <a:endParaRPr lang="es-UY" sz="2400" b="1" dirty="0">
              <a:latin typeface="+mn-l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95" y="1412776"/>
            <a:ext cx="209430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5" y="5199876"/>
            <a:ext cx="2376264" cy="677396"/>
          </a:xfrm>
          <a:prstGeom prst="rect">
            <a:avLst/>
          </a:prstGeom>
        </p:spPr>
      </p:pic>
      <p:sp>
        <p:nvSpPr>
          <p:cNvPr id="6" name="Rounded Rectangle 5"/>
          <p:cNvSpPr/>
          <p:nvPr/>
        </p:nvSpPr>
        <p:spPr bwMode="auto">
          <a:xfrm>
            <a:off x="2555776" y="3969060"/>
            <a:ext cx="1584000" cy="180000"/>
          </a:xfrm>
          <a:prstGeom prst="roundRect">
            <a:avLst/>
          </a:prstGeom>
          <a:noFill/>
          <a:ln w="2857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44502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38356" y="4293096"/>
            <a:ext cx="4669280" cy="1944216"/>
            <a:chOff x="2038356" y="3948634"/>
            <a:chExt cx="4669280" cy="1944216"/>
          </a:xfrm>
        </p:grpSpPr>
        <p:grpSp>
          <p:nvGrpSpPr>
            <p:cNvPr id="3" name="Group 2"/>
            <p:cNvGrpSpPr/>
            <p:nvPr/>
          </p:nvGrpSpPr>
          <p:grpSpPr>
            <a:xfrm>
              <a:off x="2362367" y="3948634"/>
              <a:ext cx="4345269" cy="1944216"/>
              <a:chOff x="2362367" y="3948634"/>
              <a:chExt cx="4345269" cy="1944216"/>
            </a:xfrm>
          </p:grpSpPr>
          <p:sp>
            <p:nvSpPr>
              <p:cNvPr id="5" name="TextBox 4"/>
              <p:cNvSpPr txBox="1"/>
              <p:nvPr/>
            </p:nvSpPr>
            <p:spPr>
              <a:xfrm>
                <a:off x="2362367" y="3948634"/>
                <a:ext cx="3985229" cy="646331"/>
              </a:xfrm>
              <a:prstGeom prst="rect">
                <a:avLst/>
              </a:prstGeom>
              <a:noFill/>
            </p:spPr>
            <p:txBody>
              <a:bodyPr wrap="square" rtlCol="0">
                <a:spAutoFit/>
              </a:bodyPr>
              <a:lstStyle/>
              <a:p>
                <a:r>
                  <a:rPr lang="es-UY" sz="3600" dirty="0">
                    <a:latin typeface="Cartoon" pitchFamily="2" charset="0"/>
                  </a:rPr>
                  <a:t>Fórmulas </a:t>
                </a:r>
                <a:r>
                  <a:rPr lang="es-UY" sz="3600" dirty="0" smtClean="0">
                    <a:latin typeface="Cartoon" pitchFamily="2" charset="0"/>
                  </a:rPr>
                  <a:t>Locales</a:t>
                </a:r>
                <a:endParaRPr lang="es-UY" sz="3600" dirty="0">
                  <a:latin typeface="Cartoon" pitchFamily="2" charset="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172" y="4540039"/>
                <a:ext cx="4176464" cy="135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bwMode="auto">
              <a:xfrm>
                <a:off x="3899324" y="5140124"/>
                <a:ext cx="1968820" cy="216000"/>
              </a:xfrm>
              <a:prstGeom prst="roundRect">
                <a:avLst/>
              </a:prstGeom>
              <a:noFill/>
              <a:ln w="57150" cap="flat" cmpd="sng" algn="ctr">
                <a:solidFill>
                  <a:srgbClr val="FFC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cxnSp>
          <p:nvCxnSpPr>
            <p:cNvPr id="4" name="Straight Arrow Connector 3"/>
            <p:cNvCxnSpPr/>
            <p:nvPr/>
          </p:nvCxnSpPr>
          <p:spPr bwMode="auto">
            <a:xfrm>
              <a:off x="2038356" y="4661703"/>
              <a:ext cx="648022" cy="0"/>
            </a:xfrm>
            <a:prstGeom prst="straightConnector1">
              <a:avLst/>
            </a:prstGeom>
            <a:noFill/>
            <a:ln w="69850" cap="flat" cmpd="sng" algn="ctr">
              <a:solidFill>
                <a:srgbClr val="FFC000"/>
              </a:solidFill>
              <a:prstDash val="solid"/>
              <a:round/>
              <a:headEnd type="none" w="med" len="med"/>
              <a:tailEnd type="arrow"/>
            </a:ln>
            <a:effectLst/>
          </p:spPr>
        </p:cxnSp>
      </p:grpSp>
      <p:sp>
        <p:nvSpPr>
          <p:cNvPr id="8" name="Title 1"/>
          <p:cNvSpPr txBox="1">
            <a:spLocks/>
          </p:cNvSpPr>
          <p:nvPr/>
        </p:nvSpPr>
        <p:spPr>
          <a:xfrm>
            <a:off x="285749" y="235349"/>
            <a:ext cx="5582395" cy="74712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2 tipos de fórmulas</a:t>
            </a:r>
            <a:endParaRPr lang="es-UY" dirty="0">
              <a:solidFill>
                <a:srgbClr val="93AE43"/>
              </a:solidFill>
            </a:endParaRPr>
          </a:p>
        </p:txBody>
      </p:sp>
      <p:grpSp>
        <p:nvGrpSpPr>
          <p:cNvPr id="9" name="Group 8"/>
          <p:cNvGrpSpPr/>
          <p:nvPr/>
        </p:nvGrpSpPr>
        <p:grpSpPr>
          <a:xfrm>
            <a:off x="107504" y="982469"/>
            <a:ext cx="8825452" cy="2913915"/>
            <a:chOff x="107504" y="982469"/>
            <a:chExt cx="8825452" cy="2913915"/>
          </a:xfrm>
        </p:grpSpPr>
        <p:grpSp>
          <p:nvGrpSpPr>
            <p:cNvPr id="10" name="Group 9"/>
            <p:cNvGrpSpPr/>
            <p:nvPr/>
          </p:nvGrpSpPr>
          <p:grpSpPr>
            <a:xfrm>
              <a:off x="107504" y="982469"/>
              <a:ext cx="6445895" cy="2502961"/>
              <a:chOff x="107504" y="982469"/>
              <a:chExt cx="6445895" cy="2502961"/>
            </a:xfrm>
          </p:grpSpPr>
          <p:cxnSp>
            <p:nvCxnSpPr>
              <p:cNvPr id="12" name="Straight Arrow Connector 11"/>
              <p:cNvCxnSpPr/>
              <p:nvPr/>
            </p:nvCxnSpPr>
            <p:spPr bwMode="auto">
              <a:xfrm flipH="1">
                <a:off x="5868144" y="2837358"/>
                <a:ext cx="685255" cy="648072"/>
              </a:xfrm>
              <a:prstGeom prst="straightConnector1">
                <a:avLst/>
              </a:prstGeom>
              <a:noFill/>
              <a:ln w="9525" cap="flat" cmpd="sng" algn="ctr">
                <a:noFill/>
                <a:prstDash val="solid"/>
                <a:round/>
                <a:headEnd type="none" w="med" len="med"/>
                <a:tailEnd type="arrow"/>
              </a:ln>
              <a:effectLst/>
            </p:spPr>
          </p:cxnSp>
          <p:sp>
            <p:nvSpPr>
              <p:cNvPr id="13" name="TextBox 12"/>
              <p:cNvSpPr txBox="1"/>
              <p:nvPr/>
            </p:nvSpPr>
            <p:spPr>
              <a:xfrm>
                <a:off x="107504" y="982469"/>
                <a:ext cx="4069684" cy="646331"/>
              </a:xfrm>
              <a:prstGeom prst="rect">
                <a:avLst/>
              </a:prstGeom>
              <a:noFill/>
            </p:spPr>
            <p:txBody>
              <a:bodyPr wrap="square" rtlCol="0">
                <a:spAutoFit/>
              </a:bodyPr>
              <a:lstStyle/>
              <a:p>
                <a:pPr algn="l"/>
                <a:r>
                  <a:rPr lang="es-UY" sz="3600" dirty="0" smtClean="0">
                    <a:latin typeface="Cartoon" pitchFamily="2" charset="0"/>
                  </a:rPr>
                  <a:t>Fórmulas Globales</a:t>
                </a:r>
                <a:endParaRPr lang="es-UY" sz="3600" dirty="0">
                  <a:latin typeface="Cartoon" pitchFamily="2" charset="0"/>
                </a:endParaRPr>
              </a:p>
            </p:txBody>
          </p:sp>
        </p:gr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88" y="1556791"/>
              <a:ext cx="8712968" cy="233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59265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504" y="1519942"/>
            <a:ext cx="8820150" cy="75693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000" b="0" dirty="0" smtClean="0"/>
              <a:t>Es posible agregar condiciones para contar “ciertas” líneas:</a:t>
            </a:r>
            <a:endParaRPr lang="es-UY" sz="2000" b="0" dirty="0"/>
          </a:p>
        </p:txBody>
      </p:sp>
      <p:sp>
        <p:nvSpPr>
          <p:cNvPr id="3"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2" y="2276231"/>
            <a:ext cx="8676456" cy="345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6412964" y="4497838"/>
            <a:ext cx="1620000" cy="144000"/>
          </a:xfrm>
          <a:prstGeom prst="roundRect">
            <a:avLst/>
          </a:prstGeom>
          <a:noFill/>
          <a:ln w="38100"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622495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533" y="1296102"/>
            <a:ext cx="2200818" cy="522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sp>
        <p:nvSpPr>
          <p:cNvPr id="4" name="TextBox 3"/>
          <p:cNvSpPr txBox="1"/>
          <p:nvPr/>
        </p:nvSpPr>
        <p:spPr>
          <a:xfrm>
            <a:off x="395536" y="1152086"/>
            <a:ext cx="4104456" cy="461665"/>
          </a:xfrm>
          <a:prstGeom prst="rect">
            <a:avLst/>
          </a:prstGeom>
          <a:noFill/>
        </p:spPr>
        <p:txBody>
          <a:bodyPr wrap="square" rtlCol="0">
            <a:spAutoFit/>
          </a:bodyPr>
          <a:lstStyle/>
          <a:p>
            <a:pPr algn="l"/>
            <a:r>
              <a:rPr lang="es-UY" sz="2400" dirty="0" smtClean="0">
                <a:latin typeface="+mn-lt"/>
              </a:rPr>
              <a:t>Ejecución</a:t>
            </a:r>
            <a:r>
              <a:rPr lang="es-UY" sz="2400" b="1" dirty="0" smtClean="0">
                <a:latin typeface="+mn-lt"/>
              </a:rPr>
              <a:t>:</a:t>
            </a:r>
            <a:endParaRPr lang="es-UY" sz="2400" b="1" dirty="0">
              <a:latin typeface="+mn-lt"/>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6552" y="5707866"/>
            <a:ext cx="2376264" cy="677396"/>
          </a:xfrm>
          <a:prstGeom prst="rect">
            <a:avLst/>
          </a:prstGeom>
        </p:spPr>
      </p:pic>
      <p:sp>
        <p:nvSpPr>
          <p:cNvPr id="6" name="Rounded Rectangle 5"/>
          <p:cNvSpPr/>
          <p:nvPr/>
        </p:nvSpPr>
        <p:spPr bwMode="auto">
          <a:xfrm>
            <a:off x="2292453" y="4065798"/>
            <a:ext cx="1584000" cy="180000"/>
          </a:xfrm>
          <a:prstGeom prst="roundRect">
            <a:avLst/>
          </a:prstGeom>
          <a:noFill/>
          <a:ln w="28575"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3267087" y="4703222"/>
            <a:ext cx="684000" cy="216000"/>
          </a:xfrm>
          <a:prstGeom prst="ellipse">
            <a:avLst/>
          </a:prstGeom>
          <a:noFill/>
          <a:ln w="28575"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8"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09907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424965"/>
            <a:ext cx="8280920" cy="4708981"/>
          </a:xfrm>
          <a:prstGeom prst="rect">
            <a:avLst/>
          </a:prstGeom>
        </p:spPr>
        <p:txBody>
          <a:bodyPr wrap="square">
            <a:spAutoFit/>
          </a:bodyPr>
          <a:lstStyle/>
          <a:p>
            <a:pPr marL="171450" indent="-171450">
              <a:buFont typeface="Arial" pitchFamily="34" charset="0"/>
              <a:buChar char="•"/>
            </a:pPr>
            <a:r>
              <a:rPr lang="es-UY" sz="1600" dirty="0">
                <a:latin typeface="+mj-lt"/>
              </a:rPr>
              <a:t>Contamos </a:t>
            </a:r>
            <a:r>
              <a:rPr lang="es-UY" sz="1600" dirty="0" smtClean="0">
                <a:latin typeface="+mj-lt"/>
              </a:rPr>
              <a:t>con </a:t>
            </a:r>
            <a:r>
              <a:rPr lang="es-UY" sz="1600" dirty="0">
                <a:latin typeface="+mj-lt"/>
              </a:rPr>
              <a:t>otras fórmulas </a:t>
            </a:r>
            <a:r>
              <a:rPr lang="es-UY" sz="1600" dirty="0" smtClean="0">
                <a:latin typeface="+mj-lt"/>
              </a:rPr>
              <a:t>que </a:t>
            </a:r>
            <a:r>
              <a:rPr lang="es-UY" sz="1600" dirty="0">
                <a:latin typeface="+mj-lt"/>
              </a:rPr>
              <a:t>realizan operaciones teniendo en cuenta varios </a:t>
            </a:r>
            <a:r>
              <a:rPr lang="es-UY" sz="1600" dirty="0" smtClean="0">
                <a:latin typeface="+mj-lt"/>
              </a:rPr>
              <a:t>registros:</a:t>
            </a:r>
          </a:p>
          <a:p>
            <a:pPr marL="171450" indent="-171450">
              <a:buFont typeface="Arial" pitchFamily="34" charset="0"/>
              <a:buChar char="•"/>
            </a:pPr>
            <a:endParaRPr lang="es-UY" sz="1600" dirty="0">
              <a:latin typeface="+mj-lt"/>
            </a:endParaRPr>
          </a:p>
          <a:p>
            <a:pPr marL="628650" lvl="1" indent="-171450">
              <a:buFont typeface="Arial" pitchFamily="34" charset="0"/>
              <a:buChar char="•"/>
            </a:pPr>
            <a:r>
              <a:rPr lang="es-UY" sz="1600" dirty="0" smtClean="0">
                <a:latin typeface="+mj-lt"/>
              </a:rPr>
              <a:t>Sum</a:t>
            </a:r>
          </a:p>
          <a:p>
            <a:pPr marL="628650" lvl="1" indent="-171450">
              <a:buFont typeface="Arial" pitchFamily="34" charset="0"/>
              <a:buChar char="•"/>
            </a:pPr>
            <a:r>
              <a:rPr lang="es-UY" sz="1600" dirty="0" err="1" smtClean="0">
                <a:latin typeface="+mj-lt"/>
              </a:rPr>
              <a:t>Average</a:t>
            </a:r>
            <a:endParaRPr lang="es-UY" sz="1600" dirty="0" smtClean="0">
              <a:latin typeface="+mj-lt"/>
            </a:endParaRPr>
          </a:p>
          <a:p>
            <a:pPr marL="628650" lvl="1" indent="-171450">
              <a:buFont typeface="Arial" pitchFamily="34" charset="0"/>
              <a:buChar char="•"/>
            </a:pPr>
            <a:r>
              <a:rPr lang="es-UY" sz="1600" dirty="0" smtClean="0">
                <a:latin typeface="+mj-lt"/>
              </a:rPr>
              <a:t>Max</a:t>
            </a:r>
          </a:p>
          <a:p>
            <a:pPr marL="628650" lvl="1" indent="-171450">
              <a:buFont typeface="Arial" pitchFamily="34" charset="0"/>
              <a:buChar char="•"/>
            </a:pPr>
            <a:r>
              <a:rPr lang="es-UY" sz="1600" dirty="0" smtClean="0">
                <a:latin typeface="+mj-lt"/>
              </a:rPr>
              <a:t>Min</a:t>
            </a:r>
          </a:p>
          <a:p>
            <a:pPr marL="628650" lvl="1" indent="-171450">
              <a:buFont typeface="Arial" pitchFamily="34" charset="0"/>
              <a:buChar char="•"/>
            </a:pPr>
            <a:r>
              <a:rPr lang="es-UY" sz="1600" dirty="0" err="1" smtClean="0">
                <a:latin typeface="+mj-lt"/>
              </a:rPr>
              <a:t>Find</a:t>
            </a:r>
            <a:endParaRPr lang="es-UY" sz="1600" dirty="0" smtClean="0">
              <a:latin typeface="+mj-lt"/>
            </a:endParaRPr>
          </a:p>
          <a:p>
            <a:pPr lvl="1"/>
            <a:r>
              <a:rPr lang="es-UY" sz="1600" dirty="0">
                <a:latin typeface="+mj-lt"/>
              </a:rPr>
              <a:t> </a:t>
            </a:r>
          </a:p>
          <a:p>
            <a:pPr marL="285750" indent="-285750">
              <a:buFont typeface="Arial" pitchFamily="34" charset="0"/>
              <a:buChar char="•"/>
            </a:pPr>
            <a:r>
              <a:rPr lang="es-UY" sz="1600" dirty="0">
                <a:latin typeface="+mj-lt"/>
              </a:rPr>
              <a:t>El atributo que se referencia dentro del paréntesis de la fórmula, le da la información a </a:t>
            </a:r>
            <a:r>
              <a:rPr lang="es-UY" sz="1600" dirty="0" err="1">
                <a:latin typeface="+mj-lt"/>
              </a:rPr>
              <a:t>GeneXus</a:t>
            </a:r>
            <a:r>
              <a:rPr lang="es-UY" sz="1600" dirty="0">
                <a:latin typeface="+mj-lt"/>
              </a:rPr>
              <a:t> de la tabla a navegar para realizar el cálculo. </a:t>
            </a:r>
          </a:p>
          <a:p>
            <a:r>
              <a:rPr lang="es-UY" sz="1600" dirty="0">
                <a:latin typeface="+mj-lt"/>
              </a:rPr>
              <a:t> </a:t>
            </a:r>
          </a:p>
          <a:p>
            <a:pPr marL="285750" indent="-285750">
              <a:buFont typeface="Arial" pitchFamily="34" charset="0"/>
              <a:buChar char="•"/>
            </a:pPr>
            <a:r>
              <a:rPr lang="es-UY" sz="1600" dirty="0">
                <a:latin typeface="+mj-lt"/>
              </a:rPr>
              <a:t>Si </a:t>
            </a:r>
            <a:r>
              <a:rPr lang="es-UY" sz="1600" dirty="0" err="1">
                <a:latin typeface="+mj-lt"/>
              </a:rPr>
              <a:t>GeneXus</a:t>
            </a:r>
            <a:r>
              <a:rPr lang="es-UY" sz="1600" dirty="0">
                <a:latin typeface="+mj-lt"/>
              </a:rPr>
              <a:t> detecta relación entre la tabla navegada y donde se encuentra definido el atributo fórmula, solamente tendrá en cuenta para el cálculo los registros </a:t>
            </a:r>
            <a:r>
              <a:rPr lang="es-UY" sz="1600" dirty="0" smtClean="0">
                <a:latin typeface="+mj-lt"/>
              </a:rPr>
              <a:t>relacionados.</a:t>
            </a:r>
          </a:p>
          <a:p>
            <a:pPr marL="285750" indent="-285750">
              <a:buFont typeface="Arial" pitchFamily="34" charset="0"/>
              <a:buChar char="•"/>
            </a:pPr>
            <a:endParaRPr lang="es-UY" sz="1600" dirty="0">
              <a:latin typeface="+mj-lt"/>
            </a:endParaRPr>
          </a:p>
          <a:p>
            <a:pPr marL="285750" indent="-285750">
              <a:buFont typeface="Arial" pitchFamily="34" charset="0"/>
              <a:buChar char="•"/>
            </a:pPr>
            <a:r>
              <a:rPr lang="es-UY" sz="1600" dirty="0">
                <a:latin typeface="+mj-lt"/>
              </a:rPr>
              <a:t>De no encontrar relación, </a:t>
            </a:r>
            <a:r>
              <a:rPr lang="es-UY" sz="1600" dirty="0" err="1">
                <a:latin typeface="+mj-lt"/>
              </a:rPr>
              <a:t>GeneXus</a:t>
            </a:r>
            <a:r>
              <a:rPr lang="es-UY" sz="1600" dirty="0">
                <a:latin typeface="+mj-lt"/>
              </a:rPr>
              <a:t> realizará la operación teniendo en cuenta </a:t>
            </a:r>
            <a:r>
              <a:rPr lang="es-UY" sz="1600" b="1" dirty="0">
                <a:latin typeface="+mj-lt"/>
              </a:rPr>
              <a:t>todos los registros de la tabla navegada.</a:t>
            </a:r>
            <a:endParaRPr lang="es-UY" sz="1600" dirty="0">
              <a:latin typeface="+mj-lt"/>
            </a:endParaRPr>
          </a:p>
          <a:p>
            <a:r>
              <a:rPr lang="es-UY" b="1" dirty="0">
                <a:latin typeface="Arial" charset="0"/>
              </a:rPr>
              <a:t> </a:t>
            </a:r>
            <a:endParaRPr lang="es-UY" dirty="0">
              <a:latin typeface="Arial" charset="0"/>
            </a:endParaRPr>
          </a:p>
        </p:txBody>
      </p:sp>
      <p:sp>
        <p:nvSpPr>
          <p:cNvPr id="3" name="Title 1"/>
          <p:cNvSpPr txBox="1">
            <a:spLocks/>
          </p:cNvSpPr>
          <p:nvPr/>
        </p:nvSpPr>
        <p:spPr bwMode="auto">
          <a:xfrm>
            <a:off x="0" y="188640"/>
            <a:ext cx="9144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kern="1200" dirty="0" smtClean="0">
                <a:solidFill>
                  <a:srgbClr val="93AE43"/>
                </a:solidFill>
              </a:rPr>
              <a:t>Otro tipo de fórmulas (también globales): </a:t>
            </a:r>
            <a:br>
              <a:rPr lang="es-UY" sz="2800" kern="1200" dirty="0" smtClean="0">
                <a:solidFill>
                  <a:srgbClr val="93AE43"/>
                </a:solidFill>
              </a:rPr>
            </a:br>
            <a:r>
              <a:rPr lang="es-UY" sz="2000" dirty="0" err="1">
                <a:solidFill>
                  <a:srgbClr val="93AE43"/>
                </a:solidFill>
              </a:rPr>
              <a:t>Count</a:t>
            </a:r>
            <a:r>
              <a:rPr lang="es-UY" sz="2000" dirty="0">
                <a:solidFill>
                  <a:srgbClr val="93AE43"/>
                </a:solidFill>
              </a:rPr>
              <a:t>, Sum, </a:t>
            </a:r>
            <a:r>
              <a:rPr lang="es-UY" sz="2000" dirty="0" err="1">
                <a:solidFill>
                  <a:srgbClr val="93AE43"/>
                </a:solidFill>
              </a:rPr>
              <a:t>Average</a:t>
            </a:r>
            <a:r>
              <a:rPr lang="es-UY" sz="2000" dirty="0">
                <a:solidFill>
                  <a:srgbClr val="93AE43"/>
                </a:solidFill>
              </a:rPr>
              <a:t> y otras..</a:t>
            </a:r>
          </a:p>
        </p:txBody>
      </p:sp>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99538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20007"/>
            <a:ext cx="5911850" cy="77016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Fórmulas globales</a:t>
            </a:r>
            <a:endParaRPr lang="es-UY"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157413"/>
            <a:ext cx="86487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360593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361950"/>
            <a:ext cx="6506936" cy="741136"/>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Definiendo una fórmula global</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56" y="2060848"/>
            <a:ext cx="8735132" cy="228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bwMode="auto">
          <a:xfrm rot="8229431">
            <a:off x="6401429" y="4192544"/>
            <a:ext cx="504056" cy="958949"/>
          </a:xfrm>
          <a:prstGeom prst="downArrow">
            <a:avLst/>
          </a:prstGeom>
          <a:solidFill>
            <a:srgbClr val="93AE43"/>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185817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05493"/>
            <a:ext cx="6564993" cy="886279"/>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Definiendo una fórmula global</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80" y="2060848"/>
            <a:ext cx="8856983" cy="22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97086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34521"/>
            <a:ext cx="7189107" cy="57864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Definiendo una fórmula global</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30" y="2344885"/>
            <a:ext cx="8604448" cy="273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rot="20069934">
            <a:off x="447665" y="4854378"/>
            <a:ext cx="696679" cy="425710"/>
          </a:xfrm>
          <a:prstGeom prst="rightArrow">
            <a:avLst/>
          </a:prstGeom>
          <a:solidFill>
            <a:srgbClr val="93AE43"/>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935117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440" y="1577862"/>
            <a:ext cx="3204912" cy="393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Ejecutando la aplicación con una fórmula global</a:t>
            </a:r>
            <a:endParaRPr lang="es-UY" sz="2800" dirty="0">
              <a:solidFill>
                <a:srgbClr val="93AE43"/>
              </a:solidFill>
            </a:endParaRPr>
          </a:p>
        </p:txBody>
      </p:sp>
      <p:sp>
        <p:nvSpPr>
          <p:cNvPr id="4" name="Oval 3"/>
          <p:cNvSpPr/>
          <p:nvPr/>
        </p:nvSpPr>
        <p:spPr bwMode="auto">
          <a:xfrm>
            <a:off x="4572000" y="4340394"/>
            <a:ext cx="2160240" cy="288032"/>
          </a:xfrm>
          <a:prstGeom prst="ellipse">
            <a:avLst/>
          </a:prstGeom>
          <a:noFill/>
          <a:ln w="38100"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Right Arrow 4"/>
          <p:cNvSpPr/>
          <p:nvPr/>
        </p:nvSpPr>
        <p:spPr bwMode="auto">
          <a:xfrm>
            <a:off x="3811444" y="4648436"/>
            <a:ext cx="720080" cy="303798"/>
          </a:xfrm>
          <a:prstGeom prst="rightArrow">
            <a:avLst/>
          </a:prstGeom>
          <a:solidFill>
            <a:srgbClr val="93AE43"/>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577862"/>
            <a:ext cx="3384376" cy="393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bwMode="auto">
          <a:xfrm>
            <a:off x="4572000" y="4653136"/>
            <a:ext cx="2196000" cy="252000"/>
          </a:xfrm>
          <a:prstGeom prst="roundRect">
            <a:avLst/>
          </a:prstGeom>
          <a:noFill/>
          <a:ln w="38100" cap="flat" cmpd="sng" algn="ctr">
            <a:solidFill>
              <a:srgbClr val="93AE43"/>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rgbClr val="050AE5"/>
              </a:solidFill>
              <a:effectLst/>
              <a:latin typeface="Times New Roman" pitchFamily="18" charset="0"/>
            </a:endParaRPr>
          </a:p>
        </p:txBody>
      </p:sp>
      <p:sp>
        <p:nvSpPr>
          <p:cNvPr id="8"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342200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72061"/>
            <a:ext cx="73533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Uso de atributos de la tabla extendida en una fórmula global</a:t>
            </a:r>
            <a:endParaRPr lang="es-UY" sz="2800" dirty="0">
              <a:solidFill>
                <a:srgbClr val="93AE43"/>
              </a:solidFill>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26" y="1844824"/>
            <a:ext cx="4650507" cy="147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91738" y="1052736"/>
            <a:ext cx="4789984"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pPr algn="l"/>
            <a:r>
              <a:rPr lang="es-UY" sz="1600" dirty="0" smtClean="0"/>
              <a:t>Creamos transacción </a:t>
            </a:r>
            <a:r>
              <a:rPr lang="es-UY" sz="1600" dirty="0" err="1" smtClean="0"/>
              <a:t>Airline</a:t>
            </a:r>
            <a:r>
              <a:rPr lang="es-UY" sz="1600" dirty="0" smtClean="0"/>
              <a:t>:</a:t>
            </a:r>
            <a:endParaRPr lang="es-UY" sz="1600" dirty="0"/>
          </a:p>
        </p:txBody>
      </p:sp>
      <p:sp>
        <p:nvSpPr>
          <p:cNvPr id="6" name="Title 1"/>
          <p:cNvSpPr txBox="1">
            <a:spLocks/>
          </p:cNvSpPr>
          <p:nvPr/>
        </p:nvSpPr>
        <p:spPr bwMode="auto">
          <a:xfrm>
            <a:off x="84916" y="3019540"/>
            <a:ext cx="887275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pPr algn="l"/>
            <a:r>
              <a:rPr lang="es-UY" sz="1600" dirty="0"/>
              <a:t>Agregamos atributos de </a:t>
            </a:r>
            <a:r>
              <a:rPr lang="es-UY" sz="1600" dirty="0" err="1"/>
              <a:t>Airline</a:t>
            </a:r>
            <a:r>
              <a:rPr lang="es-UY" sz="1600" dirty="0"/>
              <a:t> a Flight + definimos el precio del vuelo en base al descuento de la aerolínea:</a:t>
            </a:r>
          </a:p>
        </p:txBody>
      </p:sp>
      <p:sp>
        <p:nvSpPr>
          <p:cNvPr id="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565151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Uso de atributos de la tabla extendida en una fórmula global</a:t>
            </a:r>
            <a:endParaRPr lang="es-UY" sz="2800" dirty="0">
              <a:solidFill>
                <a:srgbClr val="93AE43"/>
              </a:solidFill>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2" y="1844824"/>
            <a:ext cx="8532440" cy="334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rot="20069934">
            <a:off x="447665" y="3414218"/>
            <a:ext cx="696679" cy="425710"/>
          </a:xfrm>
          <a:prstGeom prst="rightArrow">
            <a:avLst/>
          </a:prstGeom>
          <a:solidFill>
            <a:srgbClr val="93AE43"/>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a:t>
            </a:r>
            <a:endParaRPr lang="en-US" b="0" i="0" dirty="0">
              <a:solidFill>
                <a:schemeClr val="bg1">
                  <a:lumMod val="95000"/>
                </a:schemeClr>
              </a:solidFill>
            </a:endParaRPr>
          </a:p>
        </p:txBody>
      </p:sp>
    </p:spTree>
    <p:extLst>
      <p:ext uri="{BB962C8B-B14F-4D97-AF65-F5344CB8AC3E}">
        <p14:creationId xmlns:p14="http://schemas.microsoft.com/office/powerpoint/2010/main" val="2592469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2213</TotalTime>
  <Words>1630</Words>
  <Application>Microsoft Office PowerPoint</Application>
  <PresentationFormat>On-screen Show (4:3)</PresentationFormat>
  <Paragraphs>197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FORMULAS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190</cp:revision>
  <cp:lastPrinted>2013-05-13T18:08:38Z</cp:lastPrinted>
  <dcterms:created xsi:type="dcterms:W3CDTF">2013-04-25T16:22:53Z</dcterms:created>
  <dcterms:modified xsi:type="dcterms:W3CDTF">2013-06-03T14:40:23Z</dcterms:modified>
</cp:coreProperties>
</file>