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1"/>
            <p14:sldId id="262"/>
            <p14:sldId id="263"/>
            <p14:sldId id="264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E43"/>
    <a:srgbClr val="92BA5E"/>
    <a:srgbClr val="8EBB38"/>
    <a:srgbClr val="5E5E5E"/>
    <a:srgbClr val="A6CE2A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452" autoAdjust="0"/>
    <p:restoredTop sz="75986" autoAdjust="0"/>
  </p:normalViewPr>
  <p:slideViewPr>
    <p:cSldViewPr snapToGrid="0" snapToObjects="1">
      <p:cViewPr>
        <p:scale>
          <a:sx n="66" d="100"/>
          <a:sy n="66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2046" y="223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CFE4-5E7D-4C36-9678-2ED301D0586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Son dos conceptos muy sencillos, importante entenderlos, ya que se usan mucho en el uso de la herramienta en general.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Hasta ahora nos hemos concentrado en el nodo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Objects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ya que bajo el mismo vamos creando los objetos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 definen a la aplicación.</a:t>
            </a:r>
          </a:p>
          <a:p>
            <a:pPr algn="just"/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Observemos ahora el </a:t>
            </a:r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nodo </a:t>
            </a:r>
            <a:r>
              <a:rPr lang="es-UY" sz="9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Tables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Bajo este nodo, podemos observar cuales tablas físicas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GeneXus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ha determinado crear en la base de datos a partir de las estructuras de las transacciones que definimos, y qué atributos componen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 cada tabla.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7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20657"/>
            <a:ext cx="5438140" cy="4467701"/>
          </a:xfrm>
        </p:spPr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Este diagrama nos permite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visualizar cómo se relacionan todas las tablas de la aplicación y qué atributos componen a c/u.</a:t>
            </a:r>
          </a:p>
          <a:p>
            <a:pPr algn="just"/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Tabla Base: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Llamamos tabla base a cualquier tabla de la base de datos en la cual estemos posicionados en determinado momento, por ejemplo, para desplegar sus datos o modificarlos.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ejecutamos una transacción de 1 nivel, la misma tiene una tabla base asociada, es decir, una tabla física, en la cual se realizan las inserciones, modificaciones y eliminaciones que operamos a través de la pantalla de la transacción, en forma interactiva.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trabajamos con una transacción de más de 1 nivel, cada nivel tiene una tabla base asociada, en la cual se realizan las inserciones, modificaciones y eliminaciones que procesamos a través de dicho nivel.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También cuando definamos consultas (por ejemplo un listado), estaremos navegando cierta tabla base. </a:t>
            </a:r>
          </a:p>
          <a:p>
            <a:pPr algn="just"/>
            <a:r>
              <a:rPr lang="es-UY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tabla base entonces, </a:t>
            </a:r>
            <a:r>
              <a:rPr lang="es-UY" sz="900" b="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 cualquier tabla física de la base de datos, en la cual estemos posicionados trabajando en determinado momento</a:t>
            </a:r>
            <a:r>
              <a:rPr lang="es-UY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/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Tabla Extendida: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Este concepto surge para simplificar la tarea de saber a cuáles tablas tenemos alcance cuando estamos posicionados en cierta tabla base.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ejemplo, la transacción “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Attraction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 tiene por tabla base, o tabla física asociada, a la tabla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Attraction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Y como hemos visto anteriormente, como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CategoryId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es un atributo llave foránea en la transacción “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Attraction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”, podemos referenciar al atributo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CategoryName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Éste, no pertenece a la tabla base asociada a la transacción “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Attraction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”, pero podemos obtener su valor porque se encuentra en la tabla extendida. </a:t>
            </a:r>
          </a:p>
          <a:p>
            <a:pPr algn="just"/>
            <a:endParaRPr lang="es-UY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Generalizando, siempre a partir de una llave foránea –como lo son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CategoryId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CountryId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CityId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“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Attraction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”– podemos obtener los valores de sus atributos secundarios de las tablas en las cuales se encuentran. Y si en dichas tablas hay a su vez otra u otras llaves foráneas, la cadena sigue y se pueden obtener sus datos relacionados también.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Dada cierta tabla, cualquiera que consideremos tabla base en determinado momento, </a:t>
            </a:r>
            <a:r>
              <a:rPr lang="es-UY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 tabla extendida es el conjunto de todos los atributos de la propia tabla base, más todos los atributos de las tablas que tengan relación N-1 directamente o indirectamente con ella.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7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Observando un diagrama de tablas, para obtener la tabla extendida de cierta tabla base, podemos partir de la misma y </a:t>
            </a:r>
            <a:r>
              <a:rPr lang="es-UY" sz="9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seguir las flechas que tienen punta doble desde la tabla base y punta simple en el otro extremo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y la tabla a la que lleguemos también será parte de su tabla extendida. Todas las tablas a las cuales se pueda llegar siguiendo flechas dobles formarán parte de la tabla extendida.</a:t>
            </a:r>
          </a:p>
          <a:p>
            <a:pPr algn="just"/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 definitiva, estaremos navegando en el sentido de las relaciones N a 1.</a:t>
            </a:r>
            <a:endParaRPr lang="es-UY" sz="9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3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miramos el diagrama de tablas y tomamos como tabla base a ATTRACTION, podemos</a:t>
            </a:r>
            <a:r>
              <a:rPr lang="es-UY" sz="9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notar que 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 tabla extendida comprende: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la tabla ATTRACTION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seguimos la doble flecha vemos que CATEGORY queda </a:t>
            </a:r>
            <a:r>
              <a:rPr lang="es-UY" sz="9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incluída</a:t>
            </a: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el otro lado hay también una doble flecha, que indica que COUNTRYCITY también está incluida.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UY" sz="9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Desde COUNTRYCITY hay una doble flecha, de modo que COUNTRY también pertenece a la tabla extendida de la tabla base ATTRACTION.</a:t>
            </a:r>
          </a:p>
        </p:txBody>
      </p:sp>
    </p:spTree>
    <p:extLst>
      <p:ext uri="{BB962C8B-B14F-4D97-AF65-F5344CB8AC3E}">
        <p14:creationId xmlns:p14="http://schemas.microsoft.com/office/powerpoint/2010/main" val="347317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93258"/>
            <a:ext cx="5558971" cy="1515720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IDENTIFICANDO ATRIBUTOS DISPONIBLES</a:t>
            </a:r>
            <a:br>
              <a:rPr lang="en-US" spc="-60" dirty="0" smtClean="0"/>
            </a:br>
            <a:r>
              <a:rPr lang="en-US" sz="2400" b="0" spc="-20" dirty="0" err="1" smtClean="0"/>
              <a:t>Tabla</a:t>
            </a:r>
            <a:r>
              <a:rPr lang="en-US" sz="2400" b="0" spc="-20" dirty="0" smtClean="0"/>
              <a:t> Base y </a:t>
            </a:r>
            <a:r>
              <a:rPr lang="en-US" sz="2400" b="0" spc="-20" dirty="0" err="1" smtClean="0"/>
              <a:t>Tabla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Extendida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44318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Tablas</a:t>
            </a:r>
            <a:endParaRPr lang="es-UY" dirty="0">
              <a:solidFill>
                <a:srgbClr val="93AE43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25431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20574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TABLA BASE Y TABLA EXTENDIDA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5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Diagrama de tablas</a:t>
            </a:r>
            <a:endParaRPr lang="es-UY" dirty="0">
              <a:solidFill>
                <a:srgbClr val="93AE43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49946"/>
            <a:ext cx="53816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285750" y="1311504"/>
            <a:ext cx="8572500" cy="6326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400" dirty="0" smtClean="0"/>
              <a:t>File/New </a:t>
            </a:r>
            <a:r>
              <a:rPr lang="es-UY" sz="2400" dirty="0" err="1" smtClean="0"/>
              <a:t>Object</a:t>
            </a:r>
            <a:r>
              <a:rPr lang="es-UY" sz="2400" dirty="0" smtClean="0"/>
              <a:t>/”</a:t>
            </a:r>
            <a:r>
              <a:rPr lang="es-UY" sz="2400" dirty="0" err="1" smtClean="0"/>
              <a:t>Type</a:t>
            </a:r>
            <a:r>
              <a:rPr lang="es-UY" sz="2400" dirty="0" smtClean="0"/>
              <a:t>=</a:t>
            </a:r>
            <a:r>
              <a:rPr lang="es-UY" sz="2400" dirty="0" err="1" smtClean="0"/>
              <a:t>Diagram</a:t>
            </a:r>
            <a:r>
              <a:rPr lang="es-UY" sz="2400" dirty="0" smtClean="0"/>
              <a:t>”/</a:t>
            </a:r>
            <a:r>
              <a:rPr lang="es-UY" sz="2400" dirty="0" err="1" smtClean="0"/>
              <a:t>Create</a:t>
            </a:r>
            <a:endParaRPr lang="es-UY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01890" y="4787860"/>
            <a:ext cx="201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Y" sz="1800" b="1" dirty="0" smtClean="0">
                <a:latin typeface="+mn-lt"/>
              </a:rPr>
              <a:t>¡Hagámoslo en GX!</a:t>
            </a:r>
            <a:endParaRPr lang="es-UY" sz="1800" b="1" dirty="0">
              <a:latin typeface="+mn-lt"/>
            </a:endParaRP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5178827"/>
            <a:ext cx="2952328" cy="84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TABLA BASE Y TABLA EXTENDIDA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Resumiendo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9512" y="1500189"/>
            <a:ext cx="8966770" cy="16407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400" b="1" dirty="0">
                <a:latin typeface="+mn-lt"/>
                <a:cs typeface="+mn-cs"/>
              </a:rPr>
              <a:t>Tabla Base:</a:t>
            </a:r>
          </a:p>
          <a:p>
            <a:pPr marL="0" indent="0">
              <a:buFont typeface="Arial"/>
              <a:buNone/>
            </a:pPr>
            <a:r>
              <a:rPr lang="es-UY" sz="2400" dirty="0">
                <a:latin typeface="+mn-lt"/>
                <a:cs typeface="+mn-cs"/>
              </a:rPr>
              <a:t>Es cualquier tabla de la base de datos en la cual estemos posicionados trabajando en determinado momento.</a:t>
            </a:r>
          </a:p>
          <a:p>
            <a:endParaRPr lang="es-UY" b="1" dirty="0" smtClean="0"/>
          </a:p>
          <a:p>
            <a:pPr marL="0" indent="0">
              <a:buFont typeface="Arial"/>
              <a:buNone/>
            </a:pPr>
            <a:endParaRPr lang="es-UY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17290" y="3588420"/>
            <a:ext cx="8572500" cy="243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s-UY" b="1" dirty="0"/>
              <a:t>Tabla Extendida</a:t>
            </a:r>
            <a:r>
              <a:rPr lang="es-UY" b="1" dirty="0" smtClean="0"/>
              <a:t>: </a:t>
            </a:r>
          </a:p>
          <a:p>
            <a:pPr marL="0" indent="0" algn="just">
              <a:buNone/>
            </a:pPr>
            <a:r>
              <a:rPr lang="es-UY" dirty="0" smtClean="0"/>
              <a:t>Dada una tabla, su tabla extendida es el </a:t>
            </a:r>
            <a:r>
              <a:rPr lang="es-UY" dirty="0"/>
              <a:t>conjunto de </a:t>
            </a:r>
            <a:r>
              <a:rPr lang="es-UY" dirty="0" smtClean="0"/>
              <a:t>atributos </a:t>
            </a:r>
            <a:r>
              <a:rPr lang="es-UY" dirty="0"/>
              <a:t>de la propia tabla </a:t>
            </a:r>
            <a:r>
              <a:rPr lang="es-UY" sz="2800" b="1" dirty="0" smtClean="0"/>
              <a:t>+</a:t>
            </a:r>
            <a:r>
              <a:rPr lang="es-UY" dirty="0" smtClean="0"/>
              <a:t> todos </a:t>
            </a:r>
            <a:r>
              <a:rPr lang="es-UY" dirty="0"/>
              <a:t>los atributos de las tablas que tengan relación </a:t>
            </a:r>
            <a:r>
              <a:rPr lang="es-UY" dirty="0" smtClean="0"/>
              <a:t>N a 1 </a:t>
            </a:r>
            <a:r>
              <a:rPr lang="es-UY" dirty="0"/>
              <a:t>directamente o indirectamente con ella.</a:t>
            </a:r>
          </a:p>
          <a:p>
            <a:pPr marL="0" indent="0" algn="just">
              <a:buFontTx/>
              <a:buNone/>
            </a:pPr>
            <a:endParaRPr lang="es-UY" dirty="0" smtClean="0"/>
          </a:p>
          <a:p>
            <a:pPr algn="just"/>
            <a:endParaRPr lang="es-UY" b="1" dirty="0" smtClean="0"/>
          </a:p>
          <a:p>
            <a:pPr marL="0" indent="0" algn="just">
              <a:buFontTx/>
              <a:buNone/>
            </a:pPr>
            <a:endParaRPr lang="es-UY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TABLA BASE Y TABLA EXTENDIDA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5750" y="260350"/>
            <a:ext cx="8534400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dirty="0" smtClean="0">
                <a:solidFill>
                  <a:srgbClr val="93AE43"/>
                </a:solidFill>
              </a:rPr>
              <a:t>Ejemplo</a:t>
            </a:r>
            <a:endParaRPr lang="es-UY" dirty="0">
              <a:solidFill>
                <a:srgbClr val="93AE43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5750" y="1267841"/>
            <a:ext cx="8572500" cy="4714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UY" sz="2400" dirty="0" smtClean="0"/>
              <a:t>Tabla extendida de la “tabla base </a:t>
            </a:r>
            <a:r>
              <a:rPr lang="es-UY" sz="2400" dirty="0" err="1" smtClean="0"/>
              <a:t>Attraction</a:t>
            </a:r>
            <a:r>
              <a:rPr lang="es-UY" sz="2400" dirty="0" smtClean="0"/>
              <a:t>”:</a:t>
            </a:r>
            <a:endParaRPr lang="es-UY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33389"/>
            <a:ext cx="56197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3848" y="2204864"/>
            <a:ext cx="949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400" dirty="0" smtClean="0">
                <a:latin typeface="+mn-lt"/>
              </a:rPr>
              <a:t>Tabla base</a:t>
            </a:r>
            <a:endParaRPr lang="es-UY" sz="1400" dirty="0"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369162" y="2077427"/>
            <a:ext cx="5936703" cy="2673017"/>
          </a:xfrm>
          <a:custGeom>
            <a:avLst/>
            <a:gdLst>
              <a:gd name="connsiteX0" fmla="*/ 172255 w 5936703"/>
              <a:gd name="connsiteY0" fmla="*/ 208573 h 2673017"/>
              <a:gd name="connsiteX1" fmla="*/ 133067 w 5936703"/>
              <a:gd name="connsiteY1" fmla="*/ 2403133 h 2673017"/>
              <a:gd name="connsiteX2" fmla="*/ 1974929 w 5936703"/>
              <a:gd name="connsiteY2" fmla="*/ 2586013 h 2673017"/>
              <a:gd name="connsiteX3" fmla="*/ 2288438 w 5936703"/>
              <a:gd name="connsiteY3" fmla="*/ 1932870 h 2673017"/>
              <a:gd name="connsiteX4" fmla="*/ 3816792 w 5936703"/>
              <a:gd name="connsiteY4" fmla="*/ 1815304 h 2673017"/>
              <a:gd name="connsiteX5" fmla="*/ 5776221 w 5936703"/>
              <a:gd name="connsiteY5" fmla="*/ 1096847 h 2673017"/>
              <a:gd name="connsiteX6" fmla="*/ 5528027 w 5936703"/>
              <a:gd name="connsiteY6" fmla="*/ 273887 h 2673017"/>
              <a:gd name="connsiteX7" fmla="*/ 3189775 w 5936703"/>
              <a:gd name="connsiteY7" fmla="*/ 12630 h 2673017"/>
              <a:gd name="connsiteX8" fmla="*/ 394324 w 5936703"/>
              <a:gd name="connsiteY8" fmla="*/ 64882 h 2673017"/>
              <a:gd name="connsiteX9" fmla="*/ 172255 w 5936703"/>
              <a:gd name="connsiteY9" fmla="*/ 208573 h 267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36703" h="2673017">
                <a:moveTo>
                  <a:pt x="172255" y="208573"/>
                </a:moveTo>
                <a:cubicBezTo>
                  <a:pt x="128712" y="598282"/>
                  <a:pt x="-167379" y="2006893"/>
                  <a:pt x="133067" y="2403133"/>
                </a:cubicBezTo>
                <a:cubicBezTo>
                  <a:pt x="433513" y="2799373"/>
                  <a:pt x="1615700" y="2664390"/>
                  <a:pt x="1974929" y="2586013"/>
                </a:cubicBezTo>
                <a:cubicBezTo>
                  <a:pt x="2334158" y="2507636"/>
                  <a:pt x="1981461" y="2061321"/>
                  <a:pt x="2288438" y="1932870"/>
                </a:cubicBezTo>
                <a:cubicBezTo>
                  <a:pt x="2595415" y="1804419"/>
                  <a:pt x="3235495" y="1954641"/>
                  <a:pt x="3816792" y="1815304"/>
                </a:cubicBezTo>
                <a:cubicBezTo>
                  <a:pt x="4398089" y="1675967"/>
                  <a:pt x="5491015" y="1353750"/>
                  <a:pt x="5776221" y="1096847"/>
                </a:cubicBezTo>
                <a:cubicBezTo>
                  <a:pt x="6061427" y="839944"/>
                  <a:pt x="5959101" y="454590"/>
                  <a:pt x="5528027" y="273887"/>
                </a:cubicBezTo>
                <a:cubicBezTo>
                  <a:pt x="5096953" y="93184"/>
                  <a:pt x="4045392" y="47464"/>
                  <a:pt x="3189775" y="12630"/>
                </a:cubicBezTo>
                <a:cubicBezTo>
                  <a:pt x="2334158" y="-22204"/>
                  <a:pt x="897244" y="27871"/>
                  <a:pt x="394324" y="64882"/>
                </a:cubicBezTo>
                <a:cubicBezTo>
                  <a:pt x="-108596" y="101893"/>
                  <a:pt x="215798" y="-181136"/>
                  <a:pt x="172255" y="208573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3428" y="3625279"/>
            <a:ext cx="1335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UY" sz="1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Tabla extendida</a:t>
            </a:r>
            <a:endParaRPr lang="es-UY" sz="14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TABLA BASE Y TABLA EXTENDIDA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767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IDENTIFICANDO ATRIBUTOS DISPONIBLES Tabla Base y Tabla Extendida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Maia Shuster</cp:lastModifiedBy>
  <cp:revision>182</cp:revision>
  <cp:lastPrinted>2013-05-13T18:08:38Z</cp:lastPrinted>
  <dcterms:created xsi:type="dcterms:W3CDTF">2013-04-25T16:22:53Z</dcterms:created>
  <dcterms:modified xsi:type="dcterms:W3CDTF">2013-06-03T14:43:51Z</dcterms:modified>
</cp:coreProperties>
</file>