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0F3239-CD68-7D44-A79D-2C7662D983C6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Untitled Section" id="{46B6E6F4-310F-C14D-A030-EA2BBB26B1A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E43"/>
    <a:srgbClr val="A6CE2A"/>
    <a:srgbClr val="92BA5E"/>
    <a:srgbClr val="8EBB38"/>
    <a:srgbClr val="5E5E5E"/>
    <a:srgbClr val="AE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2" autoAdjust="0"/>
    <p:restoredTop sz="70326" autoAdjust="0"/>
  </p:normalViewPr>
  <p:slideViewPr>
    <p:cSldViewPr snapToGrid="0" snapToObjects="1">
      <p:cViewPr>
        <p:scale>
          <a:sx n="66" d="100"/>
          <a:sy n="66" d="100"/>
        </p:scale>
        <p:origin x="-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1650" y="18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9CE8-54DD-4042-ADF5-4E30E44A0B86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C025-C41F-B943-B94E-E4BDAD66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6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D245-ED2B-4219-9EBE-D4197D0D408A}" type="datetimeFigureOut">
              <a:rPr lang="es-UY" smtClean="0"/>
              <a:t>03/06/2013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CFE4-5E7D-4C36-9678-2ED301D0586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17809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8425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09358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7145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0143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dirty="0" smtClean="0"/>
              <a:t>Siempre que disponemos de la información que queremos mostrar en la tabla extendida de la tabla base que estamos navegando, la podemos referenciar directamente en el mismo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. 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En cambio, si estamos navegando una tabla y necesitamos para cada registro accedido, navegar </a:t>
            </a:r>
            <a:r>
              <a:rPr lang="es-UY" b="1" dirty="0" smtClean="0"/>
              <a:t>varios</a:t>
            </a:r>
            <a:r>
              <a:rPr lang="es-UY" dirty="0" smtClean="0"/>
              <a:t> registros relacionados que están en otra tabla </a:t>
            </a:r>
            <a:r>
              <a:rPr lang="es-UY" b="1" dirty="0" smtClean="0"/>
              <a:t>que no pertenece a la tabla extendida </a:t>
            </a:r>
            <a:r>
              <a:rPr lang="es-UY" dirty="0" smtClean="0"/>
              <a:t>de la tabla que estamos navegando/recorriendo (como es nuestro caso ahora), necesitamos escribir otro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 dentro del primero, para recorrer el conjunto de registros relacionados. 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241127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dirty="0" smtClean="0"/>
              <a:t>Cuando escribimos comandos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 anidados, </a:t>
            </a:r>
            <a:r>
              <a:rPr lang="es-UY" dirty="0" err="1" smtClean="0"/>
              <a:t>GeneXus</a:t>
            </a:r>
            <a:r>
              <a:rPr lang="es-UY" dirty="0" smtClean="0"/>
              <a:t> determina para cada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, la tabla base que navegará y luego busca si existe alguna relación entre dichas tablas base.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En este caso, la tabla base del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 externo es CATEGORY y la tabla base del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 interno es ATTRACTION y </a:t>
            </a:r>
            <a:r>
              <a:rPr lang="es-UY" dirty="0" err="1" smtClean="0"/>
              <a:t>GeneXus</a:t>
            </a:r>
            <a:r>
              <a:rPr lang="es-UY" dirty="0" smtClean="0"/>
              <a:t> tiene el conocimiento de que hay un atributo en común en ambas tablas: </a:t>
            </a:r>
            <a:r>
              <a:rPr lang="es-UY" dirty="0" err="1" smtClean="0"/>
              <a:t>CategoryId</a:t>
            </a:r>
            <a:r>
              <a:rPr lang="es-UY" dirty="0" smtClean="0"/>
              <a:t>, que es llave primaria en CATEGORY y llave foránea en ATTRACTION. De modo que el atributo </a:t>
            </a:r>
            <a:r>
              <a:rPr lang="es-UY" dirty="0" err="1" smtClean="0"/>
              <a:t>CategoryId</a:t>
            </a:r>
            <a:r>
              <a:rPr lang="es-UY" dirty="0" smtClean="0"/>
              <a:t> hace que se relacionen las tablas ATTRACTION y CATEGORY, como vemos aquí, en una relación 1 a N (para cada categoría, hay muchas atracciones relacionadas).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Por lo tanto, para cada categoría navegada en 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 externo, </a:t>
            </a:r>
            <a:r>
              <a:rPr lang="es-UY" dirty="0" err="1" smtClean="0"/>
              <a:t>GeneXus</a:t>
            </a:r>
            <a:r>
              <a:rPr lang="es-UY" dirty="0" smtClean="0"/>
              <a:t> ejecuta 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 que navega la tabla de atracciones filtrando solamente aquellas atracciones que cumplen que el valor de su </a:t>
            </a:r>
            <a:r>
              <a:rPr lang="es-UY" dirty="0" err="1" smtClean="0"/>
              <a:t>CategoryId</a:t>
            </a:r>
            <a:r>
              <a:rPr lang="es-UY" dirty="0" smtClean="0"/>
              <a:t> coincida con el valor del </a:t>
            </a:r>
            <a:r>
              <a:rPr lang="es-UY" dirty="0" err="1" smtClean="0"/>
              <a:t>CategoryId</a:t>
            </a:r>
            <a:r>
              <a:rPr lang="es-UY" dirty="0" smtClean="0"/>
              <a:t> de la categoría en la que estamos posicionados. Es como si en 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 interno hubiéramos escrito el </a:t>
            </a:r>
            <a:r>
              <a:rPr lang="es-UY" dirty="0" err="1" smtClean="0"/>
              <a:t>where</a:t>
            </a:r>
            <a:r>
              <a:rPr lang="es-UY" dirty="0" smtClean="0"/>
              <a:t> mencionado en la imagen.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78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dirty="0" smtClean="0"/>
              <a:t>¿Qué sucede si ejecutamos el listado anterior,</a:t>
            </a:r>
            <a:r>
              <a:rPr lang="es-UY" baseline="0" dirty="0" smtClean="0"/>
              <a:t> habiendo previamente ingresado una nueva categoría, “Art </a:t>
            </a:r>
            <a:r>
              <a:rPr lang="es-UY" baseline="0" dirty="0" err="1" smtClean="0"/>
              <a:t>Gallery</a:t>
            </a:r>
            <a:r>
              <a:rPr lang="es-UY" baseline="0" dirty="0" smtClean="0"/>
              <a:t>” a la base de datos? Evidentemente, no existirán atracciones con esa categoría, entonces, ¿qué saldrá impreso?</a:t>
            </a:r>
          </a:p>
          <a:p>
            <a:pPr algn="just"/>
            <a:endParaRPr lang="es-UY" dirty="0" smtClean="0"/>
          </a:p>
          <a:p>
            <a:pPr algn="just">
              <a:defRPr/>
            </a:pPr>
            <a:r>
              <a:rPr lang="es-UY" dirty="0" smtClean="0"/>
              <a:t>Como la tabla base del </a:t>
            </a:r>
            <a:r>
              <a:rPr lang="es-UY" b="1" dirty="0" err="1" smtClean="0"/>
              <a:t>For</a:t>
            </a:r>
            <a:r>
              <a:rPr lang="es-UY" b="1" dirty="0" smtClean="0"/>
              <a:t> </a:t>
            </a:r>
            <a:r>
              <a:rPr lang="es-UY" b="1" dirty="0" err="1" smtClean="0"/>
              <a:t>each</a:t>
            </a:r>
            <a:r>
              <a:rPr lang="es-UY" b="1" dirty="0" smtClean="0"/>
              <a:t> externo</a:t>
            </a:r>
            <a:r>
              <a:rPr lang="es-UY" dirty="0" smtClean="0"/>
              <a:t> es CATEGORY,  cuando se ejecuta “</a:t>
            </a:r>
            <a:r>
              <a:rPr lang="es-UY" dirty="0" err="1" smtClean="0"/>
              <a:t>Print</a:t>
            </a:r>
            <a:r>
              <a:rPr lang="es-UY" dirty="0" smtClean="0"/>
              <a:t> </a:t>
            </a:r>
            <a:r>
              <a:rPr lang="es-UY" dirty="0" err="1" smtClean="0"/>
              <a:t>Categories</a:t>
            </a:r>
            <a:r>
              <a:rPr lang="es-UY" dirty="0" smtClean="0"/>
              <a:t>”, se imprime la categoría… “Art </a:t>
            </a:r>
            <a:r>
              <a:rPr lang="es-UY" dirty="0" err="1" smtClean="0"/>
              <a:t>Gallery</a:t>
            </a:r>
            <a:r>
              <a:rPr lang="es-UY" dirty="0" smtClean="0"/>
              <a:t>”. Luego se imprimen los títulos (</a:t>
            </a:r>
            <a:r>
              <a:rPr lang="es-UY" dirty="0" err="1" smtClean="0"/>
              <a:t>Print</a:t>
            </a:r>
            <a:r>
              <a:rPr lang="es-UY" dirty="0" smtClean="0"/>
              <a:t> </a:t>
            </a:r>
            <a:r>
              <a:rPr lang="es-UY" dirty="0" err="1" smtClean="0"/>
              <a:t>AttractionsColumnTitles</a:t>
            </a:r>
            <a:r>
              <a:rPr lang="es-UY" dirty="0" smtClean="0"/>
              <a:t>) y a continuación se ejecuta el </a:t>
            </a:r>
            <a:r>
              <a:rPr lang="es-UY" b="1" dirty="0" err="1" smtClean="0"/>
              <a:t>For</a:t>
            </a:r>
            <a:r>
              <a:rPr lang="es-UY" b="1" dirty="0" smtClean="0"/>
              <a:t> </a:t>
            </a:r>
            <a:r>
              <a:rPr lang="es-UY" b="1" dirty="0" err="1" smtClean="0"/>
              <a:t>each</a:t>
            </a:r>
            <a:r>
              <a:rPr lang="es-UY" dirty="0" smtClean="0"/>
              <a:t> anidado.</a:t>
            </a:r>
          </a:p>
          <a:p>
            <a:pPr algn="just">
              <a:defRPr/>
            </a:pPr>
            <a:endParaRPr lang="es-UY" dirty="0" smtClean="0"/>
          </a:p>
          <a:p>
            <a:pPr algn="just">
              <a:defRPr/>
            </a:pPr>
            <a:r>
              <a:rPr lang="es-UY" dirty="0" smtClean="0"/>
              <a:t>Como en este </a:t>
            </a:r>
            <a:r>
              <a:rPr lang="es-UY" b="1" dirty="0" err="1" smtClean="0"/>
              <a:t>for</a:t>
            </a:r>
            <a:r>
              <a:rPr lang="es-UY" b="1" dirty="0" smtClean="0"/>
              <a:t> </a:t>
            </a:r>
            <a:r>
              <a:rPr lang="es-UY" b="1" dirty="0" err="1" smtClean="0"/>
              <a:t>each</a:t>
            </a:r>
            <a:r>
              <a:rPr lang="es-UY" dirty="0" smtClean="0"/>
              <a:t> se recorren solamente las atracciones que coincidan en </a:t>
            </a:r>
            <a:r>
              <a:rPr lang="es-UY" dirty="0" err="1" smtClean="0"/>
              <a:t>CategoryId</a:t>
            </a:r>
            <a:r>
              <a:rPr lang="es-UY" dirty="0" smtClean="0"/>
              <a:t> con la categoría recién impresa en 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 exterior, y no existe ninguna para “Art </a:t>
            </a:r>
            <a:r>
              <a:rPr lang="es-UY" dirty="0" err="1" smtClean="0"/>
              <a:t>Gallery</a:t>
            </a:r>
            <a:r>
              <a:rPr lang="es-UY" dirty="0" smtClean="0"/>
              <a:t>”, entonces este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 anidado no recuperará ninguna información. </a:t>
            </a:r>
          </a:p>
          <a:p>
            <a:pPr algn="just">
              <a:defRPr/>
            </a:pPr>
            <a:endParaRPr lang="es-UY" dirty="0" smtClean="0"/>
          </a:p>
          <a:p>
            <a:pPr algn="just">
              <a:defRPr/>
            </a:pPr>
            <a:r>
              <a:rPr lang="es-UY" dirty="0" smtClean="0"/>
              <a:t>Por tanto saldrán listadas las categorías, incluso cuando no tengan atracciones.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08071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Tenemos una forma eficiente de hacerlo (minimizando la cantidad de recorridas, 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que 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de ser muchas, consumirían un tiempo valioso).  </a:t>
            </a:r>
          </a:p>
          <a:p>
            <a:pPr algn="just"/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Esto se consigue recorriendo una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única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vez, la tabla de atracciones. ¿Cómo? </a:t>
            </a: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193731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b="1" kern="1200" dirty="0" smtClean="0">
                <a:solidFill>
                  <a:schemeClr val="tx1"/>
                </a:solidFill>
                <a:effectLst/>
              </a:rPr>
              <a:t>Agrupando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la tabla ATTRACTION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por categoría,  y para cada grupo… </a:t>
            </a:r>
          </a:p>
          <a:p>
            <a:pPr marL="228600" indent="-228600" algn="just">
              <a:buAutoNum type="arabicPeriod"/>
            </a:pPr>
            <a:r>
              <a:rPr lang="es-UY" kern="1200" dirty="0" smtClean="0">
                <a:solidFill>
                  <a:schemeClr val="tx1"/>
                </a:solidFill>
                <a:effectLst/>
              </a:rPr>
              <a:t>buscamos el nombre de la categoría en la tabla de categorías,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y…</a:t>
            </a:r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pPr marL="228600" indent="-228600" algn="just">
              <a:buAutoNum type="arabicPeriod"/>
            </a:pPr>
            <a:r>
              <a:rPr lang="es-UY" kern="1200" dirty="0" smtClean="0">
                <a:solidFill>
                  <a:schemeClr val="tx1"/>
                </a:solidFill>
                <a:effectLst/>
              </a:rPr>
              <a:t>lo imprimimos junto con los títulos.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Y luego…</a:t>
            </a:r>
          </a:p>
          <a:p>
            <a:pPr marL="228600" indent="-228600" algn="just">
              <a:buAutoNum type="arabicPeriod"/>
            </a:pPr>
            <a:r>
              <a:rPr lang="es-UY" kern="1200" dirty="0" smtClean="0">
                <a:solidFill>
                  <a:schemeClr val="tx1"/>
                </a:solidFill>
                <a:effectLst/>
              </a:rPr>
              <a:t>recorremos las atracciones del grupo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e 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imprimimos el nombre de atracción y país, de cada una.</a:t>
            </a:r>
          </a:p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 </a:t>
            </a:r>
          </a:p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4. Al cambiar de grupo, volvemos a buscar el nombre de la categoría actual,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Monument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y la imprimimos, junto con los títulos. Y nuevamente, para cada atracción dentro del grupo, imprimimos su nombre y país.</a:t>
            </a:r>
          </a:p>
          <a:p>
            <a:pPr algn="just"/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5. Y lo mismo haríamos para el último grupo, correspondiente a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Famous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Landmarks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. </a:t>
            </a:r>
          </a:p>
          <a:p>
            <a:pPr algn="just"/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Si observamos la tabla de categorías, la 4, Art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Gallery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no saldrá listada, pues no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recorremos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la tabla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Category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sino solamente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Attraction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(accedemos a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Category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sólo para ir a buscar el nombre). </a:t>
            </a: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71002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Entonces, ¿cómo modificamos 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que teníamos, para lograr este cambio de comportamiento?</a:t>
            </a:r>
          </a:p>
          <a:p>
            <a:pPr algn="just"/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1. En primer lugar tendremos que conseguir que así como la tabla base del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anidado es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Attraction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la del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externo también lo sea (en lugar de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Category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). Así se recorre solo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esa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tabla. (veremos luego cómo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hacerlo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)</a:t>
            </a:r>
          </a:p>
          <a:p>
            <a:pPr algn="just"/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2. Y en segundo lugar, tendremos que indicarle que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agrupe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la recorrida de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Attraction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por categoría. Esto último lo logramos con la cláusula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Order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562793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Cuando un par de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eachs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anidados tiene la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misma tabla base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los atributos que se coloquen en la cláusula </a:t>
            </a:r>
            <a:r>
              <a:rPr lang="es-UY" b="1" kern="1200" dirty="0" err="1" smtClean="0">
                <a:solidFill>
                  <a:schemeClr val="tx1"/>
                </a:solidFill>
                <a:effectLst/>
              </a:rPr>
              <a:t>order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del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exterior, serán los atributos por los que se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agrupará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la información. </a:t>
            </a:r>
          </a:p>
        </p:txBody>
      </p:sp>
    </p:spTree>
    <p:extLst>
      <p:ext uri="{BB962C8B-B14F-4D97-AF65-F5344CB8AC3E}">
        <p14:creationId xmlns:p14="http://schemas.microsoft.com/office/powerpoint/2010/main" val="74920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dirty="0" smtClean="0"/>
              <a:t>En cualquier aplicación que tengamos que desarrollar, siempre va a surgir la necesidad de hacer </a:t>
            </a:r>
            <a:r>
              <a:rPr lang="es-UY" baseline="0" dirty="0" smtClean="0"/>
              <a:t>cosas como</a:t>
            </a:r>
            <a:r>
              <a:rPr lang="es-UY" dirty="0" smtClean="0"/>
              <a:t>: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UY" dirty="0" smtClean="0"/>
              <a:t>navegar los registros de cierta tabla, que cumplan con determinadas condiciones y actualizar para dichos registros cierto atributo con determinado valor.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UY" dirty="0" smtClean="0"/>
              <a:t>o navegar cierta tabla e imprimir todos sus datos en un listado PDF, ordenados por algún criterio.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UY" dirty="0" smtClean="0"/>
              <a:t>o también definir procesos específicos que necesitemos resolver, que contengan búsquedas, cálculos, actualizaciones a la base de datos y que vayan imprimiendo información.</a:t>
            </a:r>
          </a:p>
          <a:p>
            <a:pPr algn="just"/>
            <a:endParaRPr lang="es-UY" dirty="0" smtClean="0"/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Todas estas cosas las resolvemos creando Procedimientos en nuestra base de conocimientos (objeto </a:t>
            </a:r>
            <a:r>
              <a:rPr lang="es-UY" dirty="0" err="1" smtClean="0"/>
              <a:t>GeneXus</a:t>
            </a:r>
            <a:r>
              <a:rPr lang="es-UY" dirty="0" smtClean="0"/>
              <a:t> </a:t>
            </a:r>
            <a:r>
              <a:rPr lang="es-UY" b="1" dirty="0" err="1" smtClean="0"/>
              <a:t>Procedure</a:t>
            </a:r>
            <a:r>
              <a:rPr lang="es-UY" dirty="0" smtClean="0"/>
              <a:t>).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Podemos entonces decir que los Procedimientos (o </a:t>
            </a:r>
            <a:r>
              <a:rPr lang="es-UY" dirty="0" err="1" smtClean="0"/>
              <a:t>Procedures</a:t>
            </a:r>
            <a:r>
              <a:rPr lang="es-UY" dirty="0" smtClean="0"/>
              <a:t>) permiten definir </a:t>
            </a:r>
            <a:r>
              <a:rPr lang="es-UY" b="1" dirty="0" smtClean="0"/>
              <a:t>procesos para acceder y navegar tablas de la base de datos</a:t>
            </a:r>
            <a:r>
              <a:rPr lang="es-UY" dirty="0" smtClean="0"/>
              <a:t> con distintos objetivos.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546024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Ahora bien, ¿cómo hacemos que la tabla base del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exterior sea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Attraction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siendo que los únicos atributos que estamos utilizando en ese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son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CategoryId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y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CategoryName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(este último proveniente del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print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block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Categories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)?</a:t>
            </a:r>
          </a:p>
          <a:p>
            <a:pPr algn="just"/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Nos alcanzará con incluir dentro del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un atributo de la tabla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Attraction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como por ejemplo,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AttractionName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. Para ello contamos con la cláusula </a:t>
            </a:r>
            <a:r>
              <a:rPr lang="es-UY" b="1" kern="1200" dirty="0" err="1" smtClean="0">
                <a:solidFill>
                  <a:schemeClr val="tx1"/>
                </a:solidFill>
                <a:effectLst/>
              </a:rPr>
              <a:t>Defined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b="1" kern="1200" dirty="0" err="1" smtClean="0">
                <a:solidFill>
                  <a:schemeClr val="tx1"/>
                </a:solidFill>
                <a:effectLst/>
              </a:rPr>
              <a:t>by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del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033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68800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Agregando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la cláusula </a:t>
            </a:r>
            <a:r>
              <a:rPr lang="es-UY" kern="1200" baseline="0" dirty="0" err="1" smtClean="0">
                <a:solidFill>
                  <a:schemeClr val="tx1"/>
                </a:solidFill>
                <a:effectLst/>
              </a:rPr>
              <a:t>Order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y la </a:t>
            </a:r>
            <a:r>
              <a:rPr lang="es-UY" kern="1200" baseline="0" dirty="0" err="1" smtClean="0">
                <a:solidFill>
                  <a:schemeClr val="tx1"/>
                </a:solidFill>
                <a:effectLst/>
              </a:rPr>
              <a:t>Defined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baseline="0" dirty="0" err="1" smtClean="0">
                <a:solidFill>
                  <a:schemeClr val="tx1"/>
                </a:solidFill>
                <a:effectLst/>
              </a:rPr>
              <a:t>by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a nuestro código, tal como vimos en las páginas anteriores, cuando ahora hagamos “</a:t>
            </a:r>
            <a:r>
              <a:rPr lang="es-UY" kern="1200" baseline="0" dirty="0" err="1" smtClean="0">
                <a:solidFill>
                  <a:schemeClr val="tx1"/>
                </a:solidFill>
                <a:effectLst/>
              </a:rPr>
              <a:t>Run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baseline="0" dirty="0" err="1" smtClean="0">
                <a:solidFill>
                  <a:schemeClr val="tx1"/>
                </a:solidFill>
                <a:effectLst/>
              </a:rPr>
              <a:t>with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baseline="0" dirty="0" err="1" smtClean="0">
                <a:solidFill>
                  <a:schemeClr val="tx1"/>
                </a:solidFill>
                <a:effectLst/>
              </a:rPr>
              <a:t>this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baseline="0" dirty="0" err="1" smtClean="0">
                <a:solidFill>
                  <a:schemeClr val="tx1"/>
                </a:solidFill>
                <a:effectLst/>
              </a:rPr>
              <a:t>only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” aparecerá el listado de navegación de la imagen. </a:t>
            </a:r>
          </a:p>
          <a:p>
            <a:pPr algn="just"/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Vemos que efectivamente cambió la tabla base del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externo por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Attraction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y que ahora, en lugar de decir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en la navegación del anidado, está apareciendo la palabra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Break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y a continuación la tabla base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Attraction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idéntica a la del primer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pPr algn="just"/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Siempre que se dé que se tengan dos (o más)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eachs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uno dentro de otro, que recorren la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misma tabla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se tratará de este caso de agrupamiento, conocido como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corte de control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donde se recorre la misma tabla, en grupos. La manera de indicar por qué atributo se desea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agrupar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es mencionándolo en la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cláusula </a:t>
            </a:r>
            <a:r>
              <a:rPr lang="es-UY" b="1" kern="1200" dirty="0" err="1" smtClean="0">
                <a:solidFill>
                  <a:schemeClr val="tx1"/>
                </a:solidFill>
                <a:effectLst/>
              </a:rPr>
              <a:t>order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del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externo. </a:t>
            </a: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348308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3005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3587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kern="1200" dirty="0" smtClean="0">
                <a:solidFill>
                  <a:schemeClr val="tx1"/>
                </a:solidFill>
                <a:effectLst/>
              </a:rPr>
              <a:t>El orden de los </a:t>
            </a:r>
            <a:r>
              <a:rPr lang="es-AR" kern="1200" dirty="0" err="1" smtClean="0">
                <a:solidFill>
                  <a:schemeClr val="tx1"/>
                </a:solidFill>
                <a:effectLst/>
              </a:rPr>
              <a:t>printBlocks</a:t>
            </a:r>
            <a:r>
              <a:rPr lang="es-AR" kern="1200" dirty="0" smtClean="0">
                <a:solidFill>
                  <a:schemeClr val="tx1"/>
                </a:solidFill>
                <a:effectLst/>
              </a:rPr>
              <a:t> en el “</a:t>
            </a:r>
            <a:r>
              <a:rPr lang="es-AR" kern="1200" dirty="0" err="1" smtClean="0">
                <a:solidFill>
                  <a:schemeClr val="tx1"/>
                </a:solidFill>
                <a:effectLst/>
              </a:rPr>
              <a:t>Layout</a:t>
            </a:r>
            <a:r>
              <a:rPr lang="es-AR" kern="1200" dirty="0" smtClean="0">
                <a:solidFill>
                  <a:schemeClr val="tx1"/>
                </a:solidFill>
                <a:effectLst/>
              </a:rPr>
              <a:t>” no es importante, ya que no será necesariamente el orden en el que se imprimirán.</a:t>
            </a:r>
            <a:r>
              <a:rPr lang="es-AR" b="0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AR" kern="1200" dirty="0" smtClean="0">
                <a:solidFill>
                  <a:schemeClr val="tx1"/>
                </a:solidFill>
                <a:effectLst/>
              </a:rPr>
              <a:t>En el código que escribimos dentro del “</a:t>
            </a:r>
            <a:r>
              <a:rPr lang="es-AR" kern="1200" dirty="0" err="1" smtClean="0">
                <a:solidFill>
                  <a:schemeClr val="tx1"/>
                </a:solidFill>
                <a:effectLst/>
              </a:rPr>
              <a:t>Source</a:t>
            </a:r>
            <a:r>
              <a:rPr lang="es-AR" kern="1200" dirty="0" smtClean="0">
                <a:solidFill>
                  <a:schemeClr val="tx1"/>
                </a:solidFill>
                <a:effectLst/>
              </a:rPr>
              <a:t>” del procedimiento es donde </a:t>
            </a:r>
            <a:r>
              <a:rPr lang="es-AR" b="0" kern="1200" dirty="0" smtClean="0">
                <a:solidFill>
                  <a:schemeClr val="tx1"/>
                </a:solidFill>
                <a:effectLst/>
              </a:rPr>
              <a:t>indicamos cuándo debe imprimirse cada </a:t>
            </a:r>
            <a:r>
              <a:rPr lang="es-AR" b="0" kern="1200" dirty="0" err="1" smtClean="0">
                <a:solidFill>
                  <a:schemeClr val="tx1"/>
                </a:solidFill>
                <a:effectLst/>
              </a:rPr>
              <a:t>printBlock</a:t>
            </a:r>
            <a:r>
              <a:rPr lang="es-AR" kern="12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dirty="0" smtClean="0"/>
          </a:p>
          <a:p>
            <a:pPr algn="just"/>
            <a:endParaRPr lang="es-UY" b="1" i="0" dirty="0" smtClean="0"/>
          </a:p>
          <a:p>
            <a:pPr algn="just"/>
            <a:r>
              <a:rPr lang="es-UY" b="1" i="0" dirty="0" smtClean="0"/>
              <a:t>¿Cómo</a:t>
            </a:r>
            <a:r>
              <a:rPr lang="es-UY" b="1" i="0" baseline="0" dirty="0" smtClean="0"/>
              <a:t> sabe </a:t>
            </a:r>
            <a:r>
              <a:rPr lang="es-UY" b="1" i="0" baseline="0" dirty="0" err="1" smtClean="0"/>
              <a:t>GeneXus</a:t>
            </a:r>
            <a:r>
              <a:rPr lang="es-UY" b="1" i="0" baseline="0" dirty="0" smtClean="0"/>
              <a:t> qué tabla tiene que recorrer</a:t>
            </a:r>
            <a:r>
              <a:rPr lang="es-UY" b="1" i="0" baseline="0" dirty="0" smtClean="0"/>
              <a:t>?</a:t>
            </a:r>
          </a:p>
          <a:p>
            <a:pPr algn="just"/>
            <a:endParaRPr lang="es-UY" b="1" i="0" baseline="0" dirty="0" smtClean="0"/>
          </a:p>
          <a:p>
            <a:pPr algn="just"/>
            <a:r>
              <a:rPr lang="es-UY" kern="1200" dirty="0" err="1" smtClean="0">
                <a:solidFill>
                  <a:schemeClr val="tx1"/>
                </a:solidFill>
                <a:effectLst/>
              </a:rPr>
              <a:t>GeneXus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se fija en todos los atributos que están entre 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y 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Endfor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(con algunas excepciones que no vienen al caso) y busca a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todas las tablas extendidas que contienen a dichos atributos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.  </a:t>
            </a:r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pPr algn="just"/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pPr algn="just"/>
            <a:r>
              <a:rPr lang="es-UY" kern="1200" dirty="0" smtClean="0">
                <a:solidFill>
                  <a:schemeClr val="tx1"/>
                </a:solidFill>
                <a:effectLst/>
              </a:rPr>
              <a:t>De todas las tablas extendidas que contienen a estos atributos,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se queda con la más chica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, es decir la que tiene menor cantidad de atributos. Y la tabla base de esa tabla extendida es la tabla base del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For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Each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5747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dirty="0" smtClean="0"/>
              <a:t>Los atributos que 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 del ejemplo tiene referenciados son: </a:t>
            </a:r>
            <a:r>
              <a:rPr lang="es-UY" dirty="0" err="1" smtClean="0"/>
              <a:t>AttractionId</a:t>
            </a:r>
            <a:r>
              <a:rPr lang="es-UY" dirty="0" smtClean="0"/>
              <a:t>, </a:t>
            </a:r>
            <a:r>
              <a:rPr lang="es-UY" dirty="0" err="1" smtClean="0"/>
              <a:t>AttractionName</a:t>
            </a:r>
            <a:r>
              <a:rPr lang="es-UY" dirty="0" smtClean="0"/>
              <a:t> y </a:t>
            </a:r>
            <a:r>
              <a:rPr lang="es-UY" dirty="0" err="1" smtClean="0"/>
              <a:t>CountryName</a:t>
            </a:r>
            <a:r>
              <a:rPr lang="es-UY" dirty="0" smtClean="0"/>
              <a:t>. </a:t>
            </a:r>
          </a:p>
          <a:p>
            <a:pPr algn="just"/>
            <a:r>
              <a:rPr lang="es-UY" dirty="0" err="1" smtClean="0"/>
              <a:t>AttractionId</a:t>
            </a:r>
            <a:r>
              <a:rPr lang="es-UY" dirty="0" smtClean="0"/>
              <a:t> y </a:t>
            </a:r>
            <a:r>
              <a:rPr lang="es-UY" dirty="0" err="1" smtClean="0"/>
              <a:t>AttractionName</a:t>
            </a:r>
            <a:r>
              <a:rPr lang="es-UY" dirty="0" smtClean="0"/>
              <a:t> están en la tabla ATTRACTION y </a:t>
            </a:r>
            <a:r>
              <a:rPr lang="es-UY" dirty="0" err="1" smtClean="0"/>
              <a:t>CountryName</a:t>
            </a:r>
            <a:r>
              <a:rPr lang="es-UY" dirty="0" smtClean="0"/>
              <a:t> en la tabla COUNTRY. Estos tres atributos quedan contenidos en la tabla extendida de ATTRACTION. 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Vemos que la tabla extendida de </a:t>
            </a:r>
            <a:r>
              <a:rPr lang="es-UY" dirty="0" err="1" smtClean="0"/>
              <a:t>CountryCity</a:t>
            </a:r>
            <a:r>
              <a:rPr lang="es-UY" dirty="0" smtClean="0"/>
              <a:t> contiene a </a:t>
            </a:r>
            <a:r>
              <a:rPr lang="es-UY" dirty="0" err="1" smtClean="0"/>
              <a:t>CountryName</a:t>
            </a:r>
            <a:r>
              <a:rPr lang="es-UY" dirty="0" smtClean="0"/>
              <a:t> pero no a </a:t>
            </a:r>
            <a:r>
              <a:rPr lang="es-UY" dirty="0" err="1" smtClean="0"/>
              <a:t>AttractionId</a:t>
            </a:r>
            <a:r>
              <a:rPr lang="es-UY" dirty="0" smtClean="0"/>
              <a:t> ni a </a:t>
            </a:r>
            <a:r>
              <a:rPr lang="es-UY" dirty="0" err="1" smtClean="0"/>
              <a:t>AttractionName</a:t>
            </a:r>
            <a:r>
              <a:rPr lang="es-UY" dirty="0" smtClean="0"/>
              <a:t>. Por lo tanto, </a:t>
            </a:r>
            <a:r>
              <a:rPr lang="es-UY" b="1" dirty="0" smtClean="0"/>
              <a:t>la única tabla extendida que contiene a los tres atributos</a:t>
            </a:r>
            <a:r>
              <a:rPr lang="es-UY" b="1" baseline="0" dirty="0" smtClean="0"/>
              <a:t> </a:t>
            </a:r>
            <a:r>
              <a:rPr lang="es-UY" b="1" dirty="0" smtClean="0"/>
              <a:t>es la tabla extendida de ATTRACTION</a:t>
            </a:r>
            <a:r>
              <a:rPr lang="es-UY" dirty="0" smtClean="0"/>
              <a:t>.</a:t>
            </a:r>
          </a:p>
          <a:p>
            <a:pPr algn="just"/>
            <a:endParaRPr lang="es-UY" dirty="0" smtClean="0"/>
          </a:p>
          <a:p>
            <a:pPr algn="just"/>
            <a:r>
              <a:rPr lang="es-UY" dirty="0" smtClean="0"/>
              <a:t>Observamos entonces que por el simple hecho de mencionar atributos en el cuerpo de un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, </a:t>
            </a:r>
            <a:r>
              <a:rPr lang="es-UY" dirty="0" err="1" smtClean="0"/>
              <a:t>GeneXus</a:t>
            </a:r>
            <a:r>
              <a:rPr lang="es-UY" dirty="0" smtClean="0"/>
              <a:t> es capaz de determinar cuál es la tabla base de dicho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. Y esto es porque </a:t>
            </a:r>
            <a:r>
              <a:rPr lang="es-UY" dirty="0" err="1" smtClean="0"/>
              <a:t>GeneXus</a:t>
            </a:r>
            <a:r>
              <a:rPr lang="es-UY" dirty="0" smtClean="0"/>
              <a:t> tiene en la base de conocimiento toda la información de las definiciones de los atributos, las transacciones en las que se encuentran, la tablas físicas a las que pertenecen y las relaciones entre las mismas.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9974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7452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1594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4232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9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62" y="2225675"/>
            <a:ext cx="3241294" cy="1362075"/>
          </a:xfrm>
        </p:spPr>
        <p:txBody>
          <a:bodyPr anchor="t">
            <a:noAutofit/>
          </a:bodyPr>
          <a:lstStyle>
            <a:lvl1pPr algn="r">
              <a:defRPr sz="28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939" y="3615956"/>
            <a:ext cx="3892817" cy="9938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114709" y="6235386"/>
            <a:ext cx="8922775" cy="579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622" y="52409"/>
            <a:ext cx="9083378" cy="647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953" y="6566100"/>
            <a:ext cx="1420080" cy="216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455" y="6510932"/>
            <a:ext cx="1463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"/>
                <a:cs typeface="Segoe"/>
              </a:rPr>
              <a:t>Curso GeneXus |</a:t>
            </a:r>
            <a:endParaRPr lang="en-US" sz="1400" dirty="0"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8002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23870D-71BF-1848-A9AB-AB99D0AA51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15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804765" y="3177625"/>
            <a:ext cx="3617416" cy="620952"/>
          </a:xfrm>
          <a:prstGeom prst="rect">
            <a:avLst/>
          </a:prstGeom>
        </p:spPr>
        <p:txBody>
          <a:bodyPr anchor="t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i="1" u="none" kern="1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n-ea"/>
                <a:cs typeface="Sego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spc="70" dirty="0" err="1" smtClean="0">
                <a:solidFill>
                  <a:srgbClr val="FFFFFF"/>
                </a:solidFill>
              </a:rPr>
              <a:t>training.genexus.com</a:t>
            </a:r>
            <a:endParaRPr lang="en-US" sz="1900" spc="70" dirty="0"/>
          </a:p>
        </p:txBody>
      </p:sp>
      <p:pic>
        <p:nvPicPr>
          <p:cNvPr id="8" name="Picture 7" descr="logo_GXtraining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6" y="2928802"/>
            <a:ext cx="2460991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4741" y="-16494"/>
            <a:ext cx="9212039" cy="6968298"/>
          </a:xfrm>
          <a:prstGeom prst="rect">
            <a:avLst/>
          </a:prstGeom>
          <a:solidFill>
            <a:srgbClr val="A6CE2A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1" dirty="0">
              <a:solidFill>
                <a:srgbClr val="A6CE2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6729" y="2377352"/>
            <a:ext cx="458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wmf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371" y="2665977"/>
            <a:ext cx="6328229" cy="1143000"/>
          </a:xfrm>
        </p:spPr>
        <p:txBody>
          <a:bodyPr>
            <a:normAutofit fontScale="90000"/>
          </a:bodyPr>
          <a:lstStyle/>
          <a:p>
            <a:pPr>
              <a:lnSpc>
                <a:spcPts val="2920"/>
              </a:lnSpc>
              <a:spcBef>
                <a:spcPts val="0"/>
              </a:spcBef>
            </a:pPr>
            <a:r>
              <a:rPr lang="en-US" spc="-60" dirty="0" smtClean="0"/>
              <a:t>PROCEDIMIENTOS Y LISTADOS</a:t>
            </a:r>
            <a:br>
              <a:rPr lang="en-US" spc="-60" dirty="0" smtClean="0"/>
            </a:br>
            <a:r>
              <a:rPr lang="en-US" sz="2400" b="0" spc="-20" dirty="0" err="1" smtClean="0"/>
              <a:t>Objeto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GeneXus</a:t>
            </a:r>
            <a:r>
              <a:rPr lang="en-US" sz="2400" b="0" spc="-20" dirty="0" smtClean="0"/>
              <a:t>: Procedure</a:t>
            </a:r>
            <a:endParaRPr lang="en-US" sz="3200" b="0" spc="-20" dirty="0"/>
          </a:p>
        </p:txBody>
      </p:sp>
      <p:pic>
        <p:nvPicPr>
          <p:cNvPr id="7" name="Picture 6" descr="GeneXusXev2_b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71" y="3858833"/>
            <a:ext cx="1586338" cy="3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Cómo definir </a:t>
            </a:r>
            <a:r>
              <a:rPr lang="es-UY" dirty="0" smtClean="0">
                <a:effectLst>
                  <a:glow rad="101600">
                    <a:srgbClr val="99CC00">
                      <a:alpha val="60000"/>
                    </a:srgbClr>
                  </a:glow>
                </a:effectLst>
              </a:rPr>
              <a:t>filtros</a:t>
            </a:r>
            <a:endParaRPr lang="es-UY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5750" y="1500189"/>
            <a:ext cx="8572500" cy="920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400" dirty="0" smtClean="0"/>
              <a:t>Se desea: </a:t>
            </a:r>
            <a:r>
              <a:rPr lang="es-UY" sz="2400" i="1" dirty="0" smtClean="0"/>
              <a:t>listar todas las atracciones turísticas </a:t>
            </a:r>
            <a:r>
              <a:rPr lang="es-UY" sz="2400" b="1" i="1" dirty="0" smtClean="0"/>
              <a:t>de Francia</a:t>
            </a:r>
            <a:r>
              <a:rPr lang="es-UY" sz="2400" i="1" dirty="0" smtClean="0"/>
              <a:t>.</a:t>
            </a:r>
            <a:endParaRPr lang="es-UY" sz="2400" i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172400" cy="162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794974" y="3522530"/>
            <a:ext cx="2031876" cy="28803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8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75" y="1417638"/>
            <a:ext cx="6389614" cy="467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285750" y="260350"/>
            <a:ext cx="853440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3600" dirty="0" smtClean="0">
                <a:solidFill>
                  <a:srgbClr val="93AE43"/>
                </a:solidFill>
              </a:rPr>
              <a:t>Se pide el siguiente listado </a:t>
            </a:r>
            <a:endParaRPr lang="es-UY" sz="3600" dirty="0">
              <a:solidFill>
                <a:srgbClr val="93AE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825" y="2996952"/>
            <a:ext cx="136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solidFill>
                  <a:srgbClr val="FF0000"/>
                </a:solidFill>
                <a:latin typeface="+mn-lt"/>
              </a:rPr>
              <a:t>Contenido fijo</a:t>
            </a:r>
          </a:p>
          <a:p>
            <a:pPr algn="ctr"/>
            <a:r>
              <a:rPr lang="es-UY" sz="1600" dirty="0" smtClean="0">
                <a:solidFill>
                  <a:srgbClr val="FF0000"/>
                </a:solidFill>
                <a:latin typeface="+mn-lt"/>
              </a:rPr>
              <a:t>(títulos)</a:t>
            </a:r>
            <a:endParaRPr lang="es-UY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480271" y="2204864"/>
            <a:ext cx="746784" cy="28803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920431" y="2564904"/>
            <a:ext cx="4059152" cy="28803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389531" y="2564904"/>
            <a:ext cx="464132" cy="477443"/>
          </a:xfrm>
          <a:custGeom>
            <a:avLst/>
            <a:gdLst>
              <a:gd name="connsiteX0" fmla="*/ 0 w 822960"/>
              <a:gd name="connsiteY0" fmla="*/ 378823 h 378823"/>
              <a:gd name="connsiteX1" fmla="*/ 822960 w 822960"/>
              <a:gd name="connsiteY1" fmla="*/ 0 h 378823"/>
              <a:gd name="connsiteX2" fmla="*/ 822960 w 822960"/>
              <a:gd name="connsiteY2" fmla="*/ 0 h 3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378823">
                <a:moveTo>
                  <a:pt x="0" y="378823"/>
                </a:moveTo>
                <a:lnTo>
                  <a:pt x="822960" y="0"/>
                </a:lnTo>
                <a:lnTo>
                  <a:pt x="822960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548111" y="2852936"/>
            <a:ext cx="1372320" cy="288032"/>
          </a:xfrm>
          <a:custGeom>
            <a:avLst/>
            <a:gdLst>
              <a:gd name="connsiteX0" fmla="*/ 0 w 822960"/>
              <a:gd name="connsiteY0" fmla="*/ 378823 h 378823"/>
              <a:gd name="connsiteX1" fmla="*/ 822960 w 822960"/>
              <a:gd name="connsiteY1" fmla="*/ 0 h 378823"/>
              <a:gd name="connsiteX2" fmla="*/ 822960 w 822960"/>
              <a:gd name="connsiteY2" fmla="*/ 0 h 3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378823">
                <a:moveTo>
                  <a:pt x="0" y="378823"/>
                </a:moveTo>
                <a:lnTo>
                  <a:pt x="822960" y="0"/>
                </a:lnTo>
                <a:lnTo>
                  <a:pt x="822960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8264" y="3573016"/>
            <a:ext cx="6440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UY" sz="16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datos</a:t>
            </a:r>
            <a:endParaRPr lang="es-UY" sz="16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920431" y="2996952"/>
            <a:ext cx="4059152" cy="525542"/>
          </a:xfrm>
          <a:prstGeom prst="roundRect">
            <a:avLst/>
          </a:prstGeom>
          <a:noFill/>
          <a:ln w="19050" cap="flat" cmpd="sng" algn="ctr">
            <a:solidFill>
              <a:srgbClr val="8A97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69205" y="2204864"/>
            <a:ext cx="576064" cy="288032"/>
          </a:xfrm>
          <a:prstGeom prst="ellipse">
            <a:avLst/>
          </a:prstGeom>
          <a:noFill/>
          <a:ln w="19050" cap="flat" cmpd="sng" algn="ctr">
            <a:solidFill>
              <a:srgbClr val="8A97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619544" y="3573016"/>
            <a:ext cx="360039" cy="120933"/>
          </a:xfrm>
          <a:prstGeom prst="straightConnector1">
            <a:avLst/>
          </a:prstGeom>
          <a:noFill/>
          <a:ln w="19050" cap="flat" cmpd="sng" algn="ctr">
            <a:solidFill>
              <a:srgbClr val="8A970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Freeform 12"/>
          <p:cNvSpPr/>
          <p:nvPr/>
        </p:nvSpPr>
        <p:spPr bwMode="auto">
          <a:xfrm>
            <a:off x="3074640" y="2279951"/>
            <a:ext cx="4261354" cy="1338460"/>
          </a:xfrm>
          <a:custGeom>
            <a:avLst/>
            <a:gdLst>
              <a:gd name="connsiteX0" fmla="*/ 4062549 w 4261354"/>
              <a:gd name="connsiteY0" fmla="*/ 1338460 h 1338460"/>
              <a:gd name="connsiteX1" fmla="*/ 4088674 w 4261354"/>
              <a:gd name="connsiteY1" fmla="*/ 293432 h 1338460"/>
              <a:gd name="connsiteX2" fmla="*/ 2207623 w 4261354"/>
              <a:gd name="connsiteY2" fmla="*/ 19112 h 1338460"/>
              <a:gd name="connsiteX3" fmla="*/ 0 w 4261354"/>
              <a:gd name="connsiteY3" fmla="*/ 45238 h 133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1354" h="1338460">
                <a:moveTo>
                  <a:pt x="4062549" y="1338460"/>
                </a:moveTo>
                <a:cubicBezTo>
                  <a:pt x="4230188" y="925891"/>
                  <a:pt x="4397828" y="513323"/>
                  <a:pt x="4088674" y="293432"/>
                </a:cubicBezTo>
                <a:cubicBezTo>
                  <a:pt x="3779520" y="73541"/>
                  <a:pt x="2889069" y="60478"/>
                  <a:pt x="2207623" y="19112"/>
                </a:cubicBezTo>
                <a:cubicBezTo>
                  <a:pt x="1526177" y="-22254"/>
                  <a:pt x="763088" y="11492"/>
                  <a:pt x="0" y="45238"/>
                </a:cubicBezTo>
              </a:path>
            </a:pathLst>
          </a:custGeom>
          <a:noFill/>
          <a:ln w="19050" cap="flat" cmpd="sng" algn="ctr">
            <a:solidFill>
              <a:srgbClr val="8A970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002919" y="1700808"/>
            <a:ext cx="1754318" cy="1329775"/>
          </a:xfrm>
          <a:custGeom>
            <a:avLst/>
            <a:gdLst>
              <a:gd name="connsiteX0" fmla="*/ 0 w 1371600"/>
              <a:gd name="connsiteY0" fmla="*/ 1201783 h 1201783"/>
              <a:gd name="connsiteX1" fmla="*/ 339634 w 1371600"/>
              <a:gd name="connsiteY1" fmla="*/ 809897 h 1201783"/>
              <a:gd name="connsiteX2" fmla="*/ 300445 w 1371600"/>
              <a:gd name="connsiteY2" fmla="*/ 404949 h 1201783"/>
              <a:gd name="connsiteX3" fmla="*/ 1371600 w 1371600"/>
              <a:gd name="connsiteY3" fmla="*/ 0 h 12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201783">
                <a:moveTo>
                  <a:pt x="0" y="1201783"/>
                </a:moveTo>
                <a:cubicBezTo>
                  <a:pt x="144780" y="1072243"/>
                  <a:pt x="289560" y="942703"/>
                  <a:pt x="339634" y="809897"/>
                </a:cubicBezTo>
                <a:cubicBezTo>
                  <a:pt x="389708" y="677091"/>
                  <a:pt x="128451" y="539932"/>
                  <a:pt x="300445" y="404949"/>
                </a:cubicBezTo>
                <a:cubicBezTo>
                  <a:pt x="472439" y="269966"/>
                  <a:pt x="922019" y="134983"/>
                  <a:pt x="1371600" y="0"/>
                </a:cubicBezTo>
              </a:path>
            </a:pathLst>
          </a:cu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Diseñando el </a:t>
            </a:r>
            <a:r>
              <a:rPr lang="es-UY" dirty="0" err="1" smtClean="0">
                <a:solidFill>
                  <a:srgbClr val="93AE43"/>
                </a:solidFill>
              </a:rPr>
              <a:t>Layout</a:t>
            </a:r>
            <a:endParaRPr lang="es-UY" dirty="0">
              <a:solidFill>
                <a:srgbClr val="93AE43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66610" y="1340768"/>
            <a:ext cx="6629400" cy="4779243"/>
            <a:chOff x="666610" y="1340768"/>
            <a:chExt cx="6629400" cy="477924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00" y="2852936"/>
              <a:ext cx="6581775" cy="326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610" y="1340768"/>
              <a:ext cx="662940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2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Escribiendo el </a:t>
            </a:r>
            <a:r>
              <a:rPr lang="es-UY" dirty="0" err="1" smtClean="0">
                <a:solidFill>
                  <a:srgbClr val="93AE43"/>
                </a:solidFill>
              </a:rPr>
              <a:t>Source</a:t>
            </a:r>
            <a:endParaRPr lang="es-UY" dirty="0">
              <a:solidFill>
                <a:srgbClr val="93AE43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455500" cy="21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1" y="3212554"/>
            <a:ext cx="54197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208" y="5015809"/>
            <a:ext cx="194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600" b="1" dirty="0" smtClean="0">
                <a:latin typeface="+mn-lt"/>
              </a:rPr>
              <a:t>¡Hagámoslo en GX!</a:t>
            </a:r>
            <a:endParaRPr lang="es-UY" sz="1600" b="1" dirty="0">
              <a:latin typeface="+mn-lt"/>
            </a:endParaRP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5353992"/>
            <a:ext cx="2088232" cy="5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3848" y="1772816"/>
            <a:ext cx="280831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1600" dirty="0" smtClean="0">
                <a:latin typeface="Segoe"/>
              </a:rPr>
              <a:t>BASE TABLE: CATEGORY </a:t>
            </a:r>
            <a:endParaRPr lang="es-UY" sz="1600" dirty="0">
              <a:latin typeface="Sego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2636912"/>
            <a:ext cx="280831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1600" dirty="0" smtClean="0">
                <a:latin typeface="Segoe"/>
              </a:rPr>
              <a:t>BASE TABLE: ATTRACTION</a:t>
            </a:r>
            <a:endParaRPr lang="es-UY" sz="1600" dirty="0">
              <a:latin typeface="Segoe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8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Filtro implícito en </a:t>
            </a:r>
            <a:r>
              <a:rPr lang="es-UY" dirty="0" err="1" smtClean="0">
                <a:solidFill>
                  <a:srgbClr val="93AE43"/>
                </a:solidFill>
              </a:rPr>
              <a:t>For</a:t>
            </a:r>
            <a:r>
              <a:rPr lang="es-UY" dirty="0" smtClean="0">
                <a:solidFill>
                  <a:srgbClr val="93AE43"/>
                </a:solidFill>
              </a:rPr>
              <a:t> </a:t>
            </a:r>
            <a:r>
              <a:rPr lang="es-UY" dirty="0" err="1" smtClean="0">
                <a:solidFill>
                  <a:srgbClr val="93AE43"/>
                </a:solidFill>
              </a:rPr>
              <a:t>Each</a:t>
            </a:r>
            <a:r>
              <a:rPr lang="es-UY" dirty="0" smtClean="0">
                <a:solidFill>
                  <a:srgbClr val="93AE43"/>
                </a:solidFill>
              </a:rPr>
              <a:t> anidados</a:t>
            </a:r>
            <a:endParaRPr lang="es-UY" dirty="0">
              <a:solidFill>
                <a:srgbClr val="93AE43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2" y="1484784"/>
            <a:ext cx="73818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" y="3429000"/>
            <a:ext cx="5257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69404" y="3284984"/>
            <a:ext cx="302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Atributo en común en ambas tablas </a:t>
            </a:r>
            <a:r>
              <a:rPr lang="es-UY" sz="1400" dirty="0" smtClean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</a:t>
            </a:r>
            <a:endParaRPr lang="es-UY" sz="14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r>
              <a:rPr lang="es-UY" sz="1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Where</a:t>
            </a:r>
            <a:r>
              <a:rPr lang="es-UY" sz="1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“implícito”</a:t>
            </a:r>
            <a:endParaRPr lang="es-UY" sz="14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3347864" y="2420888"/>
            <a:ext cx="1584176" cy="180020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5292080" y="2492896"/>
            <a:ext cx="1440160" cy="144016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5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455500" cy="21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35496" y="255488"/>
            <a:ext cx="907300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</a:rPr>
              <a:t>Si hay categorías registradas sin atracciones asociadas… ¿saldr</a:t>
            </a:r>
            <a:r>
              <a:rPr lang="es-UY" sz="2800" dirty="0">
                <a:solidFill>
                  <a:srgbClr val="93AE43"/>
                </a:solidFill>
              </a:rPr>
              <a:t>á</a:t>
            </a:r>
            <a:r>
              <a:rPr lang="es-UY" sz="2800" dirty="0" smtClean="0">
                <a:solidFill>
                  <a:srgbClr val="93AE43"/>
                </a:solidFill>
              </a:rPr>
              <a:t>n impresas?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418" y="1806504"/>
            <a:ext cx="280831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1600" dirty="0" smtClean="0">
                <a:latin typeface="Segoe"/>
              </a:rPr>
              <a:t>BASE TABLE: CATEGORY </a:t>
            </a:r>
            <a:endParaRPr lang="es-UY" sz="1600" dirty="0">
              <a:latin typeface="Sego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4426" y="2627620"/>
            <a:ext cx="280831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1600" dirty="0" smtClean="0">
                <a:latin typeface="Segoe"/>
              </a:rPr>
              <a:t>BASE TABLE: ATTRACTION</a:t>
            </a:r>
            <a:endParaRPr lang="es-UY" sz="1600" dirty="0">
              <a:latin typeface="Segoe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17" y="1751330"/>
            <a:ext cx="1937463" cy="283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60232" y="1484784"/>
            <a:ext cx="1066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err="1" smtClean="0">
                <a:latin typeface="+mj-lt"/>
              </a:rPr>
              <a:t>For</a:t>
            </a:r>
            <a:r>
              <a:rPr lang="es-UY" sz="1600" dirty="0" smtClean="0">
                <a:latin typeface="+mj-lt"/>
              </a:rPr>
              <a:t> </a:t>
            </a:r>
            <a:r>
              <a:rPr lang="es-UY" sz="1600" dirty="0" err="1" smtClean="0">
                <a:latin typeface="+mj-lt"/>
              </a:rPr>
              <a:t>each</a:t>
            </a:r>
            <a:endParaRPr lang="es-UY" sz="16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0834" y="2636912"/>
            <a:ext cx="95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err="1" smtClean="0">
                <a:latin typeface="+mj-lt"/>
              </a:rPr>
              <a:t>For</a:t>
            </a:r>
            <a:r>
              <a:rPr lang="es-UY" sz="1400" dirty="0" smtClean="0">
                <a:latin typeface="+mj-lt"/>
              </a:rPr>
              <a:t> </a:t>
            </a:r>
            <a:r>
              <a:rPr lang="es-UY" sz="1400" dirty="0" err="1" smtClean="0">
                <a:latin typeface="+mj-lt"/>
              </a:rPr>
              <a:t>each</a:t>
            </a:r>
            <a:endParaRPr lang="es-UY" sz="1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1787" y="456138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err="1" smtClean="0">
                <a:latin typeface="+mj-lt"/>
              </a:rPr>
              <a:t>endfor</a:t>
            </a:r>
            <a:endParaRPr lang="es-UY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6247" y="486916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err="1" smtClean="0">
                <a:latin typeface="+mj-lt"/>
              </a:rPr>
              <a:t>endfor</a:t>
            </a:r>
            <a:endParaRPr lang="es-UY" sz="16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1386" y="3439894"/>
            <a:ext cx="4498484" cy="2953658"/>
            <a:chOff x="323528" y="3457466"/>
            <a:chExt cx="4962138" cy="3356992"/>
          </a:xfrm>
        </p:grpSpPr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323528" y="4143920"/>
              <a:ext cx="2952328" cy="1157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/>
              <a:r>
                <a:rPr lang="es-UY" sz="2800" dirty="0" smtClean="0">
                  <a:solidFill>
                    <a:schemeClr val="accent6">
                      <a:lumMod val="75000"/>
                    </a:schemeClr>
                  </a:solidFill>
                  <a:sym typeface="Wingdings" pitchFamily="2" charset="2"/>
                </a:rPr>
                <a:t> </a:t>
              </a:r>
              <a:r>
                <a:rPr lang="es-UY" sz="2800" dirty="0" smtClean="0">
                  <a:solidFill>
                    <a:schemeClr val="accent6">
                      <a:lumMod val="75000"/>
                    </a:schemeClr>
                  </a:solidFill>
                </a:rPr>
                <a:t>Sí </a:t>
              </a:r>
              <a:endParaRPr lang="es-UY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501008"/>
              <a:ext cx="2921292" cy="3290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/>
          </p:nvSpPr>
          <p:spPr bwMode="auto">
            <a:xfrm>
              <a:off x="2153318" y="3457466"/>
              <a:ext cx="3132348" cy="33569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8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07504" y="332656"/>
            <a:ext cx="8928992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</a:rPr>
              <a:t>Nos solicitan que no se impriman categorías sin atracciones asociadas</a:t>
            </a:r>
            <a:endParaRPr lang="es-UY" sz="2800" dirty="0">
              <a:solidFill>
                <a:srgbClr val="93AE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3677782" cy="41764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81128"/>
            <a:ext cx="4868296" cy="14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19050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6948264" y="3192983"/>
            <a:ext cx="576064" cy="164009"/>
          </a:xfrm>
          <a:prstGeom prst="straightConnector1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4759558" y="2708920"/>
            <a:ext cx="2088232" cy="172023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280" y="280416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b="1" dirty="0" smtClean="0">
                <a:latin typeface="+mj-lt"/>
              </a:rPr>
              <a:t>Solución óptima:</a:t>
            </a:r>
            <a:endParaRPr lang="es-UY" sz="16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2320" y="3212976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Y" sz="1400" dirty="0">
                <a:latin typeface="+mj-lt"/>
              </a:rPr>
              <a:t>r</a:t>
            </a:r>
            <a:r>
              <a:rPr lang="es-UY" sz="1400" dirty="0" smtClean="0">
                <a:latin typeface="+mj-lt"/>
              </a:rPr>
              <a:t>ecorrer una única vez tabla </a:t>
            </a:r>
            <a:r>
              <a:rPr lang="es-UY" sz="1400" dirty="0" err="1" smtClean="0">
                <a:latin typeface="+mj-lt"/>
              </a:rPr>
              <a:t>Attraction</a:t>
            </a:r>
            <a:endParaRPr lang="es-UY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4680" y="1484784"/>
            <a:ext cx="8178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80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?</a:t>
            </a:r>
            <a:endParaRPr lang="es-UY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5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07504" y="332656"/>
            <a:ext cx="8928992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</a:rPr>
              <a:t>Nos solicitan que no se impriman categorías sin atracciones asociadas </a:t>
            </a:r>
            <a:endParaRPr lang="es-UY" sz="2800" dirty="0">
              <a:solidFill>
                <a:srgbClr val="93AE43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84984"/>
            <a:ext cx="587720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86464"/>
            <a:ext cx="2160240" cy="145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2411760" y="3645024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Freeform 5"/>
          <p:cNvSpPr/>
          <p:nvPr/>
        </p:nvSpPr>
        <p:spPr bwMode="auto">
          <a:xfrm>
            <a:off x="2554030" y="2104571"/>
            <a:ext cx="493970" cy="1436915"/>
          </a:xfrm>
          <a:custGeom>
            <a:avLst/>
            <a:gdLst>
              <a:gd name="connsiteX0" fmla="*/ 421399 w 493970"/>
              <a:gd name="connsiteY0" fmla="*/ 1436915 h 1436915"/>
              <a:gd name="connsiteX1" fmla="*/ 484 w 493970"/>
              <a:gd name="connsiteY1" fmla="*/ 798286 h 1436915"/>
              <a:gd name="connsiteX2" fmla="*/ 493970 w 493970"/>
              <a:gd name="connsiteY2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970" h="1436915">
                <a:moveTo>
                  <a:pt x="421399" y="1436915"/>
                </a:moveTo>
                <a:cubicBezTo>
                  <a:pt x="204894" y="1237343"/>
                  <a:pt x="-11611" y="1037772"/>
                  <a:pt x="484" y="798286"/>
                </a:cubicBezTo>
                <a:cubicBezTo>
                  <a:pt x="12579" y="558800"/>
                  <a:pt x="253274" y="279400"/>
                  <a:pt x="493970" y="0"/>
                </a:cubicBezTo>
              </a:path>
            </a:pathLst>
          </a:cu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923928" y="2132856"/>
            <a:ext cx="504056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9" y="5229200"/>
            <a:ext cx="5994971" cy="62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>
            <a:off x="1691680" y="5473690"/>
            <a:ext cx="504056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81970" y="2716882"/>
            <a:ext cx="85768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Dodecagon 10"/>
          <p:cNvSpPr/>
          <p:nvPr/>
        </p:nvSpPr>
        <p:spPr bwMode="auto">
          <a:xfrm>
            <a:off x="2123728" y="3371506"/>
            <a:ext cx="432048" cy="432048"/>
          </a:xfrm>
          <a:prstGeom prst="dodecagon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Y" sz="18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1</a:t>
            </a:r>
            <a:endParaRPr kumimoji="0" lang="es-UY" sz="12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2" name="Dodecagon 11"/>
          <p:cNvSpPr/>
          <p:nvPr/>
        </p:nvSpPr>
        <p:spPr bwMode="auto">
          <a:xfrm>
            <a:off x="251520" y="5013176"/>
            <a:ext cx="432048" cy="432048"/>
          </a:xfrm>
          <a:prstGeom prst="dodecagon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Y" sz="18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2</a:t>
            </a:r>
            <a:endParaRPr kumimoji="0" lang="es-UY" sz="12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3" name="Dodecagon 12"/>
          <p:cNvSpPr/>
          <p:nvPr/>
        </p:nvSpPr>
        <p:spPr bwMode="auto">
          <a:xfrm>
            <a:off x="6516216" y="3356992"/>
            <a:ext cx="432048" cy="432048"/>
          </a:xfrm>
          <a:prstGeom prst="dodecagon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Y" sz="1800" b="1" dirty="0">
                <a:latin typeface="+mj-lt"/>
              </a:rPr>
              <a:t>3</a:t>
            </a:r>
            <a:endParaRPr kumimoji="0" lang="es-UY" sz="12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572562" y="3745498"/>
            <a:ext cx="1799638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572000" y="3961522"/>
            <a:ext cx="1799638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877272"/>
            <a:ext cx="3888432" cy="17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15" y="6074100"/>
            <a:ext cx="3874145" cy="16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 bwMode="auto">
          <a:xfrm>
            <a:off x="2411760" y="4087704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9" name="Dodecagon 18"/>
          <p:cNvSpPr/>
          <p:nvPr/>
        </p:nvSpPr>
        <p:spPr bwMode="auto">
          <a:xfrm>
            <a:off x="2123728" y="3861048"/>
            <a:ext cx="432048" cy="432048"/>
          </a:xfrm>
          <a:prstGeom prst="dodecagon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Y" sz="1800" b="1" dirty="0" smtClean="0">
                <a:latin typeface="+mj-lt"/>
              </a:rPr>
              <a:t>4</a:t>
            </a:r>
            <a:endParaRPr kumimoji="0" lang="es-UY" sz="12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411760" y="4519752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Dodecagon 20"/>
          <p:cNvSpPr/>
          <p:nvPr/>
        </p:nvSpPr>
        <p:spPr bwMode="auto">
          <a:xfrm>
            <a:off x="2123728" y="4293096"/>
            <a:ext cx="432048" cy="432048"/>
          </a:xfrm>
          <a:prstGeom prst="dodecagon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Y" sz="1800" b="1" dirty="0" smtClean="0">
                <a:latin typeface="+mj-lt"/>
              </a:rPr>
              <a:t>5</a:t>
            </a:r>
            <a:endParaRPr kumimoji="0" lang="es-UY" sz="12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33486" y="2608446"/>
            <a:ext cx="2172072" cy="258124"/>
          </a:xfrm>
          <a:prstGeom prst="rect">
            <a:avLst/>
          </a:prstGeom>
          <a:noFill/>
          <a:ln w="34925" cap="flat" cmpd="sng" algn="ctr">
            <a:solidFill>
              <a:srgbClr val="8A97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5335060" y="2644328"/>
            <a:ext cx="286526" cy="165066"/>
          </a:xfrm>
          <a:prstGeom prst="line">
            <a:avLst/>
          </a:prstGeom>
          <a:noFill/>
          <a:ln w="38100" cap="flat" cmpd="sng" algn="ctr">
            <a:solidFill>
              <a:srgbClr val="8A97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5356832" y="2593932"/>
            <a:ext cx="191016" cy="258124"/>
          </a:xfrm>
          <a:prstGeom prst="line">
            <a:avLst/>
          </a:prstGeom>
          <a:noFill/>
          <a:ln w="38100" cap="flat" cmpd="sng" algn="ctr">
            <a:solidFill>
              <a:srgbClr val="8A97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24794"/>
            <a:ext cx="19050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Connector 25"/>
          <p:cNvCxnSpPr/>
          <p:nvPr/>
        </p:nvCxnSpPr>
        <p:spPr bwMode="auto">
          <a:xfrm>
            <a:off x="581970" y="2737508"/>
            <a:ext cx="85768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5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7" y="1844824"/>
            <a:ext cx="43910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120894" y="255488"/>
            <a:ext cx="8928992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</a:rPr>
              <a:t>Solución: Corte de control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064" y="3779748"/>
            <a:ext cx="295232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1600" dirty="0" smtClean="0">
                <a:latin typeface="Segoe"/>
              </a:rPr>
              <a:t>BASE TABLE: ATTRACTION</a:t>
            </a:r>
            <a:endParaRPr lang="es-UY" sz="1600" dirty="0">
              <a:latin typeface="Segoe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84" y="4674134"/>
            <a:ext cx="4868296" cy="14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 bwMode="auto">
          <a:xfrm>
            <a:off x="4860032" y="2636912"/>
            <a:ext cx="936104" cy="865830"/>
          </a:xfrm>
          <a:custGeom>
            <a:avLst/>
            <a:gdLst>
              <a:gd name="connsiteX0" fmla="*/ 0 w 653143"/>
              <a:gd name="connsiteY0" fmla="*/ 41899 h 477327"/>
              <a:gd name="connsiteX1" fmla="*/ 435429 w 653143"/>
              <a:gd name="connsiteY1" fmla="*/ 41899 h 477327"/>
              <a:gd name="connsiteX2" fmla="*/ 653143 w 653143"/>
              <a:gd name="connsiteY2" fmla="*/ 477327 h 47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477327">
                <a:moveTo>
                  <a:pt x="0" y="41899"/>
                </a:moveTo>
                <a:cubicBezTo>
                  <a:pt x="163286" y="5613"/>
                  <a:pt x="326572" y="-30672"/>
                  <a:pt x="435429" y="41899"/>
                </a:cubicBezTo>
                <a:cubicBezTo>
                  <a:pt x="544286" y="114470"/>
                  <a:pt x="598714" y="295898"/>
                  <a:pt x="653143" y="477327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800489" y="3391428"/>
            <a:ext cx="1596572" cy="222629"/>
          </a:xfrm>
          <a:custGeom>
            <a:avLst/>
            <a:gdLst>
              <a:gd name="connsiteX0" fmla="*/ 0 w 1596572"/>
              <a:gd name="connsiteY0" fmla="*/ 92001 h 222629"/>
              <a:gd name="connsiteX1" fmla="*/ 957943 w 1596572"/>
              <a:gd name="connsiteY1" fmla="*/ 4915 h 222629"/>
              <a:gd name="connsiteX2" fmla="*/ 1596572 w 1596572"/>
              <a:gd name="connsiteY2" fmla="*/ 222629 h 22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2" h="222629">
                <a:moveTo>
                  <a:pt x="0" y="92001"/>
                </a:moveTo>
                <a:cubicBezTo>
                  <a:pt x="345924" y="37572"/>
                  <a:pt x="691848" y="-16856"/>
                  <a:pt x="957943" y="4915"/>
                </a:cubicBezTo>
                <a:cubicBezTo>
                  <a:pt x="1224038" y="26686"/>
                  <a:pt x="1410305" y="124657"/>
                  <a:pt x="1596572" y="22262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084168" y="4178449"/>
            <a:ext cx="0" cy="495685"/>
          </a:xfrm>
          <a:prstGeom prst="straightConnector1">
            <a:avLst/>
          </a:prstGeom>
          <a:noFill/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Freeform 8"/>
          <p:cNvSpPr/>
          <p:nvPr/>
        </p:nvSpPr>
        <p:spPr bwMode="auto">
          <a:xfrm>
            <a:off x="4862286" y="1954192"/>
            <a:ext cx="1451428" cy="745465"/>
          </a:xfrm>
          <a:custGeom>
            <a:avLst/>
            <a:gdLst>
              <a:gd name="connsiteX0" fmla="*/ 0 w 1451428"/>
              <a:gd name="connsiteY0" fmla="*/ 745465 h 745465"/>
              <a:gd name="connsiteX1" fmla="*/ 885371 w 1451428"/>
              <a:gd name="connsiteY1" fmla="*/ 92322 h 745465"/>
              <a:gd name="connsiteX2" fmla="*/ 1451428 w 1451428"/>
              <a:gd name="connsiteY2" fmla="*/ 19751 h 74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428" h="745465">
                <a:moveTo>
                  <a:pt x="0" y="745465"/>
                </a:moveTo>
                <a:cubicBezTo>
                  <a:pt x="321733" y="479369"/>
                  <a:pt x="643466" y="213274"/>
                  <a:pt x="885371" y="92322"/>
                </a:cubicBezTo>
                <a:cubicBezTo>
                  <a:pt x="1127276" y="-28630"/>
                  <a:pt x="1289352" y="-4440"/>
                  <a:pt x="1451428" y="19751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292080" y="2149448"/>
            <a:ext cx="504056" cy="554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H="1">
            <a:off x="5397062" y="1916832"/>
            <a:ext cx="273060" cy="511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8144" y="306896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b="1" dirty="0" smtClean="0">
                <a:solidFill>
                  <a:srgbClr val="FF0000"/>
                </a:solidFill>
                <a:latin typeface="+mj-lt"/>
              </a:rPr>
              <a:t>=</a:t>
            </a:r>
            <a:endParaRPr lang="es-UY" sz="1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882658" y="3084341"/>
            <a:ext cx="452368" cy="46079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decagon 13"/>
          <p:cNvSpPr/>
          <p:nvPr/>
        </p:nvSpPr>
        <p:spPr bwMode="auto">
          <a:xfrm>
            <a:off x="467544" y="1268760"/>
            <a:ext cx="432048" cy="432048"/>
          </a:xfrm>
          <a:prstGeom prst="dodecagon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Y" sz="1800" b="1" dirty="0" smtClean="0">
                <a:latin typeface="+mj-lt"/>
              </a:rPr>
              <a:t>1</a:t>
            </a:r>
            <a:endParaRPr kumimoji="0" lang="es-UY" sz="12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32" y="1555261"/>
            <a:ext cx="2160240" cy="145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7" y="1844824"/>
            <a:ext cx="43910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8064" y="3779748"/>
            <a:ext cx="295232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1600" dirty="0" smtClean="0">
                <a:latin typeface="Segoe"/>
              </a:rPr>
              <a:t>BASE TABLE: ATTRACTION</a:t>
            </a:r>
            <a:endParaRPr lang="es-UY" sz="1600" dirty="0">
              <a:latin typeface="Segoe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84" y="4674134"/>
            <a:ext cx="4868296" cy="14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 bwMode="auto">
          <a:xfrm>
            <a:off x="4860032" y="2636912"/>
            <a:ext cx="936104" cy="865830"/>
          </a:xfrm>
          <a:custGeom>
            <a:avLst/>
            <a:gdLst>
              <a:gd name="connsiteX0" fmla="*/ 0 w 653143"/>
              <a:gd name="connsiteY0" fmla="*/ 41899 h 477327"/>
              <a:gd name="connsiteX1" fmla="*/ 435429 w 653143"/>
              <a:gd name="connsiteY1" fmla="*/ 41899 h 477327"/>
              <a:gd name="connsiteX2" fmla="*/ 653143 w 653143"/>
              <a:gd name="connsiteY2" fmla="*/ 477327 h 47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477327">
                <a:moveTo>
                  <a:pt x="0" y="41899"/>
                </a:moveTo>
                <a:cubicBezTo>
                  <a:pt x="163286" y="5613"/>
                  <a:pt x="326572" y="-30672"/>
                  <a:pt x="435429" y="41899"/>
                </a:cubicBezTo>
                <a:cubicBezTo>
                  <a:pt x="544286" y="114470"/>
                  <a:pt x="598714" y="295898"/>
                  <a:pt x="653143" y="477327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3800489" y="3391428"/>
            <a:ext cx="1596572" cy="222629"/>
          </a:xfrm>
          <a:custGeom>
            <a:avLst/>
            <a:gdLst>
              <a:gd name="connsiteX0" fmla="*/ 0 w 1596572"/>
              <a:gd name="connsiteY0" fmla="*/ 92001 h 222629"/>
              <a:gd name="connsiteX1" fmla="*/ 957943 w 1596572"/>
              <a:gd name="connsiteY1" fmla="*/ 4915 h 222629"/>
              <a:gd name="connsiteX2" fmla="*/ 1596572 w 1596572"/>
              <a:gd name="connsiteY2" fmla="*/ 222629 h 22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2" h="222629">
                <a:moveTo>
                  <a:pt x="0" y="92001"/>
                </a:moveTo>
                <a:cubicBezTo>
                  <a:pt x="345924" y="37572"/>
                  <a:pt x="691848" y="-16856"/>
                  <a:pt x="957943" y="4915"/>
                </a:cubicBezTo>
                <a:cubicBezTo>
                  <a:pt x="1224038" y="26686"/>
                  <a:pt x="1410305" y="124657"/>
                  <a:pt x="1596572" y="22262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084168" y="4178449"/>
            <a:ext cx="0" cy="495685"/>
          </a:xfrm>
          <a:prstGeom prst="straightConnector1">
            <a:avLst/>
          </a:prstGeom>
          <a:noFill/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68144" y="306896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b="1" dirty="0" smtClean="0">
                <a:solidFill>
                  <a:srgbClr val="FF0000"/>
                </a:solidFill>
                <a:latin typeface="+mj-lt"/>
              </a:rPr>
              <a:t>=</a:t>
            </a:r>
            <a:endParaRPr lang="es-UY" sz="1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882658" y="3084341"/>
            <a:ext cx="452368" cy="46079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Dodecagon 9"/>
          <p:cNvSpPr/>
          <p:nvPr/>
        </p:nvSpPr>
        <p:spPr bwMode="auto">
          <a:xfrm>
            <a:off x="467544" y="1268760"/>
            <a:ext cx="432048" cy="432048"/>
          </a:xfrm>
          <a:prstGeom prst="dodecagon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Y" sz="1800" b="1" dirty="0">
                <a:latin typeface="+mj-lt"/>
              </a:rPr>
              <a:t>2</a:t>
            </a:r>
            <a:endParaRPr kumimoji="0" lang="es-UY" sz="12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47371"/>
            <a:ext cx="1713678" cy="1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44392" y="1412776"/>
            <a:ext cx="4384534" cy="307777"/>
          </a:xfrm>
          <a:prstGeom prst="rect">
            <a:avLst/>
          </a:prstGeom>
          <a:solidFill>
            <a:srgbClr val="C3DD05"/>
          </a:solidFill>
        </p:spPr>
        <p:txBody>
          <a:bodyPr wrap="none" rtlCol="0">
            <a:spAutoFit/>
          </a:bodyPr>
          <a:lstStyle/>
          <a:p>
            <a:r>
              <a:rPr lang="es-UY" sz="1400" dirty="0" smtClean="0">
                <a:latin typeface="+mj-lt"/>
              </a:rPr>
              <a:t>Si         tabla base </a:t>
            </a:r>
            <a:r>
              <a:rPr lang="es-UY" sz="1400" dirty="0" smtClean="0">
                <a:latin typeface="+mj-lt"/>
                <a:sym typeface="Wingdings" pitchFamily="2" charset="2"/>
              </a:rPr>
              <a:t> c</a:t>
            </a:r>
            <a:r>
              <a:rPr lang="es-UY" sz="1400" dirty="0" smtClean="0">
                <a:latin typeface="+mj-lt"/>
              </a:rPr>
              <a:t>riterio de agrupamiento</a:t>
            </a:r>
            <a:endParaRPr lang="es-UY" sz="1400" dirty="0">
              <a:latin typeface="+mj-lt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3556000" y="1712686"/>
            <a:ext cx="266197" cy="551543"/>
          </a:xfrm>
          <a:custGeom>
            <a:avLst/>
            <a:gdLst>
              <a:gd name="connsiteX0" fmla="*/ 232229 w 266197"/>
              <a:gd name="connsiteY0" fmla="*/ 0 h 551543"/>
              <a:gd name="connsiteX1" fmla="*/ 246743 w 266197"/>
              <a:gd name="connsiteY1" fmla="*/ 449943 h 551543"/>
              <a:gd name="connsiteX2" fmla="*/ 0 w 266197"/>
              <a:gd name="connsiteY2" fmla="*/ 551543 h 5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97" h="551543">
                <a:moveTo>
                  <a:pt x="232229" y="0"/>
                </a:moveTo>
                <a:cubicBezTo>
                  <a:pt x="258838" y="179009"/>
                  <a:pt x="285448" y="358019"/>
                  <a:pt x="246743" y="449943"/>
                </a:cubicBezTo>
                <a:cubicBezTo>
                  <a:pt x="208038" y="541867"/>
                  <a:pt x="104019" y="546705"/>
                  <a:pt x="0" y="551543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79712" y="1325103"/>
            <a:ext cx="31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b="1" dirty="0" smtClean="0">
                <a:solidFill>
                  <a:srgbClr val="FF0000"/>
                </a:solidFill>
                <a:latin typeface="+mj-lt"/>
              </a:rPr>
              <a:t>=</a:t>
            </a:r>
            <a:endParaRPr lang="es-UY" sz="1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994226" y="1340484"/>
            <a:ext cx="423274" cy="46079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081678" y="4688648"/>
            <a:ext cx="778354" cy="231522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120894" y="255488"/>
            <a:ext cx="8928992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</a:rPr>
              <a:t>Solución: Corte de control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1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-108520" y="1232595"/>
            <a:ext cx="3362325" cy="3278187"/>
            <a:chOff x="201412" y="944333"/>
            <a:chExt cx="3362476" cy="3279064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01412" y="944333"/>
              <a:ext cx="3362476" cy="3279064"/>
              <a:chOff x="201412" y="944333"/>
              <a:chExt cx="3362476" cy="3279064"/>
            </a:xfrm>
          </p:grpSpPr>
          <p:pic>
            <p:nvPicPr>
              <p:cNvPr id="5" name="Picture 4" descr="G:\Mis Documentos\Mis imágenes\iconos\database_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412" y="944333"/>
                <a:ext cx="3362476" cy="3279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1"/>
              <p:cNvSpPr txBox="1">
                <a:spLocks noChangeArrowheads="1"/>
              </p:cNvSpPr>
              <p:nvPr/>
            </p:nvSpPr>
            <p:spPr bwMode="auto">
              <a:xfrm>
                <a:off x="936914" y="2605613"/>
                <a:ext cx="1690869" cy="338554"/>
              </a:xfrm>
              <a:prstGeom prst="rect">
                <a:avLst/>
              </a:prstGeom>
              <a:solidFill>
                <a:srgbClr val="76A000"/>
              </a:solidFill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s-UY" sz="1600" dirty="0" err="1" smtClean="0">
                    <a:latin typeface="Segoe"/>
                  </a:rPr>
                  <a:t>Attraction</a:t>
                </a:r>
                <a:r>
                  <a:rPr lang="es-UY" sz="1600" dirty="0" smtClean="0">
                    <a:latin typeface="Segoe"/>
                  </a:rPr>
                  <a:t> </a:t>
                </a:r>
                <a:r>
                  <a:rPr lang="es-UY" sz="1600" dirty="0" err="1" smtClean="0">
                    <a:latin typeface="Segoe"/>
                  </a:rPr>
                  <a:t>Table</a:t>
                </a:r>
                <a:endParaRPr lang="es-UY" sz="1600" dirty="0" smtClean="0">
                  <a:latin typeface="Segoe"/>
                </a:endParaRPr>
              </a:p>
            </p:txBody>
          </p:sp>
        </p:grpSp>
        <p:sp>
          <p:nvSpPr>
            <p:cNvPr id="4" name="TextBox 1"/>
            <p:cNvSpPr txBox="1">
              <a:spLocks noChangeArrowheads="1"/>
            </p:cNvSpPr>
            <p:nvPr/>
          </p:nvSpPr>
          <p:spPr bwMode="auto">
            <a:xfrm>
              <a:off x="936914" y="944333"/>
              <a:ext cx="1599576" cy="400217"/>
            </a:xfrm>
            <a:prstGeom prst="rect">
              <a:avLst/>
            </a:prstGeom>
            <a:gradFill>
              <a:gsLst>
                <a:gs pos="0">
                  <a:srgbClr val="72A2E8"/>
                </a:gs>
                <a:gs pos="43000">
                  <a:srgbClr val="91C2EF"/>
                </a:gs>
                <a:gs pos="100000">
                  <a:srgbClr val="C2D3F6"/>
                </a:gs>
              </a:gsLst>
            </a:gradFill>
            <a:ln/>
            <a:scene3d>
              <a:camera prst="isometricOffAxis2Top">
                <a:rot lat="18714689" lon="2130994" rev="19911858"/>
              </a:camera>
              <a:lightRig rig="threePt" dir="t">
                <a:rot lat="0" lon="0" rev="1200000"/>
              </a:lightRig>
            </a:scene3d>
            <a:sp3d prstMaterial="flat"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prstMaterial="dkEdge"/>
            </a:bodyPr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s-UY" sz="2000" dirty="0" err="1" smtClean="0">
                  <a:latin typeface="Segoe"/>
                </a:rPr>
                <a:t>Database</a:t>
              </a:r>
              <a:endParaRPr lang="es-UY" sz="2000" dirty="0" smtClean="0">
                <a:latin typeface="Segoe"/>
              </a:endParaRPr>
            </a:p>
          </p:txBody>
        </p:sp>
      </p:grpSp>
      <p:sp>
        <p:nvSpPr>
          <p:cNvPr id="7" name="Rectangular Callout 6"/>
          <p:cNvSpPr/>
          <p:nvPr/>
        </p:nvSpPr>
        <p:spPr bwMode="auto">
          <a:xfrm>
            <a:off x="3325763" y="2153163"/>
            <a:ext cx="4968552" cy="1656184"/>
          </a:xfrm>
          <a:prstGeom prst="wedgeRectCallout">
            <a:avLst>
              <a:gd name="adj1" fmla="val -70818"/>
              <a:gd name="adj2" fmla="val -669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90000" tIns="46800" rIns="90000" bIns="46800"/>
          <a:lstStyle/>
          <a:p>
            <a:pPr defTabSz="911225">
              <a:defRPr/>
            </a:pPr>
            <a:endParaRPr lang="es-UY"/>
          </a:p>
        </p:txBody>
      </p:sp>
      <p:graphicFrame>
        <p:nvGraphicFramePr>
          <p:cNvPr id="8" name="Table 7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71000"/>
              </p:ext>
            </p:extLst>
          </p:nvPr>
        </p:nvGraphicFramePr>
        <p:xfrm>
          <a:off x="3409380" y="2250182"/>
          <a:ext cx="4740275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155"/>
                <a:gridCol w="1944074"/>
                <a:gridCol w="1224046"/>
              </a:tblGrid>
              <a:tr h="3659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AttractionId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AttractionName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Visites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1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Louvre </a:t>
                      </a:r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Museum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2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Great</a:t>
                      </a:r>
                      <a:r>
                        <a:rPr lang="es-UY" sz="1800" b="0" kern="1200" baseline="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 Wall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3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Eiffel Tower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9" name="Rectangular Callout 8"/>
          <p:cNvSpPr/>
          <p:nvPr/>
        </p:nvSpPr>
        <p:spPr bwMode="auto">
          <a:xfrm>
            <a:off x="3325763" y="2132856"/>
            <a:ext cx="4968552" cy="1656184"/>
          </a:xfrm>
          <a:prstGeom prst="wedgeRectCallout">
            <a:avLst>
              <a:gd name="adj1" fmla="val -70818"/>
              <a:gd name="adj2" fmla="val -669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90000" tIns="46800" rIns="90000" bIns="46800"/>
          <a:lstStyle/>
          <a:p>
            <a:pPr defTabSz="911225">
              <a:defRPr/>
            </a:pPr>
            <a:endParaRPr lang="es-UY"/>
          </a:p>
        </p:txBody>
      </p:sp>
      <p:graphicFrame>
        <p:nvGraphicFramePr>
          <p:cNvPr id="10" name="Table 9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77851"/>
              </p:ext>
            </p:extLst>
          </p:nvPr>
        </p:nvGraphicFramePr>
        <p:xfrm>
          <a:off x="3409380" y="2229875"/>
          <a:ext cx="4740275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155"/>
                <a:gridCol w="1944074"/>
                <a:gridCol w="1224046"/>
              </a:tblGrid>
              <a:tr h="3659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AttractionId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AttractionName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Visites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1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Louvre </a:t>
                      </a:r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Museum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smtClean="0">
                          <a:solidFill>
                            <a:srgbClr val="FF0000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8245</a:t>
                      </a:r>
                      <a:endParaRPr lang="es-UY" sz="1800" b="0" kern="1200" dirty="0">
                        <a:solidFill>
                          <a:srgbClr val="FF0000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2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Great</a:t>
                      </a:r>
                      <a:r>
                        <a:rPr lang="es-UY" sz="1800" b="0" kern="1200" baseline="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 Wall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3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Eiffel Tower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1" name="Rectangular Callout 10"/>
          <p:cNvSpPr/>
          <p:nvPr/>
        </p:nvSpPr>
        <p:spPr bwMode="auto">
          <a:xfrm>
            <a:off x="3325763" y="2132856"/>
            <a:ext cx="4968552" cy="1656184"/>
          </a:xfrm>
          <a:prstGeom prst="wedgeRectCallout">
            <a:avLst>
              <a:gd name="adj1" fmla="val -70818"/>
              <a:gd name="adj2" fmla="val -669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90000" tIns="46800" rIns="90000" bIns="46800"/>
          <a:lstStyle/>
          <a:p>
            <a:pPr defTabSz="911225">
              <a:defRPr/>
            </a:pPr>
            <a:endParaRPr lang="es-UY"/>
          </a:p>
        </p:txBody>
      </p:sp>
      <p:graphicFrame>
        <p:nvGraphicFramePr>
          <p:cNvPr id="12" name="Table 11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27780"/>
              </p:ext>
            </p:extLst>
          </p:nvPr>
        </p:nvGraphicFramePr>
        <p:xfrm>
          <a:off x="3409380" y="2229875"/>
          <a:ext cx="4740275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155"/>
                <a:gridCol w="1944074"/>
                <a:gridCol w="1224046"/>
              </a:tblGrid>
              <a:tr h="3659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AttractionId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AttractionName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Visites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1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Louvre </a:t>
                      </a:r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Museum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smtClean="0">
                          <a:solidFill>
                            <a:srgbClr val="FF0000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8245</a:t>
                      </a:r>
                      <a:endParaRPr lang="es-UY" sz="1800" b="0" kern="1200" dirty="0">
                        <a:solidFill>
                          <a:srgbClr val="FF0000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2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Great</a:t>
                      </a:r>
                      <a:r>
                        <a:rPr lang="es-UY" sz="1800" b="0" kern="1200" baseline="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 Wall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smtClean="0">
                          <a:solidFill>
                            <a:srgbClr val="FF0000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10122</a:t>
                      </a:r>
                      <a:endParaRPr lang="es-UY" sz="1800" b="0" kern="1200" dirty="0">
                        <a:solidFill>
                          <a:srgbClr val="FF0000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3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Eiffel Tower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3" name="Rectangular Callout 12"/>
          <p:cNvSpPr/>
          <p:nvPr/>
        </p:nvSpPr>
        <p:spPr bwMode="auto">
          <a:xfrm>
            <a:off x="3325763" y="2132856"/>
            <a:ext cx="4968552" cy="1656184"/>
          </a:xfrm>
          <a:prstGeom prst="wedgeRectCallout">
            <a:avLst>
              <a:gd name="adj1" fmla="val -70818"/>
              <a:gd name="adj2" fmla="val -669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90000" tIns="46800" rIns="90000" bIns="46800"/>
          <a:lstStyle/>
          <a:p>
            <a:pPr defTabSz="911225">
              <a:defRPr/>
            </a:pPr>
            <a:endParaRPr lang="es-UY"/>
          </a:p>
        </p:txBody>
      </p:sp>
      <p:graphicFrame>
        <p:nvGraphicFramePr>
          <p:cNvPr id="14" name="Table 13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06401"/>
              </p:ext>
            </p:extLst>
          </p:nvPr>
        </p:nvGraphicFramePr>
        <p:xfrm>
          <a:off x="3409380" y="2229875"/>
          <a:ext cx="4740275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155"/>
                <a:gridCol w="1944074"/>
                <a:gridCol w="1224046"/>
              </a:tblGrid>
              <a:tr h="3659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AttractionId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AttractionName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Visites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1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Louvre </a:t>
                      </a:r>
                      <a:r>
                        <a:rPr lang="es-UY" sz="1800" b="0" kern="1200" dirty="0" err="1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Museum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smtClean="0">
                          <a:solidFill>
                            <a:srgbClr val="FF0000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8245</a:t>
                      </a:r>
                      <a:endParaRPr lang="es-UY" sz="1800" b="0" kern="1200" dirty="0">
                        <a:solidFill>
                          <a:srgbClr val="FF0000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2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Great</a:t>
                      </a:r>
                      <a:r>
                        <a:rPr lang="es-UY" sz="1800" b="0" kern="1200" baseline="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 Wall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smtClean="0">
                          <a:solidFill>
                            <a:srgbClr val="FF0000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10122</a:t>
                      </a:r>
                      <a:endParaRPr lang="es-UY" sz="1800" b="0" kern="1200" dirty="0">
                        <a:solidFill>
                          <a:srgbClr val="FF0000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3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800" b="0" kern="1200" dirty="0" smtClean="0">
                          <a:solidFill>
                            <a:schemeClr val="tx1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Eiffel Tower</a:t>
                      </a:r>
                      <a:endParaRPr lang="es-UY" sz="1800" b="0" kern="1200" dirty="0">
                        <a:solidFill>
                          <a:schemeClr val="tx1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800" b="0" kern="1200" dirty="0" smtClean="0">
                          <a:solidFill>
                            <a:srgbClr val="FF0000"/>
                          </a:solidFill>
                          <a:latin typeface="Cartoon" pitchFamily="2" charset="0"/>
                          <a:ea typeface="+mn-ea"/>
                          <a:cs typeface="+mn-cs"/>
                        </a:rPr>
                        <a:t>11734</a:t>
                      </a:r>
                      <a:endParaRPr lang="es-UY" sz="1800" b="0" kern="1200" dirty="0">
                        <a:solidFill>
                          <a:srgbClr val="FF0000"/>
                        </a:solidFill>
                        <a:latin typeface="Cartoon" pitchFamily="2" charset="0"/>
                        <a:ea typeface="+mn-ea"/>
                        <a:cs typeface="+mn-cs"/>
                      </a:endParaRPr>
                    </a:p>
                  </a:txBody>
                  <a:tcPr marL="91396" marR="91396" marT="45701" marB="4570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5" name="Rectangular Callout 14"/>
          <p:cNvSpPr/>
          <p:nvPr/>
        </p:nvSpPr>
        <p:spPr bwMode="auto">
          <a:xfrm>
            <a:off x="3109738" y="1085991"/>
            <a:ext cx="5638725" cy="4287225"/>
          </a:xfrm>
          <a:prstGeom prst="wedgeRectCallout">
            <a:avLst>
              <a:gd name="adj1" fmla="val -70818"/>
              <a:gd name="adj2" fmla="val -6697"/>
            </a:avLst>
          </a:prstGeom>
          <a:solidFill>
            <a:srgbClr val="A6CE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90000" tIns="46800" rIns="90000" bIns="46800"/>
          <a:lstStyle/>
          <a:p>
            <a:pPr defTabSz="911225">
              <a:defRPr/>
            </a:pPr>
            <a:endParaRPr lang="es-UY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051" y="2466809"/>
            <a:ext cx="4189613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Table 16" title="Attraction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87433"/>
              </p:ext>
            </p:extLst>
          </p:nvPr>
        </p:nvGraphicFramePr>
        <p:xfrm>
          <a:off x="3602484" y="1199984"/>
          <a:ext cx="2553692" cy="109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24"/>
                <a:gridCol w="1512168"/>
              </a:tblGrid>
              <a:tr h="2742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200" b="0" kern="1200" dirty="0" err="1" smtClean="0">
                          <a:solidFill>
                            <a:schemeClr val="bg1"/>
                          </a:solidFill>
                          <a:latin typeface="Segoe"/>
                          <a:ea typeface="+mn-ea"/>
                          <a:cs typeface="+mn-cs"/>
                        </a:rPr>
                        <a:t>AttractionId</a:t>
                      </a:r>
                      <a:endParaRPr lang="es-UY" sz="1200" b="0" kern="1200" dirty="0">
                        <a:solidFill>
                          <a:schemeClr val="bg1"/>
                        </a:solidFill>
                        <a:latin typeface="Segoe"/>
                        <a:ea typeface="+mn-ea"/>
                        <a:cs typeface="+mn-cs"/>
                      </a:endParaRPr>
                    </a:p>
                  </a:txBody>
                  <a:tcPr marL="91371" marR="91371" marT="45681" marB="45681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UY" sz="1200" b="0" kern="1200" dirty="0" err="1" smtClean="0">
                          <a:solidFill>
                            <a:schemeClr val="bg1"/>
                          </a:solidFill>
                          <a:latin typeface="Segoe"/>
                          <a:ea typeface="+mn-ea"/>
                          <a:cs typeface="+mn-cs"/>
                        </a:rPr>
                        <a:t>AttractionName</a:t>
                      </a:r>
                      <a:endParaRPr lang="es-UY" sz="1200" b="0" kern="1200" dirty="0">
                        <a:solidFill>
                          <a:schemeClr val="bg1"/>
                        </a:solidFill>
                        <a:latin typeface="Segoe"/>
                        <a:ea typeface="+mn-ea"/>
                        <a:cs typeface="+mn-cs"/>
                      </a:endParaRPr>
                    </a:p>
                  </a:txBody>
                  <a:tcPr marL="91371" marR="91371" marT="45681" marB="45681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200" b="0" kern="1200" dirty="0" smtClean="0">
                          <a:solidFill>
                            <a:schemeClr val="tx1"/>
                          </a:solidFill>
                          <a:latin typeface="Segoe"/>
                          <a:ea typeface="+mn-ea"/>
                          <a:cs typeface="+mn-cs"/>
                        </a:rPr>
                        <a:t>1</a:t>
                      </a:r>
                      <a:endParaRPr lang="es-UY" sz="1200" b="0" kern="1200" dirty="0">
                        <a:solidFill>
                          <a:schemeClr val="tx1"/>
                        </a:solidFill>
                        <a:latin typeface="Segoe"/>
                        <a:ea typeface="+mn-ea"/>
                        <a:cs typeface="+mn-cs"/>
                      </a:endParaRPr>
                    </a:p>
                  </a:txBody>
                  <a:tcPr marL="91371" marR="91371" marT="45681" marB="4568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200" b="0" kern="1200" dirty="0" smtClean="0">
                          <a:solidFill>
                            <a:schemeClr val="tx1"/>
                          </a:solidFill>
                          <a:latin typeface="Segoe"/>
                          <a:ea typeface="+mn-ea"/>
                          <a:cs typeface="+mn-cs"/>
                        </a:rPr>
                        <a:t>Louvre </a:t>
                      </a:r>
                      <a:r>
                        <a:rPr lang="es-UY" sz="1200" b="0" kern="1200" dirty="0" err="1" smtClean="0">
                          <a:solidFill>
                            <a:schemeClr val="tx1"/>
                          </a:solidFill>
                          <a:latin typeface="Segoe"/>
                          <a:ea typeface="+mn-ea"/>
                          <a:cs typeface="+mn-cs"/>
                        </a:rPr>
                        <a:t>Museum</a:t>
                      </a:r>
                      <a:endParaRPr lang="es-UY" sz="1200" b="0" kern="1200" dirty="0">
                        <a:solidFill>
                          <a:schemeClr val="tx1"/>
                        </a:solidFill>
                        <a:latin typeface="Segoe"/>
                        <a:ea typeface="+mn-ea"/>
                        <a:cs typeface="+mn-cs"/>
                      </a:endParaRPr>
                    </a:p>
                  </a:txBody>
                  <a:tcPr marL="91371" marR="91371" marT="45681" marB="4568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200" b="0" kern="1200" dirty="0" smtClean="0">
                          <a:solidFill>
                            <a:schemeClr val="tx1"/>
                          </a:solidFill>
                          <a:latin typeface="Segoe"/>
                          <a:ea typeface="+mn-ea"/>
                          <a:cs typeface="+mn-cs"/>
                        </a:rPr>
                        <a:t>2</a:t>
                      </a:r>
                      <a:endParaRPr lang="es-UY" sz="1200" b="0" kern="1200" dirty="0">
                        <a:solidFill>
                          <a:schemeClr val="tx1"/>
                        </a:solidFill>
                        <a:latin typeface="Segoe"/>
                        <a:ea typeface="+mn-ea"/>
                        <a:cs typeface="+mn-cs"/>
                      </a:endParaRPr>
                    </a:p>
                  </a:txBody>
                  <a:tcPr marL="91371" marR="91371" marT="45681" marB="4568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200" b="0" kern="1200" dirty="0" smtClean="0">
                          <a:solidFill>
                            <a:schemeClr val="tx1"/>
                          </a:solidFill>
                          <a:latin typeface="Segoe"/>
                          <a:ea typeface="+mn-ea"/>
                          <a:cs typeface="+mn-cs"/>
                        </a:rPr>
                        <a:t>Great</a:t>
                      </a:r>
                      <a:r>
                        <a:rPr lang="es-UY" sz="1200" b="0" kern="1200" baseline="0" dirty="0" smtClean="0">
                          <a:solidFill>
                            <a:schemeClr val="tx1"/>
                          </a:solidFill>
                          <a:latin typeface="Segoe"/>
                          <a:ea typeface="+mn-ea"/>
                          <a:cs typeface="+mn-cs"/>
                        </a:rPr>
                        <a:t> Wall</a:t>
                      </a:r>
                      <a:endParaRPr lang="es-UY" sz="1200" b="0" kern="1200" dirty="0">
                        <a:solidFill>
                          <a:schemeClr val="tx1"/>
                        </a:solidFill>
                        <a:latin typeface="Segoe"/>
                        <a:ea typeface="+mn-ea"/>
                        <a:cs typeface="+mn-cs"/>
                      </a:endParaRPr>
                    </a:p>
                  </a:txBody>
                  <a:tcPr marL="91371" marR="91371" marT="45681" marB="4568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200" b="0" kern="1200" dirty="0" smtClean="0">
                          <a:solidFill>
                            <a:schemeClr val="tx1"/>
                          </a:solidFill>
                          <a:latin typeface="Segoe"/>
                          <a:ea typeface="+mn-ea"/>
                          <a:cs typeface="+mn-cs"/>
                        </a:rPr>
                        <a:t>3</a:t>
                      </a:r>
                      <a:endParaRPr lang="es-UY" sz="1200" b="0" kern="1200" dirty="0">
                        <a:solidFill>
                          <a:schemeClr val="tx1"/>
                        </a:solidFill>
                        <a:latin typeface="Segoe"/>
                        <a:ea typeface="+mn-ea"/>
                        <a:cs typeface="+mn-cs"/>
                      </a:endParaRPr>
                    </a:p>
                  </a:txBody>
                  <a:tcPr marL="91371" marR="91371" marT="45681" marB="4568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UY" sz="1200" b="0" kern="1200" dirty="0" smtClean="0">
                          <a:solidFill>
                            <a:schemeClr val="tx1"/>
                          </a:solidFill>
                          <a:latin typeface="Segoe"/>
                          <a:ea typeface="+mn-ea"/>
                          <a:cs typeface="+mn-cs"/>
                        </a:rPr>
                        <a:t>Eiffel Tower</a:t>
                      </a:r>
                      <a:endParaRPr lang="es-UY" sz="1200" b="0" kern="1200" dirty="0">
                        <a:solidFill>
                          <a:schemeClr val="tx1"/>
                        </a:solidFill>
                        <a:latin typeface="Segoe"/>
                        <a:ea typeface="+mn-ea"/>
                        <a:cs typeface="+mn-cs"/>
                      </a:endParaRPr>
                    </a:p>
                  </a:txBody>
                  <a:tcPr marL="91371" marR="91371" marT="45681" marB="45681">
                    <a:gradFill flip="none" rotWithShape="1">
                      <a:gsLst>
                        <a:gs pos="0">
                          <a:srgbClr val="72A2E8">
                            <a:tint val="66000"/>
                            <a:satMod val="160000"/>
                          </a:srgbClr>
                        </a:gs>
                        <a:gs pos="50000">
                          <a:srgbClr val="72A2E8">
                            <a:tint val="44500"/>
                            <a:satMod val="160000"/>
                          </a:srgbClr>
                        </a:gs>
                        <a:gs pos="100000">
                          <a:srgbClr val="72A2E8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039" y="1484784"/>
            <a:ext cx="740241" cy="51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 descr="C:\Users\rroballo\AppData\Local\Microsoft\Windows\Temporary Internet Files\Content.IE5\VSM52TLE\MC90004837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69" y="1700808"/>
            <a:ext cx="877723" cy="64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C:\Users\rroballo\AppData\Local\Microsoft\Windows\Temporary Internet Files\Content.IE5\B9VEK15C\MC900431579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20" y="2204864"/>
            <a:ext cx="1308040" cy="131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14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420162"/>
            <a:ext cx="2304256" cy="373703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7" y="1414307"/>
            <a:ext cx="43910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3933056"/>
            <a:ext cx="295232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1600" dirty="0" smtClean="0">
                <a:latin typeface="Segoe"/>
              </a:rPr>
              <a:t>BASE TABLE: ATTRACTION</a:t>
            </a:r>
            <a:endParaRPr lang="es-UY" sz="1600" dirty="0">
              <a:latin typeface="Segoe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50" y="1946829"/>
            <a:ext cx="2804484" cy="24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36" y="1682644"/>
            <a:ext cx="1936960" cy="27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decagon 6"/>
          <p:cNvSpPr/>
          <p:nvPr/>
        </p:nvSpPr>
        <p:spPr bwMode="auto">
          <a:xfrm>
            <a:off x="107504" y="2564904"/>
            <a:ext cx="432048" cy="432048"/>
          </a:xfrm>
          <a:prstGeom prst="dodecagon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Y" sz="18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3</a:t>
            </a:r>
            <a:endParaRPr kumimoji="0" lang="es-UY" sz="12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876256" y="3921434"/>
            <a:ext cx="1224136" cy="2421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 rot="1878145">
            <a:off x="4842824" y="2736227"/>
            <a:ext cx="1608804" cy="607056"/>
          </a:xfrm>
          <a:custGeom>
            <a:avLst/>
            <a:gdLst>
              <a:gd name="connsiteX0" fmla="*/ 0 w 1524000"/>
              <a:gd name="connsiteY0" fmla="*/ 684789 h 684789"/>
              <a:gd name="connsiteX1" fmla="*/ 508000 w 1524000"/>
              <a:gd name="connsiteY1" fmla="*/ 31646 h 684789"/>
              <a:gd name="connsiteX2" fmla="*/ 1524000 w 1524000"/>
              <a:gd name="connsiteY2" fmla="*/ 162275 h 68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684789">
                <a:moveTo>
                  <a:pt x="0" y="684789"/>
                </a:moveTo>
                <a:cubicBezTo>
                  <a:pt x="127000" y="401760"/>
                  <a:pt x="254000" y="118732"/>
                  <a:pt x="508000" y="31646"/>
                </a:cubicBezTo>
                <a:cubicBezTo>
                  <a:pt x="762000" y="-55440"/>
                  <a:pt x="1143000" y="53417"/>
                  <a:pt x="1524000" y="16227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862286" y="1954192"/>
            <a:ext cx="1451428" cy="745465"/>
          </a:xfrm>
          <a:custGeom>
            <a:avLst/>
            <a:gdLst>
              <a:gd name="connsiteX0" fmla="*/ 0 w 1451428"/>
              <a:gd name="connsiteY0" fmla="*/ 745465 h 745465"/>
              <a:gd name="connsiteX1" fmla="*/ 885371 w 1451428"/>
              <a:gd name="connsiteY1" fmla="*/ 92322 h 745465"/>
              <a:gd name="connsiteX2" fmla="*/ 1451428 w 1451428"/>
              <a:gd name="connsiteY2" fmla="*/ 19751 h 74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428" h="745465">
                <a:moveTo>
                  <a:pt x="0" y="745465"/>
                </a:moveTo>
                <a:cubicBezTo>
                  <a:pt x="321733" y="479369"/>
                  <a:pt x="643466" y="213274"/>
                  <a:pt x="885371" y="92322"/>
                </a:cubicBezTo>
                <a:cubicBezTo>
                  <a:pt x="1127276" y="-28630"/>
                  <a:pt x="1289352" y="-4440"/>
                  <a:pt x="1451428" y="19751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292080" y="2149448"/>
            <a:ext cx="504056" cy="554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H="1">
            <a:off x="5397062" y="1916832"/>
            <a:ext cx="273060" cy="511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 bwMode="auto">
          <a:xfrm>
            <a:off x="120894" y="255488"/>
            <a:ext cx="8928992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</a:rPr>
              <a:t>Solución: Corte de control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6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22671"/>
            <a:ext cx="4680520" cy="238644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106942" y="116632"/>
            <a:ext cx="8928992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</a:rPr>
              <a:t>Resumen: Corte de control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064" y="4057595"/>
            <a:ext cx="295232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sz="1600" dirty="0" smtClean="0">
                <a:latin typeface="Segoe"/>
              </a:rPr>
              <a:t>BASE TABLE: ATTRACTION</a:t>
            </a:r>
            <a:endParaRPr lang="es-UY" sz="1600" dirty="0">
              <a:latin typeface="Segoe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4860032" y="2914759"/>
            <a:ext cx="936104" cy="865830"/>
          </a:xfrm>
          <a:custGeom>
            <a:avLst/>
            <a:gdLst>
              <a:gd name="connsiteX0" fmla="*/ 0 w 653143"/>
              <a:gd name="connsiteY0" fmla="*/ 41899 h 477327"/>
              <a:gd name="connsiteX1" fmla="*/ 435429 w 653143"/>
              <a:gd name="connsiteY1" fmla="*/ 41899 h 477327"/>
              <a:gd name="connsiteX2" fmla="*/ 653143 w 653143"/>
              <a:gd name="connsiteY2" fmla="*/ 477327 h 47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477327">
                <a:moveTo>
                  <a:pt x="0" y="41899"/>
                </a:moveTo>
                <a:cubicBezTo>
                  <a:pt x="163286" y="5613"/>
                  <a:pt x="326572" y="-30672"/>
                  <a:pt x="435429" y="41899"/>
                </a:cubicBezTo>
                <a:cubicBezTo>
                  <a:pt x="544286" y="114470"/>
                  <a:pt x="598714" y="295898"/>
                  <a:pt x="653143" y="47732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3800489" y="3669275"/>
            <a:ext cx="1596572" cy="222629"/>
          </a:xfrm>
          <a:custGeom>
            <a:avLst/>
            <a:gdLst>
              <a:gd name="connsiteX0" fmla="*/ 0 w 1596572"/>
              <a:gd name="connsiteY0" fmla="*/ 92001 h 222629"/>
              <a:gd name="connsiteX1" fmla="*/ 957943 w 1596572"/>
              <a:gd name="connsiteY1" fmla="*/ 4915 h 222629"/>
              <a:gd name="connsiteX2" fmla="*/ 1596572 w 1596572"/>
              <a:gd name="connsiteY2" fmla="*/ 222629 h 22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2" h="222629">
                <a:moveTo>
                  <a:pt x="0" y="92001"/>
                </a:moveTo>
                <a:cubicBezTo>
                  <a:pt x="345924" y="37572"/>
                  <a:pt x="691848" y="-16856"/>
                  <a:pt x="957943" y="4915"/>
                </a:cubicBezTo>
                <a:cubicBezTo>
                  <a:pt x="1224038" y="26686"/>
                  <a:pt x="1410305" y="124657"/>
                  <a:pt x="1596572" y="22262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4346" y="3346807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b="1" dirty="0" smtClean="0">
                <a:solidFill>
                  <a:srgbClr val="FF0000"/>
                </a:solidFill>
                <a:latin typeface="+mj-lt"/>
              </a:rPr>
              <a:t>=</a:t>
            </a:r>
            <a:endParaRPr lang="es-UY" sz="1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580112" y="1818429"/>
            <a:ext cx="3456384" cy="172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indent="-342900" algn="l">
              <a:buFont typeface="Wingdings" pitchFamily="2" charset="2"/>
              <a:buChar char="ü"/>
            </a:pPr>
            <a:r>
              <a:rPr lang="es-UY" sz="1600" b="0" dirty="0" smtClean="0">
                <a:sym typeface="Wingdings" pitchFamily="2" charset="2"/>
              </a:rPr>
              <a:t>Cl</a:t>
            </a:r>
            <a:r>
              <a:rPr lang="es-UY" sz="1600" b="0" dirty="0" smtClean="0"/>
              <a:t>áusula </a:t>
            </a:r>
            <a:r>
              <a:rPr lang="es-UY" sz="1600" dirty="0" err="1"/>
              <a:t>Defined</a:t>
            </a:r>
            <a:r>
              <a:rPr lang="es-UY" sz="1600" dirty="0"/>
              <a:t> </a:t>
            </a:r>
            <a:r>
              <a:rPr lang="es-UY" sz="1600" dirty="0" err="1"/>
              <a:t>by</a:t>
            </a:r>
            <a:r>
              <a:rPr lang="es-UY" sz="1600" b="0" dirty="0"/>
              <a:t> en </a:t>
            </a:r>
            <a:r>
              <a:rPr lang="es-UY" sz="1600" b="0" dirty="0" err="1">
                <a:sym typeface="Wingdings" pitchFamily="2" charset="2"/>
              </a:rPr>
              <a:t>For</a:t>
            </a:r>
            <a:r>
              <a:rPr lang="es-UY" sz="1600" b="0" dirty="0">
                <a:sym typeface="Wingdings" pitchFamily="2" charset="2"/>
              </a:rPr>
              <a:t> </a:t>
            </a:r>
            <a:r>
              <a:rPr lang="es-UY" sz="1600" b="0" dirty="0" err="1">
                <a:sym typeface="Wingdings" pitchFamily="2" charset="2"/>
              </a:rPr>
              <a:t>each</a:t>
            </a:r>
            <a:r>
              <a:rPr lang="es-UY" sz="1600" b="0" dirty="0">
                <a:sym typeface="Wingdings" pitchFamily="2" charset="2"/>
              </a:rPr>
              <a:t> externo: permite nombrar atributo de ATTRACTION, para que esa sea la tabla </a:t>
            </a:r>
            <a:r>
              <a:rPr lang="es-UY" sz="1600" b="0" dirty="0" smtClean="0">
                <a:sym typeface="Wingdings" pitchFamily="2" charset="2"/>
              </a:rPr>
              <a:t>base elegida</a:t>
            </a:r>
            <a:endParaRPr lang="es-UY" sz="1600" b="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23528" y="4581128"/>
            <a:ext cx="8064896" cy="172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5750" indent="-285750" algn="l">
              <a:buFont typeface="Wingdings"/>
              <a:buChar char="à"/>
            </a:pPr>
            <a:r>
              <a:rPr lang="es-UY" sz="1600" dirty="0">
                <a:sym typeface="Wingdings" pitchFamily="2" charset="2"/>
              </a:rPr>
              <a:t>Resultado: 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s-UY" sz="1600" b="0" dirty="0">
                <a:latin typeface="+mj-lt"/>
                <a:ea typeface="+mj-ea"/>
                <a:cs typeface="+mj-cs"/>
                <a:sym typeface="Wingdings" pitchFamily="2" charset="2"/>
              </a:rPr>
              <a:t>Se navega tabla </a:t>
            </a:r>
            <a:r>
              <a:rPr lang="es-UY" sz="1600" b="0" dirty="0" err="1">
                <a:latin typeface="+mj-lt"/>
                <a:ea typeface="+mj-ea"/>
                <a:cs typeface="+mj-cs"/>
                <a:sym typeface="Wingdings" pitchFamily="2" charset="2"/>
              </a:rPr>
              <a:t>Attraction</a:t>
            </a:r>
            <a:r>
              <a:rPr lang="es-UY" sz="1600" b="0" dirty="0">
                <a:latin typeface="+mj-lt"/>
                <a:ea typeface="+mj-ea"/>
                <a:cs typeface="+mj-cs"/>
                <a:sym typeface="Wingdings" pitchFamily="2" charset="2"/>
              </a:rPr>
              <a:t>, agrupando por </a:t>
            </a:r>
            <a:r>
              <a:rPr lang="es-UY" sz="1600" b="0" dirty="0" err="1" smtClean="0">
                <a:latin typeface="+mj-lt"/>
                <a:ea typeface="+mj-ea"/>
                <a:cs typeface="+mj-cs"/>
                <a:sym typeface="Wingdings" pitchFamily="2" charset="2"/>
              </a:rPr>
              <a:t>CategoryId</a:t>
            </a:r>
            <a:r>
              <a:rPr lang="es-UY" sz="1600" b="0" dirty="0" smtClean="0">
                <a:latin typeface="+mj-lt"/>
                <a:ea typeface="+mj-ea"/>
                <a:cs typeface="+mj-cs"/>
                <a:sym typeface="Wingdings" pitchFamily="2" charset="2"/>
              </a:rPr>
              <a:t/>
            </a:r>
            <a:br>
              <a:rPr lang="es-UY" sz="1600" b="0" dirty="0" smtClean="0">
                <a:latin typeface="+mj-lt"/>
                <a:ea typeface="+mj-ea"/>
                <a:cs typeface="+mj-cs"/>
                <a:sym typeface="Wingdings" pitchFamily="2" charset="2"/>
              </a:rPr>
            </a:br>
            <a:endParaRPr lang="es-UY" sz="1600" b="0" dirty="0">
              <a:latin typeface="+mj-lt"/>
              <a:ea typeface="+mj-ea"/>
              <a:cs typeface="+mj-cs"/>
              <a:sym typeface="Wingdings" pitchFamily="2" charset="2"/>
            </a:endParaRP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s-UY" sz="1600" b="0" dirty="0">
                <a:latin typeface="+mj-lt"/>
                <a:ea typeface="+mj-ea"/>
                <a:cs typeface="+mj-cs"/>
                <a:sym typeface="Wingdings" pitchFamily="2" charset="2"/>
              </a:rPr>
              <a:t>Se imprime el mismo formato visto </a:t>
            </a:r>
            <a:r>
              <a:rPr lang="es-UY" sz="1600" dirty="0">
                <a:latin typeface="+mj-lt"/>
                <a:ea typeface="+mj-ea"/>
                <a:cs typeface="+mj-cs"/>
                <a:sym typeface="Wingdings" pitchFamily="2" charset="2"/>
              </a:rPr>
              <a:t>y no salen categor</a:t>
            </a:r>
            <a:r>
              <a:rPr lang="es-UY" sz="1600" dirty="0">
                <a:latin typeface="+mj-lt"/>
                <a:ea typeface="+mj-ea"/>
                <a:cs typeface="+mj-cs"/>
              </a:rPr>
              <a:t>í</a:t>
            </a:r>
            <a:r>
              <a:rPr lang="es-UY" sz="1600" dirty="0">
                <a:latin typeface="+mj-lt"/>
                <a:ea typeface="+mj-ea"/>
                <a:cs typeface="+mj-cs"/>
                <a:sym typeface="Wingdings" pitchFamily="2" charset="2"/>
              </a:rPr>
              <a:t>as  que no tienen atracciones (porque se navegan las atracciones)</a:t>
            </a:r>
            <a:endParaRPr lang="es-UY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580112" y="980728"/>
            <a:ext cx="3456384" cy="100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indent="-342900" algn="l">
              <a:buFont typeface="Wingdings" pitchFamily="2" charset="2"/>
              <a:buChar char="ü"/>
            </a:pPr>
            <a:r>
              <a:rPr lang="es-UY" sz="1600" b="0" dirty="0" smtClean="0">
                <a:sym typeface="Wingdings" pitchFamily="2" charset="2"/>
              </a:rPr>
              <a:t>Cl</a:t>
            </a:r>
            <a:r>
              <a:rPr lang="es-UY" sz="1600" b="0" dirty="0" smtClean="0"/>
              <a:t>áusula </a:t>
            </a:r>
            <a:r>
              <a:rPr lang="es-UY" sz="1600" dirty="0" err="1" smtClean="0">
                <a:sym typeface="Wingdings" pitchFamily="2" charset="2"/>
              </a:rPr>
              <a:t>Order</a:t>
            </a:r>
            <a:r>
              <a:rPr lang="es-UY" sz="1600" b="0" dirty="0" smtClean="0">
                <a:sym typeface="Wingdings" pitchFamily="2" charset="2"/>
              </a:rPr>
              <a:t> en </a:t>
            </a:r>
            <a:r>
              <a:rPr lang="es-UY" sz="1600" b="0" dirty="0" err="1" smtClean="0">
                <a:sym typeface="Wingdings" pitchFamily="2" charset="2"/>
              </a:rPr>
              <a:t>For</a:t>
            </a:r>
            <a:r>
              <a:rPr lang="es-UY" sz="1600" b="0" dirty="0" smtClean="0">
                <a:sym typeface="Wingdings" pitchFamily="2" charset="2"/>
              </a:rPr>
              <a:t> </a:t>
            </a:r>
            <a:r>
              <a:rPr lang="es-UY" sz="1600" b="0" dirty="0" err="1" smtClean="0">
                <a:sym typeface="Wingdings" pitchFamily="2" charset="2"/>
              </a:rPr>
              <a:t>each</a:t>
            </a:r>
            <a:r>
              <a:rPr lang="es-UY" sz="1600" b="0" dirty="0" smtClean="0">
                <a:sym typeface="Wingdings" pitchFamily="2" charset="2"/>
              </a:rPr>
              <a:t> externo: define criterio de agrupaci</a:t>
            </a:r>
            <a:r>
              <a:rPr lang="es-UY" sz="1600" b="0" dirty="0" smtClean="0"/>
              <a:t>ón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879859" y="3383577"/>
            <a:ext cx="452368" cy="46079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07504" y="332656"/>
            <a:ext cx="8928992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>
                <a:solidFill>
                  <a:srgbClr val="93AE43"/>
                </a:solidFill>
              </a:rPr>
              <a:t>Navegación </a:t>
            </a:r>
            <a:r>
              <a:rPr lang="es-UY" sz="2800" dirty="0" smtClean="0">
                <a:solidFill>
                  <a:srgbClr val="93AE43"/>
                </a:solidFill>
              </a:rPr>
              <a:t>correspondiente al </a:t>
            </a:r>
          </a:p>
          <a:p>
            <a:r>
              <a:rPr lang="es-UY" sz="2800" dirty="0" smtClean="0">
                <a:solidFill>
                  <a:srgbClr val="93AE43"/>
                </a:solidFill>
              </a:rPr>
              <a:t>Corte de control</a:t>
            </a:r>
            <a:endParaRPr lang="es-UY" sz="2800" dirty="0">
              <a:solidFill>
                <a:srgbClr val="93AE4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6256" y="4727777"/>
            <a:ext cx="194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600" b="1" dirty="0" smtClean="0">
                <a:latin typeface="+mn-lt"/>
              </a:rPr>
              <a:t>¡Hagámoslo en GX!</a:t>
            </a:r>
            <a:endParaRPr lang="es-UY" sz="1600" b="1" dirty="0">
              <a:latin typeface="+mn-lt"/>
            </a:endParaRPr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5065960"/>
            <a:ext cx="2088232" cy="5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5865716" cy="42484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71235"/>
            <a:ext cx="5688632" cy="482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Algunos ejemplos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5750" y="1311503"/>
            <a:ext cx="8572500" cy="920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000" dirty="0" smtClean="0"/>
              <a:t>Se desea: </a:t>
            </a:r>
            <a:r>
              <a:rPr lang="es-UY" sz="2000" i="1" dirty="0" smtClean="0"/>
              <a:t>listar en un archivo PDF todas las atracciones turísticas de la agencia de viajes, </a:t>
            </a:r>
            <a:r>
              <a:rPr lang="es-UY" sz="2000" dirty="0"/>
              <a:t>ordenadas alfabéticamente</a:t>
            </a:r>
            <a:r>
              <a:rPr lang="es-UY" i="1" dirty="0" smtClean="0"/>
              <a:t>.</a:t>
            </a:r>
            <a:endParaRPr lang="es-UY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28" y="2566060"/>
            <a:ext cx="5041766" cy="367125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924944"/>
            <a:ext cx="136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Y" sz="1600" dirty="0" smtClean="0">
                <a:solidFill>
                  <a:srgbClr val="006600"/>
                </a:solidFill>
                <a:latin typeface="+mn-lt"/>
              </a:rPr>
              <a:t>Contenido fijo</a:t>
            </a:r>
          </a:p>
          <a:p>
            <a:pPr algn="ctr"/>
            <a:r>
              <a:rPr lang="es-UY" sz="1600" dirty="0" smtClean="0">
                <a:solidFill>
                  <a:srgbClr val="006600"/>
                </a:solidFill>
                <a:latin typeface="+mn-lt"/>
              </a:rPr>
              <a:t>(títulos)</a:t>
            </a:r>
            <a:endParaRPr lang="es-UY" sz="16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400" y="4644425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600" dirty="0" smtClean="0">
                <a:solidFill>
                  <a:srgbClr val="006600"/>
                </a:solidFill>
                <a:latin typeface="+mn-lt"/>
              </a:rPr>
              <a:t>Contenido variable </a:t>
            </a:r>
          </a:p>
          <a:p>
            <a:pPr algn="ctr"/>
            <a:r>
              <a:rPr lang="es-UY" sz="1600" dirty="0" smtClean="0">
                <a:solidFill>
                  <a:srgbClr val="006600"/>
                </a:solidFill>
                <a:latin typeface="+mn-lt"/>
              </a:rPr>
              <a:t>(datos)</a:t>
            </a:r>
            <a:endParaRPr lang="es-UY" sz="16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777391" y="3016543"/>
            <a:ext cx="1763486" cy="77678"/>
          </a:xfrm>
          <a:custGeom>
            <a:avLst/>
            <a:gdLst>
              <a:gd name="connsiteX0" fmla="*/ 0 w 1672046"/>
              <a:gd name="connsiteY0" fmla="*/ 117842 h 117842"/>
              <a:gd name="connsiteX1" fmla="*/ 914400 w 1672046"/>
              <a:gd name="connsiteY1" fmla="*/ 276 h 117842"/>
              <a:gd name="connsiteX2" fmla="*/ 1672046 w 1672046"/>
              <a:gd name="connsiteY2" fmla="*/ 91716 h 11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046" h="117842">
                <a:moveTo>
                  <a:pt x="0" y="117842"/>
                </a:moveTo>
                <a:cubicBezTo>
                  <a:pt x="317863" y="61236"/>
                  <a:pt x="635726" y="4630"/>
                  <a:pt x="914400" y="276"/>
                </a:cubicBezTo>
                <a:cubicBezTo>
                  <a:pt x="1193074" y="-4078"/>
                  <a:pt x="1432560" y="43819"/>
                  <a:pt x="1672046" y="91716"/>
                </a:cubicBezTo>
              </a:path>
            </a:pathLst>
          </a:custGeom>
          <a:noFill/>
          <a:ln w="127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777391" y="3187337"/>
            <a:ext cx="772209" cy="601703"/>
          </a:xfrm>
          <a:custGeom>
            <a:avLst/>
            <a:gdLst>
              <a:gd name="connsiteX0" fmla="*/ 0 w 914400"/>
              <a:gd name="connsiteY0" fmla="*/ 0 h 718457"/>
              <a:gd name="connsiteX1" fmla="*/ 365760 w 914400"/>
              <a:gd name="connsiteY1" fmla="*/ 261257 h 718457"/>
              <a:gd name="connsiteX2" fmla="*/ 914400 w 914400"/>
              <a:gd name="connsiteY2" fmla="*/ 718457 h 718457"/>
              <a:gd name="connsiteX3" fmla="*/ 914400 w 914400"/>
              <a:gd name="connsiteY3" fmla="*/ 718457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18457">
                <a:moveTo>
                  <a:pt x="0" y="0"/>
                </a:moveTo>
                <a:cubicBezTo>
                  <a:pt x="106680" y="70757"/>
                  <a:pt x="213360" y="141514"/>
                  <a:pt x="365760" y="261257"/>
                </a:cubicBezTo>
                <a:cubicBezTo>
                  <a:pt x="518160" y="381000"/>
                  <a:pt x="914400" y="718457"/>
                  <a:pt x="914400" y="718457"/>
                </a:cubicBezTo>
                <a:lnTo>
                  <a:pt x="914400" y="718457"/>
                </a:lnTo>
              </a:path>
            </a:pathLst>
          </a:custGeom>
          <a:noFill/>
          <a:ln w="127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549600" y="3789040"/>
            <a:ext cx="3816424" cy="288032"/>
          </a:xfrm>
          <a:prstGeom prst="roundRect">
            <a:avLst/>
          </a:prstGeom>
          <a:noFill/>
          <a:ln w="127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549600" y="4401686"/>
            <a:ext cx="3816424" cy="1547594"/>
          </a:xfrm>
          <a:prstGeom prst="roundRect">
            <a:avLst/>
          </a:prstGeom>
          <a:noFill/>
          <a:ln w="127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67627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37" y="1340768"/>
            <a:ext cx="5571619" cy="36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97785" y="4406263"/>
            <a:ext cx="720000" cy="17303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68224" y="692696"/>
            <a:ext cx="1290062" cy="1730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00817" y="1340768"/>
            <a:ext cx="1290062" cy="1730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95047" y="4725144"/>
            <a:ext cx="540000" cy="17303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951246" y="1301858"/>
            <a:ext cx="1197133" cy="4320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2109214" y="1542278"/>
            <a:ext cx="981109" cy="12961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2051720" y="1916832"/>
            <a:ext cx="1053117" cy="165618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2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980728"/>
            <a:ext cx="86772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89040"/>
            <a:ext cx="2393826" cy="211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233363" y="764704"/>
            <a:ext cx="5634781" cy="3483099"/>
          </a:xfrm>
          <a:prstGeom prst="roundRect">
            <a:avLst/>
          </a:prstGeom>
          <a:noFill/>
          <a:ln w="28575" cap="flat" cmpd="sng" algn="ctr">
            <a:solidFill>
              <a:srgbClr val="93AE4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0" y="1412776"/>
            <a:ext cx="8791635" cy="396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07" y="4599927"/>
            <a:ext cx="3358250" cy="149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 bwMode="auto">
          <a:xfrm rot="16200000">
            <a:off x="7972808" y="1018901"/>
            <a:ext cx="977600" cy="1005759"/>
          </a:xfrm>
          <a:prstGeom prst="arc">
            <a:avLst>
              <a:gd name="adj1" fmla="val 16200000"/>
              <a:gd name="adj2" fmla="val 394243"/>
            </a:avLst>
          </a:prstGeom>
          <a:noFill/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lg" len="med"/>
            <a:tailEnd type="none" w="med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771800" y="3717032"/>
            <a:ext cx="2088232" cy="216024"/>
          </a:xfrm>
          <a:prstGeom prst="round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851920" y="4077072"/>
            <a:ext cx="1944216" cy="360040"/>
          </a:xfrm>
          <a:prstGeom prst="round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742136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Cómo generar listados en formato PDF</a:t>
            </a:r>
            <a:endParaRPr lang="es-UY" dirty="0">
              <a:solidFill>
                <a:srgbClr val="93AE43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4619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7152"/>
            <a:ext cx="8445401" cy="141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8224" y="2996952"/>
            <a:ext cx="194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600" b="1" dirty="0" smtClean="0">
                <a:latin typeface="+mn-lt"/>
              </a:rPr>
              <a:t>¡Hagámoslo en GX!</a:t>
            </a:r>
            <a:endParaRPr lang="es-UY" sz="1600" b="1" dirty="0">
              <a:latin typeface="+mn-lt"/>
            </a:endParaRP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3335135"/>
            <a:ext cx="2088232" cy="5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5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Cómo cambiar el </a:t>
            </a:r>
            <a:r>
              <a:rPr lang="es-UY" dirty="0">
                <a:effectLst>
                  <a:glow rad="101600">
                    <a:srgbClr val="99CC00">
                      <a:alpha val="60000"/>
                    </a:srgbClr>
                  </a:glow>
                </a:effectLst>
              </a:rPr>
              <a:t>orden </a:t>
            </a:r>
            <a:r>
              <a:rPr lang="es-UY" dirty="0" smtClean="0">
                <a:solidFill>
                  <a:srgbClr val="93AE43"/>
                </a:solidFill>
              </a:rPr>
              <a:t>de los datos</a:t>
            </a:r>
            <a:endParaRPr lang="es-UY" dirty="0">
              <a:solidFill>
                <a:srgbClr val="93AE43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44958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3651548" y="3503687"/>
            <a:ext cx="2823964" cy="288032"/>
          </a:xfrm>
          <a:prstGeom prst="round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 rot="21038115" flipH="1">
            <a:off x="5281416" y="2201926"/>
            <a:ext cx="340853" cy="1279879"/>
          </a:xfrm>
          <a:custGeom>
            <a:avLst/>
            <a:gdLst>
              <a:gd name="connsiteX0" fmla="*/ 587829 w 587829"/>
              <a:gd name="connsiteY0" fmla="*/ 0 h 313509"/>
              <a:gd name="connsiteX1" fmla="*/ 274320 w 587829"/>
              <a:gd name="connsiteY1" fmla="*/ 78377 h 313509"/>
              <a:gd name="connsiteX2" fmla="*/ 0 w 587829"/>
              <a:gd name="connsiteY2" fmla="*/ 313509 h 313509"/>
              <a:gd name="connsiteX3" fmla="*/ 0 w 587829"/>
              <a:gd name="connsiteY3" fmla="*/ 313509 h 313509"/>
              <a:gd name="connsiteX4" fmla="*/ 0 w 587829"/>
              <a:gd name="connsiteY4" fmla="*/ 313509 h 313509"/>
              <a:gd name="connsiteX5" fmla="*/ 0 w 587829"/>
              <a:gd name="connsiteY5" fmla="*/ 313509 h 31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829" h="313509">
                <a:moveTo>
                  <a:pt x="587829" y="0"/>
                </a:moveTo>
                <a:cubicBezTo>
                  <a:pt x="480060" y="13063"/>
                  <a:pt x="372291" y="26126"/>
                  <a:pt x="274320" y="78377"/>
                </a:cubicBezTo>
                <a:cubicBezTo>
                  <a:pt x="176348" y="130629"/>
                  <a:pt x="0" y="313509"/>
                  <a:pt x="0" y="313509"/>
                </a:cubicBezTo>
                <a:lnTo>
                  <a:pt x="0" y="313509"/>
                </a:lnTo>
                <a:lnTo>
                  <a:pt x="0" y="313509"/>
                </a:lnTo>
                <a:lnTo>
                  <a:pt x="0" y="313509"/>
                </a:ln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5750" y="1417638"/>
            <a:ext cx="8572500" cy="920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400" dirty="0" smtClean="0"/>
              <a:t>Se pedía: </a:t>
            </a:r>
            <a:r>
              <a:rPr lang="es-UY" sz="2400" i="1" dirty="0" smtClean="0"/>
              <a:t>listar en un archivo PDF todas las atracciones turísticas de la agencia de viajes, </a:t>
            </a:r>
            <a:r>
              <a:rPr lang="es-UY" sz="2400" b="1" i="1" dirty="0" smtClean="0"/>
              <a:t>ordenadas alfabéticamente</a:t>
            </a:r>
            <a:r>
              <a:rPr lang="es-UY" sz="2400" i="1" dirty="0" smtClean="0"/>
              <a:t>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7646" y="4884564"/>
            <a:ext cx="8572500" cy="9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UY" dirty="0" smtClean="0"/>
              <a:t>Se puede ordenar por cualquier atributo que pertenezca a la </a:t>
            </a:r>
            <a:r>
              <a:rPr lang="es-UY" b="1" dirty="0" smtClean="0"/>
              <a:t>tabla extendida</a:t>
            </a:r>
            <a:r>
              <a:rPr lang="es-UY" dirty="0" smtClean="0"/>
              <a:t> de la tabla que recorre el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i="1" dirty="0" smtClean="0"/>
              <a:t>.</a:t>
            </a:r>
            <a:endParaRPr lang="es-UY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 PROCEDIMIENTO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7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ctr">
        <a:normAutofit/>
      </a:bodyPr>
      <a:lstStyle>
        <a:defPPr>
          <a:defRPr b="0" i="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</TotalTime>
  <Words>1711</Words>
  <Application>Microsoft Office PowerPoint</Application>
  <PresentationFormat>On-screen Show (4:3)</PresentationFormat>
  <Paragraphs>206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PROCEDIMIENTOS Y LISTADOS Objeto GeneXus: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macmini-pro macmini</dc:creator>
  <cp:lastModifiedBy>Cecilia Fernández</cp:lastModifiedBy>
  <cp:revision>199</cp:revision>
  <cp:lastPrinted>2013-05-13T18:08:38Z</cp:lastPrinted>
  <dcterms:created xsi:type="dcterms:W3CDTF">2013-04-25T16:22:53Z</dcterms:created>
  <dcterms:modified xsi:type="dcterms:W3CDTF">2013-06-03T15:25:07Z</dcterms:modified>
</cp:coreProperties>
</file>