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56" r:id="rId2"/>
    <p:sldId id="277" r:id="rId3"/>
    <p:sldId id="274" r:id="rId4"/>
    <p:sldId id="275" r:id="rId5"/>
    <p:sldId id="276" r:id="rId6"/>
    <p:sldId id="278" r:id="rId7"/>
    <p:sldId id="262" r:id="rId8"/>
    <p:sldId id="279" r:id="rId9"/>
    <p:sldId id="261" r:id="rId10"/>
    <p:sldId id="270" r:id="rId11"/>
    <p:sldId id="272" r:id="rId12"/>
    <p:sldId id="273" r:id="rId13"/>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B0F3239-CD68-7D44-A79D-2C7662D983C6}">
          <p14:sldIdLst>
            <p14:sldId id="256"/>
            <p14:sldId id="277"/>
            <p14:sldId id="274"/>
            <p14:sldId id="275"/>
            <p14:sldId id="276"/>
            <p14:sldId id="278"/>
            <p14:sldId id="262"/>
            <p14:sldId id="279"/>
            <p14:sldId id="261"/>
            <p14:sldId id="270"/>
            <p14:sldId id="272"/>
            <p14:sldId id="273"/>
          </p14:sldIdLst>
        </p14:section>
        <p14:section name="Untitled Section" id="{46B6E6F4-310F-C14D-A030-EA2BBB26B1AC}">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5E5E"/>
    <a:srgbClr val="93AE43"/>
    <a:srgbClr val="92BA5E"/>
    <a:srgbClr val="8EBB38"/>
    <a:srgbClr val="A6CE2A"/>
    <a:srgbClr val="AED72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52" autoAdjust="0"/>
    <p:restoredTop sz="78864" autoAdjust="0"/>
  </p:normalViewPr>
  <p:slideViewPr>
    <p:cSldViewPr snapToGrid="0" snapToObjects="1">
      <p:cViewPr>
        <p:scale>
          <a:sx n="66" d="100"/>
          <a:sy n="66" d="100"/>
        </p:scale>
        <p:origin x="-129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p:scale>
          <a:sx n="100" d="100"/>
          <a:sy n="100" d="100"/>
        </p:scale>
        <p:origin x="-1650" y="36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ECD29CE8-54DD-4042-ADF5-4E30E44A0B86}" type="datetimeFigureOut">
              <a:rPr lang="en-US" smtClean="0"/>
              <a:t>6/3/2013</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E8EFC025-C41F-B943-B94E-E4BDAD66BB77}" type="slidenum">
              <a:rPr lang="en-US" smtClean="0"/>
              <a:t>‹#›</a:t>
            </a:fld>
            <a:endParaRPr lang="en-US"/>
          </a:p>
        </p:txBody>
      </p:sp>
    </p:spTree>
    <p:extLst>
      <p:ext uri="{BB962C8B-B14F-4D97-AF65-F5344CB8AC3E}">
        <p14:creationId xmlns:p14="http://schemas.microsoft.com/office/powerpoint/2010/main" val="395077862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s-UY"/>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61D8D245-ED2B-4219-9EBE-D4197D0D408A}" type="datetimeFigureOut">
              <a:rPr lang="es-UY" smtClean="0"/>
              <a:t>03/06/2013</a:t>
            </a:fld>
            <a:endParaRPr lang="es-UY"/>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s-UY"/>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s-UY"/>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012ACFE4-5E7D-4C36-9678-2ED301D05865}" type="slidenum">
              <a:rPr lang="es-UY" smtClean="0"/>
              <a:t>‹#›</a:t>
            </a:fld>
            <a:endParaRPr lang="es-UY"/>
          </a:p>
        </p:txBody>
      </p:sp>
    </p:spTree>
    <p:extLst>
      <p:ext uri="{BB962C8B-B14F-4D97-AF65-F5344CB8AC3E}">
        <p14:creationId xmlns:p14="http://schemas.microsoft.com/office/powerpoint/2010/main" val="291178090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184258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UY" sz="900" dirty="0" smtClean="0">
                <a:latin typeface="Verdana" pitchFamily="34" charset="0"/>
                <a:ea typeface="Verdana" pitchFamily="34" charset="0"/>
                <a:cs typeface="Verdana" pitchFamily="34" charset="0"/>
              </a:rPr>
              <a:t>Habíamos</a:t>
            </a:r>
            <a:r>
              <a:rPr lang="es-UY" sz="900" baseline="0" dirty="0" smtClean="0">
                <a:latin typeface="Verdana" pitchFamily="34" charset="0"/>
                <a:ea typeface="Verdana" pitchFamily="34" charset="0"/>
                <a:cs typeface="Verdana" pitchFamily="34" charset="0"/>
              </a:rPr>
              <a:t> visto un caso donde debimos definir un grupo de subtipos, debido a que teníamos en una transacción, una doble referencia a una entidad. Era el caso de la transacción Flight, donde teníamos un aeropuerto de partida del vuelo y un aeropuerto de llegada. No podíamos incluir en la estructura de la transacción dos veces el mismo atributo, </a:t>
            </a:r>
            <a:r>
              <a:rPr lang="es-UY" sz="900" baseline="0" dirty="0" err="1" smtClean="0">
                <a:latin typeface="Verdana" pitchFamily="34" charset="0"/>
                <a:ea typeface="Verdana" pitchFamily="34" charset="0"/>
                <a:cs typeface="Verdana" pitchFamily="34" charset="0"/>
              </a:rPr>
              <a:t>AirportId</a:t>
            </a:r>
            <a:r>
              <a:rPr lang="es-UY" sz="900" baseline="0" dirty="0" smtClean="0">
                <a:latin typeface="Verdana" pitchFamily="34" charset="0"/>
                <a:ea typeface="Verdana" pitchFamily="34" charset="0"/>
                <a:cs typeface="Verdana" pitchFamily="34" charset="0"/>
              </a:rPr>
              <a:t>. Por esa razón, decidimos dejar ese atributo para el rol de aeropuerto de llegada, y habíamos definido un subtipo de </a:t>
            </a:r>
            <a:r>
              <a:rPr lang="es-UY" sz="900" baseline="0" dirty="0" err="1" smtClean="0">
                <a:latin typeface="Verdana" pitchFamily="34" charset="0"/>
                <a:ea typeface="Verdana" pitchFamily="34" charset="0"/>
                <a:cs typeface="Verdana" pitchFamily="34" charset="0"/>
              </a:rPr>
              <a:t>AirportId</a:t>
            </a:r>
            <a:r>
              <a:rPr lang="es-UY" sz="900" baseline="0" dirty="0" smtClean="0">
                <a:latin typeface="Verdana" pitchFamily="34" charset="0"/>
                <a:ea typeface="Verdana" pitchFamily="34" charset="0"/>
                <a:cs typeface="Verdana" pitchFamily="34" charset="0"/>
              </a:rPr>
              <a:t>, al que llamamos </a:t>
            </a:r>
            <a:r>
              <a:rPr lang="es-UY" sz="900" baseline="0" dirty="0" err="1" smtClean="0">
                <a:latin typeface="Verdana" pitchFamily="34" charset="0"/>
                <a:ea typeface="Verdana" pitchFamily="34" charset="0"/>
                <a:cs typeface="Verdana" pitchFamily="34" charset="0"/>
              </a:rPr>
              <a:t>FlightDepartureAirportId</a:t>
            </a:r>
            <a:r>
              <a:rPr lang="es-UY" sz="900" baseline="0" dirty="0" smtClean="0">
                <a:latin typeface="Verdana" pitchFamily="34" charset="0"/>
                <a:ea typeface="Verdana" pitchFamily="34" charset="0"/>
                <a:cs typeface="Verdana" pitchFamily="34" charset="0"/>
              </a:rPr>
              <a:t>, para identificar al aeropuerto de partida, dentro de un grupo al que llamamos </a:t>
            </a:r>
            <a:r>
              <a:rPr lang="es-UY" sz="900" baseline="0" dirty="0" err="1" smtClean="0">
                <a:latin typeface="Verdana" pitchFamily="34" charset="0"/>
                <a:ea typeface="Verdana" pitchFamily="34" charset="0"/>
                <a:cs typeface="Verdana" pitchFamily="34" charset="0"/>
              </a:rPr>
              <a:t>FlightDeparture</a:t>
            </a:r>
            <a:r>
              <a:rPr lang="es-UY" sz="900" baseline="0" dirty="0" smtClean="0">
                <a:latin typeface="Verdana" pitchFamily="34" charset="0"/>
                <a:ea typeface="Verdana" pitchFamily="34" charset="0"/>
                <a:cs typeface="Verdana" pitchFamily="34" charset="0"/>
              </a:rPr>
              <a:t>. </a:t>
            </a:r>
          </a:p>
          <a:p>
            <a:pPr algn="just"/>
            <a:r>
              <a:rPr lang="es-UY" sz="900" baseline="0" dirty="0" smtClean="0">
                <a:latin typeface="Verdana" pitchFamily="34" charset="0"/>
                <a:ea typeface="Verdana" pitchFamily="34" charset="0"/>
                <a:cs typeface="Verdana" pitchFamily="34" charset="0"/>
              </a:rPr>
              <a:t>Como queríamos inferir el país y ciudad de ese aeropuerto fue que en el grupo </a:t>
            </a:r>
            <a:r>
              <a:rPr lang="es-UY" sz="900" baseline="0" dirty="0" err="1" smtClean="0">
                <a:latin typeface="Verdana" pitchFamily="34" charset="0"/>
                <a:ea typeface="Verdana" pitchFamily="34" charset="0"/>
                <a:cs typeface="Verdana" pitchFamily="34" charset="0"/>
              </a:rPr>
              <a:t>FlightDeparture</a:t>
            </a:r>
            <a:r>
              <a:rPr lang="es-UY" sz="900" baseline="0" dirty="0" smtClean="0">
                <a:latin typeface="Verdana" pitchFamily="34" charset="0"/>
                <a:ea typeface="Verdana" pitchFamily="34" charset="0"/>
                <a:cs typeface="Verdana" pitchFamily="34" charset="0"/>
              </a:rPr>
              <a:t>, definimos subtipos también de los atributos correspondientes a país y ciudad. </a:t>
            </a:r>
          </a:p>
          <a:p>
            <a:pPr algn="just"/>
            <a:r>
              <a:rPr lang="es-UY" sz="900" baseline="0" dirty="0" smtClean="0">
                <a:latin typeface="Verdana" pitchFamily="34" charset="0"/>
                <a:ea typeface="Verdana" pitchFamily="34" charset="0"/>
                <a:cs typeface="Verdana" pitchFamily="34" charset="0"/>
              </a:rPr>
              <a:t>Por tanto, cuando en la transacción Flight nombramos </a:t>
            </a:r>
            <a:r>
              <a:rPr lang="es-UY" sz="900" baseline="0" dirty="0" err="1" smtClean="0">
                <a:latin typeface="Verdana" pitchFamily="34" charset="0"/>
                <a:ea typeface="Verdana" pitchFamily="34" charset="0"/>
                <a:cs typeface="Verdana" pitchFamily="34" charset="0"/>
              </a:rPr>
              <a:t>CountryName</a:t>
            </a:r>
            <a:r>
              <a:rPr lang="es-UY" sz="900" baseline="0" dirty="0" smtClean="0">
                <a:latin typeface="Verdana" pitchFamily="34" charset="0"/>
                <a:ea typeface="Verdana" pitchFamily="34" charset="0"/>
                <a:cs typeface="Verdana" pitchFamily="34" charset="0"/>
              </a:rPr>
              <a:t> (presente en la tabla Country), sabemos que será inferido a través del </a:t>
            </a:r>
            <a:r>
              <a:rPr lang="es-UY" sz="900" baseline="0" dirty="0" err="1" smtClean="0">
                <a:latin typeface="Verdana" pitchFamily="34" charset="0"/>
                <a:ea typeface="Verdana" pitchFamily="34" charset="0"/>
                <a:cs typeface="Verdana" pitchFamily="34" charset="0"/>
              </a:rPr>
              <a:t>AirporId</a:t>
            </a:r>
            <a:r>
              <a:rPr lang="es-UY" sz="900" baseline="0" dirty="0" smtClean="0">
                <a:latin typeface="Verdana" pitchFamily="34" charset="0"/>
                <a:ea typeface="Verdana" pitchFamily="34" charset="0"/>
                <a:cs typeface="Verdana" pitchFamily="34" charset="0"/>
              </a:rPr>
              <a:t>, que lo estamos usando para el aeropuerto de llegada. Y en cambio, cuando nombramos </a:t>
            </a:r>
            <a:r>
              <a:rPr lang="es-UY" sz="900" baseline="0" dirty="0" err="1" smtClean="0">
                <a:latin typeface="Verdana" pitchFamily="34" charset="0"/>
                <a:ea typeface="Verdana" pitchFamily="34" charset="0"/>
                <a:cs typeface="Verdana" pitchFamily="34" charset="0"/>
              </a:rPr>
              <a:t>FlightDepartureCountryName</a:t>
            </a:r>
            <a:r>
              <a:rPr lang="es-UY" sz="900" baseline="0" dirty="0" smtClean="0">
                <a:latin typeface="Verdana" pitchFamily="34" charset="0"/>
                <a:ea typeface="Verdana" pitchFamily="34" charset="0"/>
                <a:cs typeface="Verdana" pitchFamily="34" charset="0"/>
              </a:rPr>
              <a:t>, sabemos que será un </a:t>
            </a:r>
            <a:r>
              <a:rPr lang="es-UY" sz="900" baseline="0" dirty="0" err="1" smtClean="0">
                <a:latin typeface="Verdana" pitchFamily="34" charset="0"/>
                <a:ea typeface="Verdana" pitchFamily="34" charset="0"/>
                <a:cs typeface="Verdana" pitchFamily="34" charset="0"/>
              </a:rPr>
              <a:t>CountryName</a:t>
            </a:r>
            <a:r>
              <a:rPr lang="es-UY" sz="900" baseline="0" dirty="0" smtClean="0">
                <a:latin typeface="Verdana" pitchFamily="34" charset="0"/>
                <a:ea typeface="Verdana" pitchFamily="34" charset="0"/>
                <a:cs typeface="Verdana" pitchFamily="34" charset="0"/>
              </a:rPr>
              <a:t> inferido a través del aeropuerto de partida, </a:t>
            </a:r>
            <a:r>
              <a:rPr lang="es-UY" sz="900" baseline="0" dirty="0" err="1" smtClean="0">
                <a:latin typeface="Verdana" pitchFamily="34" charset="0"/>
                <a:ea typeface="Verdana" pitchFamily="34" charset="0"/>
                <a:cs typeface="Verdana" pitchFamily="34" charset="0"/>
              </a:rPr>
              <a:t>FlightDepartureAirportId</a:t>
            </a:r>
            <a:r>
              <a:rPr lang="es-UY" sz="900" baseline="0" dirty="0" smtClean="0">
                <a:latin typeface="Verdana" pitchFamily="34" charset="0"/>
                <a:ea typeface="Verdana" pitchFamily="34" charset="0"/>
                <a:cs typeface="Verdana" pitchFamily="34" charset="0"/>
              </a:rPr>
              <a:t>.  No tenemos ninguna ambigüedad. </a:t>
            </a:r>
          </a:p>
          <a:p>
            <a:pPr algn="just"/>
            <a:endParaRPr lang="es-UY" sz="900" baseline="0" dirty="0"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276981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UY" sz="900" baseline="0" dirty="0" smtClean="0">
                <a:latin typeface="Verdana" pitchFamily="34" charset="0"/>
                <a:ea typeface="Verdana" pitchFamily="34" charset="0"/>
                <a:cs typeface="Verdana" pitchFamily="34" charset="0"/>
              </a:rPr>
              <a:t>Pero ¿qué sucede si ahora a la información que registramos de la aerolínea, le agregamos el país de origen de la misma? Es decir, si en la transacción </a:t>
            </a:r>
            <a:r>
              <a:rPr lang="es-UY" sz="900" baseline="0" dirty="0" err="1" smtClean="0">
                <a:latin typeface="Verdana" pitchFamily="34" charset="0"/>
                <a:ea typeface="Verdana" pitchFamily="34" charset="0"/>
                <a:cs typeface="Verdana" pitchFamily="34" charset="0"/>
              </a:rPr>
              <a:t>Airline</a:t>
            </a:r>
            <a:r>
              <a:rPr lang="es-UY" sz="900" baseline="0" dirty="0" smtClean="0">
                <a:latin typeface="Verdana" pitchFamily="34" charset="0"/>
                <a:ea typeface="Verdana" pitchFamily="34" charset="0"/>
                <a:cs typeface="Verdana" pitchFamily="34" charset="0"/>
              </a:rPr>
              <a:t> agregamos los atributos </a:t>
            </a:r>
            <a:r>
              <a:rPr lang="es-UY" sz="900" baseline="0" dirty="0" err="1" smtClean="0">
                <a:latin typeface="Verdana" pitchFamily="34" charset="0"/>
                <a:ea typeface="Verdana" pitchFamily="34" charset="0"/>
                <a:cs typeface="Verdana" pitchFamily="34" charset="0"/>
              </a:rPr>
              <a:t>CountryId</a:t>
            </a:r>
            <a:r>
              <a:rPr lang="es-UY" sz="900" baseline="0" dirty="0" smtClean="0">
                <a:latin typeface="Verdana" pitchFamily="34" charset="0"/>
                <a:ea typeface="Verdana" pitchFamily="34" charset="0"/>
                <a:cs typeface="Verdana" pitchFamily="34" charset="0"/>
              </a:rPr>
              <a:t> y </a:t>
            </a:r>
            <a:r>
              <a:rPr lang="es-UY" sz="900" baseline="0" dirty="0" err="1" smtClean="0">
                <a:latin typeface="Verdana" pitchFamily="34" charset="0"/>
                <a:ea typeface="Verdana" pitchFamily="34" charset="0"/>
                <a:cs typeface="Verdana" pitchFamily="34" charset="0"/>
              </a:rPr>
              <a:t>CountryName</a:t>
            </a:r>
            <a:r>
              <a:rPr lang="es-UY" sz="900" baseline="0" dirty="0" smtClean="0">
                <a:latin typeface="Verdana" pitchFamily="34" charset="0"/>
                <a:ea typeface="Verdana" pitchFamily="34" charset="0"/>
                <a:cs typeface="Verdana" pitchFamily="34" charset="0"/>
              </a:rPr>
              <a:t>.</a:t>
            </a:r>
          </a:p>
          <a:p>
            <a:pPr algn="just"/>
            <a:endParaRPr lang="es-UY" sz="900" baseline="0" dirty="0" smtClean="0">
              <a:latin typeface="Verdana" pitchFamily="34" charset="0"/>
              <a:ea typeface="Verdana" pitchFamily="34" charset="0"/>
              <a:cs typeface="Verdana" pitchFamily="34" charset="0"/>
            </a:endParaRPr>
          </a:p>
          <a:p>
            <a:pPr algn="just"/>
            <a:r>
              <a:rPr lang="es-UY" sz="900" baseline="0" dirty="0" smtClean="0">
                <a:latin typeface="Verdana" pitchFamily="34" charset="0"/>
                <a:ea typeface="Verdana" pitchFamily="34" charset="0"/>
                <a:cs typeface="Verdana" pitchFamily="34" charset="0"/>
              </a:rPr>
              <a:t>Desde Flight llegamos por dos caminos distintos a </a:t>
            </a:r>
            <a:r>
              <a:rPr lang="es-UY" sz="900" baseline="0" dirty="0" err="1" smtClean="0">
                <a:latin typeface="Verdana" pitchFamily="34" charset="0"/>
                <a:ea typeface="Verdana" pitchFamily="34" charset="0"/>
                <a:cs typeface="Verdana" pitchFamily="34" charset="0"/>
              </a:rPr>
              <a:t>CountryName</a:t>
            </a:r>
            <a:r>
              <a:rPr lang="es-UY" sz="900" baseline="0" dirty="0" smtClean="0">
                <a:latin typeface="Verdana" pitchFamily="34" charset="0"/>
                <a:ea typeface="Verdana" pitchFamily="34" charset="0"/>
                <a:cs typeface="Verdana" pitchFamily="34" charset="0"/>
              </a:rPr>
              <a:t>. Por un lado por </a:t>
            </a:r>
            <a:r>
              <a:rPr lang="es-UY" sz="900" baseline="0" dirty="0" err="1" smtClean="0">
                <a:latin typeface="Verdana" pitchFamily="34" charset="0"/>
                <a:ea typeface="Verdana" pitchFamily="34" charset="0"/>
                <a:cs typeface="Verdana" pitchFamily="34" charset="0"/>
              </a:rPr>
              <a:t>AirportId</a:t>
            </a:r>
            <a:r>
              <a:rPr lang="es-UY" sz="900" baseline="0" dirty="0" smtClean="0">
                <a:latin typeface="Verdana" pitchFamily="34" charset="0"/>
                <a:ea typeface="Verdana" pitchFamily="34" charset="0"/>
                <a:cs typeface="Verdana" pitchFamily="34" charset="0"/>
              </a:rPr>
              <a:t>, y por otro lado, por </a:t>
            </a:r>
            <a:r>
              <a:rPr lang="es-UY" sz="900" baseline="0" dirty="0" err="1" smtClean="0">
                <a:latin typeface="Verdana" pitchFamily="34" charset="0"/>
                <a:ea typeface="Verdana" pitchFamily="34" charset="0"/>
                <a:cs typeface="Verdana" pitchFamily="34" charset="0"/>
              </a:rPr>
              <a:t>AirlineId</a:t>
            </a:r>
            <a:r>
              <a:rPr lang="es-UY" sz="900" baseline="0" dirty="0" smtClean="0">
                <a:latin typeface="Verdana" pitchFamily="34" charset="0"/>
                <a:ea typeface="Verdana" pitchFamily="34" charset="0"/>
                <a:cs typeface="Verdana" pitchFamily="34" charset="0"/>
              </a:rPr>
              <a:t>. </a:t>
            </a:r>
          </a:p>
          <a:p>
            <a:pPr algn="just"/>
            <a:r>
              <a:rPr lang="es-UY" sz="900" baseline="0" dirty="0" smtClean="0">
                <a:latin typeface="Verdana" pitchFamily="34" charset="0"/>
                <a:ea typeface="Verdana" pitchFamily="34" charset="0"/>
                <a:cs typeface="Verdana" pitchFamily="34" charset="0"/>
              </a:rPr>
              <a:t>Entonces, a partir del agregado de </a:t>
            </a:r>
            <a:r>
              <a:rPr lang="es-UY" sz="900" baseline="0" dirty="0" err="1" smtClean="0">
                <a:latin typeface="Verdana" pitchFamily="34" charset="0"/>
                <a:ea typeface="Verdana" pitchFamily="34" charset="0"/>
                <a:cs typeface="Verdana" pitchFamily="34" charset="0"/>
              </a:rPr>
              <a:t>CountryId</a:t>
            </a:r>
            <a:r>
              <a:rPr lang="es-UY" sz="900" baseline="0" dirty="0" smtClean="0">
                <a:latin typeface="Verdana" pitchFamily="34" charset="0"/>
                <a:ea typeface="Verdana" pitchFamily="34" charset="0"/>
                <a:cs typeface="Verdana" pitchFamily="34" charset="0"/>
              </a:rPr>
              <a:t> a la transacción </a:t>
            </a:r>
            <a:r>
              <a:rPr lang="es-UY" sz="900" baseline="0" dirty="0" err="1" smtClean="0">
                <a:latin typeface="Verdana" pitchFamily="34" charset="0"/>
                <a:ea typeface="Verdana" pitchFamily="34" charset="0"/>
                <a:cs typeface="Verdana" pitchFamily="34" charset="0"/>
              </a:rPr>
              <a:t>Airline</a:t>
            </a:r>
            <a:r>
              <a:rPr lang="es-UY" sz="900" baseline="0" dirty="0" smtClean="0">
                <a:latin typeface="Verdana" pitchFamily="34" charset="0"/>
                <a:ea typeface="Verdana" pitchFamily="34" charset="0"/>
                <a:cs typeface="Verdana" pitchFamily="34" charset="0"/>
              </a:rPr>
              <a:t>, ¿qué </a:t>
            </a:r>
            <a:r>
              <a:rPr lang="es-UY" sz="900" baseline="0" dirty="0" err="1" smtClean="0">
                <a:latin typeface="Verdana" pitchFamily="34" charset="0"/>
                <a:ea typeface="Verdana" pitchFamily="34" charset="0"/>
                <a:cs typeface="Verdana" pitchFamily="34" charset="0"/>
              </a:rPr>
              <a:t>CountryName</a:t>
            </a:r>
            <a:r>
              <a:rPr lang="es-UY" sz="900" baseline="0" dirty="0" smtClean="0">
                <a:latin typeface="Verdana" pitchFamily="34" charset="0"/>
                <a:ea typeface="Verdana" pitchFamily="34" charset="0"/>
                <a:cs typeface="Verdana" pitchFamily="34" charset="0"/>
              </a:rPr>
              <a:t> se infiere en Flight?, ¿el del aeropuerto o el de la aerolínea? Aquí tenemos una ambigüedad en el modelo de datos, que debemos resolver. Y ya sabemos cómo. De la misma forma en la que resolvimos la ambigüedad para el caso del aeropuerto de partida y de llegada…. </a:t>
            </a:r>
          </a:p>
        </p:txBody>
      </p:sp>
    </p:spTree>
    <p:extLst>
      <p:ext uri="{BB962C8B-B14F-4D97-AF65-F5344CB8AC3E}">
        <p14:creationId xmlns:p14="http://schemas.microsoft.com/office/powerpoint/2010/main" val="3276981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UY" sz="900" baseline="0" dirty="0" smtClean="0">
                <a:latin typeface="Verdana" pitchFamily="34" charset="0"/>
                <a:ea typeface="Verdana" pitchFamily="34" charset="0"/>
                <a:cs typeface="Verdana" pitchFamily="34" charset="0"/>
              </a:rPr>
              <a:t>Tenemos que crear al menos un grupo de subtipos: o para el aeropuerto de llegada, o para la aerolínea. En este caso tal vez lo más lógico sea hacerlo con el aeropuerto de llegada, porque de ese modo queda bien definido su rol (al aparecer la palabra </a:t>
            </a:r>
            <a:r>
              <a:rPr lang="es-UY" sz="900" baseline="0" dirty="0" err="1" smtClean="0">
                <a:latin typeface="Verdana" pitchFamily="34" charset="0"/>
                <a:ea typeface="Verdana" pitchFamily="34" charset="0"/>
                <a:cs typeface="Verdana" pitchFamily="34" charset="0"/>
              </a:rPr>
              <a:t>Arrival</a:t>
            </a:r>
            <a:r>
              <a:rPr lang="es-UY" sz="900" baseline="0" dirty="0" smtClean="0">
                <a:latin typeface="Verdana" pitchFamily="34" charset="0"/>
                <a:ea typeface="Verdana" pitchFamily="34" charset="0"/>
                <a:cs typeface="Verdana" pitchFamily="34" charset="0"/>
              </a:rPr>
              <a:t> en sus atributos) y dado que tenemos el aeropuerto de partida, </a:t>
            </a:r>
            <a:r>
              <a:rPr lang="es-UY" sz="900" baseline="0" dirty="0" err="1" smtClean="0">
                <a:latin typeface="Verdana" pitchFamily="34" charset="0"/>
                <a:ea typeface="Verdana" pitchFamily="34" charset="0"/>
                <a:cs typeface="Verdana" pitchFamily="34" charset="0"/>
              </a:rPr>
              <a:t>FlightDepartureAirportId</a:t>
            </a:r>
            <a:r>
              <a:rPr lang="es-UY" sz="900" baseline="0" dirty="0" smtClean="0">
                <a:latin typeface="Verdana" pitchFamily="34" charset="0"/>
                <a:ea typeface="Verdana" pitchFamily="34" charset="0"/>
                <a:cs typeface="Verdana" pitchFamily="34" charset="0"/>
              </a:rPr>
              <a:t>. </a:t>
            </a:r>
          </a:p>
          <a:p>
            <a:pPr algn="just"/>
            <a:endParaRPr lang="es-UY" sz="900" baseline="0" dirty="0" smtClean="0">
              <a:latin typeface="Verdana" pitchFamily="34" charset="0"/>
              <a:ea typeface="Verdana" pitchFamily="34" charset="0"/>
              <a:cs typeface="Verdana" pitchFamily="34" charset="0"/>
            </a:endParaRPr>
          </a:p>
          <a:p>
            <a:pPr algn="just"/>
            <a:r>
              <a:rPr lang="es-UY" sz="900" baseline="0" dirty="0" smtClean="0">
                <a:latin typeface="Verdana" pitchFamily="34" charset="0"/>
                <a:ea typeface="Verdana" pitchFamily="34" charset="0"/>
                <a:cs typeface="Verdana" pitchFamily="34" charset="0"/>
              </a:rPr>
              <a:t>A partir de esta definición, y cambiando, entonces, </a:t>
            </a:r>
            <a:r>
              <a:rPr lang="es-UY" sz="900" baseline="0" dirty="0" err="1" smtClean="0">
                <a:latin typeface="Verdana" pitchFamily="34" charset="0"/>
                <a:ea typeface="Verdana" pitchFamily="34" charset="0"/>
                <a:cs typeface="Verdana" pitchFamily="34" charset="0"/>
              </a:rPr>
              <a:t>AirportId</a:t>
            </a:r>
            <a:r>
              <a:rPr lang="es-UY" sz="900" baseline="0" dirty="0" smtClean="0">
                <a:latin typeface="Verdana" pitchFamily="34" charset="0"/>
                <a:ea typeface="Verdana" pitchFamily="34" charset="0"/>
                <a:cs typeface="Verdana" pitchFamily="34" charset="0"/>
              </a:rPr>
              <a:t> en la transacción Flight por </a:t>
            </a:r>
            <a:r>
              <a:rPr lang="es-UY" sz="900" baseline="0" dirty="0" err="1" smtClean="0">
                <a:latin typeface="Verdana" pitchFamily="34" charset="0"/>
                <a:ea typeface="Verdana" pitchFamily="34" charset="0"/>
                <a:cs typeface="Verdana" pitchFamily="34" charset="0"/>
              </a:rPr>
              <a:t>FlightArrivalAirportId</a:t>
            </a:r>
            <a:r>
              <a:rPr lang="es-UY" sz="900" baseline="0" dirty="0" smtClean="0">
                <a:latin typeface="Verdana" pitchFamily="34" charset="0"/>
                <a:ea typeface="Verdana" pitchFamily="34" charset="0"/>
                <a:cs typeface="Verdana" pitchFamily="34" charset="0"/>
              </a:rPr>
              <a:t>, donde </a:t>
            </a:r>
            <a:r>
              <a:rPr lang="es-UY" sz="900" baseline="0" dirty="0" err="1" smtClean="0">
                <a:latin typeface="Verdana" pitchFamily="34" charset="0"/>
                <a:ea typeface="Verdana" pitchFamily="34" charset="0"/>
                <a:cs typeface="Verdana" pitchFamily="34" charset="0"/>
              </a:rPr>
              <a:t>FlightArrivalCountryName</a:t>
            </a:r>
            <a:r>
              <a:rPr lang="es-UY" sz="900" baseline="0" dirty="0" smtClean="0">
                <a:latin typeface="Verdana" pitchFamily="34" charset="0"/>
                <a:ea typeface="Verdana" pitchFamily="34" charset="0"/>
                <a:cs typeface="Verdana" pitchFamily="34" charset="0"/>
              </a:rPr>
              <a:t> será el país del aeropuerto de llegada… </a:t>
            </a:r>
            <a:r>
              <a:rPr lang="es-UY" sz="900" baseline="0" dirty="0" err="1" smtClean="0">
                <a:latin typeface="Verdana" pitchFamily="34" charset="0"/>
                <a:ea typeface="Verdana" pitchFamily="34" charset="0"/>
                <a:cs typeface="Verdana" pitchFamily="34" charset="0"/>
              </a:rPr>
              <a:t>CountryName</a:t>
            </a:r>
            <a:r>
              <a:rPr lang="es-UY" sz="900" baseline="0" dirty="0" smtClean="0">
                <a:latin typeface="Verdana" pitchFamily="34" charset="0"/>
                <a:ea typeface="Verdana" pitchFamily="34" charset="0"/>
                <a:cs typeface="Verdana" pitchFamily="34" charset="0"/>
              </a:rPr>
              <a:t> ya no tendrá ninguna ambigüedad en esa transacción. Será el país de la aerolínea</a:t>
            </a:r>
            <a:r>
              <a:rPr lang="es-UY" sz="900" dirty="0" smtClean="0">
                <a:latin typeface="Verdana" pitchFamily="34" charset="0"/>
                <a:ea typeface="Verdana" pitchFamily="34" charset="0"/>
                <a:cs typeface="Verdana" pitchFamily="34" charset="0"/>
              </a:rPr>
              <a:t> (inferido a través de </a:t>
            </a:r>
            <a:r>
              <a:rPr lang="es-UY" sz="900" dirty="0" err="1" smtClean="0">
                <a:latin typeface="Verdana" pitchFamily="34" charset="0"/>
                <a:ea typeface="Verdana" pitchFamily="34" charset="0"/>
                <a:cs typeface="Verdana" pitchFamily="34" charset="0"/>
              </a:rPr>
              <a:t>AirlineId</a:t>
            </a:r>
            <a:r>
              <a:rPr lang="es-UY" sz="900" dirty="0" smtClean="0">
                <a:latin typeface="Verdana" pitchFamily="34" charset="0"/>
                <a:ea typeface="Verdana" pitchFamily="34" charset="0"/>
                <a:cs typeface="Verdana" pitchFamily="34" charset="0"/>
              </a:rPr>
              <a:t>).</a:t>
            </a:r>
            <a:r>
              <a:rPr lang="es-UY" sz="900" baseline="0" dirty="0" smtClean="0">
                <a:latin typeface="Verdana" pitchFamily="34" charset="0"/>
                <a:ea typeface="Verdana" pitchFamily="34" charset="0"/>
                <a:cs typeface="Verdana" pitchFamily="34" charset="0"/>
              </a:rPr>
              <a:t> </a:t>
            </a:r>
          </a:p>
          <a:p>
            <a:pPr algn="just"/>
            <a:endParaRPr lang="es-UY" sz="900" baseline="0" dirty="0" smtClean="0">
              <a:latin typeface="Verdana" pitchFamily="34" charset="0"/>
              <a:ea typeface="Verdana" pitchFamily="34" charset="0"/>
              <a:cs typeface="Verdana" pitchFamily="34" charset="0"/>
            </a:endParaRPr>
          </a:p>
          <a:p>
            <a:pPr algn="just"/>
            <a:r>
              <a:rPr lang="es-UY" sz="900" baseline="0" dirty="0" smtClean="0">
                <a:latin typeface="Verdana" pitchFamily="34" charset="0"/>
                <a:ea typeface="Verdana" pitchFamily="34" charset="0"/>
                <a:cs typeface="Verdana" pitchFamily="34" charset="0"/>
              </a:rPr>
              <a:t>Observemos que lo que estamos resolviendo sigue siendo una ambigüedad por doble referencia, pero no a nivel de la tabla base, sino de la extendida. En el ejercicio total, tenemos, en verdad, una triple referencia</a:t>
            </a:r>
            <a:r>
              <a:rPr lang="es-UY" sz="900" dirty="0" smtClean="0">
                <a:latin typeface="Verdana" pitchFamily="34" charset="0"/>
                <a:ea typeface="Verdana" pitchFamily="34" charset="0"/>
                <a:cs typeface="Verdana" pitchFamily="34" charset="0"/>
              </a:rPr>
              <a:t> como podemos ver claramente en el diagrama de tablas.</a:t>
            </a:r>
          </a:p>
          <a:p>
            <a:pPr algn="just"/>
            <a:endParaRPr lang="es-UY" sz="900" baseline="0" dirty="0">
              <a:latin typeface="Verdana" pitchFamily="34" charset="0"/>
              <a:ea typeface="Verdana" pitchFamily="34" charset="0"/>
              <a:cs typeface="Verdana" pitchFamily="34" charset="0"/>
            </a:endParaRPr>
          </a:p>
          <a:p>
            <a:pPr algn="just"/>
            <a:r>
              <a:rPr lang="es-UY" sz="900" dirty="0" smtClean="0">
                <a:latin typeface="Verdana" pitchFamily="34" charset="0"/>
                <a:ea typeface="Verdana" pitchFamily="34" charset="0"/>
                <a:cs typeface="Verdana" pitchFamily="34" charset="0"/>
              </a:rPr>
              <a:t>La otra opción, decíamos, hubiera sido dejar </a:t>
            </a:r>
            <a:r>
              <a:rPr lang="es-UY" sz="900" dirty="0" err="1" smtClean="0">
                <a:latin typeface="Verdana" pitchFamily="34" charset="0"/>
                <a:ea typeface="Verdana" pitchFamily="34" charset="0"/>
                <a:cs typeface="Verdana" pitchFamily="34" charset="0"/>
              </a:rPr>
              <a:t>AirportId</a:t>
            </a:r>
            <a:r>
              <a:rPr lang="es-UY" sz="900" dirty="0" smtClean="0">
                <a:latin typeface="Verdana" pitchFamily="34" charset="0"/>
                <a:ea typeface="Verdana" pitchFamily="34" charset="0"/>
                <a:cs typeface="Verdana" pitchFamily="34" charset="0"/>
              </a:rPr>
              <a:t> como estaba, y definir un grupo de subtipos para la aerolínea:</a:t>
            </a:r>
          </a:p>
          <a:p>
            <a:pPr algn="just"/>
            <a:endParaRPr lang="es-UY" sz="900" dirty="0" smtClean="0">
              <a:latin typeface="Verdana" pitchFamily="34" charset="0"/>
              <a:ea typeface="Verdana" pitchFamily="34" charset="0"/>
              <a:cs typeface="Verdana" pitchFamily="34" charset="0"/>
            </a:endParaRPr>
          </a:p>
          <a:p>
            <a:pPr algn="just">
              <a:spcAft>
                <a:spcPts val="300"/>
              </a:spcAft>
            </a:pPr>
            <a:r>
              <a:rPr lang="es-UY" sz="900" u="sng" dirty="0">
                <a:latin typeface="Verdana" pitchFamily="34" charset="0"/>
                <a:ea typeface="Verdana" pitchFamily="34" charset="0"/>
                <a:cs typeface="Verdana" pitchFamily="34" charset="0"/>
              </a:rPr>
              <a:t>Group: </a:t>
            </a:r>
            <a:r>
              <a:rPr lang="es-UY" sz="900" b="1" u="sng" dirty="0" err="1">
                <a:latin typeface="Verdana" pitchFamily="34" charset="0"/>
                <a:ea typeface="Verdana" pitchFamily="34" charset="0"/>
                <a:cs typeface="Verdana" pitchFamily="34" charset="0"/>
              </a:rPr>
              <a:t>FlightAirline</a:t>
            </a:r>
            <a:endParaRPr lang="es-UY" sz="900" b="1" u="sng" dirty="0">
              <a:latin typeface="Verdana" pitchFamily="34" charset="0"/>
              <a:ea typeface="Verdana" pitchFamily="34" charset="0"/>
              <a:cs typeface="Verdana" pitchFamily="34" charset="0"/>
            </a:endParaRPr>
          </a:p>
          <a:p>
            <a:pPr algn="just">
              <a:spcAft>
                <a:spcPts val="300"/>
              </a:spcAft>
            </a:pPr>
            <a:r>
              <a:rPr lang="es-UY" sz="900" b="1" dirty="0" err="1">
                <a:latin typeface="Verdana" pitchFamily="34" charset="0"/>
                <a:ea typeface="Verdana" pitchFamily="34" charset="0"/>
                <a:cs typeface="Verdana" pitchFamily="34" charset="0"/>
              </a:rPr>
              <a:t>FlightAirlineId</a:t>
            </a:r>
            <a:r>
              <a:rPr lang="es-UY" sz="900" dirty="0">
                <a:latin typeface="Verdana" pitchFamily="34" charset="0"/>
                <a:ea typeface="Verdana" pitchFamily="34" charset="0"/>
                <a:cs typeface="Verdana" pitchFamily="34" charset="0"/>
              </a:rPr>
              <a:t>  subtipo de </a:t>
            </a:r>
            <a:r>
              <a:rPr lang="es-UY" sz="900" b="1" dirty="0" err="1">
                <a:latin typeface="Verdana" pitchFamily="34" charset="0"/>
                <a:ea typeface="Verdana" pitchFamily="34" charset="0"/>
                <a:cs typeface="Verdana" pitchFamily="34" charset="0"/>
              </a:rPr>
              <a:t>AirlineId</a:t>
            </a:r>
            <a:endParaRPr lang="es-UY" sz="900" b="1" dirty="0">
              <a:latin typeface="Verdana" pitchFamily="34" charset="0"/>
              <a:ea typeface="Verdana" pitchFamily="34" charset="0"/>
              <a:cs typeface="Verdana" pitchFamily="34" charset="0"/>
            </a:endParaRPr>
          </a:p>
          <a:p>
            <a:pPr algn="just">
              <a:spcAft>
                <a:spcPts val="300"/>
              </a:spcAft>
            </a:pPr>
            <a:r>
              <a:rPr lang="es-UY" sz="900" b="1" dirty="0" err="1" smtClean="0">
                <a:latin typeface="Verdana" pitchFamily="34" charset="0"/>
                <a:ea typeface="Verdana" pitchFamily="34" charset="0"/>
                <a:cs typeface="Verdana" pitchFamily="34" charset="0"/>
              </a:rPr>
              <a:t>FlightAirlineName</a:t>
            </a:r>
            <a:r>
              <a:rPr lang="es-UY" sz="900" dirty="0" smtClean="0">
                <a:latin typeface="Verdana" pitchFamily="34" charset="0"/>
                <a:ea typeface="Verdana" pitchFamily="34" charset="0"/>
                <a:cs typeface="Verdana" pitchFamily="34" charset="0"/>
              </a:rPr>
              <a:t> </a:t>
            </a:r>
            <a:r>
              <a:rPr lang="es-UY" sz="900" dirty="0">
                <a:latin typeface="Verdana" pitchFamily="34" charset="0"/>
                <a:ea typeface="Verdana" pitchFamily="34" charset="0"/>
                <a:cs typeface="Verdana" pitchFamily="34" charset="0"/>
              </a:rPr>
              <a:t>subtipo de </a:t>
            </a:r>
            <a:r>
              <a:rPr lang="es-UY" sz="900" b="1" dirty="0" err="1">
                <a:latin typeface="Verdana" pitchFamily="34" charset="0"/>
                <a:ea typeface="Verdana" pitchFamily="34" charset="0"/>
                <a:cs typeface="Verdana" pitchFamily="34" charset="0"/>
              </a:rPr>
              <a:t>AirlineName</a:t>
            </a:r>
            <a:endParaRPr lang="es-UY" sz="900" b="1" dirty="0">
              <a:latin typeface="Verdana" pitchFamily="34" charset="0"/>
              <a:ea typeface="Verdana" pitchFamily="34" charset="0"/>
              <a:cs typeface="Verdana" pitchFamily="34" charset="0"/>
            </a:endParaRPr>
          </a:p>
          <a:p>
            <a:pPr algn="just">
              <a:spcAft>
                <a:spcPts val="300"/>
              </a:spcAft>
            </a:pPr>
            <a:r>
              <a:rPr lang="es-UY" sz="900" b="1" dirty="0" err="1" smtClean="0">
                <a:latin typeface="Verdana" pitchFamily="34" charset="0"/>
                <a:ea typeface="Verdana" pitchFamily="34" charset="0"/>
                <a:cs typeface="Verdana" pitchFamily="34" charset="0"/>
              </a:rPr>
              <a:t>FlightAirlineCountryId</a:t>
            </a:r>
            <a:r>
              <a:rPr lang="es-UY" sz="900" dirty="0" smtClean="0">
                <a:latin typeface="Verdana" pitchFamily="34" charset="0"/>
                <a:ea typeface="Verdana" pitchFamily="34" charset="0"/>
                <a:cs typeface="Verdana" pitchFamily="34" charset="0"/>
              </a:rPr>
              <a:t> </a:t>
            </a:r>
            <a:r>
              <a:rPr lang="es-UY" sz="900" dirty="0">
                <a:latin typeface="Verdana" pitchFamily="34" charset="0"/>
                <a:ea typeface="Verdana" pitchFamily="34" charset="0"/>
                <a:cs typeface="Verdana" pitchFamily="34" charset="0"/>
              </a:rPr>
              <a:t>subtipo de </a:t>
            </a:r>
            <a:r>
              <a:rPr lang="es-UY" sz="900" b="1" dirty="0" err="1">
                <a:latin typeface="Verdana" pitchFamily="34" charset="0"/>
                <a:ea typeface="Verdana" pitchFamily="34" charset="0"/>
                <a:cs typeface="Verdana" pitchFamily="34" charset="0"/>
              </a:rPr>
              <a:t>CountryId</a:t>
            </a:r>
            <a:endParaRPr lang="es-UY" sz="900" b="1" dirty="0">
              <a:latin typeface="Verdana" pitchFamily="34" charset="0"/>
              <a:ea typeface="Verdana" pitchFamily="34" charset="0"/>
              <a:cs typeface="Verdana" pitchFamily="34" charset="0"/>
            </a:endParaRPr>
          </a:p>
          <a:p>
            <a:pPr algn="just">
              <a:spcAft>
                <a:spcPts val="300"/>
              </a:spcAft>
            </a:pPr>
            <a:r>
              <a:rPr lang="es-UY" sz="900" b="1" dirty="0" err="1" smtClean="0">
                <a:latin typeface="Verdana" pitchFamily="34" charset="0"/>
                <a:ea typeface="Verdana" pitchFamily="34" charset="0"/>
                <a:cs typeface="Verdana" pitchFamily="34" charset="0"/>
              </a:rPr>
              <a:t>FlightAirlineCountryName</a:t>
            </a:r>
            <a:r>
              <a:rPr lang="es-UY" sz="900" dirty="0" smtClean="0">
                <a:latin typeface="Verdana" pitchFamily="34" charset="0"/>
                <a:ea typeface="Verdana" pitchFamily="34" charset="0"/>
                <a:cs typeface="Verdana" pitchFamily="34" charset="0"/>
              </a:rPr>
              <a:t> </a:t>
            </a:r>
            <a:r>
              <a:rPr lang="es-UY" sz="900" dirty="0">
                <a:latin typeface="Verdana" pitchFamily="34" charset="0"/>
                <a:ea typeface="Verdana" pitchFamily="34" charset="0"/>
                <a:cs typeface="Verdana" pitchFamily="34" charset="0"/>
              </a:rPr>
              <a:t>subtipo de </a:t>
            </a:r>
            <a:r>
              <a:rPr lang="es-UY" sz="900" b="1" dirty="0" err="1">
                <a:latin typeface="Verdana" pitchFamily="34" charset="0"/>
                <a:ea typeface="Verdana" pitchFamily="34" charset="0"/>
                <a:cs typeface="Verdana" pitchFamily="34" charset="0"/>
              </a:rPr>
              <a:t>CountryName</a:t>
            </a:r>
            <a:endParaRPr lang="es-UY" sz="900" b="1" dirty="0">
              <a:latin typeface="Verdana" pitchFamily="34" charset="0"/>
              <a:ea typeface="Verdana" pitchFamily="34" charset="0"/>
              <a:cs typeface="Verdana" pitchFamily="34" charset="0"/>
            </a:endParaRPr>
          </a:p>
          <a:p>
            <a:pPr algn="just"/>
            <a:endParaRPr lang="es-UY" sz="900" dirty="0">
              <a:latin typeface="Verdana" pitchFamily="34" charset="0"/>
              <a:ea typeface="Verdana" pitchFamily="34" charset="0"/>
              <a:cs typeface="Verdana" pitchFamily="34" charset="0"/>
            </a:endParaRPr>
          </a:p>
          <a:p>
            <a:pPr algn="just"/>
            <a:r>
              <a:rPr lang="es-UY" sz="900" dirty="0" smtClean="0">
                <a:latin typeface="Verdana" pitchFamily="34" charset="0"/>
                <a:ea typeface="Verdana" pitchFamily="34" charset="0"/>
                <a:cs typeface="Verdana" pitchFamily="34" charset="0"/>
              </a:rPr>
              <a:t>Sustituyendo en la transacción Flight los </a:t>
            </a:r>
            <a:r>
              <a:rPr lang="es-UY" sz="900" dirty="0" err="1" smtClean="0">
                <a:latin typeface="Verdana" pitchFamily="34" charset="0"/>
                <a:ea typeface="Verdana" pitchFamily="34" charset="0"/>
                <a:cs typeface="Verdana" pitchFamily="34" charset="0"/>
              </a:rPr>
              <a:t>supertipos</a:t>
            </a:r>
            <a:r>
              <a:rPr lang="es-UY" sz="900" dirty="0" smtClean="0">
                <a:latin typeface="Verdana" pitchFamily="34" charset="0"/>
                <a:ea typeface="Verdana" pitchFamily="34" charset="0"/>
                <a:cs typeface="Verdana" pitchFamily="34" charset="0"/>
              </a:rPr>
              <a:t> </a:t>
            </a:r>
            <a:r>
              <a:rPr lang="es-UY" sz="900" dirty="0" err="1" smtClean="0">
                <a:latin typeface="Verdana" pitchFamily="34" charset="0"/>
                <a:ea typeface="Verdana" pitchFamily="34" charset="0"/>
                <a:cs typeface="Verdana" pitchFamily="34" charset="0"/>
              </a:rPr>
              <a:t>AirlineId</a:t>
            </a:r>
            <a:r>
              <a:rPr lang="es-UY" sz="900" dirty="0" smtClean="0">
                <a:latin typeface="Verdana" pitchFamily="34" charset="0"/>
                <a:ea typeface="Verdana" pitchFamily="34" charset="0"/>
                <a:cs typeface="Verdana" pitchFamily="34" charset="0"/>
              </a:rPr>
              <a:t>, </a:t>
            </a:r>
            <a:r>
              <a:rPr lang="es-UY" sz="900" dirty="0" err="1" smtClean="0">
                <a:latin typeface="Verdana" pitchFamily="34" charset="0"/>
                <a:ea typeface="Verdana" pitchFamily="34" charset="0"/>
                <a:cs typeface="Verdana" pitchFamily="34" charset="0"/>
              </a:rPr>
              <a:t>AirlineName</a:t>
            </a:r>
            <a:r>
              <a:rPr lang="es-UY" sz="900" dirty="0" smtClean="0">
                <a:latin typeface="Verdana" pitchFamily="34" charset="0"/>
                <a:ea typeface="Verdana" pitchFamily="34" charset="0"/>
                <a:cs typeface="Verdana" pitchFamily="34" charset="0"/>
              </a:rPr>
              <a:t> y </a:t>
            </a:r>
            <a:r>
              <a:rPr lang="es-UY" sz="900" dirty="0" err="1" smtClean="0">
                <a:latin typeface="Verdana" pitchFamily="34" charset="0"/>
                <a:ea typeface="Verdana" pitchFamily="34" charset="0"/>
                <a:cs typeface="Verdana" pitchFamily="34" charset="0"/>
              </a:rPr>
              <a:t>CountryName</a:t>
            </a:r>
            <a:r>
              <a:rPr lang="es-UY" sz="900" dirty="0" smtClean="0">
                <a:latin typeface="Verdana" pitchFamily="34" charset="0"/>
                <a:ea typeface="Verdana" pitchFamily="34" charset="0"/>
                <a:cs typeface="Verdana" pitchFamily="34" charset="0"/>
              </a:rPr>
              <a:t> por los nuevos subtipos </a:t>
            </a:r>
            <a:r>
              <a:rPr lang="es-UY" sz="900" dirty="0" err="1" smtClean="0">
                <a:latin typeface="Verdana" pitchFamily="34" charset="0"/>
                <a:ea typeface="Verdana" pitchFamily="34" charset="0"/>
                <a:cs typeface="Verdana" pitchFamily="34" charset="0"/>
              </a:rPr>
              <a:t>FlightAirlineId</a:t>
            </a:r>
            <a:r>
              <a:rPr lang="es-UY" sz="900" dirty="0" smtClean="0">
                <a:latin typeface="Verdana" pitchFamily="34" charset="0"/>
                <a:ea typeface="Verdana" pitchFamily="34" charset="0"/>
                <a:cs typeface="Verdana" pitchFamily="34" charset="0"/>
              </a:rPr>
              <a:t>, </a:t>
            </a:r>
            <a:r>
              <a:rPr lang="es-UY" sz="900" dirty="0" err="1" smtClean="0">
                <a:latin typeface="Verdana" pitchFamily="34" charset="0"/>
                <a:ea typeface="Verdana" pitchFamily="34" charset="0"/>
                <a:cs typeface="Verdana" pitchFamily="34" charset="0"/>
              </a:rPr>
              <a:t>FlightAirlineName</a:t>
            </a:r>
            <a:r>
              <a:rPr lang="es-UY" sz="900" dirty="0" smtClean="0">
                <a:latin typeface="Verdana" pitchFamily="34" charset="0"/>
                <a:ea typeface="Verdana" pitchFamily="34" charset="0"/>
                <a:cs typeface="Verdana" pitchFamily="34" charset="0"/>
              </a:rPr>
              <a:t> y </a:t>
            </a:r>
            <a:r>
              <a:rPr lang="es-UY" sz="900" dirty="0" err="1" smtClean="0">
                <a:latin typeface="Verdana" pitchFamily="34" charset="0"/>
                <a:ea typeface="Verdana" pitchFamily="34" charset="0"/>
                <a:cs typeface="Verdana" pitchFamily="34" charset="0"/>
              </a:rPr>
              <a:t>FlightAirlineCountryName</a:t>
            </a:r>
            <a:r>
              <a:rPr lang="es-UY" sz="900" dirty="0" smtClean="0">
                <a:latin typeface="Verdana" pitchFamily="34" charset="0"/>
                <a:ea typeface="Verdana" pitchFamily="34" charset="0"/>
                <a:cs typeface="Verdana" pitchFamily="34" charset="0"/>
              </a:rPr>
              <a:t>. En este caso el </a:t>
            </a:r>
            <a:r>
              <a:rPr lang="es-UY" sz="900" dirty="0" err="1" smtClean="0">
                <a:latin typeface="Verdana" pitchFamily="34" charset="0"/>
                <a:ea typeface="Verdana" pitchFamily="34" charset="0"/>
                <a:cs typeface="Verdana" pitchFamily="34" charset="0"/>
              </a:rPr>
              <a:t>CountryName</a:t>
            </a:r>
            <a:r>
              <a:rPr lang="es-UY" sz="900" dirty="0" smtClean="0">
                <a:latin typeface="Verdana" pitchFamily="34" charset="0"/>
                <a:ea typeface="Verdana" pitchFamily="34" charset="0"/>
                <a:cs typeface="Verdana" pitchFamily="34" charset="0"/>
              </a:rPr>
              <a:t> será inferido a través de </a:t>
            </a:r>
            <a:r>
              <a:rPr lang="es-UY" sz="900" dirty="0" err="1" smtClean="0">
                <a:latin typeface="Verdana" pitchFamily="34" charset="0"/>
                <a:ea typeface="Verdana" pitchFamily="34" charset="0"/>
                <a:cs typeface="Verdana" pitchFamily="34" charset="0"/>
              </a:rPr>
              <a:t>AirporId</a:t>
            </a:r>
            <a:r>
              <a:rPr lang="es-UY" sz="900" dirty="0" smtClean="0">
                <a:latin typeface="Verdana" pitchFamily="34" charset="0"/>
                <a:ea typeface="Verdana" pitchFamily="34" charset="0"/>
                <a:cs typeface="Verdana" pitchFamily="34" charset="0"/>
              </a:rPr>
              <a:t>. </a:t>
            </a:r>
          </a:p>
          <a:p>
            <a:pPr algn="just"/>
            <a:endParaRPr lang="es-UY" sz="900" baseline="0" dirty="0">
              <a:latin typeface="Verdana" pitchFamily="34" charset="0"/>
              <a:ea typeface="Verdana" pitchFamily="34" charset="0"/>
              <a:cs typeface="Verdana" pitchFamily="34" charset="0"/>
            </a:endParaRPr>
          </a:p>
          <a:p>
            <a:pPr algn="just">
              <a:spcAft>
                <a:spcPts val="300"/>
              </a:spcAft>
            </a:pPr>
            <a:endParaRPr lang="es-UY" sz="900" baseline="0" dirty="0"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276981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UY" sz="900" dirty="0" smtClean="0">
                <a:latin typeface="Verdana" pitchFamily="34" charset="0"/>
                <a:ea typeface="Verdana" pitchFamily="34" charset="0"/>
                <a:cs typeface="Verdana" pitchFamily="34" charset="0"/>
              </a:rPr>
              <a:t>Aquí puede verse un caso de uso de subtipos. Es cuando una entidad se relaciona con sí misma. </a:t>
            </a:r>
          </a:p>
          <a:p>
            <a:pPr algn="just"/>
            <a:endParaRPr lang="es-UY" sz="900" dirty="0">
              <a:latin typeface="Verdana" pitchFamily="34" charset="0"/>
              <a:ea typeface="Verdana" pitchFamily="34" charset="0"/>
              <a:cs typeface="Verdana" pitchFamily="34" charset="0"/>
            </a:endParaRPr>
          </a:p>
          <a:p>
            <a:pPr algn="just"/>
            <a:r>
              <a:rPr lang="es-UY" sz="900" dirty="0" smtClean="0">
                <a:latin typeface="Verdana" pitchFamily="34" charset="0"/>
                <a:ea typeface="Verdana" pitchFamily="34" charset="0"/>
                <a:cs typeface="Verdana" pitchFamily="34" charset="0"/>
              </a:rPr>
              <a:t>En el caso que vemos se quiere registrar quién es el gerente del empleado (que en particular, es otro empleado, y aquí está la recursión). </a:t>
            </a:r>
          </a:p>
          <a:p>
            <a:pPr algn="just"/>
            <a:endParaRPr lang="es-UY" sz="900" dirty="0" smtClean="0">
              <a:latin typeface="Verdana" pitchFamily="34" charset="0"/>
              <a:ea typeface="Verdana" pitchFamily="34" charset="0"/>
              <a:cs typeface="Verdana" pitchFamily="34" charset="0"/>
            </a:endParaRPr>
          </a:p>
          <a:p>
            <a:pPr algn="just"/>
            <a:endParaRPr lang="es-UY" sz="9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747973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spcBef>
                <a:spcPct val="0"/>
              </a:spcBef>
            </a:pPr>
            <a:r>
              <a:rPr lang="es-UY" sz="900" dirty="0" smtClean="0">
                <a:latin typeface="Verdana" pitchFamily="34" charset="0"/>
                <a:ea typeface="Verdana" pitchFamily="34" charset="0"/>
                <a:cs typeface="Verdana" pitchFamily="34" charset="0"/>
              </a:rPr>
              <a:t>¿A</a:t>
            </a:r>
            <a:r>
              <a:rPr lang="es-UY" sz="900" baseline="0" dirty="0" smtClean="0">
                <a:latin typeface="Verdana" pitchFamily="34" charset="0"/>
                <a:ea typeface="Verdana" pitchFamily="34" charset="0"/>
                <a:cs typeface="Verdana" pitchFamily="34" charset="0"/>
              </a:rPr>
              <a:t> qué nos referimos con </a:t>
            </a:r>
            <a:r>
              <a:rPr lang="es-UY" sz="900" b="1" baseline="0" dirty="0" smtClean="0">
                <a:latin typeface="Verdana" pitchFamily="34" charset="0"/>
                <a:ea typeface="Verdana" pitchFamily="34" charset="0"/>
                <a:cs typeface="Verdana" pitchFamily="34" charset="0"/>
              </a:rPr>
              <a:t>especialización</a:t>
            </a:r>
            <a:r>
              <a:rPr lang="es-UY" sz="900" baseline="0" dirty="0" smtClean="0">
                <a:latin typeface="Verdana" pitchFamily="34" charset="0"/>
                <a:ea typeface="Verdana" pitchFamily="34" charset="0"/>
                <a:cs typeface="Verdana" pitchFamily="34" charset="0"/>
              </a:rPr>
              <a:t>? Supongamos que la agencia de viajes necesita manejar información específica de los clientes a quienes les vende pasajes y paquetes turísticos (por ejemplo su número de contribuyente en la oficina estatal de impuestos, si lo tiene), de los pasajeros (por ejemplo, necesitará registrar su número de pasaporte) y también de los empleados de la agencia, para los que deberá registrar, por ejemplo, su salario. Es decir, la agencia de viajes hará facturas a los clientes, registrará en los asientos de los vuelos a pasajeros y realizará recibos de sueldo a empleados. Tendremos entonces lo que antes era solamente una entidad, </a:t>
            </a:r>
            <a:r>
              <a:rPr lang="es-UY" sz="900" baseline="0" dirty="0" err="1" smtClean="0">
                <a:latin typeface="Verdana" pitchFamily="34" charset="0"/>
                <a:ea typeface="Verdana" pitchFamily="34" charset="0"/>
                <a:cs typeface="Verdana" pitchFamily="34" charset="0"/>
              </a:rPr>
              <a:t>Customer</a:t>
            </a:r>
            <a:r>
              <a:rPr lang="es-UY" sz="900" baseline="0" dirty="0" smtClean="0">
                <a:latin typeface="Verdana" pitchFamily="34" charset="0"/>
                <a:ea typeface="Verdana" pitchFamily="34" charset="0"/>
                <a:cs typeface="Verdana" pitchFamily="34" charset="0"/>
              </a:rPr>
              <a:t>, separada en tres, de acuerdo a su especialización (roles y características). Pero tanto los </a:t>
            </a:r>
            <a:r>
              <a:rPr lang="es-UY" sz="900" baseline="0" dirty="0" err="1" smtClean="0">
                <a:latin typeface="Verdana" pitchFamily="34" charset="0"/>
                <a:ea typeface="Verdana" pitchFamily="34" charset="0"/>
                <a:cs typeface="Verdana" pitchFamily="34" charset="0"/>
              </a:rPr>
              <a:t>customers</a:t>
            </a:r>
            <a:r>
              <a:rPr lang="es-UY" sz="900" baseline="0" dirty="0" smtClean="0">
                <a:latin typeface="Verdana" pitchFamily="34" charset="0"/>
                <a:ea typeface="Verdana" pitchFamily="34" charset="0"/>
                <a:cs typeface="Verdana" pitchFamily="34" charset="0"/>
              </a:rPr>
              <a:t>, como los </a:t>
            </a:r>
            <a:r>
              <a:rPr lang="es-UY" sz="900" baseline="0" dirty="0" err="1" smtClean="0">
                <a:latin typeface="Verdana" pitchFamily="34" charset="0"/>
                <a:ea typeface="Verdana" pitchFamily="34" charset="0"/>
                <a:cs typeface="Verdana" pitchFamily="34" charset="0"/>
              </a:rPr>
              <a:t>passengers</a:t>
            </a:r>
            <a:r>
              <a:rPr lang="es-UY" sz="900" baseline="0" dirty="0" smtClean="0">
                <a:latin typeface="Verdana" pitchFamily="34" charset="0"/>
                <a:ea typeface="Verdana" pitchFamily="34" charset="0"/>
                <a:cs typeface="Verdana" pitchFamily="34" charset="0"/>
              </a:rPr>
              <a:t>, como los </a:t>
            </a:r>
            <a:r>
              <a:rPr lang="es-UY" sz="900" baseline="0" dirty="0" err="1" smtClean="0">
                <a:latin typeface="Verdana" pitchFamily="34" charset="0"/>
                <a:ea typeface="Verdana" pitchFamily="34" charset="0"/>
                <a:cs typeface="Verdana" pitchFamily="34" charset="0"/>
              </a:rPr>
              <a:t>employees</a:t>
            </a:r>
            <a:r>
              <a:rPr lang="es-UY" sz="900" baseline="0" dirty="0" smtClean="0">
                <a:latin typeface="Verdana" pitchFamily="34" charset="0"/>
                <a:ea typeface="Verdana" pitchFamily="34" charset="0"/>
                <a:cs typeface="Verdana" pitchFamily="34" charset="0"/>
              </a:rPr>
              <a:t>, serán personas, por lo que tendrán cierta información  en común (por ejemplo, todos tendrán un nombre, una fecha de nacimiento, etc.).</a:t>
            </a:r>
          </a:p>
          <a:p>
            <a:pPr algn="just" eaLnBrk="1" hangingPunct="1">
              <a:spcBef>
                <a:spcPct val="0"/>
              </a:spcBef>
            </a:pPr>
            <a:endParaRPr lang="es-UY" sz="900" baseline="0" dirty="0" smtClean="0">
              <a:latin typeface="Verdana" pitchFamily="34" charset="0"/>
              <a:ea typeface="Verdana" pitchFamily="34" charset="0"/>
              <a:cs typeface="Verdana" pitchFamily="34" charset="0"/>
            </a:endParaRPr>
          </a:p>
          <a:p>
            <a:pPr algn="just" eaLnBrk="1" hangingPunct="1">
              <a:spcBef>
                <a:spcPct val="0"/>
              </a:spcBef>
            </a:pPr>
            <a:r>
              <a:rPr lang="es-UY" sz="900" dirty="0" smtClean="0">
                <a:latin typeface="Verdana" pitchFamily="34" charset="0"/>
                <a:ea typeface="Verdana" pitchFamily="34" charset="0"/>
                <a:cs typeface="Verdana" pitchFamily="34" charset="0"/>
              </a:rPr>
              <a:t>En nuestro caso, </a:t>
            </a:r>
            <a:r>
              <a:rPr lang="es-UY" sz="900" dirty="0" err="1" smtClean="0">
                <a:latin typeface="Verdana" pitchFamily="34" charset="0"/>
                <a:ea typeface="Verdana" pitchFamily="34" charset="0"/>
                <a:cs typeface="Verdana" pitchFamily="34" charset="0"/>
              </a:rPr>
              <a:t>Customer</a:t>
            </a:r>
            <a:r>
              <a:rPr lang="es-UY" sz="900" dirty="0" smtClean="0">
                <a:latin typeface="Verdana" pitchFamily="34" charset="0"/>
                <a:ea typeface="Verdana" pitchFamily="34" charset="0"/>
                <a:cs typeface="Verdana" pitchFamily="34" charset="0"/>
              </a:rPr>
              <a:t> será una especialización</a:t>
            </a:r>
            <a:r>
              <a:rPr lang="es-UY" sz="900" baseline="0" dirty="0" smtClean="0">
                <a:latin typeface="Verdana" pitchFamily="34" charset="0"/>
                <a:ea typeface="Verdana" pitchFamily="34" charset="0"/>
                <a:cs typeface="Verdana" pitchFamily="34" charset="0"/>
              </a:rPr>
              <a:t> de </a:t>
            </a:r>
            <a:r>
              <a:rPr lang="es-UY" sz="900" baseline="0" dirty="0" err="1" smtClean="0">
                <a:latin typeface="Verdana" pitchFamily="34" charset="0"/>
                <a:ea typeface="Verdana" pitchFamily="34" charset="0"/>
                <a:cs typeface="Verdana" pitchFamily="34" charset="0"/>
              </a:rPr>
              <a:t>Person</a:t>
            </a:r>
            <a:r>
              <a:rPr lang="es-UY" sz="900" baseline="0" dirty="0" smtClean="0">
                <a:latin typeface="Verdana" pitchFamily="34" charset="0"/>
                <a:ea typeface="Verdana" pitchFamily="34" charset="0"/>
                <a:cs typeface="Verdana" pitchFamily="34" charset="0"/>
              </a:rPr>
              <a:t>, así como </a:t>
            </a:r>
            <a:r>
              <a:rPr lang="es-UY" sz="900" baseline="0" dirty="0" err="1" smtClean="0">
                <a:latin typeface="Verdana" pitchFamily="34" charset="0"/>
                <a:ea typeface="Verdana" pitchFamily="34" charset="0"/>
                <a:cs typeface="Verdana" pitchFamily="34" charset="0"/>
              </a:rPr>
              <a:t>Passenger</a:t>
            </a:r>
            <a:r>
              <a:rPr lang="es-UY" sz="900" baseline="0" dirty="0" smtClean="0">
                <a:latin typeface="Verdana" pitchFamily="34" charset="0"/>
                <a:ea typeface="Verdana" pitchFamily="34" charset="0"/>
                <a:cs typeface="Verdana" pitchFamily="34" charset="0"/>
              </a:rPr>
              <a:t> lo será, y </a:t>
            </a:r>
            <a:r>
              <a:rPr lang="es-UY" sz="900" baseline="0" dirty="0" err="1" smtClean="0">
                <a:latin typeface="Verdana" pitchFamily="34" charset="0"/>
                <a:ea typeface="Verdana" pitchFamily="34" charset="0"/>
                <a:cs typeface="Verdana" pitchFamily="34" charset="0"/>
              </a:rPr>
              <a:t>Employee</a:t>
            </a:r>
            <a:r>
              <a:rPr lang="es-UY" sz="900" baseline="0" dirty="0" smtClean="0">
                <a:latin typeface="Verdana" pitchFamily="34" charset="0"/>
                <a:ea typeface="Verdana" pitchFamily="34" charset="0"/>
                <a:cs typeface="Verdana" pitchFamily="34" charset="0"/>
              </a:rPr>
              <a:t>. Podemos leer la relación: </a:t>
            </a:r>
          </a:p>
          <a:p>
            <a:pPr marL="171450" indent="-171450" algn="just" eaLnBrk="1" hangingPunct="1">
              <a:spcBef>
                <a:spcPct val="0"/>
              </a:spcBef>
              <a:buFont typeface="Arial" pitchFamily="34" charset="0"/>
              <a:buChar char="•"/>
            </a:pPr>
            <a:r>
              <a:rPr lang="es-UY" sz="900" baseline="0" dirty="0" smtClean="0">
                <a:latin typeface="Verdana" pitchFamily="34" charset="0"/>
                <a:ea typeface="Verdana" pitchFamily="34" charset="0"/>
                <a:cs typeface="Verdana" pitchFamily="34" charset="0"/>
              </a:rPr>
              <a:t>Cada </a:t>
            </a:r>
            <a:r>
              <a:rPr lang="es-UY" sz="900" baseline="0" dirty="0" err="1" smtClean="0">
                <a:latin typeface="Verdana" pitchFamily="34" charset="0"/>
                <a:ea typeface="Verdana" pitchFamily="34" charset="0"/>
                <a:cs typeface="Verdana" pitchFamily="34" charset="0"/>
              </a:rPr>
              <a:t>Customer</a:t>
            </a:r>
            <a:r>
              <a:rPr lang="es-UY" sz="900" baseline="0" dirty="0" smtClean="0">
                <a:latin typeface="Verdana" pitchFamily="34" charset="0"/>
                <a:ea typeface="Verdana" pitchFamily="34" charset="0"/>
                <a:cs typeface="Verdana" pitchFamily="34" charset="0"/>
              </a:rPr>
              <a:t> </a:t>
            </a:r>
            <a:r>
              <a:rPr lang="es-UY" sz="900" b="1" baseline="0" dirty="0" smtClean="0">
                <a:latin typeface="Verdana" pitchFamily="34" charset="0"/>
                <a:ea typeface="Verdana" pitchFamily="34" charset="0"/>
                <a:cs typeface="Verdana" pitchFamily="34" charset="0"/>
              </a:rPr>
              <a:t>es</a:t>
            </a:r>
            <a:r>
              <a:rPr lang="es-UY" sz="900" baseline="0" dirty="0" smtClean="0">
                <a:latin typeface="Verdana" pitchFamily="34" charset="0"/>
                <a:ea typeface="Verdana" pitchFamily="34" charset="0"/>
                <a:cs typeface="Verdana" pitchFamily="34" charset="0"/>
              </a:rPr>
              <a:t> </a:t>
            </a:r>
            <a:r>
              <a:rPr lang="es-UY" sz="900" baseline="0" dirty="0" err="1" smtClean="0">
                <a:latin typeface="Verdana" pitchFamily="34" charset="0"/>
                <a:ea typeface="Verdana" pitchFamily="34" charset="0"/>
                <a:cs typeface="Verdana" pitchFamily="34" charset="0"/>
              </a:rPr>
              <a:t>Person</a:t>
            </a:r>
            <a:endParaRPr lang="es-UY" sz="900" baseline="0" dirty="0" smtClean="0">
              <a:latin typeface="Verdana" pitchFamily="34" charset="0"/>
              <a:ea typeface="Verdana" pitchFamily="34" charset="0"/>
              <a:cs typeface="Verdana" pitchFamily="34" charset="0"/>
            </a:endParaRPr>
          </a:p>
          <a:p>
            <a:pPr marL="171450" indent="-171450" algn="just" eaLnBrk="1" hangingPunct="1">
              <a:spcBef>
                <a:spcPct val="0"/>
              </a:spcBef>
              <a:buFont typeface="Arial" pitchFamily="34" charset="0"/>
              <a:buChar char="•"/>
            </a:pPr>
            <a:r>
              <a:rPr lang="es-UY" sz="900" baseline="0" dirty="0" smtClean="0">
                <a:latin typeface="Verdana" pitchFamily="34" charset="0"/>
                <a:ea typeface="Verdana" pitchFamily="34" charset="0"/>
                <a:cs typeface="Verdana" pitchFamily="34" charset="0"/>
              </a:rPr>
              <a:t>Cada </a:t>
            </a:r>
            <a:r>
              <a:rPr lang="es-UY" sz="900" baseline="0" dirty="0" err="1" smtClean="0">
                <a:latin typeface="Verdana" pitchFamily="34" charset="0"/>
                <a:ea typeface="Verdana" pitchFamily="34" charset="0"/>
                <a:cs typeface="Verdana" pitchFamily="34" charset="0"/>
              </a:rPr>
              <a:t>Passenger</a:t>
            </a:r>
            <a:r>
              <a:rPr lang="es-UY" sz="900" baseline="0" dirty="0" smtClean="0">
                <a:latin typeface="Verdana" pitchFamily="34" charset="0"/>
                <a:ea typeface="Verdana" pitchFamily="34" charset="0"/>
                <a:cs typeface="Verdana" pitchFamily="34" charset="0"/>
              </a:rPr>
              <a:t> </a:t>
            </a:r>
            <a:r>
              <a:rPr lang="es-UY" sz="900" b="1" baseline="0" dirty="0" smtClean="0">
                <a:latin typeface="Verdana" pitchFamily="34" charset="0"/>
                <a:ea typeface="Verdana" pitchFamily="34" charset="0"/>
                <a:cs typeface="Verdana" pitchFamily="34" charset="0"/>
              </a:rPr>
              <a:t>es</a:t>
            </a:r>
            <a:r>
              <a:rPr lang="es-UY" sz="900" baseline="0" dirty="0" smtClean="0">
                <a:latin typeface="Verdana" pitchFamily="34" charset="0"/>
                <a:ea typeface="Verdana" pitchFamily="34" charset="0"/>
                <a:cs typeface="Verdana" pitchFamily="34" charset="0"/>
              </a:rPr>
              <a:t> </a:t>
            </a:r>
            <a:r>
              <a:rPr lang="es-UY" sz="900" baseline="0" dirty="0" err="1" smtClean="0">
                <a:latin typeface="Verdana" pitchFamily="34" charset="0"/>
                <a:ea typeface="Verdana" pitchFamily="34" charset="0"/>
                <a:cs typeface="Verdana" pitchFamily="34" charset="0"/>
              </a:rPr>
              <a:t>Person</a:t>
            </a:r>
            <a:endParaRPr lang="es-UY" sz="900" baseline="0" dirty="0" smtClean="0">
              <a:latin typeface="Verdana" pitchFamily="34" charset="0"/>
              <a:ea typeface="Verdana" pitchFamily="34" charset="0"/>
              <a:cs typeface="Verdana" pitchFamily="34" charset="0"/>
            </a:endParaRPr>
          </a:p>
          <a:p>
            <a:pPr marL="171450" indent="-171450" algn="just" eaLnBrk="1" hangingPunct="1">
              <a:spcBef>
                <a:spcPct val="0"/>
              </a:spcBef>
              <a:buFont typeface="Arial" pitchFamily="34" charset="0"/>
              <a:buChar char="•"/>
            </a:pPr>
            <a:r>
              <a:rPr lang="es-UY" sz="900" baseline="0" dirty="0" smtClean="0">
                <a:latin typeface="Verdana" pitchFamily="34" charset="0"/>
                <a:ea typeface="Verdana" pitchFamily="34" charset="0"/>
                <a:cs typeface="Verdana" pitchFamily="34" charset="0"/>
              </a:rPr>
              <a:t>Cada </a:t>
            </a:r>
            <a:r>
              <a:rPr lang="es-UY" sz="900" baseline="0" dirty="0" err="1" smtClean="0">
                <a:latin typeface="Verdana" pitchFamily="34" charset="0"/>
                <a:ea typeface="Verdana" pitchFamily="34" charset="0"/>
                <a:cs typeface="Verdana" pitchFamily="34" charset="0"/>
              </a:rPr>
              <a:t>Employee</a:t>
            </a:r>
            <a:r>
              <a:rPr lang="es-UY" sz="900" baseline="0" dirty="0" smtClean="0">
                <a:latin typeface="Verdana" pitchFamily="34" charset="0"/>
                <a:ea typeface="Verdana" pitchFamily="34" charset="0"/>
                <a:cs typeface="Verdana" pitchFamily="34" charset="0"/>
              </a:rPr>
              <a:t> </a:t>
            </a:r>
            <a:r>
              <a:rPr lang="es-UY" sz="900" b="1" baseline="0" dirty="0" smtClean="0">
                <a:latin typeface="Verdana" pitchFamily="34" charset="0"/>
                <a:ea typeface="Verdana" pitchFamily="34" charset="0"/>
                <a:cs typeface="Verdana" pitchFamily="34" charset="0"/>
              </a:rPr>
              <a:t>es</a:t>
            </a:r>
            <a:r>
              <a:rPr lang="es-UY" sz="900" baseline="0" dirty="0" smtClean="0">
                <a:latin typeface="Verdana" pitchFamily="34" charset="0"/>
                <a:ea typeface="Verdana" pitchFamily="34" charset="0"/>
                <a:cs typeface="Verdana" pitchFamily="34" charset="0"/>
              </a:rPr>
              <a:t> </a:t>
            </a:r>
            <a:r>
              <a:rPr lang="es-UY" sz="900" baseline="0" dirty="0" err="1" smtClean="0">
                <a:latin typeface="Verdana" pitchFamily="34" charset="0"/>
                <a:ea typeface="Verdana" pitchFamily="34" charset="0"/>
                <a:cs typeface="Verdana" pitchFamily="34" charset="0"/>
              </a:rPr>
              <a:t>Person</a:t>
            </a:r>
            <a:endParaRPr lang="es-UY" sz="900" dirty="0" smtClean="0">
              <a:latin typeface="Verdana" pitchFamily="34" charset="0"/>
              <a:ea typeface="Verdana" pitchFamily="34" charset="0"/>
              <a:cs typeface="Verdana" pitchFamily="34" charset="0"/>
            </a:endParaRPr>
          </a:p>
          <a:p>
            <a:pPr algn="just" eaLnBrk="1" hangingPunct="1"/>
            <a:endParaRPr lang="es-UY" sz="900" b="1" dirty="0" smtClean="0">
              <a:latin typeface="Verdana" pitchFamily="34" charset="0"/>
              <a:ea typeface="Verdana" pitchFamily="34" charset="0"/>
              <a:cs typeface="Verdana" pitchFamily="34" charset="0"/>
            </a:endParaRPr>
          </a:p>
          <a:p>
            <a:pPr algn="just" eaLnBrk="1" hangingPunct="1"/>
            <a:r>
              <a:rPr lang="es-UY" sz="900" b="0" dirty="0" smtClean="0">
                <a:latin typeface="Verdana" pitchFamily="34" charset="0"/>
                <a:ea typeface="Verdana" pitchFamily="34" charset="0"/>
                <a:cs typeface="Verdana" pitchFamily="34" charset="0"/>
              </a:rPr>
              <a:t>Así</a:t>
            </a:r>
            <a:r>
              <a:rPr lang="es-UY" sz="900" b="0" baseline="0" dirty="0" smtClean="0">
                <a:latin typeface="Verdana" pitchFamily="34" charset="0"/>
                <a:ea typeface="Verdana" pitchFamily="34" charset="0"/>
                <a:cs typeface="Verdana" pitchFamily="34" charset="0"/>
              </a:rPr>
              <a:t>, tendremos cuatro transacciones. La general, </a:t>
            </a:r>
            <a:r>
              <a:rPr lang="es-UY" sz="900" b="0" baseline="0" dirty="0" err="1" smtClean="0">
                <a:latin typeface="Verdana" pitchFamily="34" charset="0"/>
                <a:ea typeface="Verdana" pitchFamily="34" charset="0"/>
                <a:cs typeface="Verdana" pitchFamily="34" charset="0"/>
              </a:rPr>
              <a:t>Person</a:t>
            </a:r>
            <a:r>
              <a:rPr lang="es-UY" sz="900" b="0" baseline="0" dirty="0" smtClean="0">
                <a:latin typeface="Verdana" pitchFamily="34" charset="0"/>
                <a:ea typeface="Verdana" pitchFamily="34" charset="0"/>
                <a:cs typeface="Verdana" pitchFamily="34" charset="0"/>
              </a:rPr>
              <a:t>, tendrá los datos comunes a las tres especializaciones. Y luego tendremos esas especializaciones: </a:t>
            </a:r>
            <a:r>
              <a:rPr lang="es-UY" sz="900" b="0" baseline="0" dirty="0" err="1" smtClean="0">
                <a:latin typeface="Verdana" pitchFamily="34" charset="0"/>
                <a:ea typeface="Verdana" pitchFamily="34" charset="0"/>
                <a:cs typeface="Verdana" pitchFamily="34" charset="0"/>
              </a:rPr>
              <a:t>Customer</a:t>
            </a:r>
            <a:r>
              <a:rPr lang="es-UY" sz="900" b="0" baseline="0" dirty="0" smtClean="0">
                <a:latin typeface="Verdana" pitchFamily="34" charset="0"/>
                <a:ea typeface="Verdana" pitchFamily="34" charset="0"/>
                <a:cs typeface="Verdana" pitchFamily="34" charset="0"/>
              </a:rPr>
              <a:t>, </a:t>
            </a:r>
            <a:r>
              <a:rPr lang="es-UY" sz="900" b="0" baseline="0" dirty="0" err="1" smtClean="0">
                <a:latin typeface="Verdana" pitchFamily="34" charset="0"/>
                <a:ea typeface="Verdana" pitchFamily="34" charset="0"/>
                <a:cs typeface="Verdana" pitchFamily="34" charset="0"/>
              </a:rPr>
              <a:t>Passenger</a:t>
            </a:r>
            <a:r>
              <a:rPr lang="es-UY" sz="900" b="0" baseline="0" dirty="0" smtClean="0">
                <a:latin typeface="Verdana" pitchFamily="34" charset="0"/>
                <a:ea typeface="Verdana" pitchFamily="34" charset="0"/>
                <a:cs typeface="Verdana" pitchFamily="34" charset="0"/>
              </a:rPr>
              <a:t> y </a:t>
            </a:r>
            <a:r>
              <a:rPr lang="es-UY" sz="900" b="0" baseline="0" dirty="0" err="1" smtClean="0">
                <a:latin typeface="Verdana" pitchFamily="34" charset="0"/>
                <a:ea typeface="Verdana" pitchFamily="34" charset="0"/>
                <a:cs typeface="Verdana" pitchFamily="34" charset="0"/>
              </a:rPr>
              <a:t>Employee</a:t>
            </a:r>
            <a:r>
              <a:rPr lang="es-UY" sz="900" b="0" baseline="0" dirty="0" smtClean="0">
                <a:latin typeface="Verdana" pitchFamily="34" charset="0"/>
                <a:ea typeface="Verdana" pitchFamily="34" charset="0"/>
                <a:cs typeface="Verdana" pitchFamily="34" charset="0"/>
              </a:rPr>
              <a:t> cada una con sus datos específicos (</a:t>
            </a:r>
            <a:r>
              <a:rPr lang="es-UY" sz="900" b="0" baseline="0" dirty="0" err="1" smtClean="0">
                <a:latin typeface="Verdana" pitchFamily="34" charset="0"/>
                <a:ea typeface="Verdana" pitchFamily="34" charset="0"/>
                <a:cs typeface="Verdana" pitchFamily="34" charset="0"/>
              </a:rPr>
              <a:t>Customer</a:t>
            </a:r>
            <a:r>
              <a:rPr lang="es-UY" sz="900" b="0" baseline="0" dirty="0" smtClean="0">
                <a:latin typeface="Verdana" pitchFamily="34" charset="0"/>
                <a:ea typeface="Verdana" pitchFamily="34" charset="0"/>
                <a:cs typeface="Verdana" pitchFamily="34" charset="0"/>
              </a:rPr>
              <a:t> tendrá el nro. de contribuyente, </a:t>
            </a:r>
            <a:r>
              <a:rPr lang="es-UY" sz="900" b="0" baseline="0" dirty="0" err="1" smtClean="0">
                <a:latin typeface="Verdana" pitchFamily="34" charset="0"/>
                <a:ea typeface="Verdana" pitchFamily="34" charset="0"/>
                <a:cs typeface="Verdana" pitchFamily="34" charset="0"/>
              </a:rPr>
              <a:t>Passenger</a:t>
            </a:r>
            <a:r>
              <a:rPr lang="es-UY" sz="900" b="0" baseline="0" dirty="0" smtClean="0">
                <a:latin typeface="Verdana" pitchFamily="34" charset="0"/>
                <a:ea typeface="Verdana" pitchFamily="34" charset="0"/>
                <a:cs typeface="Verdana" pitchFamily="34" charset="0"/>
              </a:rPr>
              <a:t> el número de pasaporte y </a:t>
            </a:r>
            <a:r>
              <a:rPr lang="es-UY" sz="900" b="0" baseline="0" dirty="0" err="1" smtClean="0">
                <a:latin typeface="Verdana" pitchFamily="34" charset="0"/>
                <a:ea typeface="Verdana" pitchFamily="34" charset="0"/>
                <a:cs typeface="Verdana" pitchFamily="34" charset="0"/>
              </a:rPr>
              <a:t>Employee</a:t>
            </a:r>
            <a:r>
              <a:rPr lang="es-UY" sz="900" b="0" baseline="0" dirty="0" smtClean="0">
                <a:latin typeface="Verdana" pitchFamily="34" charset="0"/>
                <a:ea typeface="Verdana" pitchFamily="34" charset="0"/>
                <a:cs typeface="Verdana" pitchFamily="34" charset="0"/>
              </a:rPr>
              <a:t> el salario). </a:t>
            </a:r>
            <a:endParaRPr lang="es-UY" sz="900" b="0" dirty="0" smtClean="0">
              <a:latin typeface="Verdana" pitchFamily="34" charset="0"/>
              <a:ea typeface="Verdana" pitchFamily="34" charset="0"/>
              <a:cs typeface="Verdana" pitchFamily="34" charset="0"/>
            </a:endParaRPr>
          </a:p>
          <a:p>
            <a:pPr algn="just" eaLnBrk="1" hangingPunct="1"/>
            <a:endParaRPr lang="es-UY" sz="900" b="1" dirty="0"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591230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4"/>
          <p:cNvSpPr>
            <a:spLocks noGrp="1"/>
          </p:cNvSpPr>
          <p:nvPr>
            <p:ph type="body" sz="quarter" idx="11"/>
          </p:nvPr>
        </p:nvSpPr>
        <p:spPr/>
        <p:txBody>
          <a:bodyPr/>
          <a:lstStyle/>
          <a:p>
            <a:pPr algn="just"/>
            <a:r>
              <a:rPr lang="es-UY" sz="900" dirty="0" smtClean="0">
                <a:latin typeface="Verdana" pitchFamily="34" charset="0"/>
                <a:ea typeface="Verdana" pitchFamily="34" charset="0"/>
                <a:cs typeface="Verdana" pitchFamily="34" charset="0"/>
              </a:rPr>
              <a:t>Observemos que</a:t>
            </a:r>
            <a:r>
              <a:rPr lang="es-UY" sz="900" baseline="0" dirty="0" smtClean="0">
                <a:latin typeface="Verdana" pitchFamily="34" charset="0"/>
                <a:ea typeface="Verdana" pitchFamily="34" charset="0"/>
                <a:cs typeface="Verdana" pitchFamily="34" charset="0"/>
              </a:rPr>
              <a:t> en definitiva, deberemos crear relaciones 1 a 1 entre la tabla general y la correspondiente a la especialización, para cada una.</a:t>
            </a:r>
          </a:p>
          <a:p>
            <a:pPr algn="just"/>
            <a:endParaRPr lang="es-UY" sz="900" baseline="0" dirty="0" smtClean="0">
              <a:latin typeface="Verdana" pitchFamily="34" charset="0"/>
              <a:ea typeface="Verdana" pitchFamily="34" charset="0"/>
              <a:cs typeface="Verdana" pitchFamily="34" charset="0"/>
            </a:endParaRPr>
          </a:p>
          <a:p>
            <a:pPr algn="just"/>
            <a:r>
              <a:rPr lang="es-UY" sz="900" baseline="0" dirty="0" smtClean="0">
                <a:latin typeface="Verdana" pitchFamily="34" charset="0"/>
                <a:ea typeface="Verdana" pitchFamily="34" charset="0"/>
                <a:cs typeface="Verdana" pitchFamily="34" charset="0"/>
              </a:rPr>
              <a:t>Si simplemente definimos como claves primarias de </a:t>
            </a:r>
            <a:r>
              <a:rPr lang="es-UY" sz="900" baseline="0" dirty="0" err="1" smtClean="0">
                <a:latin typeface="Verdana" pitchFamily="34" charset="0"/>
                <a:ea typeface="Verdana" pitchFamily="34" charset="0"/>
                <a:cs typeface="Verdana" pitchFamily="34" charset="0"/>
              </a:rPr>
              <a:t>Customer</a:t>
            </a:r>
            <a:r>
              <a:rPr lang="es-UY" sz="900" baseline="0" dirty="0" smtClean="0">
                <a:latin typeface="Verdana" pitchFamily="34" charset="0"/>
                <a:ea typeface="Verdana" pitchFamily="34" charset="0"/>
                <a:cs typeface="Verdana" pitchFamily="34" charset="0"/>
              </a:rPr>
              <a:t>, </a:t>
            </a:r>
            <a:r>
              <a:rPr lang="es-UY" sz="900" baseline="0" dirty="0" err="1" smtClean="0">
                <a:latin typeface="Verdana" pitchFamily="34" charset="0"/>
                <a:ea typeface="Verdana" pitchFamily="34" charset="0"/>
                <a:cs typeface="Verdana" pitchFamily="34" charset="0"/>
              </a:rPr>
              <a:t>Passenger</a:t>
            </a:r>
            <a:r>
              <a:rPr lang="es-UY" sz="900" baseline="0" dirty="0" smtClean="0">
                <a:latin typeface="Verdana" pitchFamily="34" charset="0"/>
                <a:ea typeface="Verdana" pitchFamily="34" charset="0"/>
                <a:cs typeface="Verdana" pitchFamily="34" charset="0"/>
              </a:rPr>
              <a:t> y </a:t>
            </a:r>
            <a:r>
              <a:rPr lang="es-UY" sz="900" baseline="0" dirty="0" err="1" smtClean="0">
                <a:latin typeface="Verdana" pitchFamily="34" charset="0"/>
                <a:ea typeface="Verdana" pitchFamily="34" charset="0"/>
                <a:cs typeface="Verdana" pitchFamily="34" charset="0"/>
              </a:rPr>
              <a:t>Employee</a:t>
            </a:r>
            <a:r>
              <a:rPr lang="es-UY" sz="900" baseline="0" dirty="0" smtClean="0">
                <a:latin typeface="Verdana" pitchFamily="34" charset="0"/>
                <a:ea typeface="Verdana" pitchFamily="34" charset="0"/>
                <a:cs typeface="Verdana" pitchFamily="34" charset="0"/>
              </a:rPr>
              <a:t>, los atributos </a:t>
            </a:r>
            <a:r>
              <a:rPr lang="es-UY" sz="900" baseline="0" dirty="0" err="1" smtClean="0">
                <a:latin typeface="Verdana" pitchFamily="34" charset="0"/>
                <a:ea typeface="Verdana" pitchFamily="34" charset="0"/>
                <a:cs typeface="Verdana" pitchFamily="34" charset="0"/>
              </a:rPr>
              <a:t>CustomerId</a:t>
            </a:r>
            <a:r>
              <a:rPr lang="es-UY" sz="900" baseline="0" dirty="0" smtClean="0">
                <a:latin typeface="Verdana" pitchFamily="34" charset="0"/>
                <a:ea typeface="Verdana" pitchFamily="34" charset="0"/>
                <a:cs typeface="Verdana" pitchFamily="34" charset="0"/>
              </a:rPr>
              <a:t>, </a:t>
            </a:r>
            <a:r>
              <a:rPr lang="es-UY" sz="900" baseline="0" dirty="0" err="1" smtClean="0">
                <a:latin typeface="Verdana" pitchFamily="34" charset="0"/>
                <a:ea typeface="Verdana" pitchFamily="34" charset="0"/>
                <a:cs typeface="Verdana" pitchFamily="34" charset="0"/>
              </a:rPr>
              <a:t>PassengerId</a:t>
            </a:r>
            <a:r>
              <a:rPr lang="es-UY" sz="900" baseline="0" dirty="0" smtClean="0">
                <a:latin typeface="Verdana" pitchFamily="34" charset="0"/>
                <a:ea typeface="Verdana" pitchFamily="34" charset="0"/>
                <a:cs typeface="Verdana" pitchFamily="34" charset="0"/>
              </a:rPr>
              <a:t> y </a:t>
            </a:r>
            <a:r>
              <a:rPr lang="es-UY" sz="900" baseline="0" dirty="0" err="1" smtClean="0">
                <a:latin typeface="Verdana" pitchFamily="34" charset="0"/>
                <a:ea typeface="Verdana" pitchFamily="34" charset="0"/>
                <a:cs typeface="Verdana" pitchFamily="34" charset="0"/>
              </a:rPr>
              <a:t>EmployeeId</a:t>
            </a:r>
            <a:r>
              <a:rPr lang="es-UY" sz="900" baseline="0" dirty="0" smtClean="0">
                <a:latin typeface="Verdana" pitchFamily="34" charset="0"/>
                <a:ea typeface="Verdana" pitchFamily="34" charset="0"/>
                <a:cs typeface="Verdana" pitchFamily="34" charset="0"/>
              </a:rPr>
              <a:t>  respectivamente, sin relacionarlos de ningún modo de </a:t>
            </a:r>
            <a:r>
              <a:rPr lang="es-UY" sz="900" baseline="0" dirty="0" err="1" smtClean="0">
                <a:latin typeface="Verdana" pitchFamily="34" charset="0"/>
                <a:ea typeface="Verdana" pitchFamily="34" charset="0"/>
                <a:cs typeface="Verdana" pitchFamily="34" charset="0"/>
              </a:rPr>
              <a:t>PersonId</a:t>
            </a:r>
            <a:r>
              <a:rPr lang="es-UY" sz="900" baseline="0" dirty="0" smtClean="0">
                <a:latin typeface="Verdana" pitchFamily="34" charset="0"/>
                <a:ea typeface="Verdana" pitchFamily="34" charset="0"/>
                <a:cs typeface="Verdana" pitchFamily="34" charset="0"/>
              </a:rPr>
              <a:t> (lo mismo que </a:t>
            </a:r>
            <a:r>
              <a:rPr lang="es-UY" sz="900" baseline="0" dirty="0" err="1" smtClean="0">
                <a:latin typeface="Verdana" pitchFamily="34" charset="0"/>
                <a:ea typeface="Verdana" pitchFamily="34" charset="0"/>
                <a:cs typeface="Verdana" pitchFamily="34" charset="0"/>
              </a:rPr>
              <a:t>CustomerName</a:t>
            </a:r>
            <a:r>
              <a:rPr lang="es-UY" sz="900" baseline="0" dirty="0" smtClean="0">
                <a:latin typeface="Verdana" pitchFamily="34" charset="0"/>
                <a:ea typeface="Verdana" pitchFamily="34" charset="0"/>
                <a:cs typeface="Verdana" pitchFamily="34" charset="0"/>
              </a:rPr>
              <a:t>, </a:t>
            </a:r>
            <a:r>
              <a:rPr lang="es-UY" sz="900" baseline="0" dirty="0" err="1" smtClean="0">
                <a:latin typeface="Verdana" pitchFamily="34" charset="0"/>
                <a:ea typeface="Verdana" pitchFamily="34" charset="0"/>
                <a:cs typeface="Verdana" pitchFamily="34" charset="0"/>
              </a:rPr>
              <a:t>PassengerName</a:t>
            </a:r>
            <a:r>
              <a:rPr lang="es-UY" sz="900" baseline="0" dirty="0" smtClean="0">
                <a:latin typeface="Verdana" pitchFamily="34" charset="0"/>
                <a:ea typeface="Verdana" pitchFamily="34" charset="0"/>
                <a:cs typeface="Verdana" pitchFamily="34" charset="0"/>
              </a:rPr>
              <a:t> y </a:t>
            </a:r>
            <a:r>
              <a:rPr lang="es-UY" sz="900" baseline="0" dirty="0" err="1" smtClean="0">
                <a:latin typeface="Verdana" pitchFamily="34" charset="0"/>
                <a:ea typeface="Verdana" pitchFamily="34" charset="0"/>
                <a:cs typeface="Verdana" pitchFamily="34" charset="0"/>
              </a:rPr>
              <a:t>EmployeeName</a:t>
            </a:r>
            <a:r>
              <a:rPr lang="es-UY" sz="900" baseline="0" dirty="0" smtClean="0">
                <a:latin typeface="Verdana" pitchFamily="34" charset="0"/>
                <a:ea typeface="Verdana" pitchFamily="34" charset="0"/>
                <a:cs typeface="Verdana" pitchFamily="34" charset="0"/>
              </a:rPr>
              <a:t> sin relacionarlos con </a:t>
            </a:r>
            <a:r>
              <a:rPr lang="es-UY" sz="900" baseline="0" dirty="0" err="1" smtClean="0">
                <a:latin typeface="Verdana" pitchFamily="34" charset="0"/>
                <a:ea typeface="Verdana" pitchFamily="34" charset="0"/>
                <a:cs typeface="Verdana" pitchFamily="34" charset="0"/>
              </a:rPr>
              <a:t>PersonName</a:t>
            </a:r>
            <a:r>
              <a:rPr lang="es-UY" sz="900" baseline="0" dirty="0" smtClean="0">
                <a:latin typeface="Verdana" pitchFamily="34" charset="0"/>
                <a:ea typeface="Verdana" pitchFamily="34" charset="0"/>
                <a:cs typeface="Verdana" pitchFamily="34" charset="0"/>
              </a:rPr>
              <a:t>), no conseguiremos lo que buscamos. Para </a:t>
            </a:r>
            <a:r>
              <a:rPr lang="es-UY" sz="900" baseline="0" dirty="0" err="1" smtClean="0">
                <a:latin typeface="Verdana" pitchFamily="34" charset="0"/>
                <a:ea typeface="Verdana" pitchFamily="34" charset="0"/>
                <a:cs typeface="Verdana" pitchFamily="34" charset="0"/>
              </a:rPr>
              <a:t>GeneXus</a:t>
            </a:r>
            <a:r>
              <a:rPr lang="es-UY" sz="900" baseline="0" dirty="0" smtClean="0">
                <a:latin typeface="Verdana" pitchFamily="34" charset="0"/>
                <a:ea typeface="Verdana" pitchFamily="34" charset="0"/>
                <a:cs typeface="Verdana" pitchFamily="34" charset="0"/>
              </a:rPr>
              <a:t> serán transacciones por completo independientes. </a:t>
            </a:r>
          </a:p>
          <a:p>
            <a:pPr algn="just"/>
            <a:endParaRPr lang="es-UY" sz="900" baseline="0" dirty="0" smtClean="0">
              <a:latin typeface="Verdana" pitchFamily="34" charset="0"/>
              <a:ea typeface="Verdana" pitchFamily="34" charset="0"/>
              <a:cs typeface="Verdana" pitchFamily="34" charset="0"/>
            </a:endParaRPr>
          </a:p>
          <a:p>
            <a:pPr algn="just"/>
            <a:r>
              <a:rPr lang="es-UY" sz="900" baseline="0" dirty="0" smtClean="0">
                <a:latin typeface="Verdana" pitchFamily="34" charset="0"/>
                <a:ea typeface="Verdana" pitchFamily="34" charset="0"/>
                <a:cs typeface="Verdana" pitchFamily="34" charset="0"/>
              </a:rPr>
              <a:t>Queremos que el identificador de cliente </a:t>
            </a:r>
            <a:r>
              <a:rPr lang="es-UY" sz="900" b="1" baseline="0" dirty="0" smtClean="0">
                <a:latin typeface="Verdana" pitchFamily="34" charset="0"/>
                <a:ea typeface="Verdana" pitchFamily="34" charset="0"/>
                <a:cs typeface="Verdana" pitchFamily="34" charset="0"/>
              </a:rPr>
              <a:t>coincida exactamente</a:t>
            </a:r>
            <a:r>
              <a:rPr lang="es-UY" sz="900" baseline="0" dirty="0" smtClean="0">
                <a:latin typeface="Verdana" pitchFamily="34" charset="0"/>
                <a:ea typeface="Verdana" pitchFamily="34" charset="0"/>
                <a:cs typeface="Verdana" pitchFamily="34" charset="0"/>
              </a:rPr>
              <a:t> con el de persona, para reflejar que el </a:t>
            </a:r>
            <a:r>
              <a:rPr lang="es-UY" sz="900" u="sng" baseline="0" dirty="0" smtClean="0">
                <a:latin typeface="Verdana" pitchFamily="34" charset="0"/>
                <a:ea typeface="Verdana" pitchFamily="34" charset="0"/>
                <a:cs typeface="Verdana" pitchFamily="34" charset="0"/>
              </a:rPr>
              <a:t>cliente</a:t>
            </a:r>
            <a:r>
              <a:rPr lang="es-UY" sz="900" baseline="0" dirty="0" smtClean="0">
                <a:latin typeface="Verdana" pitchFamily="34" charset="0"/>
                <a:ea typeface="Verdana" pitchFamily="34" charset="0"/>
                <a:cs typeface="Verdana" pitchFamily="34" charset="0"/>
              </a:rPr>
              <a:t> </a:t>
            </a:r>
            <a:r>
              <a:rPr lang="es-UY" sz="900" b="1" baseline="0" dirty="0" smtClean="0">
                <a:latin typeface="Verdana" pitchFamily="34" charset="0"/>
                <a:ea typeface="Verdana" pitchFamily="34" charset="0"/>
                <a:cs typeface="Verdana" pitchFamily="34" charset="0"/>
              </a:rPr>
              <a:t>es</a:t>
            </a:r>
            <a:r>
              <a:rPr lang="es-UY" sz="900" baseline="0" dirty="0" smtClean="0">
                <a:latin typeface="Verdana" pitchFamily="34" charset="0"/>
                <a:ea typeface="Verdana" pitchFamily="34" charset="0"/>
                <a:cs typeface="Verdana" pitchFamily="34" charset="0"/>
              </a:rPr>
              <a:t> </a:t>
            </a:r>
            <a:r>
              <a:rPr lang="es-UY" sz="900" u="sng" baseline="0" dirty="0" smtClean="0">
                <a:latin typeface="Verdana" pitchFamily="34" charset="0"/>
                <a:ea typeface="Verdana" pitchFamily="34" charset="0"/>
                <a:cs typeface="Verdana" pitchFamily="34" charset="0"/>
              </a:rPr>
              <a:t>una persona</a:t>
            </a:r>
            <a:r>
              <a:rPr lang="es-UY" sz="900" baseline="0" dirty="0" smtClean="0">
                <a:latin typeface="Verdana" pitchFamily="34" charset="0"/>
                <a:ea typeface="Verdana" pitchFamily="34" charset="0"/>
                <a:cs typeface="Verdana" pitchFamily="34" charset="0"/>
              </a:rPr>
              <a:t>. Es decir, si la persona de id 8 se llama Ann Roberts, y nació el 05/05/1970, cuando vamos a ingresar su información como cliente, necesitamos que el usuario pueda digitar en la transacción </a:t>
            </a:r>
            <a:r>
              <a:rPr lang="es-UY" sz="900" baseline="0" dirty="0" err="1" smtClean="0">
                <a:latin typeface="Verdana" pitchFamily="34" charset="0"/>
                <a:ea typeface="Verdana" pitchFamily="34" charset="0"/>
                <a:cs typeface="Verdana" pitchFamily="34" charset="0"/>
              </a:rPr>
              <a:t>Customer</a:t>
            </a:r>
            <a:r>
              <a:rPr lang="es-UY" sz="900" baseline="0" dirty="0" smtClean="0">
                <a:latin typeface="Verdana" pitchFamily="34" charset="0"/>
                <a:ea typeface="Verdana" pitchFamily="34" charset="0"/>
                <a:cs typeface="Verdana" pitchFamily="34" charset="0"/>
              </a:rPr>
              <a:t> el id 8, y que al salir del campo se le muestre el nombre Ann Roberts y pueda ingresar el número de contribuyente (</a:t>
            </a:r>
            <a:r>
              <a:rPr lang="es-UY" sz="900" baseline="0" dirty="0" err="1" smtClean="0">
                <a:latin typeface="Verdana" pitchFamily="34" charset="0"/>
                <a:ea typeface="Verdana" pitchFamily="34" charset="0"/>
                <a:cs typeface="Verdana" pitchFamily="34" charset="0"/>
              </a:rPr>
              <a:t>CustomerTaxpayerId</a:t>
            </a:r>
            <a:r>
              <a:rPr lang="es-UY" sz="900" baseline="0" dirty="0" smtClean="0">
                <a:latin typeface="Verdana" pitchFamily="34" charset="0"/>
                <a:ea typeface="Verdana" pitchFamily="34" charset="0"/>
                <a:cs typeface="Verdana" pitchFamily="34" charset="0"/>
              </a:rPr>
              <a:t>). De la misma manera, si se abre la transacción </a:t>
            </a:r>
            <a:r>
              <a:rPr lang="es-UY" sz="900" baseline="0" dirty="0" err="1" smtClean="0">
                <a:latin typeface="Verdana" pitchFamily="34" charset="0"/>
                <a:ea typeface="Verdana" pitchFamily="34" charset="0"/>
                <a:cs typeface="Verdana" pitchFamily="34" charset="0"/>
              </a:rPr>
              <a:t>Passenger</a:t>
            </a:r>
            <a:r>
              <a:rPr lang="es-UY" sz="900" baseline="0" dirty="0" smtClean="0">
                <a:latin typeface="Verdana" pitchFamily="34" charset="0"/>
                <a:ea typeface="Verdana" pitchFamily="34" charset="0"/>
                <a:cs typeface="Verdana" pitchFamily="34" charset="0"/>
              </a:rPr>
              <a:t>, deseamos que cuando el usuario digite en </a:t>
            </a:r>
            <a:r>
              <a:rPr lang="es-UY" sz="900" baseline="0" dirty="0" err="1" smtClean="0">
                <a:latin typeface="Verdana" pitchFamily="34" charset="0"/>
                <a:ea typeface="Verdana" pitchFamily="34" charset="0"/>
                <a:cs typeface="Verdana" pitchFamily="34" charset="0"/>
              </a:rPr>
              <a:t>PassengerId</a:t>
            </a:r>
            <a:r>
              <a:rPr lang="es-UY" sz="900" baseline="0" dirty="0" smtClean="0">
                <a:latin typeface="Verdana" pitchFamily="34" charset="0"/>
                <a:ea typeface="Verdana" pitchFamily="34" charset="0"/>
                <a:cs typeface="Verdana" pitchFamily="34" charset="0"/>
              </a:rPr>
              <a:t> el valor 8, en </a:t>
            </a:r>
            <a:r>
              <a:rPr lang="es-UY" sz="900" baseline="0" dirty="0" err="1" smtClean="0">
                <a:latin typeface="Verdana" pitchFamily="34" charset="0"/>
                <a:ea typeface="Verdana" pitchFamily="34" charset="0"/>
                <a:cs typeface="Verdana" pitchFamily="34" charset="0"/>
              </a:rPr>
              <a:t>PassengerName</a:t>
            </a:r>
            <a:r>
              <a:rPr lang="es-UY" sz="900" baseline="0" dirty="0" smtClean="0">
                <a:latin typeface="Verdana" pitchFamily="34" charset="0"/>
                <a:ea typeface="Verdana" pitchFamily="34" charset="0"/>
                <a:cs typeface="Verdana" pitchFamily="34" charset="0"/>
              </a:rPr>
              <a:t> se infiera Ann Roberts, y el usuario pueda asignar el número de pasaporte y la fecha de expiración del mismo en los atributos propios (</a:t>
            </a:r>
            <a:r>
              <a:rPr lang="es-UY" sz="900" baseline="0" dirty="0" err="1" smtClean="0">
                <a:latin typeface="Verdana" pitchFamily="34" charset="0"/>
                <a:ea typeface="Verdana" pitchFamily="34" charset="0"/>
                <a:cs typeface="Verdana" pitchFamily="34" charset="0"/>
              </a:rPr>
              <a:t>PassengerPassportNumber</a:t>
            </a:r>
            <a:r>
              <a:rPr lang="es-UY" sz="900" baseline="0" dirty="0" smtClean="0">
                <a:latin typeface="Verdana" pitchFamily="34" charset="0"/>
                <a:ea typeface="Verdana" pitchFamily="34" charset="0"/>
                <a:cs typeface="Verdana" pitchFamily="34" charset="0"/>
              </a:rPr>
              <a:t> y </a:t>
            </a:r>
            <a:r>
              <a:rPr lang="es-UY" sz="900" baseline="0" dirty="0" err="1" smtClean="0">
                <a:latin typeface="Verdana" pitchFamily="34" charset="0"/>
                <a:ea typeface="Verdana" pitchFamily="34" charset="0"/>
                <a:cs typeface="Verdana" pitchFamily="34" charset="0"/>
              </a:rPr>
              <a:t>PassengerPassportExpirationDate</a:t>
            </a:r>
            <a:r>
              <a:rPr lang="es-UY" sz="900" baseline="0" dirty="0" smtClean="0">
                <a:latin typeface="Verdana" pitchFamily="34" charset="0"/>
                <a:ea typeface="Verdana" pitchFamily="34" charset="0"/>
                <a:cs typeface="Verdana" pitchFamily="34" charset="0"/>
              </a:rPr>
              <a:t>).</a:t>
            </a:r>
          </a:p>
          <a:p>
            <a:pPr algn="just"/>
            <a:r>
              <a:rPr lang="es-UY" sz="900" baseline="0" dirty="0" smtClean="0">
                <a:latin typeface="Verdana" pitchFamily="34" charset="0"/>
                <a:ea typeface="Verdana" pitchFamily="34" charset="0"/>
                <a:cs typeface="Verdana" pitchFamily="34" charset="0"/>
              </a:rPr>
              <a:t>Análogamente con los empleados.</a:t>
            </a:r>
          </a:p>
        </p:txBody>
      </p:sp>
    </p:spTree>
    <p:extLst>
      <p:ext uri="{BB962C8B-B14F-4D97-AF65-F5344CB8AC3E}">
        <p14:creationId xmlns:p14="http://schemas.microsoft.com/office/powerpoint/2010/main" val="1591230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4"/>
          <p:cNvSpPr>
            <a:spLocks noGrp="1"/>
          </p:cNvSpPr>
          <p:nvPr>
            <p:ph type="body" sz="quarter" idx="11"/>
          </p:nvPr>
        </p:nvSpPr>
        <p:spPr/>
        <p:txBody>
          <a:bodyPr/>
          <a:lstStyle/>
          <a:p>
            <a:pPr algn="just"/>
            <a:r>
              <a:rPr lang="es-UY" sz="900" baseline="0" dirty="0" smtClean="0">
                <a:latin typeface="Verdana" pitchFamily="34" charset="0"/>
                <a:ea typeface="Verdana" pitchFamily="34" charset="0"/>
                <a:cs typeface="Verdana" pitchFamily="34" charset="0"/>
              </a:rPr>
              <a:t>Lo conseguimos definiendo grupos de subtipos.</a:t>
            </a:r>
          </a:p>
          <a:p>
            <a:pPr algn="just"/>
            <a:endParaRPr lang="es-UY" sz="900" baseline="0" dirty="0" smtClean="0">
              <a:latin typeface="Verdana" pitchFamily="34" charset="0"/>
              <a:ea typeface="Verdana" pitchFamily="34" charset="0"/>
              <a:cs typeface="Verdana" pitchFamily="34" charset="0"/>
            </a:endParaRPr>
          </a:p>
          <a:p>
            <a:pPr algn="just"/>
            <a:r>
              <a:rPr lang="es-UY" sz="900" baseline="0" dirty="0" smtClean="0">
                <a:latin typeface="Verdana" pitchFamily="34" charset="0"/>
                <a:ea typeface="Verdana" pitchFamily="34" charset="0"/>
                <a:cs typeface="Verdana" pitchFamily="34" charset="0"/>
              </a:rPr>
              <a:t>Creamos un grupo </a:t>
            </a:r>
            <a:r>
              <a:rPr lang="es-UY" sz="900" baseline="0" dirty="0" err="1" smtClean="0">
                <a:latin typeface="Verdana" pitchFamily="34" charset="0"/>
                <a:ea typeface="Verdana" pitchFamily="34" charset="0"/>
                <a:cs typeface="Verdana" pitchFamily="34" charset="0"/>
              </a:rPr>
              <a:t>CustomerPerson</a:t>
            </a:r>
            <a:r>
              <a:rPr lang="es-UY" sz="900" baseline="0" dirty="0" smtClean="0">
                <a:latin typeface="Verdana" pitchFamily="34" charset="0"/>
                <a:ea typeface="Verdana" pitchFamily="34" charset="0"/>
                <a:cs typeface="Verdana" pitchFamily="34" charset="0"/>
              </a:rPr>
              <a:t>, donde definimos a </a:t>
            </a:r>
            <a:r>
              <a:rPr lang="es-UY" sz="900" baseline="0" dirty="0" err="1" smtClean="0">
                <a:latin typeface="Verdana" pitchFamily="34" charset="0"/>
                <a:ea typeface="Verdana" pitchFamily="34" charset="0"/>
                <a:cs typeface="Verdana" pitchFamily="34" charset="0"/>
              </a:rPr>
              <a:t>CustomerId</a:t>
            </a:r>
            <a:r>
              <a:rPr lang="es-UY" sz="900" baseline="0" dirty="0" smtClean="0">
                <a:latin typeface="Verdana" pitchFamily="34" charset="0"/>
                <a:ea typeface="Verdana" pitchFamily="34" charset="0"/>
                <a:cs typeface="Verdana" pitchFamily="34" charset="0"/>
              </a:rPr>
              <a:t> y a </a:t>
            </a:r>
            <a:r>
              <a:rPr lang="es-UY" sz="900" baseline="0" dirty="0" err="1" smtClean="0">
                <a:latin typeface="Verdana" pitchFamily="34" charset="0"/>
                <a:ea typeface="Verdana" pitchFamily="34" charset="0"/>
                <a:cs typeface="Verdana" pitchFamily="34" charset="0"/>
              </a:rPr>
              <a:t>CustomerName</a:t>
            </a:r>
            <a:r>
              <a:rPr lang="es-UY" sz="900" baseline="0" dirty="0" smtClean="0">
                <a:latin typeface="Verdana" pitchFamily="34" charset="0"/>
                <a:ea typeface="Verdana" pitchFamily="34" charset="0"/>
                <a:cs typeface="Verdana" pitchFamily="34" charset="0"/>
              </a:rPr>
              <a:t> como subtipos de </a:t>
            </a:r>
            <a:r>
              <a:rPr lang="es-UY" sz="900" baseline="0" dirty="0" err="1" smtClean="0">
                <a:latin typeface="Verdana" pitchFamily="34" charset="0"/>
                <a:ea typeface="Verdana" pitchFamily="34" charset="0"/>
                <a:cs typeface="Verdana" pitchFamily="34" charset="0"/>
              </a:rPr>
              <a:t>PersonId</a:t>
            </a:r>
            <a:r>
              <a:rPr lang="es-UY" sz="900" baseline="0" dirty="0" smtClean="0">
                <a:latin typeface="Verdana" pitchFamily="34" charset="0"/>
                <a:ea typeface="Verdana" pitchFamily="34" charset="0"/>
                <a:cs typeface="Verdana" pitchFamily="34" charset="0"/>
              </a:rPr>
              <a:t> y </a:t>
            </a:r>
            <a:r>
              <a:rPr lang="es-UY" sz="900" baseline="0" dirty="0" err="1" smtClean="0">
                <a:latin typeface="Verdana" pitchFamily="34" charset="0"/>
                <a:ea typeface="Verdana" pitchFamily="34" charset="0"/>
                <a:cs typeface="Verdana" pitchFamily="34" charset="0"/>
              </a:rPr>
              <a:t>PersonName</a:t>
            </a:r>
            <a:r>
              <a:rPr lang="es-UY" sz="900" baseline="0" dirty="0" smtClean="0">
                <a:latin typeface="Verdana" pitchFamily="34" charset="0"/>
                <a:ea typeface="Verdana" pitchFamily="34" charset="0"/>
                <a:cs typeface="Verdana" pitchFamily="34" charset="0"/>
              </a:rPr>
              <a:t>, respectivamente.</a:t>
            </a:r>
          </a:p>
          <a:p>
            <a:pPr algn="just"/>
            <a:endParaRPr lang="es-UY" sz="900" baseline="0" dirty="0" smtClean="0">
              <a:latin typeface="Verdana" pitchFamily="34" charset="0"/>
              <a:ea typeface="Verdana" pitchFamily="34" charset="0"/>
              <a:cs typeface="Verdana" pitchFamily="34" charset="0"/>
            </a:endParaRPr>
          </a:p>
          <a:p>
            <a:pPr algn="just"/>
            <a:r>
              <a:rPr lang="es-UY" sz="900" baseline="0" dirty="0" smtClean="0">
                <a:latin typeface="Verdana" pitchFamily="34" charset="0"/>
                <a:ea typeface="Verdana" pitchFamily="34" charset="0"/>
                <a:cs typeface="Verdana" pitchFamily="34" charset="0"/>
              </a:rPr>
              <a:t>Otro de nombre </a:t>
            </a:r>
            <a:r>
              <a:rPr lang="es-UY" sz="900" baseline="0" dirty="0" err="1" smtClean="0">
                <a:latin typeface="Verdana" pitchFamily="34" charset="0"/>
                <a:ea typeface="Verdana" pitchFamily="34" charset="0"/>
                <a:cs typeface="Verdana" pitchFamily="34" charset="0"/>
              </a:rPr>
              <a:t>PassengerPerson</a:t>
            </a:r>
            <a:r>
              <a:rPr lang="es-UY" sz="900" baseline="0" dirty="0" smtClean="0">
                <a:latin typeface="Verdana" pitchFamily="34" charset="0"/>
                <a:ea typeface="Verdana" pitchFamily="34" charset="0"/>
                <a:cs typeface="Verdana" pitchFamily="34" charset="0"/>
              </a:rPr>
              <a:t>, donde definimos a </a:t>
            </a:r>
            <a:r>
              <a:rPr lang="es-UY" sz="900" baseline="0" dirty="0" err="1" smtClean="0">
                <a:latin typeface="Verdana" pitchFamily="34" charset="0"/>
                <a:ea typeface="Verdana" pitchFamily="34" charset="0"/>
                <a:cs typeface="Verdana" pitchFamily="34" charset="0"/>
              </a:rPr>
              <a:t>PassengerId</a:t>
            </a:r>
            <a:r>
              <a:rPr lang="es-UY" sz="900" baseline="0" dirty="0" smtClean="0">
                <a:latin typeface="Verdana" pitchFamily="34" charset="0"/>
                <a:ea typeface="Verdana" pitchFamily="34" charset="0"/>
                <a:cs typeface="Verdana" pitchFamily="34" charset="0"/>
              </a:rPr>
              <a:t> y a </a:t>
            </a:r>
            <a:r>
              <a:rPr lang="es-UY" sz="900" baseline="0" dirty="0" err="1" smtClean="0">
                <a:latin typeface="Verdana" pitchFamily="34" charset="0"/>
                <a:ea typeface="Verdana" pitchFamily="34" charset="0"/>
                <a:cs typeface="Verdana" pitchFamily="34" charset="0"/>
              </a:rPr>
              <a:t>PassengerName</a:t>
            </a:r>
            <a:r>
              <a:rPr lang="es-UY" sz="900" baseline="0" dirty="0" smtClean="0">
                <a:latin typeface="Verdana" pitchFamily="34" charset="0"/>
                <a:ea typeface="Verdana" pitchFamily="34" charset="0"/>
                <a:cs typeface="Verdana" pitchFamily="34" charset="0"/>
              </a:rPr>
              <a:t> como subtipos de </a:t>
            </a:r>
            <a:r>
              <a:rPr lang="es-UY" sz="900" baseline="0" dirty="0" err="1" smtClean="0">
                <a:latin typeface="Verdana" pitchFamily="34" charset="0"/>
                <a:ea typeface="Verdana" pitchFamily="34" charset="0"/>
                <a:cs typeface="Verdana" pitchFamily="34" charset="0"/>
              </a:rPr>
              <a:t>PersonId</a:t>
            </a:r>
            <a:r>
              <a:rPr lang="es-UY" sz="900" baseline="0" dirty="0" smtClean="0">
                <a:latin typeface="Verdana" pitchFamily="34" charset="0"/>
                <a:ea typeface="Verdana" pitchFamily="34" charset="0"/>
                <a:cs typeface="Verdana" pitchFamily="34" charset="0"/>
              </a:rPr>
              <a:t> y </a:t>
            </a:r>
            <a:r>
              <a:rPr lang="es-UY" sz="900" baseline="0" dirty="0" err="1" smtClean="0">
                <a:latin typeface="Verdana" pitchFamily="34" charset="0"/>
                <a:ea typeface="Verdana" pitchFamily="34" charset="0"/>
                <a:cs typeface="Verdana" pitchFamily="34" charset="0"/>
              </a:rPr>
              <a:t>PersonName</a:t>
            </a:r>
            <a:r>
              <a:rPr lang="es-UY" sz="900" baseline="0" dirty="0" smtClean="0">
                <a:latin typeface="Verdana" pitchFamily="34" charset="0"/>
                <a:ea typeface="Verdana" pitchFamily="34" charset="0"/>
                <a:cs typeface="Verdana" pitchFamily="34" charset="0"/>
              </a:rPr>
              <a:t>, respectivamente.</a:t>
            </a:r>
          </a:p>
          <a:p>
            <a:pPr algn="just"/>
            <a:endParaRPr lang="es-UY" sz="900" baseline="0" dirty="0" smtClean="0">
              <a:latin typeface="Verdana" pitchFamily="34" charset="0"/>
              <a:ea typeface="Verdana" pitchFamily="34" charset="0"/>
              <a:cs typeface="Verdana" pitchFamily="34" charset="0"/>
            </a:endParaRPr>
          </a:p>
          <a:p>
            <a:pPr algn="just"/>
            <a:r>
              <a:rPr lang="es-UY" sz="900" baseline="0" dirty="0" smtClean="0">
                <a:latin typeface="Verdana" pitchFamily="34" charset="0"/>
                <a:ea typeface="Verdana" pitchFamily="34" charset="0"/>
                <a:cs typeface="Verdana" pitchFamily="34" charset="0"/>
              </a:rPr>
              <a:t>Y por último un grupo </a:t>
            </a:r>
            <a:r>
              <a:rPr lang="es-UY" sz="900" baseline="0" dirty="0" err="1" smtClean="0">
                <a:latin typeface="Verdana" pitchFamily="34" charset="0"/>
                <a:ea typeface="Verdana" pitchFamily="34" charset="0"/>
                <a:cs typeface="Verdana" pitchFamily="34" charset="0"/>
              </a:rPr>
              <a:t>EmployeePerson</a:t>
            </a:r>
            <a:r>
              <a:rPr lang="es-UY" sz="900" baseline="0" dirty="0" smtClean="0">
                <a:latin typeface="Verdana" pitchFamily="34" charset="0"/>
                <a:ea typeface="Verdana" pitchFamily="34" charset="0"/>
                <a:cs typeface="Verdana" pitchFamily="34" charset="0"/>
              </a:rPr>
              <a:t>, donde definimos a </a:t>
            </a:r>
            <a:r>
              <a:rPr lang="es-UY" sz="900" baseline="0" dirty="0" err="1" smtClean="0">
                <a:latin typeface="Verdana" pitchFamily="34" charset="0"/>
                <a:ea typeface="Verdana" pitchFamily="34" charset="0"/>
                <a:cs typeface="Verdana" pitchFamily="34" charset="0"/>
              </a:rPr>
              <a:t>EmployeeId</a:t>
            </a:r>
            <a:r>
              <a:rPr lang="es-UY" sz="900" baseline="0" dirty="0" smtClean="0">
                <a:latin typeface="Verdana" pitchFamily="34" charset="0"/>
                <a:ea typeface="Verdana" pitchFamily="34" charset="0"/>
                <a:cs typeface="Verdana" pitchFamily="34" charset="0"/>
              </a:rPr>
              <a:t> y </a:t>
            </a:r>
            <a:r>
              <a:rPr lang="es-UY" sz="900" baseline="0" dirty="0" err="1" smtClean="0">
                <a:latin typeface="Verdana" pitchFamily="34" charset="0"/>
                <a:ea typeface="Verdana" pitchFamily="34" charset="0"/>
                <a:cs typeface="Verdana" pitchFamily="34" charset="0"/>
              </a:rPr>
              <a:t>EmployeeName</a:t>
            </a:r>
            <a:r>
              <a:rPr lang="es-UY" sz="900" baseline="0" dirty="0" smtClean="0">
                <a:latin typeface="Verdana" pitchFamily="34" charset="0"/>
                <a:ea typeface="Verdana" pitchFamily="34" charset="0"/>
                <a:cs typeface="Verdana" pitchFamily="34" charset="0"/>
              </a:rPr>
              <a:t> como subtipos de </a:t>
            </a:r>
            <a:r>
              <a:rPr lang="es-UY" sz="900" baseline="0" dirty="0" err="1" smtClean="0">
                <a:latin typeface="Verdana" pitchFamily="34" charset="0"/>
                <a:ea typeface="Verdana" pitchFamily="34" charset="0"/>
                <a:cs typeface="Verdana" pitchFamily="34" charset="0"/>
              </a:rPr>
              <a:t>PersonId</a:t>
            </a:r>
            <a:r>
              <a:rPr lang="es-UY" sz="900" baseline="0" dirty="0" smtClean="0">
                <a:latin typeface="Verdana" pitchFamily="34" charset="0"/>
                <a:ea typeface="Verdana" pitchFamily="34" charset="0"/>
                <a:cs typeface="Verdana" pitchFamily="34" charset="0"/>
              </a:rPr>
              <a:t> y </a:t>
            </a:r>
            <a:r>
              <a:rPr lang="es-UY" sz="900" baseline="0" dirty="0" err="1" smtClean="0">
                <a:latin typeface="Verdana" pitchFamily="34" charset="0"/>
                <a:ea typeface="Verdana" pitchFamily="34" charset="0"/>
                <a:cs typeface="Verdana" pitchFamily="34" charset="0"/>
              </a:rPr>
              <a:t>PersonName</a:t>
            </a:r>
            <a:r>
              <a:rPr lang="es-UY" sz="900" baseline="0" dirty="0" smtClean="0">
                <a:latin typeface="Verdana" pitchFamily="34" charset="0"/>
                <a:ea typeface="Verdana" pitchFamily="34" charset="0"/>
                <a:cs typeface="Verdana" pitchFamily="34" charset="0"/>
              </a:rPr>
              <a:t>, respectivamente.</a:t>
            </a:r>
          </a:p>
          <a:p>
            <a:pPr algn="just"/>
            <a:endParaRPr lang="es-UY" sz="900" baseline="0" dirty="0" smtClean="0">
              <a:latin typeface="Verdana" pitchFamily="34" charset="0"/>
              <a:ea typeface="Verdana" pitchFamily="34" charset="0"/>
              <a:cs typeface="Verdana" pitchFamily="34" charset="0"/>
            </a:endParaRPr>
          </a:p>
          <a:p>
            <a:pPr algn="just"/>
            <a:r>
              <a:rPr lang="es-UY" sz="900" baseline="0" dirty="0" smtClean="0">
                <a:latin typeface="Verdana" pitchFamily="34" charset="0"/>
                <a:ea typeface="Verdana" pitchFamily="34" charset="0"/>
                <a:cs typeface="Verdana" pitchFamily="34" charset="0"/>
              </a:rPr>
              <a:t>Al hacer esto, los atributos </a:t>
            </a:r>
            <a:r>
              <a:rPr lang="es-UY" sz="900" baseline="0" dirty="0" err="1" smtClean="0">
                <a:latin typeface="Verdana" pitchFamily="34" charset="0"/>
                <a:ea typeface="Verdana" pitchFamily="34" charset="0"/>
                <a:cs typeface="Verdana" pitchFamily="34" charset="0"/>
              </a:rPr>
              <a:t>CustomerId</a:t>
            </a:r>
            <a:r>
              <a:rPr lang="es-UY" sz="900" baseline="0" dirty="0" smtClean="0">
                <a:latin typeface="Verdana" pitchFamily="34" charset="0"/>
                <a:ea typeface="Verdana" pitchFamily="34" charset="0"/>
                <a:cs typeface="Verdana" pitchFamily="34" charset="0"/>
              </a:rPr>
              <a:t>, </a:t>
            </a:r>
            <a:r>
              <a:rPr lang="es-UY" sz="900" baseline="0" dirty="0" err="1" smtClean="0">
                <a:latin typeface="Verdana" pitchFamily="34" charset="0"/>
                <a:ea typeface="Verdana" pitchFamily="34" charset="0"/>
                <a:cs typeface="Verdana" pitchFamily="34" charset="0"/>
              </a:rPr>
              <a:t>PassengerId</a:t>
            </a:r>
            <a:r>
              <a:rPr lang="es-UY" sz="900" baseline="0" dirty="0" smtClean="0">
                <a:latin typeface="Verdana" pitchFamily="34" charset="0"/>
                <a:ea typeface="Verdana" pitchFamily="34" charset="0"/>
                <a:cs typeface="Verdana" pitchFamily="34" charset="0"/>
              </a:rPr>
              <a:t> y </a:t>
            </a:r>
            <a:r>
              <a:rPr lang="es-UY" sz="900" baseline="0" dirty="0" err="1" smtClean="0">
                <a:latin typeface="Verdana" pitchFamily="34" charset="0"/>
                <a:ea typeface="Verdana" pitchFamily="34" charset="0"/>
                <a:cs typeface="Verdana" pitchFamily="34" charset="0"/>
              </a:rPr>
              <a:t>EmployeeId</a:t>
            </a:r>
            <a:r>
              <a:rPr lang="es-UY" sz="900" baseline="0" dirty="0" smtClean="0">
                <a:latin typeface="Verdana" pitchFamily="34" charset="0"/>
                <a:ea typeface="Verdana" pitchFamily="34" charset="0"/>
                <a:cs typeface="Verdana" pitchFamily="34" charset="0"/>
              </a:rPr>
              <a:t>, además de ser los identificadores de las tablas </a:t>
            </a:r>
            <a:r>
              <a:rPr lang="es-UY" sz="900" baseline="0" dirty="0" err="1" smtClean="0">
                <a:latin typeface="Verdana" pitchFamily="34" charset="0"/>
                <a:ea typeface="Verdana" pitchFamily="34" charset="0"/>
                <a:cs typeface="Verdana" pitchFamily="34" charset="0"/>
              </a:rPr>
              <a:t>Customer</a:t>
            </a:r>
            <a:r>
              <a:rPr lang="es-UY" sz="900" baseline="0" dirty="0" smtClean="0">
                <a:latin typeface="Verdana" pitchFamily="34" charset="0"/>
                <a:ea typeface="Verdana" pitchFamily="34" charset="0"/>
                <a:cs typeface="Verdana" pitchFamily="34" charset="0"/>
              </a:rPr>
              <a:t>, </a:t>
            </a:r>
            <a:r>
              <a:rPr lang="es-UY" sz="900" baseline="0" dirty="0" err="1" smtClean="0">
                <a:latin typeface="Verdana" pitchFamily="34" charset="0"/>
                <a:ea typeface="Verdana" pitchFamily="34" charset="0"/>
                <a:cs typeface="Verdana" pitchFamily="34" charset="0"/>
              </a:rPr>
              <a:t>Passenger</a:t>
            </a:r>
            <a:r>
              <a:rPr lang="es-UY" sz="900" baseline="0" dirty="0" smtClean="0">
                <a:latin typeface="Verdana" pitchFamily="34" charset="0"/>
                <a:ea typeface="Verdana" pitchFamily="34" charset="0"/>
                <a:cs typeface="Verdana" pitchFamily="34" charset="0"/>
              </a:rPr>
              <a:t> y </a:t>
            </a:r>
            <a:r>
              <a:rPr lang="es-UY" sz="900" baseline="0" dirty="0" err="1" smtClean="0">
                <a:latin typeface="Verdana" pitchFamily="34" charset="0"/>
                <a:ea typeface="Verdana" pitchFamily="34" charset="0"/>
                <a:cs typeface="Verdana" pitchFamily="34" charset="0"/>
              </a:rPr>
              <a:t>Employee</a:t>
            </a:r>
            <a:r>
              <a:rPr lang="es-UY" sz="900" baseline="0" dirty="0" smtClean="0">
                <a:latin typeface="Verdana" pitchFamily="34" charset="0"/>
                <a:ea typeface="Verdana" pitchFamily="34" charset="0"/>
                <a:cs typeface="Verdana" pitchFamily="34" charset="0"/>
              </a:rPr>
              <a:t> respectivamente, y por tanto, sus claves primarias, serán, a la vez, claves foráneas a la tabla </a:t>
            </a:r>
            <a:r>
              <a:rPr lang="es-UY" sz="900" baseline="0" dirty="0" err="1" smtClean="0">
                <a:latin typeface="Verdana" pitchFamily="34" charset="0"/>
                <a:ea typeface="Verdana" pitchFamily="34" charset="0"/>
                <a:cs typeface="Verdana" pitchFamily="34" charset="0"/>
              </a:rPr>
              <a:t>Person</a:t>
            </a:r>
            <a:r>
              <a:rPr lang="es-UY" sz="900" baseline="0" dirty="0" smtClean="0">
                <a:latin typeface="Verdana" pitchFamily="34" charset="0"/>
                <a:ea typeface="Verdana" pitchFamily="34" charset="0"/>
                <a:cs typeface="Verdana" pitchFamily="34" charset="0"/>
              </a:rPr>
              <a:t>. Por tanto, cuando el usuario ingrese un valor en el id de cualquiera de las tres transacciones (</a:t>
            </a:r>
            <a:r>
              <a:rPr lang="es-UY" sz="900" baseline="0" dirty="0" err="1" smtClean="0">
                <a:latin typeface="Verdana" pitchFamily="34" charset="0"/>
                <a:ea typeface="Verdana" pitchFamily="34" charset="0"/>
                <a:cs typeface="Verdana" pitchFamily="34" charset="0"/>
              </a:rPr>
              <a:t>Customer</a:t>
            </a:r>
            <a:r>
              <a:rPr lang="es-UY" sz="900" baseline="0" dirty="0" smtClean="0">
                <a:latin typeface="Verdana" pitchFamily="34" charset="0"/>
                <a:ea typeface="Verdana" pitchFamily="34" charset="0"/>
                <a:cs typeface="Verdana" pitchFamily="34" charset="0"/>
              </a:rPr>
              <a:t>, </a:t>
            </a:r>
            <a:r>
              <a:rPr lang="es-UY" sz="900" baseline="0" dirty="0" err="1" smtClean="0">
                <a:latin typeface="Verdana" pitchFamily="34" charset="0"/>
                <a:ea typeface="Verdana" pitchFamily="34" charset="0"/>
                <a:cs typeface="Verdana" pitchFamily="34" charset="0"/>
              </a:rPr>
              <a:t>Passenger</a:t>
            </a:r>
            <a:r>
              <a:rPr lang="es-UY" sz="900" baseline="0" dirty="0" smtClean="0">
                <a:latin typeface="Verdana" pitchFamily="34" charset="0"/>
                <a:ea typeface="Verdana" pitchFamily="34" charset="0"/>
                <a:cs typeface="Verdana" pitchFamily="34" charset="0"/>
              </a:rPr>
              <a:t> o </a:t>
            </a:r>
            <a:r>
              <a:rPr lang="es-UY" sz="900" baseline="0" dirty="0" err="1" smtClean="0">
                <a:latin typeface="Verdana" pitchFamily="34" charset="0"/>
                <a:ea typeface="Verdana" pitchFamily="34" charset="0"/>
                <a:cs typeface="Verdana" pitchFamily="34" charset="0"/>
              </a:rPr>
              <a:t>Employee</a:t>
            </a:r>
            <a:r>
              <a:rPr lang="es-UY" sz="900" baseline="0" dirty="0" smtClean="0">
                <a:latin typeface="Verdana" pitchFamily="34" charset="0"/>
                <a:ea typeface="Verdana" pitchFamily="34" charset="0"/>
                <a:cs typeface="Verdana" pitchFamily="34" charset="0"/>
              </a:rPr>
              <a:t>), se irá a buscar a la tabla </a:t>
            </a:r>
            <a:r>
              <a:rPr lang="es-UY" sz="900" baseline="0" dirty="0" err="1" smtClean="0">
                <a:latin typeface="Verdana" pitchFamily="34" charset="0"/>
                <a:ea typeface="Verdana" pitchFamily="34" charset="0"/>
                <a:cs typeface="Verdana" pitchFamily="34" charset="0"/>
              </a:rPr>
              <a:t>Person</a:t>
            </a:r>
            <a:r>
              <a:rPr lang="es-UY" sz="900" baseline="0" dirty="0" smtClean="0">
                <a:latin typeface="Verdana" pitchFamily="34" charset="0"/>
                <a:ea typeface="Verdana" pitchFamily="34" charset="0"/>
                <a:cs typeface="Verdana" pitchFamily="34" charset="0"/>
              </a:rPr>
              <a:t>, un registro que tenga como id ese mismo valor.</a:t>
            </a:r>
          </a:p>
          <a:p>
            <a:pPr algn="just"/>
            <a:r>
              <a:rPr lang="es-UY" sz="900" baseline="0" dirty="0" smtClean="0">
                <a:latin typeface="Verdana" pitchFamily="34" charset="0"/>
                <a:ea typeface="Verdana" pitchFamily="34" charset="0"/>
                <a:cs typeface="Verdana" pitchFamily="34" charset="0"/>
              </a:rPr>
              <a:t>Del mismo modo, si se quiere eliminar una persona, a través de la transacción </a:t>
            </a:r>
            <a:r>
              <a:rPr lang="es-UY" sz="900" baseline="0" dirty="0" err="1" smtClean="0">
                <a:latin typeface="Verdana" pitchFamily="34" charset="0"/>
                <a:ea typeface="Verdana" pitchFamily="34" charset="0"/>
                <a:cs typeface="Verdana" pitchFamily="34" charset="0"/>
              </a:rPr>
              <a:t>Person</a:t>
            </a:r>
            <a:r>
              <a:rPr lang="es-UY" sz="900" baseline="0" dirty="0" smtClean="0">
                <a:latin typeface="Verdana" pitchFamily="34" charset="0"/>
                <a:ea typeface="Verdana" pitchFamily="34" charset="0"/>
                <a:cs typeface="Verdana" pitchFamily="34" charset="0"/>
              </a:rPr>
              <a:t>, se controlará que no exista registro en </a:t>
            </a:r>
            <a:r>
              <a:rPr lang="es-UY" sz="900" baseline="0" dirty="0" err="1" smtClean="0">
                <a:latin typeface="Verdana" pitchFamily="34" charset="0"/>
                <a:ea typeface="Verdana" pitchFamily="34" charset="0"/>
                <a:cs typeface="Verdana" pitchFamily="34" charset="0"/>
              </a:rPr>
              <a:t>Customer</a:t>
            </a:r>
            <a:r>
              <a:rPr lang="es-UY" sz="900" baseline="0" dirty="0" smtClean="0">
                <a:latin typeface="Verdana" pitchFamily="34" charset="0"/>
                <a:ea typeface="Verdana" pitchFamily="34" charset="0"/>
                <a:cs typeface="Verdana" pitchFamily="34" charset="0"/>
              </a:rPr>
              <a:t> donde </a:t>
            </a:r>
            <a:r>
              <a:rPr lang="es-UY" sz="900" baseline="0" dirty="0" err="1" smtClean="0">
                <a:latin typeface="Verdana" pitchFamily="34" charset="0"/>
                <a:ea typeface="Verdana" pitchFamily="34" charset="0"/>
                <a:cs typeface="Verdana" pitchFamily="34" charset="0"/>
              </a:rPr>
              <a:t>CustomerId</a:t>
            </a:r>
            <a:r>
              <a:rPr lang="es-UY" sz="900" baseline="0" dirty="0" smtClean="0">
                <a:latin typeface="Verdana" pitchFamily="34" charset="0"/>
                <a:ea typeface="Verdana" pitchFamily="34" charset="0"/>
                <a:cs typeface="Verdana" pitchFamily="34" charset="0"/>
              </a:rPr>
              <a:t> = </a:t>
            </a:r>
            <a:r>
              <a:rPr lang="es-UY" sz="900" baseline="0" dirty="0" err="1" smtClean="0">
                <a:latin typeface="Verdana" pitchFamily="34" charset="0"/>
                <a:ea typeface="Verdana" pitchFamily="34" charset="0"/>
                <a:cs typeface="Verdana" pitchFamily="34" charset="0"/>
              </a:rPr>
              <a:t>PersonId</a:t>
            </a:r>
            <a:r>
              <a:rPr lang="es-UY" sz="900" baseline="0" dirty="0" smtClean="0">
                <a:latin typeface="Verdana" pitchFamily="34" charset="0"/>
                <a:ea typeface="Verdana" pitchFamily="34" charset="0"/>
                <a:cs typeface="Verdana" pitchFamily="34" charset="0"/>
              </a:rPr>
              <a:t> que se está queriendo eliminar, ni registro en </a:t>
            </a:r>
            <a:r>
              <a:rPr lang="es-UY" sz="900" baseline="0" dirty="0" err="1" smtClean="0">
                <a:latin typeface="Verdana" pitchFamily="34" charset="0"/>
                <a:ea typeface="Verdana" pitchFamily="34" charset="0"/>
                <a:cs typeface="Verdana" pitchFamily="34" charset="0"/>
              </a:rPr>
              <a:t>Passenger</a:t>
            </a:r>
            <a:r>
              <a:rPr lang="es-UY" sz="900" baseline="0" dirty="0" smtClean="0">
                <a:latin typeface="Verdana" pitchFamily="34" charset="0"/>
                <a:ea typeface="Verdana" pitchFamily="34" charset="0"/>
                <a:cs typeface="Verdana" pitchFamily="34" charset="0"/>
              </a:rPr>
              <a:t> donde </a:t>
            </a:r>
            <a:r>
              <a:rPr lang="es-UY" sz="900" baseline="0" dirty="0" err="1" smtClean="0">
                <a:latin typeface="Verdana" pitchFamily="34" charset="0"/>
                <a:ea typeface="Verdana" pitchFamily="34" charset="0"/>
                <a:cs typeface="Verdana" pitchFamily="34" charset="0"/>
              </a:rPr>
              <a:t>PassengerId</a:t>
            </a:r>
            <a:r>
              <a:rPr lang="es-UY" sz="900" baseline="0" dirty="0" smtClean="0">
                <a:latin typeface="Verdana" pitchFamily="34" charset="0"/>
                <a:ea typeface="Verdana" pitchFamily="34" charset="0"/>
                <a:cs typeface="Verdana" pitchFamily="34" charset="0"/>
              </a:rPr>
              <a:t> = </a:t>
            </a:r>
            <a:r>
              <a:rPr lang="es-UY" sz="900" baseline="0" dirty="0" err="1" smtClean="0">
                <a:latin typeface="Verdana" pitchFamily="34" charset="0"/>
                <a:ea typeface="Verdana" pitchFamily="34" charset="0"/>
                <a:cs typeface="Verdana" pitchFamily="34" charset="0"/>
              </a:rPr>
              <a:t>PersonId</a:t>
            </a:r>
            <a:r>
              <a:rPr lang="es-UY" sz="900" baseline="0" dirty="0" smtClean="0">
                <a:latin typeface="Verdana" pitchFamily="34" charset="0"/>
                <a:ea typeface="Verdana" pitchFamily="34" charset="0"/>
                <a:cs typeface="Verdana" pitchFamily="34" charset="0"/>
              </a:rPr>
              <a:t>, ni registro en </a:t>
            </a:r>
            <a:r>
              <a:rPr lang="es-UY" sz="900" baseline="0" dirty="0" err="1" smtClean="0">
                <a:latin typeface="Verdana" pitchFamily="34" charset="0"/>
                <a:ea typeface="Verdana" pitchFamily="34" charset="0"/>
                <a:cs typeface="Verdana" pitchFamily="34" charset="0"/>
              </a:rPr>
              <a:t>Employee</a:t>
            </a:r>
            <a:r>
              <a:rPr lang="es-UY" sz="900" baseline="0" dirty="0" smtClean="0">
                <a:latin typeface="Verdana" pitchFamily="34" charset="0"/>
                <a:ea typeface="Verdana" pitchFamily="34" charset="0"/>
                <a:cs typeface="Verdana" pitchFamily="34" charset="0"/>
              </a:rPr>
              <a:t> donde </a:t>
            </a:r>
            <a:r>
              <a:rPr lang="es-UY" sz="900" baseline="0" dirty="0" err="1" smtClean="0">
                <a:latin typeface="Verdana" pitchFamily="34" charset="0"/>
                <a:ea typeface="Verdana" pitchFamily="34" charset="0"/>
                <a:cs typeface="Verdana" pitchFamily="34" charset="0"/>
              </a:rPr>
              <a:t>EmployeeId</a:t>
            </a:r>
            <a:r>
              <a:rPr lang="es-UY" sz="900" baseline="0" dirty="0" smtClean="0">
                <a:latin typeface="Verdana" pitchFamily="34" charset="0"/>
                <a:ea typeface="Verdana" pitchFamily="34" charset="0"/>
                <a:cs typeface="Verdana" pitchFamily="34" charset="0"/>
              </a:rPr>
              <a:t> = </a:t>
            </a:r>
            <a:r>
              <a:rPr lang="es-UY" sz="900" baseline="0" dirty="0" err="1" smtClean="0">
                <a:latin typeface="Verdana" pitchFamily="34" charset="0"/>
                <a:ea typeface="Verdana" pitchFamily="34" charset="0"/>
                <a:cs typeface="Verdana" pitchFamily="34" charset="0"/>
              </a:rPr>
              <a:t>PersonId</a:t>
            </a:r>
            <a:r>
              <a:rPr lang="es-UY" sz="900" baseline="0" dirty="0" smtClean="0">
                <a:latin typeface="Verdana" pitchFamily="34" charset="0"/>
                <a:ea typeface="Verdana" pitchFamily="34" charset="0"/>
                <a:cs typeface="Verdana" pitchFamily="34" charset="0"/>
              </a:rPr>
              <a:t>. Si existiera alguno de esos tres registros, no se permitirá la eliminación de la persona.</a:t>
            </a:r>
          </a:p>
        </p:txBody>
      </p:sp>
    </p:spTree>
    <p:extLst>
      <p:ext uri="{BB962C8B-B14F-4D97-AF65-F5344CB8AC3E}">
        <p14:creationId xmlns:p14="http://schemas.microsoft.com/office/powerpoint/2010/main" val="1591230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4"/>
          <p:cNvSpPr>
            <a:spLocks noGrp="1"/>
          </p:cNvSpPr>
          <p:nvPr>
            <p:ph type="body" sz="quarter" idx="11"/>
          </p:nvPr>
        </p:nvSpPr>
        <p:spPr/>
        <p:txBody>
          <a:bodyPr/>
          <a:lstStyle/>
          <a:p>
            <a:pPr algn="just"/>
            <a:r>
              <a:rPr lang="es-UY" sz="900" baseline="0" dirty="0" smtClean="0">
                <a:latin typeface="Verdana" pitchFamily="34" charset="0"/>
                <a:ea typeface="Verdana" pitchFamily="34" charset="0"/>
                <a:cs typeface="Verdana" pitchFamily="34" charset="0"/>
              </a:rPr>
              <a:t>Piense cómo será la estructura de las tablas </a:t>
            </a:r>
            <a:r>
              <a:rPr lang="es-UY" sz="900" baseline="0" dirty="0" err="1" smtClean="0">
                <a:latin typeface="Verdana" pitchFamily="34" charset="0"/>
                <a:ea typeface="Verdana" pitchFamily="34" charset="0"/>
                <a:cs typeface="Verdana" pitchFamily="34" charset="0"/>
              </a:rPr>
              <a:t>Customer</a:t>
            </a:r>
            <a:r>
              <a:rPr lang="es-UY" sz="900" baseline="0" dirty="0" smtClean="0">
                <a:latin typeface="Verdana" pitchFamily="34" charset="0"/>
                <a:ea typeface="Verdana" pitchFamily="34" charset="0"/>
                <a:cs typeface="Verdana" pitchFamily="34" charset="0"/>
              </a:rPr>
              <a:t>, </a:t>
            </a:r>
            <a:r>
              <a:rPr lang="es-UY" sz="900" baseline="0" dirty="0" err="1" smtClean="0">
                <a:latin typeface="Verdana" pitchFamily="34" charset="0"/>
                <a:ea typeface="Verdana" pitchFamily="34" charset="0"/>
                <a:cs typeface="Verdana" pitchFamily="34" charset="0"/>
              </a:rPr>
              <a:t>Passenger</a:t>
            </a:r>
            <a:r>
              <a:rPr lang="es-UY" sz="900" baseline="0" dirty="0" smtClean="0">
                <a:latin typeface="Verdana" pitchFamily="34" charset="0"/>
                <a:ea typeface="Verdana" pitchFamily="34" charset="0"/>
                <a:cs typeface="Verdana" pitchFamily="34" charset="0"/>
              </a:rPr>
              <a:t> y </a:t>
            </a:r>
            <a:r>
              <a:rPr lang="es-UY" sz="900" baseline="0" dirty="0" err="1" smtClean="0">
                <a:latin typeface="Verdana" pitchFamily="34" charset="0"/>
                <a:ea typeface="Verdana" pitchFamily="34" charset="0"/>
                <a:cs typeface="Verdana" pitchFamily="34" charset="0"/>
              </a:rPr>
              <a:t>Employee</a:t>
            </a:r>
            <a:r>
              <a:rPr lang="es-UY" sz="900" baseline="0" dirty="0" smtClean="0">
                <a:latin typeface="Verdana" pitchFamily="34" charset="0"/>
                <a:ea typeface="Verdana" pitchFamily="34" charset="0"/>
                <a:cs typeface="Verdana" pitchFamily="34" charset="0"/>
              </a:rPr>
              <a:t>. Evidentemente, </a:t>
            </a:r>
            <a:r>
              <a:rPr lang="es-UY" sz="900" baseline="0" dirty="0" err="1" smtClean="0">
                <a:latin typeface="Verdana" pitchFamily="34" charset="0"/>
                <a:ea typeface="Verdana" pitchFamily="34" charset="0"/>
                <a:cs typeface="Verdana" pitchFamily="34" charset="0"/>
              </a:rPr>
              <a:t>CustomerName</a:t>
            </a:r>
            <a:r>
              <a:rPr lang="es-UY" sz="900" baseline="0" dirty="0" smtClean="0">
                <a:latin typeface="Verdana" pitchFamily="34" charset="0"/>
                <a:ea typeface="Verdana" pitchFamily="34" charset="0"/>
                <a:cs typeface="Verdana" pitchFamily="34" charset="0"/>
              </a:rPr>
              <a:t>, </a:t>
            </a:r>
            <a:r>
              <a:rPr lang="es-UY" sz="900" baseline="0" dirty="0" err="1" smtClean="0">
                <a:latin typeface="Verdana" pitchFamily="34" charset="0"/>
                <a:ea typeface="Verdana" pitchFamily="34" charset="0"/>
                <a:cs typeface="Verdana" pitchFamily="34" charset="0"/>
              </a:rPr>
              <a:t>PassengerName</a:t>
            </a:r>
            <a:r>
              <a:rPr lang="es-UY" sz="900" baseline="0" dirty="0" smtClean="0">
                <a:latin typeface="Verdana" pitchFamily="34" charset="0"/>
                <a:ea typeface="Verdana" pitchFamily="34" charset="0"/>
                <a:cs typeface="Verdana" pitchFamily="34" charset="0"/>
              </a:rPr>
              <a:t> y </a:t>
            </a:r>
            <a:r>
              <a:rPr lang="es-UY" sz="900" baseline="0" dirty="0" err="1" smtClean="0">
                <a:latin typeface="Verdana" pitchFamily="34" charset="0"/>
                <a:ea typeface="Verdana" pitchFamily="34" charset="0"/>
                <a:cs typeface="Verdana" pitchFamily="34" charset="0"/>
              </a:rPr>
              <a:t>EmployeeName</a:t>
            </a:r>
            <a:r>
              <a:rPr lang="es-UY" sz="900" baseline="0" dirty="0" smtClean="0">
                <a:latin typeface="Verdana" pitchFamily="34" charset="0"/>
                <a:ea typeface="Verdana" pitchFamily="34" charset="0"/>
                <a:cs typeface="Verdana" pitchFamily="34" charset="0"/>
              </a:rPr>
              <a:t> serán atributos inferidos, por lo que no estarán en las tablas físicas respectivas.</a:t>
            </a:r>
          </a:p>
        </p:txBody>
      </p:sp>
    </p:spTree>
    <p:extLst>
      <p:ext uri="{BB962C8B-B14F-4D97-AF65-F5344CB8AC3E}">
        <p14:creationId xmlns:p14="http://schemas.microsoft.com/office/powerpoint/2010/main" val="15912307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3" name="Date Placeholder 2"/>
          <p:cNvSpPr>
            <a:spLocks noGrp="1"/>
          </p:cNvSpPr>
          <p:nvPr>
            <p:ph type="dt" sz="half" idx="10"/>
          </p:nvPr>
        </p:nvSpPr>
        <p:spPr/>
        <p:txBody>
          <a:bodyPr/>
          <a:lstStyle/>
          <a:p>
            <a:fld id="{8DDAD6A3-9C72-A541-995E-F2EDB3D96780}" type="datetimeFigureOut">
              <a:rPr lang="en-US" smtClean="0"/>
              <a:pPr/>
              <a:t>6/3/2013</a:t>
            </a:fld>
            <a:endParaRPr lang="en-US"/>
          </a:p>
        </p:txBody>
      </p:sp>
      <p:sp>
        <p:nvSpPr>
          <p:cNvPr id="4" name="Footer Placeholder 3"/>
          <p:cNvSpPr>
            <a:spLocks noGrp="1"/>
          </p:cNvSpPr>
          <p:nvPr>
            <p:ph type="ftr" sz="quarter" idx="11"/>
          </p:nvPr>
        </p:nvSpPr>
        <p:spPr/>
        <p:txBody>
          <a:bodyPr/>
          <a:lstStyle/>
          <a:p>
            <a:endParaRPr lang="en-US"/>
          </a:p>
        </p:txBody>
      </p:sp>
      <p:grpSp>
        <p:nvGrpSpPr>
          <p:cNvPr id="7" name="Group 6"/>
          <p:cNvGrpSpPr/>
          <p:nvPr userDrawn="1"/>
        </p:nvGrpSpPr>
        <p:grpSpPr>
          <a:xfrm>
            <a:off x="6894597" y="6290616"/>
            <a:ext cx="2365583" cy="542645"/>
            <a:chOff x="6260351" y="6317719"/>
            <a:chExt cx="2570986" cy="589763"/>
          </a:xfrm>
        </p:grpSpPr>
        <p:pic>
          <p:nvPicPr>
            <p:cNvPr id="8" name="Picture 7"/>
            <p:cNvPicPr>
              <a:picLocks noChangeAspect="1"/>
            </p:cNvPicPr>
            <p:nvPr userDrawn="1"/>
          </p:nvPicPr>
          <p:blipFill>
            <a:blip r:embed="rId2"/>
            <a:stretch>
              <a:fillRect/>
            </a:stretch>
          </p:blipFill>
          <p:spPr>
            <a:xfrm>
              <a:off x="6730240" y="6317719"/>
              <a:ext cx="1606996" cy="245135"/>
            </a:xfrm>
            <a:prstGeom prst="rect">
              <a:avLst/>
            </a:prstGeom>
          </p:spPr>
        </p:pic>
        <p:sp>
          <p:nvSpPr>
            <p:cNvPr id="9" name="Text Placeholder 2"/>
            <p:cNvSpPr txBox="1">
              <a:spLocks/>
            </p:cNvSpPr>
            <p:nvPr userDrawn="1"/>
          </p:nvSpPr>
          <p:spPr>
            <a:xfrm>
              <a:off x="6260351" y="6466157"/>
              <a:ext cx="2570986" cy="441325"/>
            </a:xfrm>
            <a:prstGeom prst="rect">
              <a:avLst/>
            </a:prstGeom>
          </p:spPr>
          <p:txBody>
            <a:bodyPr anchor="t"/>
            <a:lstStyle>
              <a:lvl1pPr marL="0" indent="0" algn="r" defTabSz="457200" rtl="0" eaLnBrk="1" latinLnBrk="0" hangingPunct="1">
                <a:spcBef>
                  <a:spcPct val="20000"/>
                </a:spcBef>
                <a:buFont typeface="Arial"/>
                <a:buNone/>
                <a:defRPr lang="en-US" sz="1600" i="1" u="none" kern="1200" baseline="0" smtClean="0">
                  <a:solidFill>
                    <a:schemeClr val="tx1">
                      <a:lumMod val="85000"/>
                      <a:lumOff val="15000"/>
                    </a:schemeClr>
                  </a:solidFill>
                  <a:latin typeface="Segoe"/>
                  <a:ea typeface="+mn-ea"/>
                  <a:cs typeface="Segoe"/>
                </a:defRPr>
              </a:lvl1pPr>
              <a:lvl2pPr marL="457200" indent="0" algn="l" defTabSz="457200" rtl="0" eaLnBrk="1" latinLnBrk="0" hangingPunct="1">
                <a:spcBef>
                  <a:spcPct val="20000"/>
                </a:spcBef>
                <a:buFont typeface="Arial"/>
                <a:buNone/>
                <a:defRPr sz="1800" kern="1200">
                  <a:solidFill>
                    <a:schemeClr val="tx1">
                      <a:tint val="75000"/>
                    </a:schemeClr>
                  </a:solidFill>
                  <a:latin typeface="Segoe"/>
                  <a:ea typeface="+mn-ea"/>
                  <a:cs typeface="Segoe"/>
                </a:defRPr>
              </a:lvl2pPr>
              <a:lvl3pPr marL="914400" indent="0" algn="l" defTabSz="457200" rtl="0" eaLnBrk="1" latinLnBrk="0" hangingPunct="1">
                <a:spcBef>
                  <a:spcPct val="20000"/>
                </a:spcBef>
                <a:buFont typeface="Arial"/>
                <a:buNone/>
                <a:defRPr sz="1600" kern="1200">
                  <a:solidFill>
                    <a:schemeClr val="tx1">
                      <a:tint val="75000"/>
                    </a:schemeClr>
                  </a:solidFill>
                  <a:latin typeface="Segoe"/>
                  <a:ea typeface="+mn-ea"/>
                  <a:cs typeface="Segoe"/>
                </a:defRPr>
              </a:lvl3pPr>
              <a:lvl4pPr marL="13716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4pPr>
              <a:lvl5pPr marL="18288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1300" spc="0" dirty="0" err="1" smtClean="0">
                  <a:solidFill>
                    <a:srgbClr val="FFFFFF"/>
                  </a:solidFill>
                </a:rPr>
                <a:t>training.genexus.com</a:t>
              </a:r>
              <a:endParaRPr lang="en-US" sz="1300" spc="0" dirty="0"/>
            </a:p>
          </p:txBody>
        </p:sp>
      </p:grpSp>
    </p:spTree>
    <p:extLst>
      <p:ext uri="{BB962C8B-B14F-4D97-AF65-F5344CB8AC3E}">
        <p14:creationId xmlns:p14="http://schemas.microsoft.com/office/powerpoint/2010/main" val="2794033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fld id="{8DDAD6A3-9C72-A541-995E-F2EDB3D96780}" type="datetimeFigureOut">
              <a:rPr lang="en-US" smtClean="0"/>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2229429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457200" y="3944690"/>
            <a:ext cx="8229600" cy="2181473"/>
          </a:xfrm>
          <a:prstGeom prst="rect">
            <a:avLst/>
          </a:prstGeom>
        </p:spPr>
        <p:txBody>
          <a:bodyPr vert="eaVert"/>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4" name="Date Placeholder 3"/>
          <p:cNvSpPr>
            <a:spLocks noGrp="1"/>
          </p:cNvSpPr>
          <p:nvPr>
            <p:ph type="dt" sz="half" idx="10"/>
          </p:nvPr>
        </p:nvSpPr>
        <p:spPr/>
        <p:txBody>
          <a:bodyPr/>
          <a:lstStyle/>
          <a:p>
            <a:fld id="{8DDAD6A3-9C72-A541-995E-F2EDB3D96780}" type="datetimeFigureOut">
              <a:rPr lang="en-US" smtClean="0"/>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126225179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fld id="{8DDAD6A3-9C72-A541-995E-F2EDB3D96780}" type="datetimeFigureOut">
              <a:rPr lang="en-US" smtClean="0"/>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3038646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0462" y="2225675"/>
            <a:ext cx="3241294" cy="1362075"/>
          </a:xfrm>
        </p:spPr>
        <p:txBody>
          <a:bodyPr anchor="t">
            <a:noAutofit/>
          </a:bodyPr>
          <a:lstStyle>
            <a:lvl1pPr algn="r">
              <a:defRPr sz="2800" b="0" cap="all">
                <a:solidFill>
                  <a:schemeClr val="tx1">
                    <a:lumMod val="85000"/>
                    <a:lumOff val="15000"/>
                  </a:schemeClr>
                </a:solidFill>
              </a:defRPr>
            </a:lvl1p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3" name="Text Placeholder 2"/>
          <p:cNvSpPr>
            <a:spLocks noGrp="1"/>
          </p:cNvSpPr>
          <p:nvPr>
            <p:ph type="body" idx="1"/>
          </p:nvPr>
        </p:nvSpPr>
        <p:spPr>
          <a:xfrm>
            <a:off x="3768939" y="3615956"/>
            <a:ext cx="3892817" cy="993884"/>
          </a:xfrm>
          <a:prstGeom prst="rect">
            <a:avLst/>
          </a:prstGeom>
        </p:spPr>
        <p:txBody>
          <a:bodyPr anchor="t"/>
          <a:lstStyle>
            <a:lvl1pPr marL="0" indent="0" algn="r">
              <a:buNone/>
              <a:defRPr sz="2000" i="1">
                <a:solidFill>
                  <a:schemeClr val="tx1">
                    <a:lumMod val="85000"/>
                    <a:lumOff val="1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p:txBody>
      </p:sp>
      <p:sp>
        <p:nvSpPr>
          <p:cNvPr id="4" name="Date Placeholder 3"/>
          <p:cNvSpPr>
            <a:spLocks noGrp="1"/>
          </p:cNvSpPr>
          <p:nvPr>
            <p:ph type="dt" sz="half" idx="10"/>
          </p:nvPr>
        </p:nvSpPr>
        <p:spPr/>
        <p:txBody>
          <a:bodyPr/>
          <a:lstStyle/>
          <a:p>
            <a:fld id="{8DDAD6A3-9C72-A541-995E-F2EDB3D96780}" type="datetimeFigureOut">
              <a:rPr lang="en-US" smtClean="0"/>
              <a:t>6/3/2013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889269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ounded Rectangle 10"/>
          <p:cNvSpPr/>
          <p:nvPr userDrawn="1"/>
        </p:nvSpPr>
        <p:spPr>
          <a:xfrm>
            <a:off x="114709" y="6235386"/>
            <a:ext cx="8922775" cy="579015"/>
          </a:xfrm>
          <a:prstGeom prst="roundRect">
            <a:avLst/>
          </a:prstGeom>
          <a:solidFill>
            <a:schemeClr val="tx1">
              <a:lumMod val="65000"/>
              <a:lumOff val="3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rgbClr val="FFFFFF"/>
              </a:solidFill>
            </a:endParaRPr>
          </a:p>
        </p:txBody>
      </p:sp>
      <p:sp>
        <p:nvSpPr>
          <p:cNvPr id="12" name="Rectangle 11"/>
          <p:cNvSpPr/>
          <p:nvPr userDrawn="1"/>
        </p:nvSpPr>
        <p:spPr>
          <a:xfrm>
            <a:off x="60622" y="52409"/>
            <a:ext cx="9083378" cy="647570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pic>
        <p:nvPicPr>
          <p:cNvPr id="15" name="Picture 14"/>
          <p:cNvPicPr>
            <a:picLocks noChangeAspect="1"/>
          </p:cNvPicPr>
          <p:nvPr userDrawn="1"/>
        </p:nvPicPr>
        <p:blipFill>
          <a:blip r:embed="rId2"/>
          <a:stretch>
            <a:fillRect/>
          </a:stretch>
        </p:blipFill>
        <p:spPr>
          <a:xfrm>
            <a:off x="7241953" y="6566100"/>
            <a:ext cx="1420080" cy="216622"/>
          </a:xfrm>
          <a:prstGeom prst="rect">
            <a:avLst/>
          </a:prstGeom>
        </p:spPr>
      </p:pic>
      <p:sp>
        <p:nvSpPr>
          <p:cNvPr id="8" name="Rectangle 7"/>
          <p:cNvSpPr/>
          <p:nvPr userDrawn="1"/>
        </p:nvSpPr>
        <p:spPr>
          <a:xfrm>
            <a:off x="335455" y="6510932"/>
            <a:ext cx="1463512" cy="307777"/>
          </a:xfrm>
          <a:prstGeom prst="rect">
            <a:avLst/>
          </a:prstGeom>
        </p:spPr>
        <p:txBody>
          <a:bodyPr wrap="none">
            <a:spAutoFit/>
          </a:bodyPr>
          <a:lstStyle/>
          <a:p>
            <a:r>
              <a:rPr lang="en-US" sz="1400" dirty="0" smtClean="0">
                <a:latin typeface="Segoe"/>
                <a:cs typeface="Segoe"/>
              </a:rPr>
              <a:t>Curso GeneXus |</a:t>
            </a:r>
            <a:endParaRPr lang="en-US" sz="1400" dirty="0">
              <a:latin typeface="Segoe"/>
              <a:cs typeface="Segoe"/>
            </a:endParaRPr>
          </a:p>
        </p:txBody>
      </p:sp>
    </p:spTree>
    <p:extLst>
      <p:ext uri="{BB962C8B-B14F-4D97-AF65-F5344CB8AC3E}">
        <p14:creationId xmlns:p14="http://schemas.microsoft.com/office/powerpoint/2010/main" val="28002041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3" name="Content Placeholder 2"/>
          <p:cNvSpPr>
            <a:spLocks noGrp="1"/>
          </p:cNvSpPr>
          <p:nvPr>
            <p:ph idx="1"/>
          </p:nvPr>
        </p:nvSpPr>
        <p:spPr>
          <a:xfrm>
            <a:off x="457200" y="3944690"/>
            <a:ext cx="8229600" cy="2181473"/>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8DDAD6A3-9C72-A541-995E-F2EDB3D96780}" type="datetimeFigureOut">
              <a:rPr lang="en-US" smtClean="0"/>
              <a:pPr/>
              <a:t>6/3/2013</a:t>
            </a:fld>
            <a:endParaRPr lang="en-US"/>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chemeClr val="tx1">
                    <a:lumMod val="85000"/>
                    <a:lumOff val="15000"/>
                  </a:schemeClr>
                </a:solidFill>
              </a:defRPr>
            </a:lvl1pPr>
          </a:lstStyle>
          <a:p>
            <a:fld id="{0F23870D-71BF-1848-A9AB-AB99D0AA51D4}" type="slidenum">
              <a:rPr lang="en-US" smtClean="0"/>
              <a:pPr/>
              <a:t>‹#›</a:t>
            </a:fld>
            <a:endParaRPr lang="en-US"/>
          </a:p>
        </p:txBody>
      </p:sp>
      <p:grpSp>
        <p:nvGrpSpPr>
          <p:cNvPr id="13" name="Group 12"/>
          <p:cNvGrpSpPr/>
          <p:nvPr userDrawn="1"/>
        </p:nvGrpSpPr>
        <p:grpSpPr>
          <a:xfrm>
            <a:off x="6894597" y="6290616"/>
            <a:ext cx="2365583" cy="542645"/>
            <a:chOff x="6260351" y="6317719"/>
            <a:chExt cx="2570986" cy="589763"/>
          </a:xfrm>
        </p:grpSpPr>
        <p:pic>
          <p:nvPicPr>
            <p:cNvPr id="14" name="Picture 13"/>
            <p:cNvPicPr>
              <a:picLocks noChangeAspect="1"/>
            </p:cNvPicPr>
            <p:nvPr userDrawn="1"/>
          </p:nvPicPr>
          <p:blipFill>
            <a:blip r:embed="rId2"/>
            <a:stretch>
              <a:fillRect/>
            </a:stretch>
          </p:blipFill>
          <p:spPr>
            <a:xfrm>
              <a:off x="6730240" y="6317719"/>
              <a:ext cx="1606996" cy="245135"/>
            </a:xfrm>
            <a:prstGeom prst="rect">
              <a:avLst/>
            </a:prstGeom>
          </p:spPr>
        </p:pic>
        <p:sp>
          <p:nvSpPr>
            <p:cNvPr id="15" name="Text Placeholder 2"/>
            <p:cNvSpPr txBox="1">
              <a:spLocks/>
            </p:cNvSpPr>
            <p:nvPr userDrawn="1"/>
          </p:nvSpPr>
          <p:spPr>
            <a:xfrm>
              <a:off x="6260351" y="6466157"/>
              <a:ext cx="2570986" cy="441325"/>
            </a:xfrm>
            <a:prstGeom prst="rect">
              <a:avLst/>
            </a:prstGeom>
          </p:spPr>
          <p:txBody>
            <a:bodyPr anchor="t"/>
            <a:lstStyle>
              <a:lvl1pPr marL="0" indent="0" algn="r" defTabSz="457200" rtl="0" eaLnBrk="1" latinLnBrk="0" hangingPunct="1">
                <a:spcBef>
                  <a:spcPct val="20000"/>
                </a:spcBef>
                <a:buFont typeface="Arial"/>
                <a:buNone/>
                <a:defRPr lang="en-US" sz="1600" i="1" u="none" kern="1200" baseline="0" smtClean="0">
                  <a:solidFill>
                    <a:schemeClr val="tx1">
                      <a:lumMod val="85000"/>
                      <a:lumOff val="15000"/>
                    </a:schemeClr>
                  </a:solidFill>
                  <a:latin typeface="Segoe"/>
                  <a:ea typeface="+mn-ea"/>
                  <a:cs typeface="Segoe"/>
                </a:defRPr>
              </a:lvl1pPr>
              <a:lvl2pPr marL="457200" indent="0" algn="l" defTabSz="457200" rtl="0" eaLnBrk="1" latinLnBrk="0" hangingPunct="1">
                <a:spcBef>
                  <a:spcPct val="20000"/>
                </a:spcBef>
                <a:buFont typeface="Arial"/>
                <a:buNone/>
                <a:defRPr sz="1800" kern="1200">
                  <a:solidFill>
                    <a:schemeClr val="tx1">
                      <a:tint val="75000"/>
                    </a:schemeClr>
                  </a:solidFill>
                  <a:latin typeface="Segoe"/>
                  <a:ea typeface="+mn-ea"/>
                  <a:cs typeface="Segoe"/>
                </a:defRPr>
              </a:lvl2pPr>
              <a:lvl3pPr marL="914400" indent="0" algn="l" defTabSz="457200" rtl="0" eaLnBrk="1" latinLnBrk="0" hangingPunct="1">
                <a:spcBef>
                  <a:spcPct val="20000"/>
                </a:spcBef>
                <a:buFont typeface="Arial"/>
                <a:buNone/>
                <a:defRPr sz="1600" kern="1200">
                  <a:solidFill>
                    <a:schemeClr val="tx1">
                      <a:tint val="75000"/>
                    </a:schemeClr>
                  </a:solidFill>
                  <a:latin typeface="Segoe"/>
                  <a:ea typeface="+mn-ea"/>
                  <a:cs typeface="Segoe"/>
                </a:defRPr>
              </a:lvl3pPr>
              <a:lvl4pPr marL="13716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4pPr>
              <a:lvl5pPr marL="18288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1300" spc="0" dirty="0" err="1" smtClean="0">
                  <a:solidFill>
                    <a:srgbClr val="FFFFFF"/>
                  </a:solidFill>
                </a:rPr>
                <a:t>training.genexus.com</a:t>
              </a:r>
              <a:endParaRPr lang="en-US" sz="1300" spc="0" dirty="0"/>
            </a:p>
          </p:txBody>
        </p:sp>
      </p:grpSp>
    </p:spTree>
    <p:extLst>
      <p:ext uri="{BB962C8B-B14F-4D97-AF65-F5344CB8AC3E}">
        <p14:creationId xmlns:p14="http://schemas.microsoft.com/office/powerpoint/2010/main" val="33352272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5" name="Date Placeholder 4"/>
          <p:cNvSpPr>
            <a:spLocks noGrp="1"/>
          </p:cNvSpPr>
          <p:nvPr>
            <p:ph type="dt" sz="half" idx="10"/>
          </p:nvPr>
        </p:nvSpPr>
        <p:spPr/>
        <p:txBody>
          <a:bodyPr/>
          <a:lstStyle/>
          <a:p>
            <a:fld id="{8DDAD6A3-9C72-A541-995E-F2EDB3D96780}" type="datetimeFigureOut">
              <a:rPr lang="en-US" smtClean="0"/>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14168196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7" name="Date Placeholder 6"/>
          <p:cNvSpPr>
            <a:spLocks noGrp="1"/>
          </p:cNvSpPr>
          <p:nvPr>
            <p:ph type="dt" sz="half" idx="10"/>
          </p:nvPr>
        </p:nvSpPr>
        <p:spPr/>
        <p:txBody>
          <a:bodyPr/>
          <a:lstStyle/>
          <a:p>
            <a:fld id="{8DDAD6A3-9C72-A541-995E-F2EDB3D96780}" type="datetimeFigureOut">
              <a:rPr lang="en-US" smtClean="0"/>
              <a:t>6/3/2013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36520183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Date Placeholder 2"/>
          <p:cNvSpPr>
            <a:spLocks noGrp="1"/>
          </p:cNvSpPr>
          <p:nvPr>
            <p:ph type="dt" sz="half" idx="10"/>
          </p:nvPr>
        </p:nvSpPr>
        <p:spPr/>
        <p:txBody>
          <a:bodyPr/>
          <a:lstStyle/>
          <a:p>
            <a:fld id="{8DDAD6A3-9C72-A541-995E-F2EDB3D96780}" type="datetimeFigureOut">
              <a:rPr lang="en-US" smtClean="0"/>
              <a:t>6/3/2013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2202370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Text Placeholder 2"/>
          <p:cNvSpPr txBox="1">
            <a:spLocks/>
          </p:cNvSpPr>
          <p:nvPr userDrawn="1"/>
        </p:nvSpPr>
        <p:spPr>
          <a:xfrm>
            <a:off x="2804765" y="3177625"/>
            <a:ext cx="3617416" cy="620952"/>
          </a:xfrm>
          <a:prstGeom prst="rect">
            <a:avLst/>
          </a:prstGeom>
        </p:spPr>
        <p:txBody>
          <a:bodyPr anchor="t"/>
          <a:lstStyle>
            <a:lvl1pPr marL="0" indent="0" algn="r" defTabSz="457200" rtl="0" eaLnBrk="1" latinLnBrk="0" hangingPunct="1">
              <a:spcBef>
                <a:spcPct val="20000"/>
              </a:spcBef>
              <a:buFont typeface="Arial"/>
              <a:buNone/>
              <a:defRPr lang="en-US" sz="1600" i="1" u="none" kern="1200" baseline="0" smtClean="0">
                <a:solidFill>
                  <a:schemeClr val="tx1">
                    <a:lumMod val="85000"/>
                    <a:lumOff val="15000"/>
                  </a:schemeClr>
                </a:solidFill>
                <a:latin typeface="Segoe"/>
                <a:ea typeface="+mn-ea"/>
                <a:cs typeface="Segoe"/>
              </a:defRPr>
            </a:lvl1pPr>
            <a:lvl2pPr marL="457200" indent="0" algn="l" defTabSz="457200" rtl="0" eaLnBrk="1" latinLnBrk="0" hangingPunct="1">
              <a:spcBef>
                <a:spcPct val="20000"/>
              </a:spcBef>
              <a:buFont typeface="Arial"/>
              <a:buNone/>
              <a:defRPr sz="1800" kern="1200">
                <a:solidFill>
                  <a:schemeClr val="tx1">
                    <a:tint val="75000"/>
                  </a:schemeClr>
                </a:solidFill>
                <a:latin typeface="Segoe"/>
                <a:ea typeface="+mn-ea"/>
                <a:cs typeface="Segoe"/>
              </a:defRPr>
            </a:lvl2pPr>
            <a:lvl3pPr marL="914400" indent="0" algn="l" defTabSz="457200" rtl="0" eaLnBrk="1" latinLnBrk="0" hangingPunct="1">
              <a:spcBef>
                <a:spcPct val="20000"/>
              </a:spcBef>
              <a:buFont typeface="Arial"/>
              <a:buNone/>
              <a:defRPr sz="1600" kern="1200">
                <a:solidFill>
                  <a:schemeClr val="tx1">
                    <a:tint val="75000"/>
                  </a:schemeClr>
                </a:solidFill>
                <a:latin typeface="Segoe"/>
                <a:ea typeface="+mn-ea"/>
                <a:cs typeface="Segoe"/>
              </a:defRPr>
            </a:lvl3pPr>
            <a:lvl4pPr marL="13716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4pPr>
            <a:lvl5pPr marL="18288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1900" spc="70" dirty="0" err="1" smtClean="0">
                <a:solidFill>
                  <a:srgbClr val="FFFFFF"/>
                </a:solidFill>
              </a:rPr>
              <a:t>training.genexus.com</a:t>
            </a:r>
            <a:endParaRPr lang="en-US" sz="1900" spc="70" dirty="0"/>
          </a:p>
        </p:txBody>
      </p:sp>
      <p:pic>
        <p:nvPicPr>
          <p:cNvPr id="8" name="Picture 7" descr="logo_GXtraining-0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77646" y="2928802"/>
            <a:ext cx="2460991" cy="357692"/>
          </a:xfrm>
          <a:prstGeom prst="rect">
            <a:avLst/>
          </a:prstGeom>
        </p:spPr>
      </p:pic>
    </p:spTree>
    <p:extLst>
      <p:ext uri="{BB962C8B-B14F-4D97-AF65-F5344CB8AC3E}">
        <p14:creationId xmlns:p14="http://schemas.microsoft.com/office/powerpoint/2010/main" val="35766929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fld id="{8DDAD6A3-9C72-A541-995E-F2EDB3D96780}" type="datetimeFigureOut">
              <a:rPr lang="en-US" smtClean="0"/>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966005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tile tx="0" ty="0" sx="100000" sy="100000" flip="none" algn="tl"/>
        </a:blipFill>
        <a:effectLst/>
      </p:bgPr>
    </p:bg>
    <p:spTree>
      <p:nvGrpSpPr>
        <p:cNvPr id="1" name=""/>
        <p:cNvGrpSpPr/>
        <p:nvPr/>
      </p:nvGrpSpPr>
      <p:grpSpPr>
        <a:xfrm>
          <a:off x="0" y="0"/>
          <a:ext cx="0" cy="0"/>
          <a:chOff x="0" y="0"/>
          <a:chExt cx="0" cy="0"/>
        </a:xfrm>
      </p:grpSpPr>
      <p:sp>
        <p:nvSpPr>
          <p:cNvPr id="10" name="Rectangle 9"/>
          <p:cNvSpPr/>
          <p:nvPr userDrawn="1"/>
        </p:nvSpPr>
        <p:spPr>
          <a:xfrm>
            <a:off x="-24741" y="-16494"/>
            <a:ext cx="9212039" cy="6968298"/>
          </a:xfrm>
          <a:prstGeom prst="rect">
            <a:avLst/>
          </a:prstGeom>
          <a:solidFill>
            <a:srgbClr val="A6CE2A">
              <a:alpha val="8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endParaRPr lang="en-US" b="1" i="1" dirty="0">
              <a:solidFill>
                <a:srgbClr val="A6CE2A"/>
              </a:solidFill>
            </a:endParaRPr>
          </a:p>
        </p:txBody>
      </p:sp>
      <p:sp>
        <p:nvSpPr>
          <p:cNvPr id="2" name="Title Placeholder 1"/>
          <p:cNvSpPr>
            <a:spLocks noGrp="1"/>
          </p:cNvSpPr>
          <p:nvPr>
            <p:ph type="title"/>
          </p:nvPr>
        </p:nvSpPr>
        <p:spPr>
          <a:xfrm>
            <a:off x="2396729" y="2377352"/>
            <a:ext cx="4581462" cy="1143000"/>
          </a:xfrm>
          <a:prstGeom prst="rect">
            <a:avLst/>
          </a:prstGeom>
        </p:spPr>
        <p:txBody>
          <a:bodyPr vert="horz" lIns="91440" tIns="45720" rIns="91440" bIns="45720" rtlCol="0" anchor="ctr">
            <a:normAutofit/>
          </a:body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Segoe"/>
                <a:cs typeface="Segoe"/>
              </a:defRPr>
            </a:lvl1pPr>
          </a:lstStyle>
          <a:p>
            <a:fld id="{8DDAD6A3-9C72-A541-995E-F2EDB3D96780}" type="datetimeFigureOut">
              <a:rPr lang="en-US" smtClean="0"/>
              <a:pPr/>
              <a:t>6/3/2013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Segoe"/>
                <a:cs typeface="Segoe"/>
              </a:defRPr>
            </a:lvl1pPr>
          </a:lstStyle>
          <a:p>
            <a:endParaRPr lang="en-US"/>
          </a:p>
        </p:txBody>
      </p:sp>
    </p:spTree>
    <p:extLst>
      <p:ext uri="{BB962C8B-B14F-4D97-AF65-F5344CB8AC3E}">
        <p14:creationId xmlns:p14="http://schemas.microsoft.com/office/powerpoint/2010/main" val="2323421549"/>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49" r:id="rId3"/>
    <p:sldLayoutId id="214748365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Segoe"/>
          <a:ea typeface="+mn-ea"/>
          <a:cs typeface="Segoe"/>
        </a:defRPr>
      </a:lvl1pPr>
      <a:lvl2pPr marL="742950" indent="-285750" algn="l" defTabSz="457200" rtl="0" eaLnBrk="1" latinLnBrk="0" hangingPunct="1">
        <a:spcBef>
          <a:spcPct val="20000"/>
        </a:spcBef>
        <a:buFont typeface="Arial"/>
        <a:buChar char="–"/>
        <a:defRPr sz="2800" kern="1200">
          <a:solidFill>
            <a:schemeClr val="tx1"/>
          </a:solidFill>
          <a:latin typeface="Segoe"/>
          <a:ea typeface="+mn-ea"/>
          <a:cs typeface="Segoe"/>
        </a:defRPr>
      </a:lvl2pPr>
      <a:lvl3pPr marL="1143000" indent="-228600" algn="l" defTabSz="457200" rtl="0" eaLnBrk="1" latinLnBrk="0" hangingPunct="1">
        <a:spcBef>
          <a:spcPct val="20000"/>
        </a:spcBef>
        <a:buFont typeface="Arial"/>
        <a:buChar char="•"/>
        <a:defRPr sz="2400" kern="1200">
          <a:solidFill>
            <a:schemeClr val="tx1"/>
          </a:solidFill>
          <a:latin typeface="Segoe"/>
          <a:ea typeface="+mn-ea"/>
          <a:cs typeface="Segoe"/>
        </a:defRPr>
      </a:lvl3pPr>
      <a:lvl4pPr marL="1600200" indent="-228600" algn="l" defTabSz="457200" rtl="0" eaLnBrk="1" latinLnBrk="0" hangingPunct="1">
        <a:spcBef>
          <a:spcPct val="20000"/>
        </a:spcBef>
        <a:buFont typeface="Arial"/>
        <a:buChar char="–"/>
        <a:defRPr sz="2000" kern="1200">
          <a:solidFill>
            <a:schemeClr val="tx1"/>
          </a:solidFill>
          <a:latin typeface="Segoe"/>
          <a:ea typeface="+mn-ea"/>
          <a:cs typeface="Segoe"/>
        </a:defRPr>
      </a:lvl4pPr>
      <a:lvl5pPr marL="2057400" indent="-228600" algn="l" defTabSz="457200" rtl="0" eaLnBrk="1" latinLnBrk="0" hangingPunct="1">
        <a:spcBef>
          <a:spcPct val="20000"/>
        </a:spcBef>
        <a:buFont typeface="Arial"/>
        <a:buChar char="»"/>
        <a:defRPr sz="2000" kern="1200">
          <a:solidFill>
            <a:schemeClr val="tx1"/>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858" y="2665977"/>
            <a:ext cx="5544456" cy="1143000"/>
          </a:xfrm>
        </p:spPr>
        <p:txBody>
          <a:bodyPr>
            <a:normAutofit fontScale="90000"/>
          </a:bodyPr>
          <a:lstStyle/>
          <a:p>
            <a:pPr>
              <a:lnSpc>
                <a:spcPts val="2920"/>
              </a:lnSpc>
              <a:spcBef>
                <a:spcPts val="0"/>
              </a:spcBef>
            </a:pPr>
            <a:r>
              <a:rPr lang="en-US" spc="-60" dirty="0" smtClean="0"/>
              <a:t>NOMBRES DE ATRIBUTOS DIFERENTES PARA EL MISMO CONCEPTO</a:t>
            </a:r>
            <a:br>
              <a:rPr lang="en-US" spc="-60" dirty="0" smtClean="0"/>
            </a:br>
            <a:r>
              <a:rPr lang="en-US" sz="2400" b="0" spc="-20" dirty="0" err="1" smtClean="0"/>
              <a:t>Más</a:t>
            </a:r>
            <a:r>
              <a:rPr lang="en-US" sz="2400" b="0" spc="-20" dirty="0" smtClean="0"/>
              <a:t> </a:t>
            </a:r>
            <a:r>
              <a:rPr lang="en-US" sz="2400" b="0" spc="-20" dirty="0" err="1" smtClean="0"/>
              <a:t>sobre</a:t>
            </a:r>
            <a:r>
              <a:rPr lang="en-US" sz="2400" b="0" spc="-20" dirty="0" smtClean="0"/>
              <a:t> </a:t>
            </a:r>
            <a:r>
              <a:rPr lang="en-US" sz="2400" b="0" spc="-20" dirty="0" err="1" smtClean="0"/>
              <a:t>Grupos</a:t>
            </a:r>
            <a:r>
              <a:rPr lang="en-US" sz="2400" b="0" spc="-20" dirty="0" smtClean="0"/>
              <a:t> de </a:t>
            </a:r>
            <a:r>
              <a:rPr lang="en-US" sz="2400" b="0" spc="-20" dirty="0" err="1" smtClean="0"/>
              <a:t>Subtipos</a:t>
            </a:r>
            <a:endParaRPr lang="en-US" sz="3200" b="0" spc="-20" dirty="0"/>
          </a:p>
        </p:txBody>
      </p:sp>
      <p:pic>
        <p:nvPicPr>
          <p:cNvPr id="7" name="Picture 6" descr="GeneXusXev2_bc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2858" y="4178098"/>
            <a:ext cx="1586338" cy="311014"/>
          </a:xfrm>
          <a:prstGeom prst="rect">
            <a:avLst/>
          </a:prstGeom>
        </p:spPr>
      </p:pic>
    </p:spTree>
    <p:extLst>
      <p:ext uri="{BB962C8B-B14F-4D97-AF65-F5344CB8AC3E}">
        <p14:creationId xmlns:p14="http://schemas.microsoft.com/office/powerpoint/2010/main" val="21035689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7"/>
          <p:cNvSpPr txBox="1">
            <a:spLocks noChangeArrowheads="1"/>
          </p:cNvSpPr>
          <p:nvPr/>
        </p:nvSpPr>
        <p:spPr bwMode="auto">
          <a:xfrm>
            <a:off x="2721448" y="1768940"/>
            <a:ext cx="1465263" cy="47625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2400" dirty="0">
                <a:latin typeface="Verdana" pitchFamily="34" charset="0"/>
              </a:rPr>
              <a:t>PERSON</a:t>
            </a:r>
          </a:p>
        </p:txBody>
      </p:sp>
      <p:sp>
        <p:nvSpPr>
          <p:cNvPr id="11" name="Text Box 28"/>
          <p:cNvSpPr txBox="1">
            <a:spLocks noChangeArrowheads="1"/>
          </p:cNvSpPr>
          <p:nvPr/>
        </p:nvSpPr>
        <p:spPr bwMode="auto">
          <a:xfrm>
            <a:off x="731186" y="3781193"/>
            <a:ext cx="1924735" cy="463846"/>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2400" dirty="0" smtClean="0">
                <a:latin typeface="Verdana" pitchFamily="34" charset="0"/>
              </a:rPr>
              <a:t>CUSTOMER</a:t>
            </a:r>
            <a:endParaRPr lang="es-ES" sz="2400" dirty="0">
              <a:latin typeface="Verdana" pitchFamily="34" charset="0"/>
            </a:endParaRPr>
          </a:p>
        </p:txBody>
      </p:sp>
      <p:sp>
        <p:nvSpPr>
          <p:cNvPr id="12" name="Text Box 29"/>
          <p:cNvSpPr txBox="1">
            <a:spLocks noChangeArrowheads="1"/>
          </p:cNvSpPr>
          <p:nvPr/>
        </p:nvSpPr>
        <p:spPr bwMode="auto">
          <a:xfrm>
            <a:off x="3604561" y="3781193"/>
            <a:ext cx="2085295" cy="46384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2400" dirty="0" smtClean="0">
                <a:latin typeface="Verdana" pitchFamily="34" charset="0"/>
              </a:rPr>
              <a:t>PASSENGER</a:t>
            </a:r>
            <a:endParaRPr lang="es-ES" sz="2400" dirty="0">
              <a:latin typeface="Verdana" pitchFamily="34" charset="0"/>
            </a:endParaRPr>
          </a:p>
        </p:txBody>
      </p:sp>
      <p:sp>
        <p:nvSpPr>
          <p:cNvPr id="13" name="Line 36"/>
          <p:cNvSpPr>
            <a:spLocks noChangeShapeType="1"/>
          </p:cNvSpPr>
          <p:nvPr/>
        </p:nvSpPr>
        <p:spPr bwMode="auto">
          <a:xfrm rot="21359927" flipV="1">
            <a:off x="1659480" y="2293450"/>
            <a:ext cx="1217465" cy="1434719"/>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lIns="90000" tIns="46800" rIns="90000" bIns="46800"/>
          <a:lstStyle/>
          <a:p>
            <a:endParaRPr lang="es-UY"/>
          </a:p>
        </p:txBody>
      </p:sp>
      <p:sp>
        <p:nvSpPr>
          <p:cNvPr id="14" name="Line 42"/>
          <p:cNvSpPr>
            <a:spLocks noChangeShapeType="1"/>
          </p:cNvSpPr>
          <p:nvPr/>
        </p:nvSpPr>
        <p:spPr bwMode="auto">
          <a:xfrm rot="17595246" flipV="1">
            <a:off x="3202924" y="2287668"/>
            <a:ext cx="1052672" cy="1448150"/>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lIns="90000" tIns="46800" rIns="90000" bIns="46800"/>
          <a:lstStyle/>
          <a:p>
            <a:endParaRPr lang="es-UY"/>
          </a:p>
        </p:txBody>
      </p:sp>
      <p:sp>
        <p:nvSpPr>
          <p:cNvPr id="18" name="Text Box 50"/>
          <p:cNvSpPr txBox="1">
            <a:spLocks noChangeArrowheads="1"/>
          </p:cNvSpPr>
          <p:nvPr/>
        </p:nvSpPr>
        <p:spPr bwMode="auto">
          <a:xfrm>
            <a:off x="4613128" y="1564947"/>
            <a:ext cx="2353730"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dirty="0" err="1">
                <a:effectLst>
                  <a:outerShdw blurRad="38100" dist="38100" dir="2700000" algn="tl">
                    <a:srgbClr val="000000">
                      <a:alpha val="43137"/>
                    </a:srgbClr>
                  </a:outerShdw>
                </a:effectLst>
                <a:latin typeface="Verdana" pitchFamily="34" charset="0"/>
              </a:rPr>
              <a:t>PersonId</a:t>
            </a:r>
            <a:r>
              <a:rPr lang="es-ES" dirty="0">
                <a:effectLst>
                  <a:outerShdw blurRad="38100" dist="38100" dir="2700000" algn="tl">
                    <a:srgbClr val="000000">
                      <a:alpha val="43137"/>
                    </a:srgbClr>
                  </a:outerShdw>
                </a:effectLst>
                <a:latin typeface="Verdana" pitchFamily="34" charset="0"/>
              </a:rPr>
              <a:t>*</a:t>
            </a:r>
          </a:p>
          <a:p>
            <a:pPr eaLnBrk="1" hangingPunct="1"/>
            <a:r>
              <a:rPr lang="es-ES" dirty="0" err="1">
                <a:effectLst>
                  <a:outerShdw blurRad="38100" dist="38100" dir="2700000" algn="tl">
                    <a:srgbClr val="000000">
                      <a:alpha val="43137"/>
                    </a:srgbClr>
                  </a:outerShdw>
                </a:effectLst>
                <a:latin typeface="Verdana" pitchFamily="34" charset="0"/>
              </a:rPr>
              <a:t>PersonName</a:t>
            </a:r>
            <a:endParaRPr lang="es-ES" dirty="0">
              <a:effectLst>
                <a:outerShdw blurRad="38100" dist="38100" dir="2700000" algn="tl">
                  <a:srgbClr val="000000">
                    <a:alpha val="43137"/>
                  </a:srgbClr>
                </a:outerShdw>
              </a:effectLst>
              <a:latin typeface="Verdana" pitchFamily="34" charset="0"/>
            </a:endParaRPr>
          </a:p>
          <a:p>
            <a:pPr eaLnBrk="1" hangingPunct="1"/>
            <a:r>
              <a:rPr lang="es-ES" dirty="0" err="1">
                <a:latin typeface="Verdana" pitchFamily="34" charset="0"/>
              </a:rPr>
              <a:t>PersonBirthDate</a:t>
            </a:r>
            <a:endParaRPr lang="es-ES" dirty="0">
              <a:latin typeface="Verdana" pitchFamily="34" charset="0"/>
            </a:endParaRPr>
          </a:p>
        </p:txBody>
      </p:sp>
      <p:sp>
        <p:nvSpPr>
          <p:cNvPr id="20" name="Text Box 52"/>
          <p:cNvSpPr txBox="1">
            <a:spLocks noChangeArrowheads="1"/>
          </p:cNvSpPr>
          <p:nvPr/>
        </p:nvSpPr>
        <p:spPr bwMode="auto">
          <a:xfrm>
            <a:off x="397364" y="4324571"/>
            <a:ext cx="2627313"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s-ES" dirty="0" smtClean="0">
                <a:solidFill>
                  <a:srgbClr val="93AE43"/>
                </a:solidFill>
                <a:latin typeface="Verdana" pitchFamily="34" charset="0"/>
              </a:rPr>
              <a:t>Datos </a:t>
            </a:r>
            <a:r>
              <a:rPr lang="es-ES" dirty="0">
                <a:solidFill>
                  <a:srgbClr val="93AE43"/>
                </a:solidFill>
                <a:latin typeface="Verdana" pitchFamily="34" charset="0"/>
              </a:rPr>
              <a:t>propios de los </a:t>
            </a:r>
            <a:r>
              <a:rPr lang="es-ES" dirty="0" smtClean="0">
                <a:solidFill>
                  <a:srgbClr val="93AE43"/>
                </a:solidFill>
                <a:latin typeface="Verdana" pitchFamily="34" charset="0"/>
              </a:rPr>
              <a:t>clientes</a:t>
            </a:r>
            <a:endParaRPr lang="es-ES" sz="2400" dirty="0">
              <a:solidFill>
                <a:srgbClr val="93AE43"/>
              </a:solidFill>
              <a:latin typeface="Verdana" pitchFamily="34" charset="0"/>
            </a:endParaRPr>
          </a:p>
        </p:txBody>
      </p:sp>
      <p:sp>
        <p:nvSpPr>
          <p:cNvPr id="25" name="Text Box 52"/>
          <p:cNvSpPr txBox="1">
            <a:spLocks noChangeArrowheads="1"/>
          </p:cNvSpPr>
          <p:nvPr/>
        </p:nvSpPr>
        <p:spPr bwMode="auto">
          <a:xfrm>
            <a:off x="3321938" y="4331831"/>
            <a:ext cx="2627313"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s-ES" dirty="0" smtClean="0">
                <a:solidFill>
                  <a:schemeClr val="accent2">
                    <a:lumMod val="40000"/>
                    <a:lumOff val="60000"/>
                  </a:schemeClr>
                </a:solidFill>
                <a:latin typeface="Verdana" pitchFamily="34" charset="0"/>
              </a:rPr>
              <a:t>Datos </a:t>
            </a:r>
            <a:r>
              <a:rPr lang="es-ES" dirty="0">
                <a:solidFill>
                  <a:schemeClr val="accent2">
                    <a:lumMod val="40000"/>
                    <a:lumOff val="60000"/>
                  </a:schemeClr>
                </a:solidFill>
                <a:latin typeface="Verdana" pitchFamily="34" charset="0"/>
              </a:rPr>
              <a:t>propios de los </a:t>
            </a:r>
            <a:r>
              <a:rPr lang="es-ES" dirty="0" smtClean="0">
                <a:solidFill>
                  <a:schemeClr val="accent2">
                    <a:lumMod val="40000"/>
                    <a:lumOff val="60000"/>
                  </a:schemeClr>
                </a:solidFill>
                <a:latin typeface="Verdana" pitchFamily="34" charset="0"/>
              </a:rPr>
              <a:t>pasajeros</a:t>
            </a:r>
            <a:endParaRPr lang="es-ES" sz="2400" dirty="0">
              <a:solidFill>
                <a:schemeClr val="accent2">
                  <a:lumMod val="40000"/>
                  <a:lumOff val="60000"/>
                </a:schemeClr>
              </a:solidFill>
              <a:latin typeface="Verdana" pitchFamily="34" charset="0"/>
            </a:endParaRPr>
          </a:p>
        </p:txBody>
      </p:sp>
      <p:sp>
        <p:nvSpPr>
          <p:cNvPr id="26" name="Text Box 28"/>
          <p:cNvSpPr txBox="1">
            <a:spLocks noChangeArrowheads="1"/>
          </p:cNvSpPr>
          <p:nvPr/>
        </p:nvSpPr>
        <p:spPr bwMode="auto">
          <a:xfrm>
            <a:off x="6358247" y="3783411"/>
            <a:ext cx="1805985" cy="46384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2400" dirty="0" smtClean="0">
                <a:latin typeface="Verdana" pitchFamily="34" charset="0"/>
              </a:rPr>
              <a:t>EMPLOYEE</a:t>
            </a:r>
            <a:endParaRPr lang="es-ES" sz="2400" dirty="0">
              <a:latin typeface="Verdana" pitchFamily="34" charset="0"/>
            </a:endParaRPr>
          </a:p>
        </p:txBody>
      </p:sp>
      <p:sp>
        <p:nvSpPr>
          <p:cNvPr id="27" name="Line 36"/>
          <p:cNvSpPr>
            <a:spLocks noChangeShapeType="1"/>
          </p:cNvSpPr>
          <p:nvPr/>
        </p:nvSpPr>
        <p:spPr bwMode="auto">
          <a:xfrm rot="21359927" flipH="1" flipV="1">
            <a:off x="4021125" y="2147731"/>
            <a:ext cx="2772988" cy="1720008"/>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lIns="90000" tIns="46800" rIns="90000" bIns="46800"/>
          <a:lstStyle/>
          <a:p>
            <a:endParaRPr lang="es-UY"/>
          </a:p>
        </p:txBody>
      </p:sp>
      <p:sp>
        <p:nvSpPr>
          <p:cNvPr id="28" name="Text Box 52"/>
          <p:cNvSpPr txBox="1">
            <a:spLocks noChangeArrowheads="1"/>
          </p:cNvSpPr>
          <p:nvPr/>
        </p:nvSpPr>
        <p:spPr bwMode="auto">
          <a:xfrm>
            <a:off x="6024425" y="4326789"/>
            <a:ext cx="2627313"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s-ES" dirty="0" smtClean="0">
                <a:solidFill>
                  <a:schemeClr val="tx2">
                    <a:lumMod val="40000"/>
                    <a:lumOff val="60000"/>
                  </a:schemeClr>
                </a:solidFill>
                <a:latin typeface="Verdana" pitchFamily="34" charset="0"/>
              </a:rPr>
              <a:t>Datos </a:t>
            </a:r>
            <a:r>
              <a:rPr lang="es-ES" dirty="0">
                <a:solidFill>
                  <a:schemeClr val="tx2">
                    <a:lumMod val="40000"/>
                    <a:lumOff val="60000"/>
                  </a:schemeClr>
                </a:solidFill>
                <a:latin typeface="Verdana" pitchFamily="34" charset="0"/>
              </a:rPr>
              <a:t>propios de los </a:t>
            </a:r>
            <a:r>
              <a:rPr lang="es-ES" dirty="0" smtClean="0">
                <a:solidFill>
                  <a:schemeClr val="tx2">
                    <a:lumMod val="40000"/>
                    <a:lumOff val="60000"/>
                  </a:schemeClr>
                </a:solidFill>
                <a:latin typeface="Verdana" pitchFamily="34" charset="0"/>
              </a:rPr>
              <a:t>empleados</a:t>
            </a:r>
            <a:endParaRPr lang="es-ES" sz="2400" dirty="0">
              <a:solidFill>
                <a:schemeClr val="tx2">
                  <a:lumMod val="40000"/>
                  <a:lumOff val="60000"/>
                </a:schemeClr>
              </a:solidFill>
              <a:latin typeface="Verdana" pitchFamily="34" charset="0"/>
            </a:endParaRPr>
          </a:p>
        </p:txBody>
      </p:sp>
      <p:sp>
        <p:nvSpPr>
          <p:cNvPr id="29" name="TextBox 3"/>
          <p:cNvSpPr txBox="1">
            <a:spLocks noChangeArrowheads="1"/>
          </p:cNvSpPr>
          <p:nvPr/>
        </p:nvSpPr>
        <p:spPr bwMode="auto">
          <a:xfrm rot="21409244">
            <a:off x="288925" y="397059"/>
            <a:ext cx="48656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cs typeface="Arial" charset="0"/>
              </a:defRPr>
            </a:lvl1pPr>
            <a:lvl2pPr marL="742950" indent="-285750" eaLnBrk="0" hangingPunct="0">
              <a:defRPr sz="1200">
                <a:solidFill>
                  <a:schemeClr val="tx1"/>
                </a:solidFill>
                <a:latin typeface="Times New Roman" pitchFamily="18" charset="0"/>
                <a:cs typeface="Arial" charset="0"/>
              </a:defRPr>
            </a:lvl2pPr>
            <a:lvl3pPr marL="1143000" indent="-228600" eaLnBrk="0" hangingPunct="0">
              <a:defRPr sz="1200">
                <a:solidFill>
                  <a:schemeClr val="tx1"/>
                </a:solidFill>
                <a:latin typeface="Times New Roman" pitchFamily="18" charset="0"/>
                <a:cs typeface="Arial" charset="0"/>
              </a:defRPr>
            </a:lvl3pPr>
            <a:lvl4pPr marL="1600200" indent="-228600" eaLnBrk="0" hangingPunct="0">
              <a:defRPr sz="1200">
                <a:solidFill>
                  <a:schemeClr val="tx1"/>
                </a:solidFill>
                <a:latin typeface="Times New Roman" pitchFamily="18" charset="0"/>
                <a:cs typeface="Arial" charset="0"/>
              </a:defRPr>
            </a:lvl4pPr>
            <a:lvl5pPr marL="2057400" indent="-228600" eaLnBrk="0" hangingPunct="0">
              <a:defRPr sz="12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2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2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2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200">
                <a:solidFill>
                  <a:schemeClr val="tx1"/>
                </a:solidFill>
                <a:latin typeface="Times New Roman" pitchFamily="18" charset="0"/>
                <a:cs typeface="Arial" charset="0"/>
              </a:defRPr>
            </a:lvl9pPr>
          </a:lstStyle>
          <a:p>
            <a:pPr eaLnBrk="1" hangingPunct="1">
              <a:defRPr/>
            </a:pPr>
            <a:r>
              <a:rPr lang="es-UY" sz="4000" b="1" dirty="0" smtClean="0">
                <a:solidFill>
                  <a:srgbClr val="76A000"/>
                </a:solidFill>
                <a:effectLst>
                  <a:outerShdw blurRad="38100" dist="38100" dir="2700000" algn="tl">
                    <a:srgbClr val="000000">
                      <a:alpha val="43137"/>
                    </a:srgbClr>
                  </a:outerShdw>
                </a:effectLst>
                <a:latin typeface="+mn-lt"/>
              </a:rPr>
              <a:t>Especialización</a:t>
            </a:r>
          </a:p>
        </p:txBody>
      </p:sp>
      <p:sp>
        <p:nvSpPr>
          <p:cNvPr id="15" name="Text Box 50"/>
          <p:cNvSpPr txBox="1">
            <a:spLocks noChangeArrowheads="1"/>
          </p:cNvSpPr>
          <p:nvPr/>
        </p:nvSpPr>
        <p:spPr bwMode="auto">
          <a:xfrm>
            <a:off x="720184" y="5200774"/>
            <a:ext cx="2353730" cy="74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400" b="1" dirty="0" err="1" smtClean="0">
                <a:effectLst>
                  <a:outerShdw blurRad="38100" dist="38100" dir="2700000" algn="tl">
                    <a:srgbClr val="000000">
                      <a:alpha val="43137"/>
                    </a:srgbClr>
                  </a:outerShdw>
                </a:effectLst>
                <a:latin typeface="Verdana" pitchFamily="34" charset="0"/>
              </a:rPr>
              <a:t>CustomerId</a:t>
            </a:r>
            <a:r>
              <a:rPr lang="es-ES" sz="1400" b="1" dirty="0" smtClean="0">
                <a:effectLst>
                  <a:outerShdw blurRad="38100" dist="38100" dir="2700000" algn="tl">
                    <a:srgbClr val="000000">
                      <a:alpha val="43137"/>
                    </a:srgbClr>
                  </a:outerShdw>
                </a:effectLst>
                <a:latin typeface="Verdana" pitchFamily="34" charset="0"/>
              </a:rPr>
              <a:t>*</a:t>
            </a:r>
          </a:p>
          <a:p>
            <a:pPr eaLnBrk="1" hangingPunct="1"/>
            <a:r>
              <a:rPr lang="es-ES" sz="1400" b="1" dirty="0" err="1" smtClean="0">
                <a:effectLst>
                  <a:outerShdw blurRad="38100" dist="38100" dir="2700000" algn="tl">
                    <a:srgbClr val="000000">
                      <a:alpha val="43137"/>
                    </a:srgbClr>
                  </a:outerShdw>
                </a:effectLst>
                <a:latin typeface="Verdana" pitchFamily="34" charset="0"/>
              </a:rPr>
              <a:t>CustomerName</a:t>
            </a:r>
            <a:endParaRPr lang="es-ES" sz="1400" b="1" dirty="0" smtClean="0">
              <a:effectLst>
                <a:outerShdw blurRad="38100" dist="38100" dir="2700000" algn="tl">
                  <a:srgbClr val="000000">
                    <a:alpha val="43137"/>
                  </a:srgbClr>
                </a:outerShdw>
              </a:effectLst>
              <a:latin typeface="Verdana" pitchFamily="34" charset="0"/>
            </a:endParaRPr>
          </a:p>
          <a:p>
            <a:pPr eaLnBrk="1" hangingPunct="1"/>
            <a:r>
              <a:rPr lang="es-ES" sz="1400" dirty="0" err="1" smtClean="0">
                <a:latin typeface="Verdana" pitchFamily="34" charset="0"/>
              </a:rPr>
              <a:t>CustomerTaxpayerID</a:t>
            </a:r>
            <a:endParaRPr lang="es-ES" sz="1400" dirty="0">
              <a:latin typeface="Verdana" pitchFamily="34" charset="0"/>
            </a:endParaRPr>
          </a:p>
        </p:txBody>
      </p:sp>
      <p:sp>
        <p:nvSpPr>
          <p:cNvPr id="16" name="Text Box 50"/>
          <p:cNvSpPr txBox="1">
            <a:spLocks noChangeArrowheads="1"/>
          </p:cNvSpPr>
          <p:nvPr/>
        </p:nvSpPr>
        <p:spPr bwMode="auto">
          <a:xfrm>
            <a:off x="3702813" y="5164492"/>
            <a:ext cx="3597863" cy="117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400" b="1" dirty="0" err="1" smtClean="0">
                <a:effectLst>
                  <a:outerShdw blurRad="38100" dist="38100" dir="2700000" algn="tl">
                    <a:srgbClr val="000000">
                      <a:alpha val="43137"/>
                    </a:srgbClr>
                  </a:outerShdw>
                </a:effectLst>
                <a:latin typeface="Verdana" pitchFamily="34" charset="0"/>
              </a:rPr>
              <a:t>PassengerId</a:t>
            </a:r>
            <a:r>
              <a:rPr lang="es-ES" sz="1400" b="1" dirty="0" smtClean="0">
                <a:effectLst>
                  <a:outerShdw blurRad="38100" dist="38100" dir="2700000" algn="tl">
                    <a:srgbClr val="000000">
                      <a:alpha val="43137"/>
                    </a:srgbClr>
                  </a:outerShdw>
                </a:effectLst>
                <a:latin typeface="Verdana" pitchFamily="34" charset="0"/>
              </a:rPr>
              <a:t>*</a:t>
            </a:r>
          </a:p>
          <a:p>
            <a:pPr eaLnBrk="1" hangingPunct="1"/>
            <a:r>
              <a:rPr lang="es-ES" sz="1400" b="1" dirty="0" err="1" smtClean="0">
                <a:effectLst>
                  <a:outerShdw blurRad="38100" dist="38100" dir="2700000" algn="tl">
                    <a:srgbClr val="000000">
                      <a:alpha val="43137"/>
                    </a:srgbClr>
                  </a:outerShdw>
                </a:effectLst>
                <a:latin typeface="Verdana" pitchFamily="34" charset="0"/>
              </a:rPr>
              <a:t>PassengerName</a:t>
            </a:r>
            <a:endParaRPr lang="es-ES" sz="1400" b="1" dirty="0">
              <a:effectLst>
                <a:outerShdw blurRad="38100" dist="38100" dir="2700000" algn="tl">
                  <a:srgbClr val="000000">
                    <a:alpha val="43137"/>
                  </a:srgbClr>
                </a:outerShdw>
              </a:effectLst>
              <a:latin typeface="Verdana" pitchFamily="34" charset="0"/>
            </a:endParaRPr>
          </a:p>
          <a:p>
            <a:pPr eaLnBrk="1" hangingPunct="1"/>
            <a:r>
              <a:rPr lang="es-ES" sz="1400" dirty="0" err="1" smtClean="0">
                <a:latin typeface="Verdana" pitchFamily="34" charset="0"/>
              </a:rPr>
              <a:t>PassengerPassportNmber</a:t>
            </a:r>
            <a:endParaRPr lang="es-ES" sz="1400" dirty="0" smtClean="0">
              <a:latin typeface="Verdana" pitchFamily="34" charset="0"/>
            </a:endParaRPr>
          </a:p>
          <a:p>
            <a:pPr eaLnBrk="1" hangingPunct="1"/>
            <a:r>
              <a:rPr lang="es-ES" sz="1400" dirty="0" err="1" smtClean="0">
                <a:latin typeface="Verdana" pitchFamily="34" charset="0"/>
              </a:rPr>
              <a:t>PassengerPassportExpirationDate</a:t>
            </a:r>
            <a:endParaRPr lang="es-ES" sz="1400" dirty="0">
              <a:latin typeface="Verdana" pitchFamily="34" charset="0"/>
            </a:endParaRPr>
          </a:p>
          <a:p>
            <a:pPr eaLnBrk="1" hangingPunct="1"/>
            <a:endParaRPr lang="es-ES" sz="1400" dirty="0">
              <a:latin typeface="Verdana" pitchFamily="34" charset="0"/>
            </a:endParaRPr>
          </a:p>
        </p:txBody>
      </p:sp>
      <p:sp>
        <p:nvSpPr>
          <p:cNvPr id="17" name="Text Box 50"/>
          <p:cNvSpPr txBox="1">
            <a:spLocks noChangeArrowheads="1"/>
          </p:cNvSpPr>
          <p:nvPr/>
        </p:nvSpPr>
        <p:spPr bwMode="auto">
          <a:xfrm>
            <a:off x="6874170" y="5233517"/>
            <a:ext cx="2255309" cy="95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400" b="1" dirty="0" err="1" smtClean="0">
                <a:effectLst>
                  <a:outerShdw blurRad="38100" dist="38100" dir="2700000" algn="tl">
                    <a:srgbClr val="000000">
                      <a:alpha val="43137"/>
                    </a:srgbClr>
                  </a:outerShdw>
                </a:effectLst>
                <a:latin typeface="Verdana" pitchFamily="34" charset="0"/>
              </a:rPr>
              <a:t>EmployeeId</a:t>
            </a:r>
            <a:r>
              <a:rPr lang="es-ES" sz="1400" b="1" dirty="0" smtClean="0">
                <a:effectLst>
                  <a:outerShdw blurRad="38100" dist="38100" dir="2700000" algn="tl">
                    <a:srgbClr val="000000">
                      <a:alpha val="43137"/>
                    </a:srgbClr>
                  </a:outerShdw>
                </a:effectLst>
                <a:latin typeface="Verdana" pitchFamily="34" charset="0"/>
              </a:rPr>
              <a:t>*</a:t>
            </a:r>
          </a:p>
          <a:p>
            <a:pPr eaLnBrk="1" hangingPunct="1"/>
            <a:r>
              <a:rPr lang="es-ES" sz="1400" b="1" dirty="0" err="1" smtClean="0">
                <a:effectLst>
                  <a:outerShdw blurRad="38100" dist="38100" dir="2700000" algn="tl">
                    <a:srgbClr val="000000">
                      <a:alpha val="43137"/>
                    </a:srgbClr>
                  </a:outerShdw>
                </a:effectLst>
                <a:latin typeface="Verdana" pitchFamily="34" charset="0"/>
              </a:rPr>
              <a:t>EmployeeName</a:t>
            </a:r>
            <a:endParaRPr lang="es-ES" sz="1400" b="1" dirty="0" smtClean="0">
              <a:effectLst>
                <a:outerShdw blurRad="38100" dist="38100" dir="2700000" algn="tl">
                  <a:srgbClr val="000000">
                    <a:alpha val="43137"/>
                  </a:srgbClr>
                </a:outerShdw>
              </a:effectLst>
              <a:latin typeface="Verdana" pitchFamily="34" charset="0"/>
            </a:endParaRPr>
          </a:p>
          <a:p>
            <a:pPr eaLnBrk="1" hangingPunct="1"/>
            <a:r>
              <a:rPr lang="es-ES" sz="1400" dirty="0" err="1" smtClean="0">
                <a:latin typeface="Verdana" pitchFamily="34" charset="0"/>
              </a:rPr>
              <a:t>EmployeeSalary</a:t>
            </a:r>
            <a:endParaRPr lang="es-ES" sz="1400" dirty="0">
              <a:latin typeface="Verdana" pitchFamily="34" charset="0"/>
            </a:endParaRPr>
          </a:p>
          <a:p>
            <a:pPr eaLnBrk="1" hangingPunct="1"/>
            <a:endParaRPr lang="es-ES" sz="1400" dirty="0">
              <a:latin typeface="Verdana" pitchFamily="34" charset="0"/>
            </a:endParaRPr>
          </a:p>
        </p:txBody>
      </p:sp>
      <p:sp>
        <p:nvSpPr>
          <p:cNvPr id="21"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MÁS SOBRE </a:t>
            </a:r>
            <a:r>
              <a:rPr lang="en-US" b="0" i="0" dirty="0" smtClean="0">
                <a:solidFill>
                  <a:schemeClr val="bg1">
                    <a:lumMod val="95000"/>
                  </a:schemeClr>
                </a:solidFill>
              </a:rPr>
              <a:t>SUBTIPOS</a:t>
            </a:r>
            <a:r>
              <a:rPr lang="en-US" b="0" i="0" dirty="0" smtClean="0">
                <a:solidFill>
                  <a:schemeClr val="bg1">
                    <a:lumMod val="95000"/>
                  </a:schemeClr>
                </a:solidFill>
              </a:rPr>
              <a:t>: </a:t>
            </a:r>
            <a:r>
              <a:rPr lang="en-US" b="0" i="0" dirty="0" err="1" smtClean="0">
                <a:solidFill>
                  <a:schemeClr val="bg1">
                    <a:lumMod val="95000"/>
                  </a:schemeClr>
                </a:solidFill>
              </a:rPr>
              <a:t>Especializaci</a:t>
            </a:r>
            <a:r>
              <a:rPr lang="en-US" b="0" i="0" dirty="0" err="1" smtClean="0">
                <a:solidFill>
                  <a:schemeClr val="bg1">
                    <a:lumMod val="95000"/>
                  </a:schemeClr>
                </a:solidFill>
              </a:rPr>
              <a:t>ón</a:t>
            </a:r>
            <a:endParaRPr lang="en-US" b="0" i="0" dirty="0">
              <a:solidFill>
                <a:schemeClr val="bg1">
                  <a:lumMod val="95000"/>
                </a:schemeClr>
              </a:solidFill>
            </a:endParaRPr>
          </a:p>
        </p:txBody>
      </p:sp>
    </p:spTree>
    <p:extLst>
      <p:ext uri="{BB962C8B-B14F-4D97-AF65-F5344CB8AC3E}">
        <p14:creationId xmlns:p14="http://schemas.microsoft.com/office/powerpoint/2010/main" val="141617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7"/>
          <p:cNvSpPr txBox="1">
            <a:spLocks noChangeArrowheads="1"/>
          </p:cNvSpPr>
          <p:nvPr/>
        </p:nvSpPr>
        <p:spPr bwMode="auto">
          <a:xfrm>
            <a:off x="3592288" y="1406090"/>
            <a:ext cx="1244549" cy="40229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dirty="0">
                <a:latin typeface="Verdana" pitchFamily="34" charset="0"/>
              </a:rPr>
              <a:t>PERSON</a:t>
            </a:r>
          </a:p>
        </p:txBody>
      </p:sp>
      <p:sp>
        <p:nvSpPr>
          <p:cNvPr id="11" name="Text Box 28"/>
          <p:cNvSpPr txBox="1">
            <a:spLocks noChangeArrowheads="1"/>
          </p:cNvSpPr>
          <p:nvPr/>
        </p:nvSpPr>
        <p:spPr bwMode="auto">
          <a:xfrm>
            <a:off x="440906" y="2794241"/>
            <a:ext cx="1487372" cy="371513"/>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800" dirty="0" smtClean="0">
                <a:latin typeface="Verdana" pitchFamily="34" charset="0"/>
              </a:rPr>
              <a:t>CUSTOMER</a:t>
            </a:r>
            <a:endParaRPr lang="es-ES" sz="1800" dirty="0">
              <a:latin typeface="Verdana" pitchFamily="34" charset="0"/>
            </a:endParaRPr>
          </a:p>
        </p:txBody>
      </p:sp>
      <p:sp>
        <p:nvSpPr>
          <p:cNvPr id="12" name="Text Box 29"/>
          <p:cNvSpPr txBox="1">
            <a:spLocks noChangeArrowheads="1"/>
          </p:cNvSpPr>
          <p:nvPr/>
        </p:nvSpPr>
        <p:spPr bwMode="auto">
          <a:xfrm>
            <a:off x="3289908" y="2803937"/>
            <a:ext cx="1657041" cy="37151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800" dirty="0" smtClean="0">
                <a:latin typeface="Verdana" pitchFamily="34" charset="0"/>
              </a:rPr>
              <a:t>PASSENGER</a:t>
            </a:r>
            <a:endParaRPr lang="es-ES" sz="1800" dirty="0">
              <a:latin typeface="Verdana" pitchFamily="34" charset="0"/>
            </a:endParaRPr>
          </a:p>
        </p:txBody>
      </p:sp>
      <p:sp>
        <p:nvSpPr>
          <p:cNvPr id="13" name="Line 36"/>
          <p:cNvSpPr>
            <a:spLocks noChangeShapeType="1"/>
          </p:cNvSpPr>
          <p:nvPr/>
        </p:nvSpPr>
        <p:spPr bwMode="auto">
          <a:xfrm rot="21359927" flipV="1">
            <a:off x="1882791" y="1939987"/>
            <a:ext cx="1567211" cy="651252"/>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lIns="90000" tIns="46800" rIns="90000" bIns="46800"/>
          <a:lstStyle/>
          <a:p>
            <a:endParaRPr lang="es-UY"/>
          </a:p>
        </p:txBody>
      </p:sp>
      <p:sp>
        <p:nvSpPr>
          <p:cNvPr id="14" name="Line 42"/>
          <p:cNvSpPr>
            <a:spLocks noChangeShapeType="1"/>
          </p:cNvSpPr>
          <p:nvPr/>
        </p:nvSpPr>
        <p:spPr bwMode="auto">
          <a:xfrm rot="17595246" flipV="1">
            <a:off x="3734086" y="2190664"/>
            <a:ext cx="714858" cy="248604"/>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lIns="90000" tIns="46800" rIns="90000" bIns="46800"/>
          <a:lstStyle/>
          <a:p>
            <a:endParaRPr lang="es-UY"/>
          </a:p>
        </p:txBody>
      </p:sp>
      <p:sp>
        <p:nvSpPr>
          <p:cNvPr id="18" name="Text Box 50"/>
          <p:cNvSpPr txBox="1">
            <a:spLocks noChangeArrowheads="1"/>
          </p:cNvSpPr>
          <p:nvPr/>
        </p:nvSpPr>
        <p:spPr bwMode="auto">
          <a:xfrm>
            <a:off x="5091285" y="998901"/>
            <a:ext cx="2353730"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600" dirty="0" err="1">
                <a:effectLst>
                  <a:outerShdw blurRad="38100" dist="38100" dir="2700000" algn="tl">
                    <a:srgbClr val="000000">
                      <a:alpha val="43137"/>
                    </a:srgbClr>
                  </a:outerShdw>
                </a:effectLst>
                <a:latin typeface="Verdana" pitchFamily="34" charset="0"/>
              </a:rPr>
              <a:t>PersonId</a:t>
            </a:r>
            <a:r>
              <a:rPr lang="es-ES" sz="1600" dirty="0">
                <a:effectLst>
                  <a:outerShdw blurRad="38100" dist="38100" dir="2700000" algn="tl">
                    <a:srgbClr val="000000">
                      <a:alpha val="43137"/>
                    </a:srgbClr>
                  </a:outerShdw>
                </a:effectLst>
                <a:latin typeface="Verdana" pitchFamily="34" charset="0"/>
              </a:rPr>
              <a:t>*</a:t>
            </a:r>
          </a:p>
          <a:p>
            <a:pPr eaLnBrk="1" hangingPunct="1"/>
            <a:r>
              <a:rPr lang="es-ES" sz="1600" dirty="0" err="1">
                <a:effectLst>
                  <a:outerShdw blurRad="38100" dist="38100" dir="2700000" algn="tl">
                    <a:srgbClr val="000000">
                      <a:alpha val="43137"/>
                    </a:srgbClr>
                  </a:outerShdw>
                </a:effectLst>
                <a:latin typeface="Verdana" pitchFamily="34" charset="0"/>
              </a:rPr>
              <a:t>PersonName</a:t>
            </a:r>
            <a:endParaRPr lang="es-ES" sz="1600" dirty="0">
              <a:effectLst>
                <a:outerShdw blurRad="38100" dist="38100" dir="2700000" algn="tl">
                  <a:srgbClr val="000000">
                    <a:alpha val="43137"/>
                  </a:srgbClr>
                </a:outerShdw>
              </a:effectLst>
              <a:latin typeface="Verdana" pitchFamily="34" charset="0"/>
            </a:endParaRPr>
          </a:p>
          <a:p>
            <a:pPr eaLnBrk="1" hangingPunct="1"/>
            <a:r>
              <a:rPr lang="es-ES" sz="1600" dirty="0" err="1">
                <a:latin typeface="Verdana" pitchFamily="34" charset="0"/>
              </a:rPr>
              <a:t>PersonBirthDate</a:t>
            </a:r>
            <a:endParaRPr lang="es-ES" sz="1600" dirty="0">
              <a:latin typeface="Verdana" pitchFamily="34" charset="0"/>
            </a:endParaRPr>
          </a:p>
        </p:txBody>
      </p:sp>
      <p:sp>
        <p:nvSpPr>
          <p:cNvPr id="26" name="Text Box 28"/>
          <p:cNvSpPr txBox="1">
            <a:spLocks noChangeArrowheads="1"/>
          </p:cNvSpPr>
          <p:nvPr/>
        </p:nvSpPr>
        <p:spPr bwMode="auto">
          <a:xfrm>
            <a:off x="6275676" y="2813633"/>
            <a:ext cx="1400361" cy="37151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800" dirty="0" smtClean="0">
                <a:latin typeface="Verdana" pitchFamily="34" charset="0"/>
              </a:rPr>
              <a:t>EMPLOYEE</a:t>
            </a:r>
            <a:endParaRPr lang="es-ES" sz="1800" dirty="0">
              <a:latin typeface="Verdana" pitchFamily="34" charset="0"/>
            </a:endParaRPr>
          </a:p>
        </p:txBody>
      </p:sp>
      <p:sp>
        <p:nvSpPr>
          <p:cNvPr id="27" name="Line 36"/>
          <p:cNvSpPr>
            <a:spLocks noChangeShapeType="1"/>
          </p:cNvSpPr>
          <p:nvPr/>
        </p:nvSpPr>
        <p:spPr bwMode="auto">
          <a:xfrm rot="21359927" flipH="1" flipV="1">
            <a:off x="4941492" y="1877364"/>
            <a:ext cx="1161079" cy="842091"/>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lIns="90000" tIns="46800" rIns="90000" bIns="46800"/>
          <a:lstStyle/>
          <a:p>
            <a:endParaRPr lang="es-UY"/>
          </a:p>
        </p:txBody>
      </p:sp>
      <p:sp>
        <p:nvSpPr>
          <p:cNvPr id="29" name="TextBox 3"/>
          <p:cNvSpPr txBox="1">
            <a:spLocks noChangeArrowheads="1"/>
          </p:cNvSpPr>
          <p:nvPr/>
        </p:nvSpPr>
        <p:spPr bwMode="auto">
          <a:xfrm rot="21409244">
            <a:off x="288925" y="397059"/>
            <a:ext cx="48656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cs typeface="Arial" charset="0"/>
              </a:defRPr>
            </a:lvl1pPr>
            <a:lvl2pPr marL="742950" indent="-285750" eaLnBrk="0" hangingPunct="0">
              <a:defRPr sz="1200">
                <a:solidFill>
                  <a:schemeClr val="tx1"/>
                </a:solidFill>
                <a:latin typeface="Times New Roman" pitchFamily="18" charset="0"/>
                <a:cs typeface="Arial" charset="0"/>
              </a:defRPr>
            </a:lvl2pPr>
            <a:lvl3pPr marL="1143000" indent="-228600" eaLnBrk="0" hangingPunct="0">
              <a:defRPr sz="1200">
                <a:solidFill>
                  <a:schemeClr val="tx1"/>
                </a:solidFill>
                <a:latin typeface="Times New Roman" pitchFamily="18" charset="0"/>
                <a:cs typeface="Arial" charset="0"/>
              </a:defRPr>
            </a:lvl3pPr>
            <a:lvl4pPr marL="1600200" indent="-228600" eaLnBrk="0" hangingPunct="0">
              <a:defRPr sz="1200">
                <a:solidFill>
                  <a:schemeClr val="tx1"/>
                </a:solidFill>
                <a:latin typeface="Times New Roman" pitchFamily="18" charset="0"/>
                <a:cs typeface="Arial" charset="0"/>
              </a:defRPr>
            </a:lvl4pPr>
            <a:lvl5pPr marL="2057400" indent="-228600" eaLnBrk="0" hangingPunct="0">
              <a:defRPr sz="12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2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2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2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200">
                <a:solidFill>
                  <a:schemeClr val="tx1"/>
                </a:solidFill>
                <a:latin typeface="Times New Roman" pitchFamily="18" charset="0"/>
                <a:cs typeface="Arial" charset="0"/>
              </a:defRPr>
            </a:lvl9pPr>
          </a:lstStyle>
          <a:p>
            <a:pPr eaLnBrk="1" hangingPunct="1">
              <a:defRPr/>
            </a:pPr>
            <a:r>
              <a:rPr lang="es-UY" sz="4000" b="1" dirty="0" smtClean="0">
                <a:solidFill>
                  <a:srgbClr val="76A000"/>
                </a:solidFill>
                <a:effectLst>
                  <a:outerShdw blurRad="38100" dist="38100" dir="2700000" algn="tl">
                    <a:srgbClr val="000000">
                      <a:alpha val="43137"/>
                    </a:srgbClr>
                  </a:outerShdw>
                </a:effectLst>
                <a:latin typeface="+mn-lt"/>
              </a:rPr>
              <a:t>Especialización</a:t>
            </a:r>
          </a:p>
        </p:txBody>
      </p:sp>
      <p:sp>
        <p:nvSpPr>
          <p:cNvPr id="15" name="Text Box 50"/>
          <p:cNvSpPr txBox="1">
            <a:spLocks noChangeArrowheads="1"/>
          </p:cNvSpPr>
          <p:nvPr/>
        </p:nvSpPr>
        <p:spPr bwMode="auto">
          <a:xfrm>
            <a:off x="367718" y="3342946"/>
            <a:ext cx="2353730" cy="74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400" b="1" dirty="0" err="1" smtClean="0">
                <a:effectLst>
                  <a:outerShdw blurRad="38100" dist="38100" dir="2700000" algn="tl">
                    <a:srgbClr val="000000">
                      <a:alpha val="43137"/>
                    </a:srgbClr>
                  </a:outerShdw>
                </a:effectLst>
                <a:latin typeface="Verdana" pitchFamily="34" charset="0"/>
              </a:rPr>
              <a:t>CustomerId</a:t>
            </a:r>
            <a:r>
              <a:rPr lang="es-ES" sz="1400" b="1" dirty="0" smtClean="0">
                <a:effectLst>
                  <a:outerShdw blurRad="38100" dist="38100" dir="2700000" algn="tl">
                    <a:srgbClr val="000000">
                      <a:alpha val="43137"/>
                    </a:srgbClr>
                  </a:outerShdw>
                </a:effectLst>
                <a:latin typeface="Verdana" pitchFamily="34" charset="0"/>
              </a:rPr>
              <a:t>*</a:t>
            </a:r>
          </a:p>
          <a:p>
            <a:pPr eaLnBrk="1" hangingPunct="1"/>
            <a:r>
              <a:rPr lang="es-ES" sz="1400" b="1" dirty="0" err="1" smtClean="0">
                <a:effectLst>
                  <a:outerShdw blurRad="38100" dist="38100" dir="2700000" algn="tl">
                    <a:srgbClr val="000000">
                      <a:alpha val="43137"/>
                    </a:srgbClr>
                  </a:outerShdw>
                </a:effectLst>
                <a:latin typeface="Verdana" pitchFamily="34" charset="0"/>
              </a:rPr>
              <a:t>CustomerName</a:t>
            </a:r>
            <a:endParaRPr lang="es-ES" sz="1400" b="1" dirty="0" smtClean="0">
              <a:effectLst>
                <a:outerShdw blurRad="38100" dist="38100" dir="2700000" algn="tl">
                  <a:srgbClr val="000000">
                    <a:alpha val="43137"/>
                  </a:srgbClr>
                </a:outerShdw>
              </a:effectLst>
              <a:latin typeface="Verdana" pitchFamily="34" charset="0"/>
            </a:endParaRPr>
          </a:p>
          <a:p>
            <a:pPr eaLnBrk="1" hangingPunct="1"/>
            <a:r>
              <a:rPr lang="es-ES" sz="1400" dirty="0" err="1" smtClean="0">
                <a:latin typeface="Verdana" pitchFamily="34" charset="0"/>
              </a:rPr>
              <a:t>CustomerTaxpayerID</a:t>
            </a:r>
            <a:endParaRPr lang="es-ES" sz="1400" dirty="0">
              <a:latin typeface="Verdana" pitchFamily="34" charset="0"/>
            </a:endParaRPr>
          </a:p>
        </p:txBody>
      </p:sp>
      <p:sp>
        <p:nvSpPr>
          <p:cNvPr id="16" name="Text Box 50"/>
          <p:cNvSpPr txBox="1">
            <a:spLocks noChangeArrowheads="1"/>
          </p:cNvSpPr>
          <p:nvPr/>
        </p:nvSpPr>
        <p:spPr bwMode="auto">
          <a:xfrm>
            <a:off x="3307672" y="3328432"/>
            <a:ext cx="3597863" cy="117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400" b="1" dirty="0" err="1" smtClean="0">
                <a:effectLst>
                  <a:outerShdw blurRad="38100" dist="38100" dir="2700000" algn="tl">
                    <a:srgbClr val="000000">
                      <a:alpha val="43137"/>
                    </a:srgbClr>
                  </a:outerShdw>
                </a:effectLst>
                <a:latin typeface="Verdana" pitchFamily="34" charset="0"/>
              </a:rPr>
              <a:t>PassengerId</a:t>
            </a:r>
            <a:r>
              <a:rPr lang="es-ES" sz="1400" b="1" dirty="0" smtClean="0">
                <a:effectLst>
                  <a:outerShdw blurRad="38100" dist="38100" dir="2700000" algn="tl">
                    <a:srgbClr val="000000">
                      <a:alpha val="43137"/>
                    </a:srgbClr>
                  </a:outerShdw>
                </a:effectLst>
                <a:latin typeface="Verdana" pitchFamily="34" charset="0"/>
              </a:rPr>
              <a:t>*</a:t>
            </a:r>
          </a:p>
          <a:p>
            <a:pPr eaLnBrk="1" hangingPunct="1"/>
            <a:r>
              <a:rPr lang="es-ES" sz="1400" b="1" dirty="0" err="1" smtClean="0">
                <a:effectLst>
                  <a:outerShdw blurRad="38100" dist="38100" dir="2700000" algn="tl">
                    <a:srgbClr val="000000">
                      <a:alpha val="43137"/>
                    </a:srgbClr>
                  </a:outerShdw>
                </a:effectLst>
                <a:latin typeface="Verdana" pitchFamily="34" charset="0"/>
              </a:rPr>
              <a:t>PassengerName</a:t>
            </a:r>
            <a:endParaRPr lang="es-ES" sz="1400" b="1" dirty="0">
              <a:effectLst>
                <a:outerShdw blurRad="38100" dist="38100" dir="2700000" algn="tl">
                  <a:srgbClr val="000000">
                    <a:alpha val="43137"/>
                  </a:srgbClr>
                </a:outerShdw>
              </a:effectLst>
              <a:latin typeface="Verdana" pitchFamily="34" charset="0"/>
            </a:endParaRPr>
          </a:p>
          <a:p>
            <a:pPr eaLnBrk="1" hangingPunct="1"/>
            <a:r>
              <a:rPr lang="es-ES" sz="1400" dirty="0" err="1" smtClean="0">
                <a:latin typeface="Verdana" pitchFamily="34" charset="0"/>
              </a:rPr>
              <a:t>PassengerPassportNmber</a:t>
            </a:r>
            <a:endParaRPr lang="es-ES" sz="1400" dirty="0" smtClean="0">
              <a:latin typeface="Verdana" pitchFamily="34" charset="0"/>
            </a:endParaRPr>
          </a:p>
          <a:p>
            <a:pPr eaLnBrk="1" hangingPunct="1"/>
            <a:r>
              <a:rPr lang="es-ES" sz="1400" dirty="0" err="1" smtClean="0">
                <a:latin typeface="Verdana" pitchFamily="34" charset="0"/>
              </a:rPr>
              <a:t>PassengerPassportExpirationDate</a:t>
            </a:r>
            <a:endParaRPr lang="es-ES" sz="1400" dirty="0">
              <a:latin typeface="Verdana" pitchFamily="34" charset="0"/>
            </a:endParaRPr>
          </a:p>
          <a:p>
            <a:pPr eaLnBrk="1" hangingPunct="1"/>
            <a:endParaRPr lang="es-ES" sz="1400" dirty="0">
              <a:latin typeface="Verdana" pitchFamily="34" charset="0"/>
            </a:endParaRPr>
          </a:p>
        </p:txBody>
      </p:sp>
      <p:sp>
        <p:nvSpPr>
          <p:cNvPr id="17" name="Text Box 50"/>
          <p:cNvSpPr txBox="1">
            <a:spLocks noChangeArrowheads="1"/>
          </p:cNvSpPr>
          <p:nvPr/>
        </p:nvSpPr>
        <p:spPr bwMode="auto">
          <a:xfrm>
            <a:off x="6580470" y="3313918"/>
            <a:ext cx="2255309" cy="95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400" b="1" dirty="0" err="1" smtClean="0">
                <a:effectLst>
                  <a:outerShdw blurRad="38100" dist="38100" dir="2700000" algn="tl">
                    <a:srgbClr val="000000">
                      <a:alpha val="43137"/>
                    </a:srgbClr>
                  </a:outerShdw>
                </a:effectLst>
                <a:latin typeface="Verdana" pitchFamily="34" charset="0"/>
              </a:rPr>
              <a:t>EmployeeId</a:t>
            </a:r>
            <a:r>
              <a:rPr lang="es-ES" sz="1400" b="1" dirty="0" smtClean="0">
                <a:effectLst>
                  <a:outerShdw blurRad="38100" dist="38100" dir="2700000" algn="tl">
                    <a:srgbClr val="000000">
                      <a:alpha val="43137"/>
                    </a:srgbClr>
                  </a:outerShdw>
                </a:effectLst>
                <a:latin typeface="Verdana" pitchFamily="34" charset="0"/>
              </a:rPr>
              <a:t>*</a:t>
            </a:r>
          </a:p>
          <a:p>
            <a:pPr eaLnBrk="1" hangingPunct="1"/>
            <a:r>
              <a:rPr lang="es-ES" sz="1400" b="1" dirty="0" err="1" smtClean="0">
                <a:effectLst>
                  <a:outerShdw blurRad="38100" dist="38100" dir="2700000" algn="tl">
                    <a:srgbClr val="000000">
                      <a:alpha val="43137"/>
                    </a:srgbClr>
                  </a:outerShdw>
                </a:effectLst>
                <a:latin typeface="Verdana" pitchFamily="34" charset="0"/>
              </a:rPr>
              <a:t>EmployeeName</a:t>
            </a:r>
            <a:endParaRPr lang="es-ES" sz="1400" b="1" dirty="0" smtClean="0">
              <a:effectLst>
                <a:outerShdw blurRad="38100" dist="38100" dir="2700000" algn="tl">
                  <a:srgbClr val="000000">
                    <a:alpha val="43137"/>
                  </a:srgbClr>
                </a:outerShdw>
              </a:effectLst>
              <a:latin typeface="Verdana" pitchFamily="34" charset="0"/>
            </a:endParaRPr>
          </a:p>
          <a:p>
            <a:pPr eaLnBrk="1" hangingPunct="1"/>
            <a:r>
              <a:rPr lang="es-ES" sz="1400" dirty="0" err="1" smtClean="0">
                <a:latin typeface="Verdana" pitchFamily="34" charset="0"/>
              </a:rPr>
              <a:t>EmployeeSalary</a:t>
            </a:r>
            <a:endParaRPr lang="es-ES" sz="1400" dirty="0">
              <a:latin typeface="Verdana" pitchFamily="34" charset="0"/>
            </a:endParaRPr>
          </a:p>
          <a:p>
            <a:pPr eaLnBrk="1" hangingPunct="1"/>
            <a:endParaRPr lang="es-ES" sz="1400" dirty="0">
              <a:latin typeface="Verdana" pitchFamily="34"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417" y="4541125"/>
            <a:ext cx="2971800"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0425" y="4500164"/>
            <a:ext cx="293370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5492" y="4524656"/>
            <a:ext cx="303847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431915" y="5036457"/>
            <a:ext cx="693577" cy="537029"/>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30" name="Rectangle 29"/>
          <p:cNvSpPr/>
          <p:nvPr/>
        </p:nvSpPr>
        <p:spPr>
          <a:xfrm>
            <a:off x="5429059" y="5072745"/>
            <a:ext cx="693577" cy="537029"/>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31" name="Rectangle 30"/>
          <p:cNvSpPr/>
          <p:nvPr/>
        </p:nvSpPr>
        <p:spPr>
          <a:xfrm>
            <a:off x="8277749" y="5058231"/>
            <a:ext cx="693577" cy="537029"/>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22"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MÁS SOBRE </a:t>
            </a:r>
            <a:r>
              <a:rPr lang="en-US" b="0" i="0" dirty="0" smtClean="0">
                <a:solidFill>
                  <a:schemeClr val="bg1">
                    <a:lumMod val="95000"/>
                  </a:schemeClr>
                </a:solidFill>
              </a:rPr>
              <a:t>SUBTIPOS</a:t>
            </a:r>
            <a:r>
              <a:rPr lang="en-US" b="0" i="0" dirty="0" smtClean="0">
                <a:solidFill>
                  <a:schemeClr val="bg1">
                    <a:lumMod val="95000"/>
                  </a:schemeClr>
                </a:solidFill>
              </a:rPr>
              <a:t>: </a:t>
            </a:r>
            <a:r>
              <a:rPr lang="en-US" b="0" i="0" dirty="0" err="1" smtClean="0">
                <a:solidFill>
                  <a:schemeClr val="bg1">
                    <a:lumMod val="95000"/>
                  </a:schemeClr>
                </a:solidFill>
              </a:rPr>
              <a:t>Especializaci</a:t>
            </a:r>
            <a:r>
              <a:rPr lang="en-US" b="0" i="0" dirty="0" err="1" smtClean="0">
                <a:solidFill>
                  <a:schemeClr val="bg1">
                    <a:lumMod val="95000"/>
                  </a:schemeClr>
                </a:solidFill>
              </a:rPr>
              <a:t>ón</a:t>
            </a:r>
            <a:endParaRPr lang="en-US" b="0" i="0" dirty="0">
              <a:solidFill>
                <a:schemeClr val="bg1">
                  <a:lumMod val="95000"/>
                </a:schemeClr>
              </a:solidFill>
            </a:endParaRPr>
          </a:p>
        </p:txBody>
      </p:sp>
    </p:spTree>
    <p:extLst>
      <p:ext uri="{BB962C8B-B14F-4D97-AF65-F5344CB8AC3E}">
        <p14:creationId xmlns:p14="http://schemas.microsoft.com/office/powerpoint/2010/main" val="3753827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7"/>
          <p:cNvSpPr txBox="1">
            <a:spLocks noChangeArrowheads="1"/>
          </p:cNvSpPr>
          <p:nvPr/>
        </p:nvSpPr>
        <p:spPr bwMode="auto">
          <a:xfrm>
            <a:off x="3592288" y="1406090"/>
            <a:ext cx="1244549" cy="40229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dirty="0">
                <a:latin typeface="Verdana" pitchFamily="34" charset="0"/>
              </a:rPr>
              <a:t>PERSON</a:t>
            </a:r>
          </a:p>
        </p:txBody>
      </p:sp>
      <p:sp>
        <p:nvSpPr>
          <p:cNvPr id="11" name="Text Box 28"/>
          <p:cNvSpPr txBox="1">
            <a:spLocks noChangeArrowheads="1"/>
          </p:cNvSpPr>
          <p:nvPr/>
        </p:nvSpPr>
        <p:spPr bwMode="auto">
          <a:xfrm>
            <a:off x="440906" y="2794241"/>
            <a:ext cx="1487372" cy="371513"/>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800" dirty="0" smtClean="0">
                <a:latin typeface="Verdana" pitchFamily="34" charset="0"/>
              </a:rPr>
              <a:t>CUSTOMER</a:t>
            </a:r>
            <a:endParaRPr lang="es-ES" sz="1800" dirty="0">
              <a:latin typeface="Verdana" pitchFamily="34" charset="0"/>
            </a:endParaRPr>
          </a:p>
        </p:txBody>
      </p:sp>
      <p:sp>
        <p:nvSpPr>
          <p:cNvPr id="12" name="Text Box 29"/>
          <p:cNvSpPr txBox="1">
            <a:spLocks noChangeArrowheads="1"/>
          </p:cNvSpPr>
          <p:nvPr/>
        </p:nvSpPr>
        <p:spPr bwMode="auto">
          <a:xfrm>
            <a:off x="3289908" y="2803937"/>
            <a:ext cx="1657041" cy="37151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800" dirty="0" smtClean="0">
                <a:latin typeface="Verdana" pitchFamily="34" charset="0"/>
              </a:rPr>
              <a:t>PASSENGER</a:t>
            </a:r>
            <a:endParaRPr lang="es-ES" sz="1800" dirty="0">
              <a:latin typeface="Verdana" pitchFamily="34" charset="0"/>
            </a:endParaRPr>
          </a:p>
        </p:txBody>
      </p:sp>
      <p:sp>
        <p:nvSpPr>
          <p:cNvPr id="13" name="Line 36"/>
          <p:cNvSpPr>
            <a:spLocks noChangeShapeType="1"/>
          </p:cNvSpPr>
          <p:nvPr/>
        </p:nvSpPr>
        <p:spPr bwMode="auto">
          <a:xfrm rot="21359927" flipV="1">
            <a:off x="1882791" y="1939987"/>
            <a:ext cx="1567211" cy="651252"/>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lIns="90000" tIns="46800" rIns="90000" bIns="46800"/>
          <a:lstStyle/>
          <a:p>
            <a:endParaRPr lang="es-UY"/>
          </a:p>
        </p:txBody>
      </p:sp>
      <p:sp>
        <p:nvSpPr>
          <p:cNvPr id="14" name="Line 42"/>
          <p:cNvSpPr>
            <a:spLocks noChangeShapeType="1"/>
          </p:cNvSpPr>
          <p:nvPr/>
        </p:nvSpPr>
        <p:spPr bwMode="auto">
          <a:xfrm rot="17595246" flipV="1">
            <a:off x="3734086" y="2190664"/>
            <a:ext cx="714858" cy="248604"/>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lIns="90000" tIns="46800" rIns="90000" bIns="46800"/>
          <a:lstStyle/>
          <a:p>
            <a:endParaRPr lang="es-UY"/>
          </a:p>
        </p:txBody>
      </p:sp>
      <p:sp>
        <p:nvSpPr>
          <p:cNvPr id="18" name="Text Box 50"/>
          <p:cNvSpPr txBox="1">
            <a:spLocks noChangeArrowheads="1"/>
          </p:cNvSpPr>
          <p:nvPr/>
        </p:nvSpPr>
        <p:spPr bwMode="auto">
          <a:xfrm>
            <a:off x="5091285" y="998901"/>
            <a:ext cx="2353730"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600" dirty="0" err="1">
                <a:effectLst>
                  <a:outerShdw blurRad="38100" dist="38100" dir="2700000" algn="tl">
                    <a:srgbClr val="000000">
                      <a:alpha val="43137"/>
                    </a:srgbClr>
                  </a:outerShdw>
                </a:effectLst>
                <a:latin typeface="Verdana" pitchFamily="34" charset="0"/>
              </a:rPr>
              <a:t>PersonId</a:t>
            </a:r>
            <a:r>
              <a:rPr lang="es-ES" sz="1600" dirty="0">
                <a:effectLst>
                  <a:outerShdw blurRad="38100" dist="38100" dir="2700000" algn="tl">
                    <a:srgbClr val="000000">
                      <a:alpha val="43137"/>
                    </a:srgbClr>
                  </a:outerShdw>
                </a:effectLst>
                <a:latin typeface="Verdana" pitchFamily="34" charset="0"/>
              </a:rPr>
              <a:t>*</a:t>
            </a:r>
          </a:p>
          <a:p>
            <a:pPr eaLnBrk="1" hangingPunct="1"/>
            <a:r>
              <a:rPr lang="es-ES" sz="1600" dirty="0" err="1">
                <a:effectLst>
                  <a:outerShdw blurRad="38100" dist="38100" dir="2700000" algn="tl">
                    <a:srgbClr val="000000">
                      <a:alpha val="43137"/>
                    </a:srgbClr>
                  </a:outerShdw>
                </a:effectLst>
                <a:latin typeface="Verdana" pitchFamily="34" charset="0"/>
              </a:rPr>
              <a:t>PersonName</a:t>
            </a:r>
            <a:endParaRPr lang="es-ES" sz="1600" dirty="0">
              <a:effectLst>
                <a:outerShdw blurRad="38100" dist="38100" dir="2700000" algn="tl">
                  <a:srgbClr val="000000">
                    <a:alpha val="43137"/>
                  </a:srgbClr>
                </a:outerShdw>
              </a:effectLst>
              <a:latin typeface="Verdana" pitchFamily="34" charset="0"/>
            </a:endParaRPr>
          </a:p>
          <a:p>
            <a:pPr eaLnBrk="1" hangingPunct="1"/>
            <a:r>
              <a:rPr lang="es-ES" sz="1600" dirty="0" err="1">
                <a:latin typeface="Verdana" pitchFamily="34" charset="0"/>
              </a:rPr>
              <a:t>PersonBirthDate</a:t>
            </a:r>
            <a:endParaRPr lang="es-ES" sz="1600" dirty="0">
              <a:latin typeface="Verdana" pitchFamily="34" charset="0"/>
            </a:endParaRPr>
          </a:p>
        </p:txBody>
      </p:sp>
      <p:sp>
        <p:nvSpPr>
          <p:cNvPr id="26" name="Text Box 28"/>
          <p:cNvSpPr txBox="1">
            <a:spLocks noChangeArrowheads="1"/>
          </p:cNvSpPr>
          <p:nvPr/>
        </p:nvSpPr>
        <p:spPr bwMode="auto">
          <a:xfrm>
            <a:off x="6275676" y="2813633"/>
            <a:ext cx="1400361" cy="37151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800" dirty="0" smtClean="0">
                <a:latin typeface="Verdana" pitchFamily="34" charset="0"/>
              </a:rPr>
              <a:t>EMPLOYEE</a:t>
            </a:r>
            <a:endParaRPr lang="es-ES" sz="1800" dirty="0">
              <a:latin typeface="Verdana" pitchFamily="34" charset="0"/>
            </a:endParaRPr>
          </a:p>
        </p:txBody>
      </p:sp>
      <p:sp>
        <p:nvSpPr>
          <p:cNvPr id="27" name="Line 36"/>
          <p:cNvSpPr>
            <a:spLocks noChangeShapeType="1"/>
          </p:cNvSpPr>
          <p:nvPr/>
        </p:nvSpPr>
        <p:spPr bwMode="auto">
          <a:xfrm rot="21359927" flipH="1" flipV="1">
            <a:off x="4941492" y="1877364"/>
            <a:ext cx="1161079" cy="842091"/>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lIns="90000" tIns="46800" rIns="90000" bIns="46800"/>
          <a:lstStyle/>
          <a:p>
            <a:endParaRPr lang="es-UY"/>
          </a:p>
        </p:txBody>
      </p:sp>
      <p:sp>
        <p:nvSpPr>
          <p:cNvPr id="29" name="TextBox 3"/>
          <p:cNvSpPr txBox="1">
            <a:spLocks noChangeArrowheads="1"/>
          </p:cNvSpPr>
          <p:nvPr/>
        </p:nvSpPr>
        <p:spPr bwMode="auto">
          <a:xfrm rot="21409244">
            <a:off x="288925" y="397059"/>
            <a:ext cx="48656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cs typeface="Arial" charset="0"/>
              </a:defRPr>
            </a:lvl1pPr>
            <a:lvl2pPr marL="742950" indent="-285750" eaLnBrk="0" hangingPunct="0">
              <a:defRPr sz="1200">
                <a:solidFill>
                  <a:schemeClr val="tx1"/>
                </a:solidFill>
                <a:latin typeface="Times New Roman" pitchFamily="18" charset="0"/>
                <a:cs typeface="Arial" charset="0"/>
              </a:defRPr>
            </a:lvl2pPr>
            <a:lvl3pPr marL="1143000" indent="-228600" eaLnBrk="0" hangingPunct="0">
              <a:defRPr sz="1200">
                <a:solidFill>
                  <a:schemeClr val="tx1"/>
                </a:solidFill>
                <a:latin typeface="Times New Roman" pitchFamily="18" charset="0"/>
                <a:cs typeface="Arial" charset="0"/>
              </a:defRPr>
            </a:lvl3pPr>
            <a:lvl4pPr marL="1600200" indent="-228600" eaLnBrk="0" hangingPunct="0">
              <a:defRPr sz="1200">
                <a:solidFill>
                  <a:schemeClr val="tx1"/>
                </a:solidFill>
                <a:latin typeface="Times New Roman" pitchFamily="18" charset="0"/>
                <a:cs typeface="Arial" charset="0"/>
              </a:defRPr>
            </a:lvl4pPr>
            <a:lvl5pPr marL="2057400" indent="-228600" eaLnBrk="0" hangingPunct="0">
              <a:defRPr sz="12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2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2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2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200">
                <a:solidFill>
                  <a:schemeClr val="tx1"/>
                </a:solidFill>
                <a:latin typeface="Times New Roman" pitchFamily="18" charset="0"/>
                <a:cs typeface="Arial" charset="0"/>
              </a:defRPr>
            </a:lvl9pPr>
          </a:lstStyle>
          <a:p>
            <a:pPr eaLnBrk="1" hangingPunct="1">
              <a:defRPr/>
            </a:pPr>
            <a:r>
              <a:rPr lang="es-UY" sz="4000" b="1" dirty="0" smtClean="0">
                <a:solidFill>
                  <a:srgbClr val="76A000"/>
                </a:solidFill>
                <a:effectLst>
                  <a:outerShdw blurRad="38100" dist="38100" dir="2700000" algn="tl">
                    <a:srgbClr val="000000">
                      <a:alpha val="43137"/>
                    </a:srgbClr>
                  </a:outerShdw>
                </a:effectLst>
                <a:latin typeface="+mn-lt"/>
              </a:rPr>
              <a:t>Especialización</a:t>
            </a:r>
          </a:p>
        </p:txBody>
      </p:sp>
      <p:sp>
        <p:nvSpPr>
          <p:cNvPr id="15" name="Text Box 50"/>
          <p:cNvSpPr txBox="1">
            <a:spLocks noChangeArrowheads="1"/>
          </p:cNvSpPr>
          <p:nvPr/>
        </p:nvSpPr>
        <p:spPr bwMode="auto">
          <a:xfrm>
            <a:off x="367718" y="3342946"/>
            <a:ext cx="2353730" cy="74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400" b="1" dirty="0" err="1" smtClean="0">
                <a:effectLst>
                  <a:outerShdw blurRad="38100" dist="38100" dir="2700000" algn="tl">
                    <a:srgbClr val="000000">
                      <a:alpha val="43137"/>
                    </a:srgbClr>
                  </a:outerShdw>
                </a:effectLst>
                <a:latin typeface="Verdana" pitchFamily="34" charset="0"/>
              </a:rPr>
              <a:t>CustomerId</a:t>
            </a:r>
            <a:r>
              <a:rPr lang="es-ES" sz="1400" b="1" dirty="0" smtClean="0">
                <a:effectLst>
                  <a:outerShdw blurRad="38100" dist="38100" dir="2700000" algn="tl">
                    <a:srgbClr val="000000">
                      <a:alpha val="43137"/>
                    </a:srgbClr>
                  </a:outerShdw>
                </a:effectLst>
                <a:latin typeface="Verdana" pitchFamily="34" charset="0"/>
              </a:rPr>
              <a:t>*</a:t>
            </a:r>
          </a:p>
          <a:p>
            <a:pPr eaLnBrk="1" hangingPunct="1"/>
            <a:r>
              <a:rPr lang="es-ES" sz="1400" b="1" dirty="0" err="1" smtClean="0">
                <a:effectLst>
                  <a:outerShdw blurRad="38100" dist="38100" dir="2700000" algn="tl">
                    <a:srgbClr val="000000">
                      <a:alpha val="43137"/>
                    </a:srgbClr>
                  </a:outerShdw>
                </a:effectLst>
                <a:latin typeface="Verdana" pitchFamily="34" charset="0"/>
              </a:rPr>
              <a:t>CustomerName</a:t>
            </a:r>
            <a:endParaRPr lang="es-ES" sz="1400" b="1" dirty="0" smtClean="0">
              <a:effectLst>
                <a:outerShdw blurRad="38100" dist="38100" dir="2700000" algn="tl">
                  <a:srgbClr val="000000">
                    <a:alpha val="43137"/>
                  </a:srgbClr>
                </a:outerShdw>
              </a:effectLst>
              <a:latin typeface="Verdana" pitchFamily="34" charset="0"/>
            </a:endParaRPr>
          </a:p>
          <a:p>
            <a:pPr eaLnBrk="1" hangingPunct="1"/>
            <a:r>
              <a:rPr lang="es-ES" sz="1400" dirty="0" err="1" smtClean="0">
                <a:latin typeface="Verdana" pitchFamily="34" charset="0"/>
              </a:rPr>
              <a:t>CustomerTaxpayerID</a:t>
            </a:r>
            <a:endParaRPr lang="es-ES" sz="1400" dirty="0">
              <a:latin typeface="Verdana" pitchFamily="34" charset="0"/>
            </a:endParaRPr>
          </a:p>
        </p:txBody>
      </p:sp>
      <p:sp>
        <p:nvSpPr>
          <p:cNvPr id="16" name="Text Box 50"/>
          <p:cNvSpPr txBox="1">
            <a:spLocks noChangeArrowheads="1"/>
          </p:cNvSpPr>
          <p:nvPr/>
        </p:nvSpPr>
        <p:spPr bwMode="auto">
          <a:xfrm>
            <a:off x="3307672" y="3328432"/>
            <a:ext cx="3597863" cy="117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400" b="1" dirty="0" err="1" smtClean="0">
                <a:effectLst>
                  <a:outerShdw blurRad="38100" dist="38100" dir="2700000" algn="tl">
                    <a:srgbClr val="000000">
                      <a:alpha val="43137"/>
                    </a:srgbClr>
                  </a:outerShdw>
                </a:effectLst>
                <a:latin typeface="Verdana" pitchFamily="34" charset="0"/>
              </a:rPr>
              <a:t>PassengerId</a:t>
            </a:r>
            <a:r>
              <a:rPr lang="es-ES" sz="1400" b="1" dirty="0" smtClean="0">
                <a:effectLst>
                  <a:outerShdw blurRad="38100" dist="38100" dir="2700000" algn="tl">
                    <a:srgbClr val="000000">
                      <a:alpha val="43137"/>
                    </a:srgbClr>
                  </a:outerShdw>
                </a:effectLst>
                <a:latin typeface="Verdana" pitchFamily="34" charset="0"/>
              </a:rPr>
              <a:t>*</a:t>
            </a:r>
          </a:p>
          <a:p>
            <a:pPr eaLnBrk="1" hangingPunct="1"/>
            <a:r>
              <a:rPr lang="es-ES" sz="1400" b="1" dirty="0" err="1" smtClean="0">
                <a:effectLst>
                  <a:outerShdw blurRad="38100" dist="38100" dir="2700000" algn="tl">
                    <a:srgbClr val="000000">
                      <a:alpha val="43137"/>
                    </a:srgbClr>
                  </a:outerShdw>
                </a:effectLst>
                <a:latin typeface="Verdana" pitchFamily="34" charset="0"/>
              </a:rPr>
              <a:t>PassengerName</a:t>
            </a:r>
            <a:endParaRPr lang="es-ES" sz="1400" b="1" dirty="0">
              <a:effectLst>
                <a:outerShdw blurRad="38100" dist="38100" dir="2700000" algn="tl">
                  <a:srgbClr val="000000">
                    <a:alpha val="43137"/>
                  </a:srgbClr>
                </a:outerShdw>
              </a:effectLst>
              <a:latin typeface="Verdana" pitchFamily="34" charset="0"/>
            </a:endParaRPr>
          </a:p>
          <a:p>
            <a:pPr eaLnBrk="1" hangingPunct="1"/>
            <a:r>
              <a:rPr lang="es-ES" sz="1400" dirty="0" err="1" smtClean="0">
                <a:latin typeface="Verdana" pitchFamily="34" charset="0"/>
              </a:rPr>
              <a:t>PassengerPassportNmber</a:t>
            </a:r>
            <a:endParaRPr lang="es-ES" sz="1400" dirty="0" smtClean="0">
              <a:latin typeface="Verdana" pitchFamily="34" charset="0"/>
            </a:endParaRPr>
          </a:p>
          <a:p>
            <a:pPr eaLnBrk="1" hangingPunct="1"/>
            <a:r>
              <a:rPr lang="es-ES" sz="1400" dirty="0" err="1" smtClean="0">
                <a:latin typeface="Verdana" pitchFamily="34" charset="0"/>
              </a:rPr>
              <a:t>PassengerPassportExpirationDate</a:t>
            </a:r>
            <a:endParaRPr lang="es-ES" sz="1400" dirty="0">
              <a:latin typeface="Verdana" pitchFamily="34" charset="0"/>
            </a:endParaRPr>
          </a:p>
          <a:p>
            <a:pPr eaLnBrk="1" hangingPunct="1"/>
            <a:endParaRPr lang="es-ES" sz="1400" dirty="0">
              <a:latin typeface="Verdana" pitchFamily="34" charset="0"/>
            </a:endParaRPr>
          </a:p>
        </p:txBody>
      </p:sp>
      <p:sp>
        <p:nvSpPr>
          <p:cNvPr id="17" name="Text Box 50"/>
          <p:cNvSpPr txBox="1">
            <a:spLocks noChangeArrowheads="1"/>
          </p:cNvSpPr>
          <p:nvPr/>
        </p:nvSpPr>
        <p:spPr bwMode="auto">
          <a:xfrm>
            <a:off x="6580470" y="3313918"/>
            <a:ext cx="2255309" cy="95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400" b="1" dirty="0" err="1" smtClean="0">
                <a:effectLst>
                  <a:outerShdw blurRad="38100" dist="38100" dir="2700000" algn="tl">
                    <a:srgbClr val="000000">
                      <a:alpha val="43137"/>
                    </a:srgbClr>
                  </a:outerShdw>
                </a:effectLst>
                <a:latin typeface="Verdana" pitchFamily="34" charset="0"/>
              </a:rPr>
              <a:t>EmployeeId</a:t>
            </a:r>
            <a:r>
              <a:rPr lang="es-ES" sz="1400" b="1" dirty="0" smtClean="0">
                <a:effectLst>
                  <a:outerShdw blurRad="38100" dist="38100" dir="2700000" algn="tl">
                    <a:srgbClr val="000000">
                      <a:alpha val="43137"/>
                    </a:srgbClr>
                  </a:outerShdw>
                </a:effectLst>
                <a:latin typeface="Verdana" pitchFamily="34" charset="0"/>
              </a:rPr>
              <a:t>*</a:t>
            </a:r>
          </a:p>
          <a:p>
            <a:pPr eaLnBrk="1" hangingPunct="1"/>
            <a:r>
              <a:rPr lang="es-ES" sz="1400" b="1" dirty="0" err="1" smtClean="0">
                <a:effectLst>
                  <a:outerShdw blurRad="38100" dist="38100" dir="2700000" algn="tl">
                    <a:srgbClr val="000000">
                      <a:alpha val="43137"/>
                    </a:srgbClr>
                  </a:outerShdw>
                </a:effectLst>
                <a:latin typeface="Verdana" pitchFamily="34" charset="0"/>
              </a:rPr>
              <a:t>EmployeeName</a:t>
            </a:r>
            <a:endParaRPr lang="es-ES" sz="1400" b="1" dirty="0" smtClean="0">
              <a:effectLst>
                <a:outerShdw blurRad="38100" dist="38100" dir="2700000" algn="tl">
                  <a:srgbClr val="000000">
                    <a:alpha val="43137"/>
                  </a:srgbClr>
                </a:outerShdw>
              </a:effectLst>
              <a:latin typeface="Verdana" pitchFamily="34" charset="0"/>
            </a:endParaRPr>
          </a:p>
          <a:p>
            <a:pPr eaLnBrk="1" hangingPunct="1"/>
            <a:r>
              <a:rPr lang="es-ES" sz="1400" dirty="0" err="1" smtClean="0">
                <a:latin typeface="Verdana" pitchFamily="34" charset="0"/>
              </a:rPr>
              <a:t>EmployeeSalary</a:t>
            </a:r>
            <a:endParaRPr lang="es-ES" sz="1400" dirty="0">
              <a:latin typeface="Verdana" pitchFamily="34" charset="0"/>
            </a:endParaRPr>
          </a:p>
          <a:p>
            <a:pPr eaLnBrk="1" hangingPunct="1"/>
            <a:endParaRPr lang="es-ES" sz="1400" dirty="0">
              <a:latin typeface="Verdana" pitchFamily="34" charset="0"/>
            </a:endParaRPr>
          </a:p>
        </p:txBody>
      </p:sp>
      <p:sp>
        <p:nvSpPr>
          <p:cNvPr id="21" name="Text Box 50"/>
          <p:cNvSpPr txBox="1">
            <a:spLocks noChangeArrowheads="1"/>
          </p:cNvSpPr>
          <p:nvPr/>
        </p:nvSpPr>
        <p:spPr bwMode="auto">
          <a:xfrm>
            <a:off x="462062" y="4990288"/>
            <a:ext cx="235373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400" b="1" dirty="0" err="1" smtClean="0">
                <a:effectLst>
                  <a:outerShdw blurRad="38100" dist="38100" dir="2700000" algn="tl">
                    <a:srgbClr val="000000">
                      <a:alpha val="43137"/>
                    </a:srgbClr>
                  </a:outerShdw>
                </a:effectLst>
                <a:latin typeface="Verdana" pitchFamily="34" charset="0"/>
              </a:rPr>
              <a:t>CustomerId</a:t>
            </a:r>
            <a:r>
              <a:rPr lang="es-ES" sz="1400" b="1" dirty="0" smtClean="0">
                <a:effectLst>
                  <a:outerShdw blurRad="38100" dist="38100" dir="2700000" algn="tl">
                    <a:srgbClr val="000000">
                      <a:alpha val="43137"/>
                    </a:srgbClr>
                  </a:outerShdw>
                </a:effectLst>
                <a:latin typeface="Verdana" pitchFamily="34" charset="0"/>
              </a:rPr>
              <a:t>*</a:t>
            </a:r>
          </a:p>
          <a:p>
            <a:pPr eaLnBrk="1" hangingPunct="1"/>
            <a:r>
              <a:rPr lang="es-ES" sz="1400" dirty="0" err="1" smtClean="0">
                <a:latin typeface="Verdana" pitchFamily="34" charset="0"/>
              </a:rPr>
              <a:t>CustomerTaxpayerID</a:t>
            </a:r>
            <a:endParaRPr lang="es-ES" sz="1400" dirty="0">
              <a:latin typeface="Verdana" pitchFamily="34" charset="0"/>
            </a:endParaRPr>
          </a:p>
        </p:txBody>
      </p:sp>
      <p:sp>
        <p:nvSpPr>
          <p:cNvPr id="22" name="Text Box 50"/>
          <p:cNvSpPr txBox="1">
            <a:spLocks noChangeArrowheads="1"/>
          </p:cNvSpPr>
          <p:nvPr/>
        </p:nvSpPr>
        <p:spPr bwMode="auto">
          <a:xfrm>
            <a:off x="3227848" y="5004802"/>
            <a:ext cx="3445463" cy="95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400" b="1" dirty="0" err="1" smtClean="0">
                <a:effectLst>
                  <a:outerShdw blurRad="38100" dist="38100" dir="2700000" algn="tl">
                    <a:srgbClr val="000000">
                      <a:alpha val="43137"/>
                    </a:srgbClr>
                  </a:outerShdw>
                </a:effectLst>
                <a:latin typeface="Verdana" pitchFamily="34" charset="0"/>
              </a:rPr>
              <a:t>PassengerId</a:t>
            </a:r>
            <a:r>
              <a:rPr lang="es-ES" sz="1400" b="1" dirty="0" smtClean="0">
                <a:effectLst>
                  <a:outerShdw blurRad="38100" dist="38100" dir="2700000" algn="tl">
                    <a:srgbClr val="000000">
                      <a:alpha val="43137"/>
                    </a:srgbClr>
                  </a:outerShdw>
                </a:effectLst>
                <a:latin typeface="Verdana" pitchFamily="34" charset="0"/>
              </a:rPr>
              <a:t>*</a:t>
            </a:r>
          </a:p>
          <a:p>
            <a:pPr eaLnBrk="1" hangingPunct="1"/>
            <a:r>
              <a:rPr lang="es-ES" sz="1400" dirty="0" err="1" smtClean="0">
                <a:latin typeface="Verdana" pitchFamily="34" charset="0"/>
              </a:rPr>
              <a:t>PassengerPassportNmber</a:t>
            </a:r>
            <a:endParaRPr lang="es-ES" sz="1400" dirty="0" smtClean="0">
              <a:latin typeface="Verdana" pitchFamily="34" charset="0"/>
            </a:endParaRPr>
          </a:p>
          <a:p>
            <a:pPr eaLnBrk="1" hangingPunct="1"/>
            <a:r>
              <a:rPr lang="es-ES" sz="1400" dirty="0" err="1" smtClean="0">
                <a:latin typeface="Verdana" pitchFamily="34" charset="0"/>
              </a:rPr>
              <a:t>PassengerPassportExpirationDate</a:t>
            </a:r>
            <a:endParaRPr lang="es-ES" sz="1400" dirty="0">
              <a:latin typeface="Verdana" pitchFamily="34" charset="0"/>
            </a:endParaRPr>
          </a:p>
          <a:p>
            <a:pPr eaLnBrk="1" hangingPunct="1"/>
            <a:endParaRPr lang="es-ES" sz="1400" dirty="0">
              <a:latin typeface="Verdana" pitchFamily="34" charset="0"/>
            </a:endParaRPr>
          </a:p>
        </p:txBody>
      </p:sp>
      <p:sp>
        <p:nvSpPr>
          <p:cNvPr id="23" name="Text Box 50"/>
          <p:cNvSpPr txBox="1">
            <a:spLocks noChangeArrowheads="1"/>
          </p:cNvSpPr>
          <p:nvPr/>
        </p:nvSpPr>
        <p:spPr bwMode="auto">
          <a:xfrm>
            <a:off x="6732870" y="5004802"/>
            <a:ext cx="2255309" cy="74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400" b="1" dirty="0" err="1" smtClean="0">
                <a:effectLst>
                  <a:outerShdw blurRad="38100" dist="38100" dir="2700000" algn="tl">
                    <a:srgbClr val="000000">
                      <a:alpha val="43137"/>
                    </a:srgbClr>
                  </a:outerShdw>
                </a:effectLst>
                <a:latin typeface="Verdana" pitchFamily="34" charset="0"/>
              </a:rPr>
              <a:t>EmployeeId</a:t>
            </a:r>
            <a:r>
              <a:rPr lang="es-ES" sz="1400" b="1" dirty="0" smtClean="0">
                <a:effectLst>
                  <a:outerShdw blurRad="38100" dist="38100" dir="2700000" algn="tl">
                    <a:srgbClr val="000000">
                      <a:alpha val="43137"/>
                    </a:srgbClr>
                  </a:outerShdw>
                </a:effectLst>
                <a:latin typeface="Verdana" pitchFamily="34" charset="0"/>
              </a:rPr>
              <a:t>*</a:t>
            </a:r>
          </a:p>
          <a:p>
            <a:pPr eaLnBrk="1" hangingPunct="1"/>
            <a:r>
              <a:rPr lang="es-ES" sz="1400" dirty="0" err="1" smtClean="0">
                <a:latin typeface="Verdana" pitchFamily="34" charset="0"/>
              </a:rPr>
              <a:t>EmployeeSalary</a:t>
            </a:r>
            <a:endParaRPr lang="es-ES" sz="1400" dirty="0">
              <a:latin typeface="Verdana" pitchFamily="34" charset="0"/>
            </a:endParaRPr>
          </a:p>
          <a:p>
            <a:pPr eaLnBrk="1" hangingPunct="1"/>
            <a:endParaRPr lang="es-ES" sz="1400" dirty="0">
              <a:latin typeface="Verdana" pitchFamily="34" charset="0"/>
            </a:endParaRPr>
          </a:p>
        </p:txBody>
      </p:sp>
      <p:sp>
        <p:nvSpPr>
          <p:cNvPr id="24" name="Text Box 1040"/>
          <p:cNvSpPr txBox="1">
            <a:spLocks noChangeArrowheads="1"/>
          </p:cNvSpPr>
          <p:nvPr/>
        </p:nvSpPr>
        <p:spPr bwMode="auto">
          <a:xfrm>
            <a:off x="1574178" y="4313748"/>
            <a:ext cx="68479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UY" sz="1800" dirty="0" smtClean="0">
                <a:latin typeface="+mn-lt"/>
              </a:rPr>
              <a:t>Tabla</a:t>
            </a:r>
            <a:endParaRPr lang="en-US" sz="1800" dirty="0">
              <a:latin typeface="+mn-lt"/>
            </a:endParaRPr>
          </a:p>
        </p:txBody>
      </p:sp>
      <p:sp>
        <p:nvSpPr>
          <p:cNvPr id="25" name="AutoShape 1051"/>
          <p:cNvSpPr>
            <a:spLocks noChangeArrowheads="1"/>
          </p:cNvSpPr>
          <p:nvPr/>
        </p:nvSpPr>
        <p:spPr bwMode="auto">
          <a:xfrm rot="10800000" flipH="1">
            <a:off x="639141" y="4291293"/>
            <a:ext cx="935037" cy="5048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8E9D01"/>
          </a:solidFill>
          <a:ln w="19050">
            <a:solidFill>
              <a:schemeClr val="tx1"/>
            </a:solidFill>
            <a:miter lim="800000"/>
            <a:headEnd/>
            <a:tailEnd/>
          </a:ln>
        </p:spPr>
        <p:txBody>
          <a:bodyPr wrap="none" lIns="90000" tIns="46800" rIns="90000" bIns="46800" anchor="ctr"/>
          <a:lstStyle/>
          <a:p>
            <a:endParaRPr lang="es-UY"/>
          </a:p>
        </p:txBody>
      </p:sp>
      <p:sp>
        <p:nvSpPr>
          <p:cNvPr id="28" name="Text Box 1040"/>
          <p:cNvSpPr txBox="1">
            <a:spLocks noChangeArrowheads="1"/>
          </p:cNvSpPr>
          <p:nvPr/>
        </p:nvSpPr>
        <p:spPr bwMode="auto">
          <a:xfrm>
            <a:off x="4556808" y="4364550"/>
            <a:ext cx="68479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UY" sz="1800" dirty="0" smtClean="0">
                <a:latin typeface="+mn-lt"/>
              </a:rPr>
              <a:t>Tabla</a:t>
            </a:r>
            <a:endParaRPr lang="en-US" sz="1800" dirty="0">
              <a:latin typeface="+mn-lt"/>
            </a:endParaRPr>
          </a:p>
        </p:txBody>
      </p:sp>
      <p:sp>
        <p:nvSpPr>
          <p:cNvPr id="32" name="AutoShape 1051"/>
          <p:cNvSpPr>
            <a:spLocks noChangeArrowheads="1"/>
          </p:cNvSpPr>
          <p:nvPr/>
        </p:nvSpPr>
        <p:spPr bwMode="auto">
          <a:xfrm rot="10800000" flipH="1">
            <a:off x="3621771" y="4342095"/>
            <a:ext cx="935037" cy="5048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8E9D01"/>
          </a:solidFill>
          <a:ln w="19050">
            <a:solidFill>
              <a:schemeClr val="tx1"/>
            </a:solidFill>
            <a:miter lim="800000"/>
            <a:headEnd/>
            <a:tailEnd/>
          </a:ln>
        </p:spPr>
        <p:txBody>
          <a:bodyPr wrap="none" lIns="90000" tIns="46800" rIns="90000" bIns="46800" anchor="ctr"/>
          <a:lstStyle/>
          <a:p>
            <a:endParaRPr lang="es-UY"/>
          </a:p>
        </p:txBody>
      </p:sp>
      <p:sp>
        <p:nvSpPr>
          <p:cNvPr id="33" name="Text Box 1040"/>
          <p:cNvSpPr txBox="1">
            <a:spLocks noChangeArrowheads="1"/>
          </p:cNvSpPr>
          <p:nvPr/>
        </p:nvSpPr>
        <p:spPr bwMode="auto">
          <a:xfrm>
            <a:off x="7855777" y="4249441"/>
            <a:ext cx="68479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UY" sz="1800" dirty="0" smtClean="0">
                <a:latin typeface="+mn-lt"/>
              </a:rPr>
              <a:t>Tabla</a:t>
            </a:r>
            <a:endParaRPr lang="en-US" sz="1800" dirty="0">
              <a:latin typeface="+mn-lt"/>
            </a:endParaRPr>
          </a:p>
        </p:txBody>
      </p:sp>
      <p:sp>
        <p:nvSpPr>
          <p:cNvPr id="34" name="AutoShape 1051"/>
          <p:cNvSpPr>
            <a:spLocks noChangeArrowheads="1"/>
          </p:cNvSpPr>
          <p:nvPr/>
        </p:nvSpPr>
        <p:spPr bwMode="auto">
          <a:xfrm rot="10800000" flipH="1">
            <a:off x="6920740" y="4226986"/>
            <a:ext cx="935037" cy="5048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8E9D01"/>
          </a:solidFill>
          <a:ln w="19050">
            <a:solidFill>
              <a:schemeClr val="tx1"/>
            </a:solidFill>
            <a:miter lim="800000"/>
            <a:headEnd/>
            <a:tailEnd/>
          </a:ln>
        </p:spPr>
        <p:txBody>
          <a:bodyPr wrap="none" lIns="90000" tIns="46800" rIns="90000" bIns="46800" anchor="ctr"/>
          <a:lstStyle/>
          <a:p>
            <a:endParaRPr lang="es-UY"/>
          </a:p>
        </p:txBody>
      </p:sp>
      <p:sp>
        <p:nvSpPr>
          <p:cNvPr id="31"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MÁS SOBRE </a:t>
            </a:r>
            <a:r>
              <a:rPr lang="en-US" b="0" i="0" dirty="0" smtClean="0">
                <a:solidFill>
                  <a:schemeClr val="bg1">
                    <a:lumMod val="95000"/>
                  </a:schemeClr>
                </a:solidFill>
              </a:rPr>
              <a:t>SUBTIPOS</a:t>
            </a:r>
            <a:r>
              <a:rPr lang="en-US" b="0" i="0" dirty="0" smtClean="0">
                <a:solidFill>
                  <a:schemeClr val="bg1">
                    <a:lumMod val="95000"/>
                  </a:schemeClr>
                </a:solidFill>
              </a:rPr>
              <a:t>: </a:t>
            </a:r>
            <a:r>
              <a:rPr lang="en-US" b="0" i="0" dirty="0" err="1" smtClean="0">
                <a:solidFill>
                  <a:schemeClr val="bg1">
                    <a:lumMod val="95000"/>
                  </a:schemeClr>
                </a:solidFill>
              </a:rPr>
              <a:t>Especializaci</a:t>
            </a:r>
            <a:r>
              <a:rPr lang="en-US" b="0" i="0" dirty="0" err="1" smtClean="0">
                <a:solidFill>
                  <a:schemeClr val="bg1">
                    <a:lumMod val="95000"/>
                  </a:schemeClr>
                </a:solidFill>
              </a:rPr>
              <a:t>ón</a:t>
            </a:r>
            <a:endParaRPr lang="en-US" b="0" i="0" dirty="0">
              <a:solidFill>
                <a:schemeClr val="bg1">
                  <a:lumMod val="95000"/>
                </a:schemeClr>
              </a:solidFill>
            </a:endParaRPr>
          </a:p>
        </p:txBody>
      </p:sp>
    </p:spTree>
    <p:extLst>
      <p:ext uri="{BB962C8B-B14F-4D97-AF65-F5344CB8AC3E}">
        <p14:creationId xmlns:p14="http://schemas.microsoft.com/office/powerpoint/2010/main" val="278168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0462" y="2791721"/>
            <a:ext cx="3241294" cy="1362075"/>
          </a:xfrm>
        </p:spPr>
        <p:txBody>
          <a:bodyPr/>
          <a:lstStyle/>
          <a:p>
            <a:r>
              <a:rPr lang="es-UY" dirty="0" smtClean="0"/>
              <a:t>Múltiples referencias</a:t>
            </a:r>
            <a:endParaRPr lang="es-UY" dirty="0"/>
          </a:p>
        </p:txBody>
      </p:sp>
    </p:spTree>
    <p:extLst>
      <p:ext uri="{BB962C8B-B14F-4D97-AF65-F5344CB8AC3E}">
        <p14:creationId xmlns:p14="http://schemas.microsoft.com/office/powerpoint/2010/main" val="1004994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rot="21409244">
            <a:off x="201841" y="240904"/>
            <a:ext cx="4865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cs typeface="Arial" charset="0"/>
              </a:defRPr>
            </a:lvl1pPr>
            <a:lvl2pPr marL="742950" indent="-285750" eaLnBrk="0" hangingPunct="0">
              <a:defRPr sz="1200">
                <a:solidFill>
                  <a:schemeClr val="tx1"/>
                </a:solidFill>
                <a:latin typeface="Times New Roman" pitchFamily="18" charset="0"/>
                <a:cs typeface="Arial" charset="0"/>
              </a:defRPr>
            </a:lvl2pPr>
            <a:lvl3pPr marL="1143000" indent="-228600" eaLnBrk="0" hangingPunct="0">
              <a:defRPr sz="1200">
                <a:solidFill>
                  <a:schemeClr val="tx1"/>
                </a:solidFill>
                <a:latin typeface="Times New Roman" pitchFamily="18" charset="0"/>
                <a:cs typeface="Arial" charset="0"/>
              </a:defRPr>
            </a:lvl3pPr>
            <a:lvl4pPr marL="1600200" indent="-228600" eaLnBrk="0" hangingPunct="0">
              <a:defRPr sz="1200">
                <a:solidFill>
                  <a:schemeClr val="tx1"/>
                </a:solidFill>
                <a:latin typeface="Times New Roman" pitchFamily="18" charset="0"/>
                <a:cs typeface="Arial" charset="0"/>
              </a:defRPr>
            </a:lvl4pPr>
            <a:lvl5pPr marL="2057400" indent="-228600" eaLnBrk="0" hangingPunct="0">
              <a:defRPr sz="12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2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2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2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200">
                <a:solidFill>
                  <a:schemeClr val="tx1"/>
                </a:solidFill>
                <a:latin typeface="Times New Roman" pitchFamily="18" charset="0"/>
                <a:cs typeface="Arial" charset="0"/>
              </a:defRPr>
            </a:lvl9pPr>
          </a:lstStyle>
          <a:p>
            <a:pPr eaLnBrk="1" hangingPunct="1">
              <a:defRPr/>
            </a:pPr>
            <a:r>
              <a:rPr lang="es-UY" sz="3200" b="1" dirty="0" smtClean="0">
                <a:solidFill>
                  <a:srgbClr val="76A000"/>
                </a:solidFill>
                <a:effectLst>
                  <a:outerShdw blurRad="38100" dist="38100" dir="2700000" algn="tl">
                    <a:srgbClr val="000000">
                      <a:alpha val="43137"/>
                    </a:srgbClr>
                  </a:outerShdw>
                </a:effectLst>
                <a:latin typeface="+mn-lt"/>
              </a:rPr>
              <a:t>Múltiples referencias</a:t>
            </a:r>
          </a:p>
        </p:txBody>
      </p:sp>
      <p:sp>
        <p:nvSpPr>
          <p:cNvPr id="3" name="Text Box 28"/>
          <p:cNvSpPr txBox="1">
            <a:spLocks noChangeArrowheads="1"/>
          </p:cNvSpPr>
          <p:nvPr/>
        </p:nvSpPr>
        <p:spPr bwMode="auto">
          <a:xfrm>
            <a:off x="4417783" y="3904783"/>
            <a:ext cx="1036159" cy="371513"/>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800" dirty="0" smtClean="0">
                <a:latin typeface="Verdana" pitchFamily="34" charset="0"/>
              </a:rPr>
              <a:t>FLIGHT</a:t>
            </a:r>
            <a:endParaRPr lang="es-ES" sz="1800" dirty="0">
              <a:latin typeface="Verdana" pitchFamily="34" charset="0"/>
            </a:endParaRPr>
          </a:p>
        </p:txBody>
      </p:sp>
      <p:sp>
        <p:nvSpPr>
          <p:cNvPr id="4" name="Text Box 28"/>
          <p:cNvSpPr txBox="1">
            <a:spLocks noChangeArrowheads="1"/>
          </p:cNvSpPr>
          <p:nvPr/>
        </p:nvSpPr>
        <p:spPr bwMode="auto">
          <a:xfrm>
            <a:off x="5803873" y="2954119"/>
            <a:ext cx="1213772" cy="371513"/>
          </a:xfrm>
          <a:prstGeom prst="rect">
            <a:avLst/>
          </a:prstGeom>
          <a:solidFill>
            <a:schemeClr val="bg1">
              <a:lumMod val="75000"/>
            </a:schemeClr>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800" dirty="0" smtClean="0">
                <a:latin typeface="Verdana" pitchFamily="34" charset="0"/>
              </a:rPr>
              <a:t>AIRPORT</a:t>
            </a:r>
            <a:endParaRPr lang="es-ES" sz="1800" dirty="0">
              <a:latin typeface="Verdana" pitchFamily="34" charset="0"/>
            </a:endParaRPr>
          </a:p>
        </p:txBody>
      </p:sp>
      <p:sp>
        <p:nvSpPr>
          <p:cNvPr id="5" name="Text Box 28"/>
          <p:cNvSpPr txBox="1">
            <a:spLocks noChangeArrowheads="1"/>
          </p:cNvSpPr>
          <p:nvPr/>
        </p:nvSpPr>
        <p:spPr bwMode="auto">
          <a:xfrm>
            <a:off x="6271766" y="1967131"/>
            <a:ext cx="1854652" cy="371513"/>
          </a:xfrm>
          <a:prstGeom prst="rect">
            <a:avLst/>
          </a:prstGeom>
          <a:solidFill>
            <a:schemeClr val="bg1">
              <a:lumMod val="75000"/>
            </a:schemeClr>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800" dirty="0" smtClean="0">
                <a:latin typeface="Verdana" pitchFamily="34" charset="0"/>
              </a:rPr>
              <a:t>COUNTRYCITY</a:t>
            </a:r>
            <a:endParaRPr lang="es-ES" sz="1800" dirty="0">
              <a:latin typeface="Verdana" pitchFamily="34" charset="0"/>
            </a:endParaRPr>
          </a:p>
        </p:txBody>
      </p:sp>
      <p:sp>
        <p:nvSpPr>
          <p:cNvPr id="6" name="Text Box 28"/>
          <p:cNvSpPr txBox="1">
            <a:spLocks noChangeArrowheads="1"/>
          </p:cNvSpPr>
          <p:nvPr/>
        </p:nvSpPr>
        <p:spPr bwMode="auto">
          <a:xfrm>
            <a:off x="4185559" y="1255927"/>
            <a:ext cx="1309631" cy="371513"/>
          </a:xfrm>
          <a:prstGeom prst="rect">
            <a:avLst/>
          </a:prstGeom>
          <a:solidFill>
            <a:srgbClr val="FFC000"/>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800" dirty="0" smtClean="0">
                <a:latin typeface="Verdana" pitchFamily="34" charset="0"/>
              </a:rPr>
              <a:t>COUNTRY</a:t>
            </a:r>
            <a:endParaRPr lang="es-ES" sz="1800" dirty="0">
              <a:latin typeface="Verdana" pitchFamily="34" charset="0"/>
            </a:endParaRPr>
          </a:p>
        </p:txBody>
      </p:sp>
      <p:sp>
        <p:nvSpPr>
          <p:cNvPr id="7" name="Text Box 28"/>
          <p:cNvSpPr txBox="1">
            <a:spLocks noChangeArrowheads="1"/>
          </p:cNvSpPr>
          <p:nvPr/>
        </p:nvSpPr>
        <p:spPr bwMode="auto">
          <a:xfrm>
            <a:off x="2719592" y="2954119"/>
            <a:ext cx="1141957" cy="371513"/>
          </a:xfrm>
          <a:prstGeom prst="rect">
            <a:avLst/>
          </a:prstGeom>
          <a:solidFill>
            <a:schemeClr val="accent4">
              <a:lumMod val="60000"/>
              <a:lumOff val="40000"/>
            </a:schemeClr>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800" dirty="0" smtClean="0">
                <a:latin typeface="Verdana" pitchFamily="34" charset="0"/>
              </a:rPr>
              <a:t>AIRLINE</a:t>
            </a:r>
            <a:endParaRPr lang="es-ES" sz="1800" dirty="0">
              <a:latin typeface="Verdana" pitchFamily="34" charset="0"/>
            </a:endParaRP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5027" y="3990296"/>
            <a:ext cx="2101561" cy="1525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Freeform 23"/>
          <p:cNvSpPr/>
          <p:nvPr/>
        </p:nvSpPr>
        <p:spPr>
          <a:xfrm>
            <a:off x="6647525" y="3294749"/>
            <a:ext cx="1792450" cy="2091220"/>
          </a:xfrm>
          <a:custGeom>
            <a:avLst/>
            <a:gdLst>
              <a:gd name="connsiteX0" fmla="*/ 0 w 1792450"/>
              <a:gd name="connsiteY0" fmla="*/ 2017485 h 2091220"/>
              <a:gd name="connsiteX1" fmla="*/ 1291772 w 1792450"/>
              <a:gd name="connsiteY1" fmla="*/ 1973942 h 2091220"/>
              <a:gd name="connsiteX2" fmla="*/ 1770743 w 1792450"/>
              <a:gd name="connsiteY2" fmla="*/ 914400 h 2091220"/>
              <a:gd name="connsiteX3" fmla="*/ 667658 w 1792450"/>
              <a:gd name="connsiteY3" fmla="*/ 0 h 2091220"/>
            </a:gdLst>
            <a:ahLst/>
            <a:cxnLst>
              <a:cxn ang="0">
                <a:pos x="connsiteX0" y="connsiteY0"/>
              </a:cxn>
              <a:cxn ang="0">
                <a:pos x="connsiteX1" y="connsiteY1"/>
              </a:cxn>
              <a:cxn ang="0">
                <a:pos x="connsiteX2" y="connsiteY2"/>
              </a:cxn>
              <a:cxn ang="0">
                <a:pos x="connsiteX3" y="connsiteY3"/>
              </a:cxn>
            </a:cxnLst>
            <a:rect l="l" t="t" r="r" b="b"/>
            <a:pathLst>
              <a:path w="1792450" h="2091220">
                <a:moveTo>
                  <a:pt x="0" y="2017485"/>
                </a:moveTo>
                <a:cubicBezTo>
                  <a:pt x="498324" y="2087637"/>
                  <a:pt x="996648" y="2157789"/>
                  <a:pt x="1291772" y="1973942"/>
                </a:cubicBezTo>
                <a:cubicBezTo>
                  <a:pt x="1586896" y="1790095"/>
                  <a:pt x="1874762" y="1243390"/>
                  <a:pt x="1770743" y="914400"/>
                </a:cubicBezTo>
                <a:cubicBezTo>
                  <a:pt x="1666724" y="585410"/>
                  <a:pt x="1167191" y="292705"/>
                  <a:pt x="667658" y="0"/>
                </a:cubicBezTo>
              </a:path>
            </a:pathLst>
          </a:custGeom>
          <a:noFill/>
          <a:ln w="22225">
            <a:solidFill>
              <a:schemeClr val="accent6">
                <a:lumMod val="75000"/>
              </a:schemeClr>
            </a:solidFill>
            <a:tailEnd type="arrow"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cxnSp>
        <p:nvCxnSpPr>
          <p:cNvPr id="42" name="Straight Connector 41"/>
          <p:cNvCxnSpPr/>
          <p:nvPr/>
        </p:nvCxnSpPr>
        <p:spPr>
          <a:xfrm>
            <a:off x="5712242" y="1427169"/>
            <a:ext cx="496576" cy="435429"/>
          </a:xfrm>
          <a:prstGeom prst="line">
            <a:avLst/>
          </a:prstGeom>
          <a:ln>
            <a:headEnd type="arrow" w="lg" len="lg"/>
            <a:tailEnd type="arrow" w="lg" len="lg"/>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flipV="1">
            <a:off x="6052438" y="1708385"/>
            <a:ext cx="88843" cy="92530"/>
          </a:xfrm>
          <a:prstGeom prst="line">
            <a:avLst/>
          </a:prstGeom>
          <a:ln>
            <a:headEnd type="arrow" w="lg" len="lg"/>
            <a:tailEnd type="none" w="lg" len="lg"/>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 idx="1"/>
          </p:cNvCxnSpPr>
          <p:nvPr/>
        </p:nvCxnSpPr>
        <p:spPr>
          <a:xfrm flipH="1">
            <a:off x="4956625" y="3139876"/>
            <a:ext cx="847248" cy="781276"/>
          </a:xfrm>
          <a:prstGeom prst="line">
            <a:avLst/>
          </a:prstGeom>
          <a:ln>
            <a:headEnd type="arrow" w="lg" len="lg"/>
            <a:tailEnd type="arrow" w="lg" len="lg"/>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H="1">
            <a:off x="5322193" y="3367499"/>
            <a:ext cx="481680" cy="508256"/>
          </a:xfrm>
          <a:prstGeom prst="line">
            <a:avLst/>
          </a:prstGeom>
          <a:ln>
            <a:headEnd type="arrow" w="lg" len="lg"/>
            <a:tailEnd type="arrow" w="lg" len="lg"/>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81433" y="3706900"/>
            <a:ext cx="98353" cy="85273"/>
          </a:xfrm>
          <a:prstGeom prst="line">
            <a:avLst/>
          </a:prstGeom>
          <a:ln>
            <a:headEnd type="arrow" w="lg" len="lg"/>
            <a:tailEnd type="none" w="lg" len="lg"/>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flipV="1">
            <a:off x="5069385" y="3728674"/>
            <a:ext cx="98353" cy="85273"/>
          </a:xfrm>
          <a:prstGeom prst="line">
            <a:avLst/>
          </a:prstGeom>
          <a:ln>
            <a:headEnd type="arrow" w="lg" len="lg"/>
            <a:tailEnd type="none" w="lg" len="lg"/>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H="1">
            <a:off x="6185779" y="2358779"/>
            <a:ext cx="481680" cy="508256"/>
          </a:xfrm>
          <a:prstGeom prst="line">
            <a:avLst/>
          </a:prstGeom>
          <a:ln>
            <a:headEnd type="arrow" w="lg" len="lg"/>
            <a:tailEnd type="arrow" w="lg" len="lg"/>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flipV="1">
            <a:off x="6245019" y="2698180"/>
            <a:ext cx="98353" cy="85273"/>
          </a:xfrm>
          <a:prstGeom prst="line">
            <a:avLst/>
          </a:prstGeom>
          <a:ln>
            <a:headEnd type="arrow" w="lg" len="lg"/>
            <a:tailEnd type="none" w="lg" len="lg"/>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872650" y="3367499"/>
            <a:ext cx="496576" cy="435429"/>
          </a:xfrm>
          <a:prstGeom prst="line">
            <a:avLst/>
          </a:prstGeom>
          <a:ln>
            <a:headEnd type="arrow" w="lg" len="lg"/>
            <a:tailEnd type="arrow" w="lg" len="lg"/>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flipH="1" flipV="1">
            <a:off x="4212846" y="3648715"/>
            <a:ext cx="88843" cy="92530"/>
          </a:xfrm>
          <a:prstGeom prst="line">
            <a:avLst/>
          </a:prstGeom>
          <a:ln>
            <a:headEnd type="arrow" w="lg" len="lg"/>
            <a:tailEnd type="none" w="lg" len="lg"/>
          </a:ln>
        </p:spPr>
        <p:style>
          <a:lnRef idx="2">
            <a:schemeClr val="accent1"/>
          </a:lnRef>
          <a:fillRef idx="0">
            <a:schemeClr val="accent1"/>
          </a:fillRef>
          <a:effectRef idx="1">
            <a:schemeClr val="accent1"/>
          </a:effectRef>
          <a:fontRef idx="minor">
            <a:schemeClr val="tx1"/>
          </a:fontRef>
        </p:style>
      </p:cxnSp>
      <p:pic>
        <p:nvPicPr>
          <p:cNvPr id="5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904" y="4119818"/>
            <a:ext cx="37338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5" name="Straight Connector 24"/>
          <p:cNvCxnSpPr/>
          <p:nvPr/>
        </p:nvCxnSpPr>
        <p:spPr>
          <a:xfrm flipH="1">
            <a:off x="6410749" y="2351525"/>
            <a:ext cx="481680" cy="508256"/>
          </a:xfrm>
          <a:prstGeom prst="line">
            <a:avLst/>
          </a:prstGeom>
          <a:ln>
            <a:headEnd type="arrow" w="lg" len="lg"/>
            <a:tailEnd type="arrow" w="lg" len="lg"/>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6469989" y="2690926"/>
            <a:ext cx="98353" cy="85273"/>
          </a:xfrm>
          <a:prstGeom prst="line">
            <a:avLst/>
          </a:prstGeom>
          <a:ln>
            <a:headEnd type="arrow" w="lg" len="lg"/>
            <a:tailEnd type="none" w="lg" len="lg"/>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603390" y="1608597"/>
            <a:ext cx="496576" cy="435429"/>
          </a:xfrm>
          <a:prstGeom prst="line">
            <a:avLst/>
          </a:prstGeom>
          <a:ln>
            <a:headEnd type="arrow" w="lg" len="lg"/>
            <a:tailEnd type="arrow" w="lg" len="lg"/>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flipV="1">
            <a:off x="5943586" y="1889813"/>
            <a:ext cx="88843" cy="92530"/>
          </a:xfrm>
          <a:prstGeom prst="line">
            <a:avLst/>
          </a:prstGeom>
          <a:ln>
            <a:headEnd type="arrow" w="lg" len="lg"/>
            <a:tailEnd type="none" w="lg" len="lg"/>
          </a:ln>
        </p:spPr>
        <p:style>
          <a:lnRef idx="2">
            <a:schemeClr val="accent1"/>
          </a:lnRef>
          <a:fillRef idx="0">
            <a:schemeClr val="accent1"/>
          </a:fillRef>
          <a:effectRef idx="1">
            <a:schemeClr val="accent1"/>
          </a:effectRef>
          <a:fontRef idx="minor">
            <a:schemeClr val="tx1"/>
          </a:fontRef>
        </p:style>
      </p:cxnSp>
      <p:sp>
        <p:nvSpPr>
          <p:cNvPr id="29" name="Freeform 28"/>
          <p:cNvSpPr/>
          <p:nvPr/>
        </p:nvSpPr>
        <p:spPr>
          <a:xfrm>
            <a:off x="7112009" y="3340146"/>
            <a:ext cx="953082" cy="1870487"/>
          </a:xfrm>
          <a:custGeom>
            <a:avLst/>
            <a:gdLst>
              <a:gd name="connsiteX0" fmla="*/ 362857 w 778937"/>
              <a:gd name="connsiteY0" fmla="*/ 1828800 h 1828800"/>
              <a:gd name="connsiteX1" fmla="*/ 769257 w 778937"/>
              <a:gd name="connsiteY1" fmla="*/ 899886 h 1828800"/>
              <a:gd name="connsiteX2" fmla="*/ 0 w 778937"/>
              <a:gd name="connsiteY2" fmla="*/ 0 h 1828800"/>
            </a:gdLst>
            <a:ahLst/>
            <a:cxnLst>
              <a:cxn ang="0">
                <a:pos x="connsiteX0" y="connsiteY0"/>
              </a:cxn>
              <a:cxn ang="0">
                <a:pos x="connsiteX1" y="connsiteY1"/>
              </a:cxn>
              <a:cxn ang="0">
                <a:pos x="connsiteX2" y="connsiteY2"/>
              </a:cxn>
            </a:cxnLst>
            <a:rect l="l" t="t" r="r" b="b"/>
            <a:pathLst>
              <a:path w="778937" h="1828800">
                <a:moveTo>
                  <a:pt x="362857" y="1828800"/>
                </a:moveTo>
                <a:cubicBezTo>
                  <a:pt x="596295" y="1516743"/>
                  <a:pt x="829733" y="1204686"/>
                  <a:pt x="769257" y="899886"/>
                </a:cubicBezTo>
                <a:cubicBezTo>
                  <a:pt x="708781" y="595086"/>
                  <a:pt x="354390" y="297543"/>
                  <a:pt x="0" y="0"/>
                </a:cubicBezTo>
              </a:path>
            </a:pathLst>
          </a:custGeom>
          <a:noFill/>
          <a:ln w="22225">
            <a:solidFill>
              <a:schemeClr val="accent1"/>
            </a:solidFill>
            <a:headEnd type="none" w="lg" len="lg"/>
            <a:tailEnd type="arrow"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31" name="TextBox 30"/>
          <p:cNvSpPr txBox="1"/>
          <p:nvPr/>
        </p:nvSpPr>
        <p:spPr>
          <a:xfrm>
            <a:off x="4158369" y="4397837"/>
            <a:ext cx="1549804" cy="595086"/>
          </a:xfrm>
          <a:prstGeom prst="rect">
            <a:avLst/>
          </a:prstGeom>
        </p:spPr>
        <p:txBody>
          <a:bodyPr vert="horz" wrap="none" lIns="0" tIns="0" rIns="0" bIns="0" rtlCol="0" anchor="ctr">
            <a:normAutofit/>
          </a:bodyPr>
          <a:lstStyle/>
          <a:p>
            <a:r>
              <a:rPr lang="es-UY" i="0" dirty="0" err="1" smtClean="0">
                <a:latin typeface="Segoe"/>
              </a:rPr>
              <a:t>CountryName</a:t>
            </a:r>
            <a:endParaRPr lang="es-UY" i="0" dirty="0" smtClean="0">
              <a:latin typeface="Segoe"/>
            </a:endParaRPr>
          </a:p>
        </p:txBody>
      </p:sp>
      <p:pic>
        <p:nvPicPr>
          <p:cNvPr id="3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904" y="1397462"/>
            <a:ext cx="2266950"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MÁS SOBRE </a:t>
            </a:r>
            <a:r>
              <a:rPr lang="en-US" b="0" i="0" dirty="0" smtClean="0">
                <a:solidFill>
                  <a:schemeClr val="bg1">
                    <a:lumMod val="95000"/>
                  </a:schemeClr>
                </a:solidFill>
              </a:rPr>
              <a:t>SUBTIPOS</a:t>
            </a:r>
            <a:r>
              <a:rPr lang="en-US" b="0" i="0" dirty="0" smtClean="0">
                <a:solidFill>
                  <a:schemeClr val="bg1">
                    <a:lumMod val="95000"/>
                  </a:schemeClr>
                </a:solidFill>
              </a:rPr>
              <a:t>: </a:t>
            </a:r>
            <a:r>
              <a:rPr lang="en-US" b="0" i="0" dirty="0" err="1" smtClean="0">
                <a:solidFill>
                  <a:schemeClr val="bg1">
                    <a:lumMod val="95000"/>
                  </a:schemeClr>
                </a:solidFill>
              </a:rPr>
              <a:t>Múltiples</a:t>
            </a:r>
            <a:r>
              <a:rPr lang="en-US" b="0" i="0" dirty="0" smtClean="0">
                <a:solidFill>
                  <a:schemeClr val="bg1">
                    <a:lumMod val="95000"/>
                  </a:schemeClr>
                </a:solidFill>
              </a:rPr>
              <a:t> </a:t>
            </a:r>
            <a:r>
              <a:rPr lang="en-US" b="0" i="0" dirty="0" err="1" smtClean="0">
                <a:solidFill>
                  <a:schemeClr val="bg1">
                    <a:lumMod val="95000"/>
                  </a:schemeClr>
                </a:solidFill>
              </a:rPr>
              <a:t>referencias</a:t>
            </a:r>
            <a:endParaRPr lang="en-US" b="0" i="0" dirty="0">
              <a:solidFill>
                <a:schemeClr val="bg1">
                  <a:lumMod val="95000"/>
                </a:schemeClr>
              </a:solidFill>
            </a:endParaRPr>
          </a:p>
        </p:txBody>
      </p:sp>
    </p:spTree>
    <p:extLst>
      <p:ext uri="{BB962C8B-B14F-4D97-AF65-F5344CB8AC3E}">
        <p14:creationId xmlns:p14="http://schemas.microsoft.com/office/powerpoint/2010/main" val="258922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80">
                                          <p:stCondLst>
                                            <p:cond delay="0"/>
                                          </p:stCondLst>
                                        </p:cTn>
                                        <p:tgtEl>
                                          <p:spTgt spid="31"/>
                                        </p:tgtEl>
                                      </p:cBhvr>
                                    </p:animEffect>
                                    <p:anim calcmode="lin" valueType="num">
                                      <p:cBhvr>
                                        <p:cTn id="8"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13" dur="26">
                                          <p:stCondLst>
                                            <p:cond delay="650"/>
                                          </p:stCondLst>
                                        </p:cTn>
                                        <p:tgtEl>
                                          <p:spTgt spid="31"/>
                                        </p:tgtEl>
                                      </p:cBhvr>
                                      <p:to x="100000" y="60000"/>
                                    </p:animScale>
                                    <p:animScale>
                                      <p:cBhvr>
                                        <p:cTn id="14" dur="166" decel="50000">
                                          <p:stCondLst>
                                            <p:cond delay="676"/>
                                          </p:stCondLst>
                                        </p:cTn>
                                        <p:tgtEl>
                                          <p:spTgt spid="31"/>
                                        </p:tgtEl>
                                      </p:cBhvr>
                                      <p:to x="100000" y="100000"/>
                                    </p:animScale>
                                    <p:animScale>
                                      <p:cBhvr>
                                        <p:cTn id="15" dur="26">
                                          <p:stCondLst>
                                            <p:cond delay="1312"/>
                                          </p:stCondLst>
                                        </p:cTn>
                                        <p:tgtEl>
                                          <p:spTgt spid="31"/>
                                        </p:tgtEl>
                                      </p:cBhvr>
                                      <p:to x="100000" y="80000"/>
                                    </p:animScale>
                                    <p:animScale>
                                      <p:cBhvr>
                                        <p:cTn id="16" dur="166" decel="50000">
                                          <p:stCondLst>
                                            <p:cond delay="1338"/>
                                          </p:stCondLst>
                                        </p:cTn>
                                        <p:tgtEl>
                                          <p:spTgt spid="31"/>
                                        </p:tgtEl>
                                      </p:cBhvr>
                                      <p:to x="100000" y="100000"/>
                                    </p:animScale>
                                    <p:animScale>
                                      <p:cBhvr>
                                        <p:cTn id="17" dur="26">
                                          <p:stCondLst>
                                            <p:cond delay="1642"/>
                                          </p:stCondLst>
                                        </p:cTn>
                                        <p:tgtEl>
                                          <p:spTgt spid="31"/>
                                        </p:tgtEl>
                                      </p:cBhvr>
                                      <p:to x="100000" y="90000"/>
                                    </p:animScale>
                                    <p:animScale>
                                      <p:cBhvr>
                                        <p:cTn id="18" dur="166" decel="50000">
                                          <p:stCondLst>
                                            <p:cond delay="1668"/>
                                          </p:stCondLst>
                                        </p:cTn>
                                        <p:tgtEl>
                                          <p:spTgt spid="31"/>
                                        </p:tgtEl>
                                      </p:cBhvr>
                                      <p:to x="100000" y="100000"/>
                                    </p:animScale>
                                    <p:animScale>
                                      <p:cBhvr>
                                        <p:cTn id="19" dur="26">
                                          <p:stCondLst>
                                            <p:cond delay="1808"/>
                                          </p:stCondLst>
                                        </p:cTn>
                                        <p:tgtEl>
                                          <p:spTgt spid="31"/>
                                        </p:tgtEl>
                                      </p:cBhvr>
                                      <p:to x="100000" y="95000"/>
                                    </p:animScale>
                                    <p:animScale>
                                      <p:cBhvr>
                                        <p:cTn id="20" dur="166" decel="50000">
                                          <p:stCondLst>
                                            <p:cond delay="1834"/>
                                          </p:stCondLst>
                                        </p:cTn>
                                        <p:tgtEl>
                                          <p:spTgt spid="3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7" presetClass="emph" presetSubtype="2" fill="hold" nodeType="clickEffect">
                                  <p:stCondLst>
                                    <p:cond delay="0"/>
                                  </p:stCondLst>
                                  <p:childTnLst>
                                    <p:animClr clrSpc="rgb" dir="cw">
                                      <p:cBhvr>
                                        <p:cTn id="24" dur="500" fill="hold"/>
                                        <p:tgtEl>
                                          <p:spTgt spid="55"/>
                                        </p:tgtEl>
                                        <p:attrNameLst>
                                          <p:attrName>stroke.color</p:attrName>
                                        </p:attrNameLst>
                                      </p:cBhvr>
                                      <p:to>
                                        <a:srgbClr val="E36C09"/>
                                      </p:to>
                                    </p:animClr>
                                    <p:set>
                                      <p:cBhvr>
                                        <p:cTn id="25" dur="500" fill="hold"/>
                                        <p:tgtEl>
                                          <p:spTgt spid="55"/>
                                        </p:tgtEl>
                                        <p:attrNameLst>
                                          <p:attrName>stroke.on</p:attrName>
                                        </p:attrNameLst>
                                      </p:cBhvr>
                                      <p:to>
                                        <p:strVal val="true"/>
                                      </p:to>
                                    </p:set>
                                  </p:childTnLst>
                                </p:cTn>
                              </p:par>
                              <p:par>
                                <p:cTn id="26" presetID="7" presetClass="emph" presetSubtype="2" fill="hold" nodeType="withEffect">
                                  <p:stCondLst>
                                    <p:cond delay="0"/>
                                  </p:stCondLst>
                                  <p:childTnLst>
                                    <p:animClr clrSpc="rgb" dir="cw">
                                      <p:cBhvr>
                                        <p:cTn id="27" dur="500" fill="hold"/>
                                        <p:tgtEl>
                                          <p:spTgt spid="58"/>
                                        </p:tgtEl>
                                        <p:attrNameLst>
                                          <p:attrName>stroke.color</p:attrName>
                                        </p:attrNameLst>
                                      </p:cBhvr>
                                      <p:to>
                                        <a:srgbClr val="E36C09"/>
                                      </p:to>
                                    </p:animClr>
                                    <p:set>
                                      <p:cBhvr>
                                        <p:cTn id="28" dur="500" fill="hold"/>
                                        <p:tgtEl>
                                          <p:spTgt spid="58"/>
                                        </p:tgtEl>
                                        <p:attrNameLst>
                                          <p:attrName>stroke.on</p:attrName>
                                        </p:attrNameLst>
                                      </p:cBhvr>
                                      <p:to>
                                        <p:strVal val="true"/>
                                      </p:to>
                                    </p:set>
                                  </p:childTnLst>
                                </p:cTn>
                              </p:par>
                            </p:childTnLst>
                          </p:cTn>
                        </p:par>
                        <p:par>
                          <p:cTn id="29" fill="hold">
                            <p:stCondLst>
                              <p:cond delay="500"/>
                            </p:stCondLst>
                            <p:childTnLst>
                              <p:par>
                                <p:cTn id="30" presetID="7" presetClass="emph" presetSubtype="2" fill="hold" nodeType="afterEffect">
                                  <p:stCondLst>
                                    <p:cond delay="0"/>
                                  </p:stCondLst>
                                  <p:childTnLst>
                                    <p:animClr clrSpc="rgb" dir="cw">
                                      <p:cBhvr>
                                        <p:cTn id="31" dur="500" fill="hold"/>
                                        <p:tgtEl>
                                          <p:spTgt spid="26"/>
                                        </p:tgtEl>
                                        <p:attrNameLst>
                                          <p:attrName>stroke.color</p:attrName>
                                        </p:attrNameLst>
                                      </p:cBhvr>
                                      <p:to>
                                        <a:srgbClr val="E36C09"/>
                                      </p:to>
                                    </p:animClr>
                                    <p:set>
                                      <p:cBhvr>
                                        <p:cTn id="32" dur="500" fill="hold"/>
                                        <p:tgtEl>
                                          <p:spTgt spid="26"/>
                                        </p:tgtEl>
                                        <p:attrNameLst>
                                          <p:attrName>stroke.on</p:attrName>
                                        </p:attrNameLst>
                                      </p:cBhvr>
                                      <p:to>
                                        <p:strVal val="true"/>
                                      </p:to>
                                    </p:set>
                                  </p:childTnLst>
                                </p:cTn>
                              </p:par>
                              <p:par>
                                <p:cTn id="33" presetID="7" presetClass="emph" presetSubtype="2" fill="hold" nodeType="withEffect">
                                  <p:stCondLst>
                                    <p:cond delay="0"/>
                                  </p:stCondLst>
                                  <p:childTnLst>
                                    <p:animClr clrSpc="rgb" dir="cw">
                                      <p:cBhvr>
                                        <p:cTn id="34" dur="500" fill="hold"/>
                                        <p:tgtEl>
                                          <p:spTgt spid="25"/>
                                        </p:tgtEl>
                                        <p:attrNameLst>
                                          <p:attrName>stroke.color</p:attrName>
                                        </p:attrNameLst>
                                      </p:cBhvr>
                                      <p:to>
                                        <a:srgbClr val="E36C09"/>
                                      </p:to>
                                    </p:animClr>
                                    <p:set>
                                      <p:cBhvr>
                                        <p:cTn id="35" dur="500" fill="hold"/>
                                        <p:tgtEl>
                                          <p:spTgt spid="25"/>
                                        </p:tgtEl>
                                        <p:attrNameLst>
                                          <p:attrName>stroke.on</p:attrName>
                                        </p:attrNameLst>
                                      </p:cBhvr>
                                      <p:to>
                                        <p:strVal val="true"/>
                                      </p:to>
                                    </p:set>
                                  </p:childTnLst>
                                </p:cTn>
                              </p:par>
                            </p:childTnLst>
                          </p:cTn>
                        </p:par>
                        <p:par>
                          <p:cTn id="36" fill="hold">
                            <p:stCondLst>
                              <p:cond delay="1000"/>
                            </p:stCondLst>
                            <p:childTnLst>
                              <p:par>
                                <p:cTn id="37" presetID="7" presetClass="emph" presetSubtype="2" fill="hold" nodeType="afterEffect">
                                  <p:stCondLst>
                                    <p:cond delay="0"/>
                                  </p:stCondLst>
                                  <p:childTnLst>
                                    <p:animClr clrSpc="rgb" dir="cw">
                                      <p:cBhvr>
                                        <p:cTn id="38" dur="500" fill="hold"/>
                                        <p:tgtEl>
                                          <p:spTgt spid="42"/>
                                        </p:tgtEl>
                                        <p:attrNameLst>
                                          <p:attrName>stroke.color</p:attrName>
                                        </p:attrNameLst>
                                      </p:cBhvr>
                                      <p:to>
                                        <a:srgbClr val="E36C09"/>
                                      </p:to>
                                    </p:animClr>
                                    <p:set>
                                      <p:cBhvr>
                                        <p:cTn id="39" dur="500" fill="hold"/>
                                        <p:tgtEl>
                                          <p:spTgt spid="42"/>
                                        </p:tgtEl>
                                        <p:attrNameLst>
                                          <p:attrName>stroke.on</p:attrName>
                                        </p:attrNameLst>
                                      </p:cBhvr>
                                      <p:to>
                                        <p:strVal val="true"/>
                                      </p:to>
                                    </p:set>
                                  </p:childTnLst>
                                </p:cTn>
                              </p:par>
                              <p:par>
                                <p:cTn id="40" presetID="7" presetClass="emph" presetSubtype="2" fill="hold" nodeType="withEffect">
                                  <p:stCondLst>
                                    <p:cond delay="0"/>
                                  </p:stCondLst>
                                  <p:childTnLst>
                                    <p:animClr clrSpc="rgb" dir="cw">
                                      <p:cBhvr>
                                        <p:cTn id="41" dur="500" fill="hold"/>
                                        <p:tgtEl>
                                          <p:spTgt spid="43"/>
                                        </p:tgtEl>
                                        <p:attrNameLst>
                                          <p:attrName>stroke.color</p:attrName>
                                        </p:attrNameLst>
                                      </p:cBhvr>
                                      <p:to>
                                        <a:srgbClr val="E36C09"/>
                                      </p:to>
                                    </p:animClr>
                                    <p:set>
                                      <p:cBhvr>
                                        <p:cTn id="42" dur="500" fill="hold"/>
                                        <p:tgtEl>
                                          <p:spTgt spid="43"/>
                                        </p:tgtEl>
                                        <p:attrNameLst>
                                          <p:attrName>stroke.on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53"/>
                                        </p:tgtEl>
                                      </p:cBhvr>
                                    </p:animEffect>
                                    <p:set>
                                      <p:cBhvr>
                                        <p:cTn id="47" dur="1" fill="hold">
                                          <p:stCondLst>
                                            <p:cond delay="499"/>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rot="21409244">
            <a:off x="201841" y="240904"/>
            <a:ext cx="4865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cs typeface="Arial" charset="0"/>
              </a:defRPr>
            </a:lvl1pPr>
            <a:lvl2pPr marL="742950" indent="-285750" eaLnBrk="0" hangingPunct="0">
              <a:defRPr sz="1200">
                <a:solidFill>
                  <a:schemeClr val="tx1"/>
                </a:solidFill>
                <a:latin typeface="Times New Roman" pitchFamily="18" charset="0"/>
                <a:cs typeface="Arial" charset="0"/>
              </a:defRPr>
            </a:lvl2pPr>
            <a:lvl3pPr marL="1143000" indent="-228600" eaLnBrk="0" hangingPunct="0">
              <a:defRPr sz="1200">
                <a:solidFill>
                  <a:schemeClr val="tx1"/>
                </a:solidFill>
                <a:latin typeface="Times New Roman" pitchFamily="18" charset="0"/>
                <a:cs typeface="Arial" charset="0"/>
              </a:defRPr>
            </a:lvl3pPr>
            <a:lvl4pPr marL="1600200" indent="-228600" eaLnBrk="0" hangingPunct="0">
              <a:defRPr sz="1200">
                <a:solidFill>
                  <a:schemeClr val="tx1"/>
                </a:solidFill>
                <a:latin typeface="Times New Roman" pitchFamily="18" charset="0"/>
                <a:cs typeface="Arial" charset="0"/>
              </a:defRPr>
            </a:lvl4pPr>
            <a:lvl5pPr marL="2057400" indent="-228600" eaLnBrk="0" hangingPunct="0">
              <a:defRPr sz="12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2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2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2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200">
                <a:solidFill>
                  <a:schemeClr val="tx1"/>
                </a:solidFill>
                <a:latin typeface="Times New Roman" pitchFamily="18" charset="0"/>
                <a:cs typeface="Arial" charset="0"/>
              </a:defRPr>
            </a:lvl9pPr>
          </a:lstStyle>
          <a:p>
            <a:pPr eaLnBrk="1" hangingPunct="1">
              <a:defRPr/>
            </a:pPr>
            <a:r>
              <a:rPr lang="es-UY" sz="3200" b="1" dirty="0" smtClean="0">
                <a:solidFill>
                  <a:srgbClr val="76A000"/>
                </a:solidFill>
                <a:effectLst>
                  <a:outerShdw blurRad="38100" dist="38100" dir="2700000" algn="tl">
                    <a:srgbClr val="000000">
                      <a:alpha val="43137"/>
                    </a:srgbClr>
                  </a:outerShdw>
                </a:effectLst>
                <a:latin typeface="+mn-lt"/>
              </a:rPr>
              <a:t>Múltiples referencias</a:t>
            </a:r>
          </a:p>
        </p:txBody>
      </p:sp>
      <p:sp>
        <p:nvSpPr>
          <p:cNvPr id="3" name="Text Box 28"/>
          <p:cNvSpPr txBox="1">
            <a:spLocks noChangeArrowheads="1"/>
          </p:cNvSpPr>
          <p:nvPr/>
        </p:nvSpPr>
        <p:spPr bwMode="auto">
          <a:xfrm>
            <a:off x="4417783" y="3904783"/>
            <a:ext cx="1036159" cy="371513"/>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800" dirty="0" smtClean="0">
                <a:latin typeface="Verdana" pitchFamily="34" charset="0"/>
              </a:rPr>
              <a:t>FLIGHT</a:t>
            </a:r>
            <a:endParaRPr lang="es-ES" sz="1800" dirty="0">
              <a:latin typeface="Verdana" pitchFamily="34" charset="0"/>
            </a:endParaRPr>
          </a:p>
        </p:txBody>
      </p:sp>
      <p:sp>
        <p:nvSpPr>
          <p:cNvPr id="4" name="Text Box 28"/>
          <p:cNvSpPr txBox="1">
            <a:spLocks noChangeArrowheads="1"/>
          </p:cNvSpPr>
          <p:nvPr/>
        </p:nvSpPr>
        <p:spPr bwMode="auto">
          <a:xfrm>
            <a:off x="5803873" y="2954119"/>
            <a:ext cx="1213772" cy="371513"/>
          </a:xfrm>
          <a:prstGeom prst="rect">
            <a:avLst/>
          </a:prstGeom>
          <a:solidFill>
            <a:schemeClr val="bg1">
              <a:lumMod val="75000"/>
            </a:schemeClr>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800" dirty="0" smtClean="0">
                <a:latin typeface="Verdana" pitchFamily="34" charset="0"/>
              </a:rPr>
              <a:t>AIRPORT</a:t>
            </a:r>
            <a:endParaRPr lang="es-ES" sz="1800" dirty="0">
              <a:latin typeface="Verdana" pitchFamily="34" charset="0"/>
            </a:endParaRPr>
          </a:p>
        </p:txBody>
      </p:sp>
      <p:sp>
        <p:nvSpPr>
          <p:cNvPr id="5" name="Text Box 28"/>
          <p:cNvSpPr txBox="1">
            <a:spLocks noChangeArrowheads="1"/>
          </p:cNvSpPr>
          <p:nvPr/>
        </p:nvSpPr>
        <p:spPr bwMode="auto">
          <a:xfrm>
            <a:off x="6271766" y="1967131"/>
            <a:ext cx="1854652" cy="371513"/>
          </a:xfrm>
          <a:prstGeom prst="rect">
            <a:avLst/>
          </a:prstGeom>
          <a:solidFill>
            <a:schemeClr val="bg1">
              <a:lumMod val="75000"/>
            </a:schemeClr>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800" dirty="0" smtClean="0">
                <a:latin typeface="Verdana" pitchFamily="34" charset="0"/>
              </a:rPr>
              <a:t>COUNTRYCITY</a:t>
            </a:r>
            <a:endParaRPr lang="es-ES" sz="1800" dirty="0">
              <a:latin typeface="Verdana" pitchFamily="34" charset="0"/>
            </a:endParaRPr>
          </a:p>
        </p:txBody>
      </p:sp>
      <p:sp>
        <p:nvSpPr>
          <p:cNvPr id="6" name="Text Box 28"/>
          <p:cNvSpPr txBox="1">
            <a:spLocks noChangeArrowheads="1"/>
          </p:cNvSpPr>
          <p:nvPr/>
        </p:nvSpPr>
        <p:spPr bwMode="auto">
          <a:xfrm>
            <a:off x="4185559" y="1255927"/>
            <a:ext cx="1309631" cy="371513"/>
          </a:xfrm>
          <a:prstGeom prst="rect">
            <a:avLst/>
          </a:prstGeom>
          <a:solidFill>
            <a:srgbClr val="FFC000"/>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800" dirty="0" smtClean="0">
                <a:latin typeface="Verdana" pitchFamily="34" charset="0"/>
              </a:rPr>
              <a:t>COUNTRY</a:t>
            </a:r>
            <a:endParaRPr lang="es-ES" sz="1800" dirty="0">
              <a:latin typeface="Verdana" pitchFamily="34" charset="0"/>
            </a:endParaRPr>
          </a:p>
        </p:txBody>
      </p:sp>
      <p:sp>
        <p:nvSpPr>
          <p:cNvPr id="7" name="Text Box 28"/>
          <p:cNvSpPr txBox="1">
            <a:spLocks noChangeArrowheads="1"/>
          </p:cNvSpPr>
          <p:nvPr/>
        </p:nvSpPr>
        <p:spPr bwMode="auto">
          <a:xfrm>
            <a:off x="2719592" y="2954119"/>
            <a:ext cx="1141957" cy="371513"/>
          </a:xfrm>
          <a:prstGeom prst="rect">
            <a:avLst/>
          </a:prstGeom>
          <a:solidFill>
            <a:schemeClr val="accent4">
              <a:lumMod val="60000"/>
              <a:lumOff val="40000"/>
            </a:schemeClr>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800" dirty="0" smtClean="0">
                <a:latin typeface="Verdana" pitchFamily="34" charset="0"/>
              </a:rPr>
              <a:t>AIRLINE</a:t>
            </a:r>
            <a:endParaRPr lang="es-ES" sz="1800" dirty="0">
              <a:latin typeface="Verdana" pitchFamily="34" charset="0"/>
            </a:endParaRP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5027" y="3990296"/>
            <a:ext cx="2101561" cy="1525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2" name="Straight Connector 41"/>
          <p:cNvCxnSpPr/>
          <p:nvPr/>
        </p:nvCxnSpPr>
        <p:spPr>
          <a:xfrm>
            <a:off x="5712242" y="1427169"/>
            <a:ext cx="496576" cy="435429"/>
          </a:xfrm>
          <a:prstGeom prst="line">
            <a:avLst/>
          </a:prstGeom>
          <a:ln>
            <a:solidFill>
              <a:schemeClr val="accent6">
                <a:lumMod val="75000"/>
              </a:schemeClr>
            </a:solidFill>
            <a:headEnd type="arrow" w="lg" len="lg"/>
            <a:tailEnd type="arrow" w="lg" len="lg"/>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flipV="1">
            <a:off x="6052438" y="1708385"/>
            <a:ext cx="88843" cy="92530"/>
          </a:xfrm>
          <a:prstGeom prst="line">
            <a:avLst/>
          </a:prstGeom>
          <a:ln>
            <a:solidFill>
              <a:schemeClr val="accent6">
                <a:lumMod val="75000"/>
              </a:schemeClr>
            </a:solidFill>
            <a:headEnd type="arrow" w="lg" len="lg"/>
            <a:tailEnd type="none" w="lg" len="lg"/>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 idx="1"/>
          </p:cNvCxnSpPr>
          <p:nvPr/>
        </p:nvCxnSpPr>
        <p:spPr>
          <a:xfrm flipH="1">
            <a:off x="4956625" y="3139876"/>
            <a:ext cx="847248" cy="781276"/>
          </a:xfrm>
          <a:prstGeom prst="line">
            <a:avLst/>
          </a:prstGeom>
          <a:ln>
            <a:headEnd type="arrow" w="lg" len="lg"/>
            <a:tailEnd type="arrow" w="lg" len="lg"/>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H="1">
            <a:off x="5322193" y="3367499"/>
            <a:ext cx="481680" cy="508256"/>
          </a:xfrm>
          <a:prstGeom prst="line">
            <a:avLst/>
          </a:prstGeom>
          <a:ln>
            <a:solidFill>
              <a:schemeClr val="accent6">
                <a:lumMod val="75000"/>
              </a:schemeClr>
            </a:solidFill>
            <a:headEnd type="arrow" w="lg" len="lg"/>
            <a:tailEnd type="arrow" w="lg" len="lg"/>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81433" y="3706900"/>
            <a:ext cx="98353" cy="85273"/>
          </a:xfrm>
          <a:prstGeom prst="line">
            <a:avLst/>
          </a:prstGeom>
          <a:ln>
            <a:solidFill>
              <a:schemeClr val="accent6">
                <a:lumMod val="75000"/>
              </a:schemeClr>
            </a:solidFill>
            <a:headEnd type="arrow" w="lg" len="lg"/>
            <a:tailEnd type="none" w="lg" len="lg"/>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flipV="1">
            <a:off x="5069385" y="3728674"/>
            <a:ext cx="98353" cy="85273"/>
          </a:xfrm>
          <a:prstGeom prst="line">
            <a:avLst/>
          </a:prstGeom>
          <a:ln>
            <a:headEnd type="arrow" w="lg" len="lg"/>
            <a:tailEnd type="none" w="lg" len="lg"/>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H="1">
            <a:off x="6185779" y="2358779"/>
            <a:ext cx="481680" cy="508256"/>
          </a:xfrm>
          <a:prstGeom prst="line">
            <a:avLst/>
          </a:prstGeom>
          <a:ln>
            <a:headEnd type="arrow" w="lg" len="lg"/>
            <a:tailEnd type="arrow" w="lg" len="lg"/>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flipV="1">
            <a:off x="6245019" y="2698180"/>
            <a:ext cx="98353" cy="85273"/>
          </a:xfrm>
          <a:prstGeom prst="line">
            <a:avLst/>
          </a:prstGeom>
          <a:ln>
            <a:headEnd type="arrow" w="lg" len="lg"/>
            <a:tailEnd type="none" w="lg" len="lg"/>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872650" y="3367499"/>
            <a:ext cx="496576" cy="435429"/>
          </a:xfrm>
          <a:prstGeom prst="line">
            <a:avLst/>
          </a:prstGeom>
          <a:ln>
            <a:headEnd type="arrow" w="lg" len="lg"/>
            <a:tailEnd type="arrow" w="lg" len="lg"/>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flipH="1" flipV="1">
            <a:off x="4212846" y="3648715"/>
            <a:ext cx="88843" cy="92530"/>
          </a:xfrm>
          <a:prstGeom prst="line">
            <a:avLst/>
          </a:prstGeom>
          <a:ln>
            <a:headEnd type="arrow" w="lg" len="lg"/>
            <a:tailEnd type="none" w="lg" len="lg"/>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flipH="1">
            <a:off x="3290570" y="1722899"/>
            <a:ext cx="894990" cy="1060554"/>
          </a:xfrm>
          <a:prstGeom prst="line">
            <a:avLst/>
          </a:prstGeom>
          <a:ln>
            <a:prstDash val="dashDot"/>
            <a:headEnd type="arrow" w="lg" len="lg"/>
            <a:tailEnd type="arrow" w="lg" len="lg"/>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flipH="1">
            <a:off x="3384915" y="2422414"/>
            <a:ext cx="223746" cy="237673"/>
          </a:xfrm>
          <a:prstGeom prst="line">
            <a:avLst/>
          </a:prstGeom>
          <a:ln>
            <a:prstDash val="dashDot"/>
            <a:headEnd type="none" w="lg" len="lg"/>
            <a:tailEnd type="arrow" w="lg" len="lg"/>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6410749" y="2351525"/>
            <a:ext cx="481680" cy="508256"/>
          </a:xfrm>
          <a:prstGeom prst="line">
            <a:avLst/>
          </a:prstGeom>
          <a:ln>
            <a:solidFill>
              <a:schemeClr val="accent6">
                <a:lumMod val="75000"/>
              </a:schemeClr>
            </a:solidFill>
            <a:headEnd type="arrow" w="lg" len="lg"/>
            <a:tailEnd type="arrow" w="lg" len="lg"/>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6469989" y="2690926"/>
            <a:ext cx="98353" cy="85273"/>
          </a:xfrm>
          <a:prstGeom prst="line">
            <a:avLst/>
          </a:prstGeom>
          <a:ln>
            <a:solidFill>
              <a:schemeClr val="accent6">
                <a:lumMod val="75000"/>
              </a:schemeClr>
            </a:solidFill>
            <a:headEnd type="arrow" w="lg" len="lg"/>
            <a:tailEnd type="none" w="lg" len="lg"/>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603390" y="1608597"/>
            <a:ext cx="496576" cy="435429"/>
          </a:xfrm>
          <a:prstGeom prst="line">
            <a:avLst/>
          </a:prstGeom>
          <a:ln>
            <a:headEnd type="arrow" w="lg" len="lg"/>
            <a:tailEnd type="arrow" w="lg" len="lg"/>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flipV="1">
            <a:off x="5943586" y="1889813"/>
            <a:ext cx="88843" cy="92530"/>
          </a:xfrm>
          <a:prstGeom prst="line">
            <a:avLst/>
          </a:prstGeom>
          <a:ln>
            <a:headEnd type="arrow" w="lg" len="lg"/>
            <a:tailEnd type="none" w="lg" len="lg"/>
          </a:ln>
        </p:spPr>
        <p:style>
          <a:lnRef idx="2">
            <a:schemeClr val="accent1"/>
          </a:lnRef>
          <a:fillRef idx="0">
            <a:schemeClr val="accent1"/>
          </a:fillRef>
          <a:effectRef idx="1">
            <a:schemeClr val="accent1"/>
          </a:effectRef>
          <a:fontRef idx="minor">
            <a:schemeClr val="tx1"/>
          </a:fontRef>
        </p:style>
      </p:cxn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904" y="1397462"/>
            <a:ext cx="2266950"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438" y="1384184"/>
            <a:ext cx="2360295" cy="1453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537029" y="2351525"/>
            <a:ext cx="1436914" cy="515510"/>
          </a:xfrm>
          <a:prstGeom prst="rect">
            <a:avLst/>
          </a:prstGeom>
          <a:noFill/>
          <a:ln w="412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9" name="TextBox 8"/>
          <p:cNvSpPr txBox="1"/>
          <p:nvPr/>
        </p:nvSpPr>
        <p:spPr>
          <a:xfrm>
            <a:off x="3969687" y="4397837"/>
            <a:ext cx="1549804" cy="595086"/>
          </a:xfrm>
          <a:prstGeom prst="rect">
            <a:avLst/>
          </a:prstGeom>
        </p:spPr>
        <p:txBody>
          <a:bodyPr vert="horz" wrap="none" lIns="0" tIns="0" rIns="0" bIns="0" rtlCol="0" anchor="ctr">
            <a:normAutofit/>
          </a:bodyPr>
          <a:lstStyle/>
          <a:p>
            <a:r>
              <a:rPr lang="es-UY" i="0" dirty="0" smtClean="0">
                <a:latin typeface="Segoe"/>
              </a:rPr>
              <a:t>¿</a:t>
            </a:r>
            <a:r>
              <a:rPr lang="es-UY" i="0" dirty="0" err="1" smtClean="0">
                <a:latin typeface="Segoe"/>
              </a:rPr>
              <a:t>CountryName</a:t>
            </a:r>
            <a:r>
              <a:rPr lang="es-UY" i="0" dirty="0" smtClean="0">
                <a:latin typeface="Segoe"/>
              </a:rPr>
              <a:t>?</a:t>
            </a:r>
          </a:p>
        </p:txBody>
      </p:sp>
      <p:sp>
        <p:nvSpPr>
          <p:cNvPr id="38" name="Freeform 37"/>
          <p:cNvSpPr/>
          <p:nvPr/>
        </p:nvSpPr>
        <p:spPr>
          <a:xfrm>
            <a:off x="6647525" y="3294749"/>
            <a:ext cx="1792450" cy="2091220"/>
          </a:xfrm>
          <a:custGeom>
            <a:avLst/>
            <a:gdLst>
              <a:gd name="connsiteX0" fmla="*/ 0 w 1792450"/>
              <a:gd name="connsiteY0" fmla="*/ 2017485 h 2091220"/>
              <a:gd name="connsiteX1" fmla="*/ 1291772 w 1792450"/>
              <a:gd name="connsiteY1" fmla="*/ 1973942 h 2091220"/>
              <a:gd name="connsiteX2" fmla="*/ 1770743 w 1792450"/>
              <a:gd name="connsiteY2" fmla="*/ 914400 h 2091220"/>
              <a:gd name="connsiteX3" fmla="*/ 667658 w 1792450"/>
              <a:gd name="connsiteY3" fmla="*/ 0 h 2091220"/>
            </a:gdLst>
            <a:ahLst/>
            <a:cxnLst>
              <a:cxn ang="0">
                <a:pos x="connsiteX0" y="connsiteY0"/>
              </a:cxn>
              <a:cxn ang="0">
                <a:pos x="connsiteX1" y="connsiteY1"/>
              </a:cxn>
              <a:cxn ang="0">
                <a:pos x="connsiteX2" y="connsiteY2"/>
              </a:cxn>
              <a:cxn ang="0">
                <a:pos x="connsiteX3" y="connsiteY3"/>
              </a:cxn>
            </a:cxnLst>
            <a:rect l="l" t="t" r="r" b="b"/>
            <a:pathLst>
              <a:path w="1792450" h="2091220">
                <a:moveTo>
                  <a:pt x="0" y="2017485"/>
                </a:moveTo>
                <a:cubicBezTo>
                  <a:pt x="498324" y="2087637"/>
                  <a:pt x="996648" y="2157789"/>
                  <a:pt x="1291772" y="1973942"/>
                </a:cubicBezTo>
                <a:cubicBezTo>
                  <a:pt x="1586896" y="1790095"/>
                  <a:pt x="1874762" y="1243390"/>
                  <a:pt x="1770743" y="914400"/>
                </a:cubicBezTo>
                <a:cubicBezTo>
                  <a:pt x="1666724" y="585410"/>
                  <a:pt x="1167191" y="292705"/>
                  <a:pt x="667658" y="0"/>
                </a:cubicBezTo>
              </a:path>
            </a:pathLst>
          </a:custGeom>
          <a:noFill/>
          <a:ln w="22225">
            <a:solidFill>
              <a:schemeClr val="accent6">
                <a:lumMod val="75000"/>
              </a:schemeClr>
            </a:solidFill>
            <a:tailEnd type="arrow"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39" name="Freeform 38"/>
          <p:cNvSpPr/>
          <p:nvPr/>
        </p:nvSpPr>
        <p:spPr>
          <a:xfrm>
            <a:off x="7112009" y="3340146"/>
            <a:ext cx="953082" cy="1870487"/>
          </a:xfrm>
          <a:custGeom>
            <a:avLst/>
            <a:gdLst>
              <a:gd name="connsiteX0" fmla="*/ 362857 w 778937"/>
              <a:gd name="connsiteY0" fmla="*/ 1828800 h 1828800"/>
              <a:gd name="connsiteX1" fmla="*/ 769257 w 778937"/>
              <a:gd name="connsiteY1" fmla="*/ 899886 h 1828800"/>
              <a:gd name="connsiteX2" fmla="*/ 0 w 778937"/>
              <a:gd name="connsiteY2" fmla="*/ 0 h 1828800"/>
            </a:gdLst>
            <a:ahLst/>
            <a:cxnLst>
              <a:cxn ang="0">
                <a:pos x="connsiteX0" y="connsiteY0"/>
              </a:cxn>
              <a:cxn ang="0">
                <a:pos x="connsiteX1" y="connsiteY1"/>
              </a:cxn>
              <a:cxn ang="0">
                <a:pos x="connsiteX2" y="connsiteY2"/>
              </a:cxn>
            </a:cxnLst>
            <a:rect l="l" t="t" r="r" b="b"/>
            <a:pathLst>
              <a:path w="778937" h="1828800">
                <a:moveTo>
                  <a:pt x="362857" y="1828800"/>
                </a:moveTo>
                <a:cubicBezTo>
                  <a:pt x="596295" y="1516743"/>
                  <a:pt x="829733" y="1204686"/>
                  <a:pt x="769257" y="899886"/>
                </a:cubicBezTo>
                <a:cubicBezTo>
                  <a:pt x="708781" y="595086"/>
                  <a:pt x="354390" y="297543"/>
                  <a:pt x="0" y="0"/>
                </a:cubicBezTo>
              </a:path>
            </a:pathLst>
          </a:custGeom>
          <a:noFill/>
          <a:ln w="22225">
            <a:solidFill>
              <a:schemeClr val="accent1"/>
            </a:solidFill>
            <a:headEnd type="none" w="lg" len="lg"/>
            <a:tailEnd type="arrow"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32"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MÁS SOBRE </a:t>
            </a:r>
            <a:r>
              <a:rPr lang="en-US" b="0" i="0" dirty="0" smtClean="0">
                <a:solidFill>
                  <a:schemeClr val="bg1">
                    <a:lumMod val="95000"/>
                  </a:schemeClr>
                </a:solidFill>
              </a:rPr>
              <a:t>SUBTIPOS</a:t>
            </a:r>
            <a:r>
              <a:rPr lang="en-US" b="0" i="0" dirty="0" smtClean="0">
                <a:solidFill>
                  <a:schemeClr val="bg1">
                    <a:lumMod val="95000"/>
                  </a:schemeClr>
                </a:solidFill>
              </a:rPr>
              <a:t>: </a:t>
            </a:r>
            <a:r>
              <a:rPr lang="en-US" b="0" i="0" dirty="0" err="1" smtClean="0">
                <a:solidFill>
                  <a:schemeClr val="bg1">
                    <a:lumMod val="95000"/>
                  </a:schemeClr>
                </a:solidFill>
              </a:rPr>
              <a:t>Múltiples</a:t>
            </a:r>
            <a:r>
              <a:rPr lang="en-US" b="0" i="0" dirty="0" smtClean="0">
                <a:solidFill>
                  <a:schemeClr val="bg1">
                    <a:lumMod val="95000"/>
                  </a:schemeClr>
                </a:solidFill>
              </a:rPr>
              <a:t> </a:t>
            </a:r>
            <a:r>
              <a:rPr lang="en-US" b="0" i="0" dirty="0" err="1" smtClean="0">
                <a:solidFill>
                  <a:schemeClr val="bg1">
                    <a:lumMod val="95000"/>
                  </a:schemeClr>
                </a:solidFill>
              </a:rPr>
              <a:t>referencias</a:t>
            </a:r>
            <a:endParaRPr lang="en-US" b="0" i="0" dirty="0">
              <a:solidFill>
                <a:schemeClr val="bg1">
                  <a:lumMod val="95000"/>
                </a:schemeClr>
              </a:solidFill>
            </a:endParaRPr>
          </a:p>
        </p:txBody>
      </p:sp>
    </p:spTree>
    <p:extLst>
      <p:ext uri="{BB962C8B-B14F-4D97-AF65-F5344CB8AC3E}">
        <p14:creationId xmlns:p14="http://schemas.microsoft.com/office/powerpoint/2010/main" val="36363869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left)">
                                      <p:cBhvr>
                                        <p:cTn id="7" dur="500"/>
                                        <p:tgtEl>
                                          <p:spTgt spid="10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91"/>
                                        </p:tgtEl>
                                        <p:attrNameLst>
                                          <p:attrName>style.visibility</p:attrName>
                                        </p:attrNameLst>
                                      </p:cBhvr>
                                      <p:to>
                                        <p:strVal val="visible"/>
                                      </p:to>
                                    </p:set>
                                    <p:animEffect transition="in" filter="wipe(down)">
                                      <p:cBhvr>
                                        <p:cTn id="15" dur="500"/>
                                        <p:tgtEl>
                                          <p:spTgt spid="91"/>
                                        </p:tgtEl>
                                      </p:cBhvr>
                                    </p:animEffect>
                                  </p:childTnLst>
                                </p:cTn>
                              </p:par>
                              <p:par>
                                <p:cTn id="16" presetID="22" presetClass="entr" presetSubtype="4" fill="hold" nodeType="withEffect">
                                  <p:stCondLst>
                                    <p:cond delay="0"/>
                                  </p:stCondLst>
                                  <p:childTnLst>
                                    <p:set>
                                      <p:cBhvr>
                                        <p:cTn id="17" dur="1" fill="hold">
                                          <p:stCondLst>
                                            <p:cond delay="0"/>
                                          </p:stCondLst>
                                        </p:cTn>
                                        <p:tgtEl>
                                          <p:spTgt spid="86"/>
                                        </p:tgtEl>
                                        <p:attrNameLst>
                                          <p:attrName>style.visibility</p:attrName>
                                        </p:attrNameLst>
                                      </p:cBhvr>
                                      <p:to>
                                        <p:strVal val="visible"/>
                                      </p:to>
                                    </p:set>
                                    <p:animEffect transition="in" filter="wipe(down)">
                                      <p:cBhvr>
                                        <p:cTn id="18" dur="500"/>
                                        <p:tgtEl>
                                          <p:spTgt spid="86"/>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80">
                                          <p:stCondLst>
                                            <p:cond delay="0"/>
                                          </p:stCondLst>
                                        </p:cTn>
                                        <p:tgtEl>
                                          <p:spTgt spid="9"/>
                                        </p:tgtEl>
                                      </p:cBhvr>
                                    </p:animEffect>
                                    <p:anim calcmode="lin" valueType="num">
                                      <p:cBhvr>
                                        <p:cTn id="2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9" dur="26">
                                          <p:stCondLst>
                                            <p:cond delay="650"/>
                                          </p:stCondLst>
                                        </p:cTn>
                                        <p:tgtEl>
                                          <p:spTgt spid="9"/>
                                        </p:tgtEl>
                                      </p:cBhvr>
                                      <p:to x="100000" y="60000"/>
                                    </p:animScale>
                                    <p:animScale>
                                      <p:cBhvr>
                                        <p:cTn id="30" dur="166" decel="50000">
                                          <p:stCondLst>
                                            <p:cond delay="676"/>
                                          </p:stCondLst>
                                        </p:cTn>
                                        <p:tgtEl>
                                          <p:spTgt spid="9"/>
                                        </p:tgtEl>
                                      </p:cBhvr>
                                      <p:to x="100000" y="100000"/>
                                    </p:animScale>
                                    <p:animScale>
                                      <p:cBhvr>
                                        <p:cTn id="31" dur="26">
                                          <p:stCondLst>
                                            <p:cond delay="1312"/>
                                          </p:stCondLst>
                                        </p:cTn>
                                        <p:tgtEl>
                                          <p:spTgt spid="9"/>
                                        </p:tgtEl>
                                      </p:cBhvr>
                                      <p:to x="100000" y="80000"/>
                                    </p:animScale>
                                    <p:animScale>
                                      <p:cBhvr>
                                        <p:cTn id="32" dur="166" decel="50000">
                                          <p:stCondLst>
                                            <p:cond delay="1338"/>
                                          </p:stCondLst>
                                        </p:cTn>
                                        <p:tgtEl>
                                          <p:spTgt spid="9"/>
                                        </p:tgtEl>
                                      </p:cBhvr>
                                      <p:to x="100000" y="100000"/>
                                    </p:animScale>
                                    <p:animScale>
                                      <p:cBhvr>
                                        <p:cTn id="33" dur="26">
                                          <p:stCondLst>
                                            <p:cond delay="1642"/>
                                          </p:stCondLst>
                                        </p:cTn>
                                        <p:tgtEl>
                                          <p:spTgt spid="9"/>
                                        </p:tgtEl>
                                      </p:cBhvr>
                                      <p:to x="100000" y="90000"/>
                                    </p:animScale>
                                    <p:animScale>
                                      <p:cBhvr>
                                        <p:cTn id="34" dur="166" decel="50000">
                                          <p:stCondLst>
                                            <p:cond delay="1668"/>
                                          </p:stCondLst>
                                        </p:cTn>
                                        <p:tgtEl>
                                          <p:spTgt spid="9"/>
                                        </p:tgtEl>
                                      </p:cBhvr>
                                      <p:to x="100000" y="100000"/>
                                    </p:animScale>
                                    <p:animScale>
                                      <p:cBhvr>
                                        <p:cTn id="35" dur="26">
                                          <p:stCondLst>
                                            <p:cond delay="1808"/>
                                          </p:stCondLst>
                                        </p:cTn>
                                        <p:tgtEl>
                                          <p:spTgt spid="9"/>
                                        </p:tgtEl>
                                      </p:cBhvr>
                                      <p:to x="100000" y="95000"/>
                                    </p:animScale>
                                    <p:animScale>
                                      <p:cBhvr>
                                        <p:cTn id="36" dur="166" decel="50000">
                                          <p:stCondLst>
                                            <p:cond delay="1834"/>
                                          </p:stCondLst>
                                        </p:cTn>
                                        <p:tgtEl>
                                          <p:spTgt spid="9"/>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mph" presetSubtype="0" fill="hold" nodeType="clickEffect">
                                  <p:stCondLst>
                                    <p:cond delay="0"/>
                                  </p:stCondLst>
                                  <p:childTnLst>
                                    <p:animEffect transition="out" filter="fade">
                                      <p:cBhvr>
                                        <p:cTn id="40" dur="500" tmFilter="0, 0; .2, .5; .8, .5; 1, 0"/>
                                        <p:tgtEl>
                                          <p:spTgt spid="55"/>
                                        </p:tgtEl>
                                      </p:cBhvr>
                                    </p:animEffect>
                                    <p:animScale>
                                      <p:cBhvr>
                                        <p:cTn id="41" dur="250" autoRev="1" fill="hold"/>
                                        <p:tgtEl>
                                          <p:spTgt spid="55"/>
                                        </p:tgtEl>
                                      </p:cBhvr>
                                      <p:by x="105000" y="105000"/>
                                    </p:animScale>
                                  </p:childTnLst>
                                </p:cTn>
                              </p:par>
                              <p:par>
                                <p:cTn id="42" presetID="26" presetClass="emph" presetSubtype="0" fill="hold" nodeType="withEffect">
                                  <p:stCondLst>
                                    <p:cond delay="0"/>
                                  </p:stCondLst>
                                  <p:childTnLst>
                                    <p:animEffect transition="out" filter="fade">
                                      <p:cBhvr>
                                        <p:cTn id="43" dur="500" tmFilter="0, 0; .2, .5; .8, .5; 1, 0"/>
                                        <p:tgtEl>
                                          <p:spTgt spid="58"/>
                                        </p:tgtEl>
                                      </p:cBhvr>
                                    </p:animEffect>
                                    <p:animScale>
                                      <p:cBhvr>
                                        <p:cTn id="44" dur="250" autoRev="1" fill="hold"/>
                                        <p:tgtEl>
                                          <p:spTgt spid="58"/>
                                        </p:tgtEl>
                                      </p:cBhvr>
                                      <p:by x="105000" y="105000"/>
                                    </p:animScale>
                                  </p:childTnLst>
                                </p:cTn>
                              </p:par>
                            </p:childTnLst>
                          </p:cTn>
                        </p:par>
                        <p:par>
                          <p:cTn id="45" fill="hold">
                            <p:stCondLst>
                              <p:cond delay="500"/>
                            </p:stCondLst>
                            <p:childTnLst>
                              <p:par>
                                <p:cTn id="46" presetID="26" presetClass="emph" presetSubtype="0" fill="hold" nodeType="afterEffect">
                                  <p:stCondLst>
                                    <p:cond delay="0"/>
                                  </p:stCondLst>
                                  <p:childTnLst>
                                    <p:animEffect transition="out" filter="fade">
                                      <p:cBhvr>
                                        <p:cTn id="47" dur="500" tmFilter="0, 0; .2, .5; .8, .5; 1, 0"/>
                                        <p:tgtEl>
                                          <p:spTgt spid="26"/>
                                        </p:tgtEl>
                                      </p:cBhvr>
                                    </p:animEffect>
                                    <p:animScale>
                                      <p:cBhvr>
                                        <p:cTn id="48" dur="250" autoRev="1" fill="hold"/>
                                        <p:tgtEl>
                                          <p:spTgt spid="26"/>
                                        </p:tgtEl>
                                      </p:cBhvr>
                                      <p:by x="105000" y="105000"/>
                                    </p:animScale>
                                  </p:childTnLst>
                                </p:cTn>
                              </p:par>
                              <p:par>
                                <p:cTn id="49" presetID="26" presetClass="emph" presetSubtype="0" fill="hold" nodeType="withEffect">
                                  <p:stCondLst>
                                    <p:cond delay="0"/>
                                  </p:stCondLst>
                                  <p:childTnLst>
                                    <p:animEffect transition="out" filter="fade">
                                      <p:cBhvr>
                                        <p:cTn id="50" dur="500" tmFilter="0, 0; .2, .5; .8, .5; 1, 0"/>
                                        <p:tgtEl>
                                          <p:spTgt spid="25"/>
                                        </p:tgtEl>
                                      </p:cBhvr>
                                    </p:animEffect>
                                    <p:animScale>
                                      <p:cBhvr>
                                        <p:cTn id="51" dur="250" autoRev="1" fill="hold"/>
                                        <p:tgtEl>
                                          <p:spTgt spid="25"/>
                                        </p:tgtEl>
                                      </p:cBhvr>
                                      <p:by x="105000" y="105000"/>
                                    </p:animScale>
                                  </p:childTnLst>
                                </p:cTn>
                              </p:par>
                            </p:childTnLst>
                          </p:cTn>
                        </p:par>
                        <p:par>
                          <p:cTn id="52" fill="hold">
                            <p:stCondLst>
                              <p:cond delay="1000"/>
                            </p:stCondLst>
                            <p:childTnLst>
                              <p:par>
                                <p:cTn id="53" presetID="26" presetClass="emph" presetSubtype="0" fill="hold" nodeType="afterEffect">
                                  <p:stCondLst>
                                    <p:cond delay="0"/>
                                  </p:stCondLst>
                                  <p:childTnLst>
                                    <p:animEffect transition="out" filter="fade">
                                      <p:cBhvr>
                                        <p:cTn id="54" dur="500" tmFilter="0, 0; .2, .5; .8, .5; 1, 0"/>
                                        <p:tgtEl>
                                          <p:spTgt spid="43"/>
                                        </p:tgtEl>
                                      </p:cBhvr>
                                    </p:animEffect>
                                    <p:animScale>
                                      <p:cBhvr>
                                        <p:cTn id="55" dur="250" autoRev="1" fill="hold"/>
                                        <p:tgtEl>
                                          <p:spTgt spid="43"/>
                                        </p:tgtEl>
                                      </p:cBhvr>
                                      <p:by x="105000" y="105000"/>
                                    </p:animScale>
                                  </p:childTnLst>
                                </p:cTn>
                              </p:par>
                              <p:par>
                                <p:cTn id="56" presetID="26" presetClass="emph" presetSubtype="0" fill="hold" nodeType="withEffect">
                                  <p:stCondLst>
                                    <p:cond delay="0"/>
                                  </p:stCondLst>
                                  <p:childTnLst>
                                    <p:animEffect transition="out" filter="fade">
                                      <p:cBhvr>
                                        <p:cTn id="57" dur="500" tmFilter="0, 0; .2, .5; .8, .5; 1, 0"/>
                                        <p:tgtEl>
                                          <p:spTgt spid="42"/>
                                        </p:tgtEl>
                                      </p:cBhvr>
                                    </p:animEffect>
                                    <p:animScale>
                                      <p:cBhvr>
                                        <p:cTn id="58" dur="250" autoRev="1" fill="hold"/>
                                        <p:tgtEl>
                                          <p:spTgt spid="42"/>
                                        </p:tgtEl>
                                      </p:cBhvr>
                                      <p:by x="105000" y="105000"/>
                                    </p:animScale>
                                  </p:childTnLst>
                                </p:cTn>
                              </p:par>
                            </p:childTnLst>
                          </p:cTn>
                        </p:par>
                      </p:childTnLst>
                    </p:cTn>
                  </p:par>
                  <p:par>
                    <p:cTn id="59" fill="hold">
                      <p:stCondLst>
                        <p:cond delay="indefinite"/>
                      </p:stCondLst>
                      <p:childTnLst>
                        <p:par>
                          <p:cTn id="60" fill="hold">
                            <p:stCondLst>
                              <p:cond delay="0"/>
                            </p:stCondLst>
                            <p:childTnLst>
                              <p:par>
                                <p:cTn id="61" presetID="26" presetClass="emph" presetSubtype="0" fill="hold" nodeType="clickEffect">
                                  <p:stCondLst>
                                    <p:cond delay="0"/>
                                  </p:stCondLst>
                                  <p:childTnLst>
                                    <p:animEffect transition="out" filter="fade">
                                      <p:cBhvr>
                                        <p:cTn id="62" dur="500" tmFilter="0, 0; .2, .5; .8, .5; 1, 0"/>
                                        <p:tgtEl>
                                          <p:spTgt spid="85"/>
                                        </p:tgtEl>
                                      </p:cBhvr>
                                    </p:animEffect>
                                    <p:animScale>
                                      <p:cBhvr>
                                        <p:cTn id="63" dur="250" autoRev="1" fill="hold"/>
                                        <p:tgtEl>
                                          <p:spTgt spid="85"/>
                                        </p:tgtEl>
                                      </p:cBhvr>
                                      <p:by x="105000" y="105000"/>
                                    </p:animScale>
                                  </p:childTnLst>
                                </p:cTn>
                              </p:par>
                              <p:par>
                                <p:cTn id="64" presetID="26" presetClass="emph" presetSubtype="0" fill="hold" nodeType="withEffect">
                                  <p:stCondLst>
                                    <p:cond delay="0"/>
                                  </p:stCondLst>
                                  <p:childTnLst>
                                    <p:animEffect transition="out" filter="fade">
                                      <p:cBhvr>
                                        <p:cTn id="65" dur="500" tmFilter="0, 0; .2, .5; .8, .5; 1, 0"/>
                                        <p:tgtEl>
                                          <p:spTgt spid="84"/>
                                        </p:tgtEl>
                                      </p:cBhvr>
                                    </p:animEffect>
                                    <p:animScale>
                                      <p:cBhvr>
                                        <p:cTn id="66" dur="250" autoRev="1" fill="hold"/>
                                        <p:tgtEl>
                                          <p:spTgt spid="84"/>
                                        </p:tgtEl>
                                      </p:cBhvr>
                                      <p:by x="105000" y="105000"/>
                                    </p:animScale>
                                  </p:childTnLst>
                                </p:cTn>
                              </p:par>
                              <p:par>
                                <p:cTn id="67" presetID="7" presetClass="emph" presetSubtype="2" fill="hold" nodeType="withEffect">
                                  <p:stCondLst>
                                    <p:cond delay="0"/>
                                  </p:stCondLst>
                                  <p:childTnLst>
                                    <p:animClr clrSpc="rgb" dir="cw">
                                      <p:cBhvr>
                                        <p:cTn id="68" dur="500" fill="hold"/>
                                        <p:tgtEl>
                                          <p:spTgt spid="85"/>
                                        </p:tgtEl>
                                        <p:attrNameLst>
                                          <p:attrName>stroke.color</p:attrName>
                                        </p:attrNameLst>
                                      </p:cBhvr>
                                      <p:to>
                                        <a:srgbClr val="C00000"/>
                                      </p:to>
                                    </p:animClr>
                                    <p:set>
                                      <p:cBhvr>
                                        <p:cTn id="69" dur="500" fill="hold"/>
                                        <p:tgtEl>
                                          <p:spTgt spid="85"/>
                                        </p:tgtEl>
                                        <p:attrNameLst>
                                          <p:attrName>stroke.on</p:attrName>
                                        </p:attrNameLst>
                                      </p:cBhvr>
                                      <p:to>
                                        <p:strVal val="true"/>
                                      </p:to>
                                    </p:set>
                                  </p:childTnLst>
                                </p:cTn>
                              </p:par>
                              <p:par>
                                <p:cTn id="70" presetID="7" presetClass="emph" presetSubtype="2" fill="hold" nodeType="withEffect">
                                  <p:stCondLst>
                                    <p:cond delay="0"/>
                                  </p:stCondLst>
                                  <p:childTnLst>
                                    <p:animClr clrSpc="rgb" dir="cw">
                                      <p:cBhvr>
                                        <p:cTn id="71" dur="500" fill="hold"/>
                                        <p:tgtEl>
                                          <p:spTgt spid="84"/>
                                        </p:tgtEl>
                                        <p:attrNameLst>
                                          <p:attrName>stroke.color</p:attrName>
                                        </p:attrNameLst>
                                      </p:cBhvr>
                                      <p:to>
                                        <a:srgbClr val="C00000"/>
                                      </p:to>
                                    </p:animClr>
                                    <p:set>
                                      <p:cBhvr>
                                        <p:cTn id="72" dur="500" fill="hold"/>
                                        <p:tgtEl>
                                          <p:spTgt spid="84"/>
                                        </p:tgtEl>
                                        <p:attrNameLst>
                                          <p:attrName>stroke.on</p:attrName>
                                        </p:attrNameLst>
                                      </p:cBhvr>
                                      <p:to>
                                        <p:strVal val="true"/>
                                      </p:to>
                                    </p:set>
                                  </p:childTnLst>
                                </p:cTn>
                              </p:par>
                            </p:childTnLst>
                          </p:cTn>
                        </p:par>
                        <p:par>
                          <p:cTn id="73" fill="hold">
                            <p:stCondLst>
                              <p:cond delay="500"/>
                            </p:stCondLst>
                            <p:childTnLst>
                              <p:par>
                                <p:cTn id="74" presetID="26" presetClass="emph" presetSubtype="0" fill="hold" nodeType="afterEffect">
                                  <p:stCondLst>
                                    <p:cond delay="0"/>
                                  </p:stCondLst>
                                  <p:childTnLst>
                                    <p:animEffect transition="out" filter="fade">
                                      <p:cBhvr>
                                        <p:cTn id="75" dur="500" tmFilter="0, 0; .2, .5; .8, .5; 1, 0"/>
                                        <p:tgtEl>
                                          <p:spTgt spid="91"/>
                                        </p:tgtEl>
                                      </p:cBhvr>
                                    </p:animEffect>
                                    <p:animScale>
                                      <p:cBhvr>
                                        <p:cTn id="76" dur="250" autoRev="1" fill="hold"/>
                                        <p:tgtEl>
                                          <p:spTgt spid="91"/>
                                        </p:tgtEl>
                                      </p:cBhvr>
                                      <p:by x="105000" y="105000"/>
                                    </p:animScale>
                                  </p:childTnLst>
                                </p:cTn>
                              </p:par>
                              <p:par>
                                <p:cTn id="77" presetID="26" presetClass="emph" presetSubtype="0" fill="hold" nodeType="withEffect">
                                  <p:stCondLst>
                                    <p:cond delay="0"/>
                                  </p:stCondLst>
                                  <p:childTnLst>
                                    <p:animEffect transition="out" filter="fade">
                                      <p:cBhvr>
                                        <p:cTn id="78" dur="500" tmFilter="0, 0; .2, .5; .8, .5; 1, 0"/>
                                        <p:tgtEl>
                                          <p:spTgt spid="86"/>
                                        </p:tgtEl>
                                      </p:cBhvr>
                                    </p:animEffect>
                                    <p:animScale>
                                      <p:cBhvr>
                                        <p:cTn id="79" dur="250" autoRev="1" fill="hold"/>
                                        <p:tgtEl>
                                          <p:spTgt spid="86"/>
                                        </p:tgtEl>
                                      </p:cBhvr>
                                      <p:by x="105000" y="105000"/>
                                    </p:animScale>
                                  </p:childTnLst>
                                </p:cTn>
                              </p:par>
                              <p:par>
                                <p:cTn id="80" presetID="7" presetClass="emph" presetSubtype="2" fill="hold" nodeType="withEffect">
                                  <p:stCondLst>
                                    <p:cond delay="0"/>
                                  </p:stCondLst>
                                  <p:childTnLst>
                                    <p:animClr clrSpc="rgb" dir="cw">
                                      <p:cBhvr>
                                        <p:cTn id="81" dur="500" fill="hold"/>
                                        <p:tgtEl>
                                          <p:spTgt spid="91"/>
                                        </p:tgtEl>
                                        <p:attrNameLst>
                                          <p:attrName>stroke.color</p:attrName>
                                        </p:attrNameLst>
                                      </p:cBhvr>
                                      <p:to>
                                        <a:srgbClr val="C00000"/>
                                      </p:to>
                                    </p:animClr>
                                    <p:set>
                                      <p:cBhvr>
                                        <p:cTn id="82" dur="500" fill="hold"/>
                                        <p:tgtEl>
                                          <p:spTgt spid="91"/>
                                        </p:tgtEl>
                                        <p:attrNameLst>
                                          <p:attrName>stroke.on</p:attrName>
                                        </p:attrNameLst>
                                      </p:cBhvr>
                                      <p:to>
                                        <p:strVal val="true"/>
                                      </p:to>
                                    </p:set>
                                  </p:childTnLst>
                                </p:cTn>
                              </p:par>
                              <p:par>
                                <p:cTn id="83" presetID="7" presetClass="emph" presetSubtype="2" fill="hold" nodeType="withEffect">
                                  <p:stCondLst>
                                    <p:cond delay="0"/>
                                  </p:stCondLst>
                                  <p:childTnLst>
                                    <p:animClr clrSpc="rgb" dir="cw">
                                      <p:cBhvr>
                                        <p:cTn id="84" dur="500" fill="hold"/>
                                        <p:tgtEl>
                                          <p:spTgt spid="86"/>
                                        </p:tgtEl>
                                        <p:attrNameLst>
                                          <p:attrName>stroke.color</p:attrName>
                                        </p:attrNameLst>
                                      </p:cBhvr>
                                      <p:to>
                                        <a:srgbClr val="C00000"/>
                                      </p:to>
                                    </p:animClr>
                                    <p:set>
                                      <p:cBhvr>
                                        <p:cTn id="85" dur="500" fill="hold"/>
                                        <p:tgtEl>
                                          <p:spTgt spid="8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5027" y="3990296"/>
            <a:ext cx="2101561" cy="1525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4987" y="3971939"/>
            <a:ext cx="2433661" cy="1572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3"/>
          <p:cNvSpPr txBox="1">
            <a:spLocks noChangeArrowheads="1"/>
          </p:cNvSpPr>
          <p:nvPr/>
        </p:nvSpPr>
        <p:spPr bwMode="auto">
          <a:xfrm rot="21409244">
            <a:off x="201841" y="240904"/>
            <a:ext cx="4865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cs typeface="Arial" charset="0"/>
              </a:defRPr>
            </a:lvl1pPr>
            <a:lvl2pPr marL="742950" indent="-285750" eaLnBrk="0" hangingPunct="0">
              <a:defRPr sz="1200">
                <a:solidFill>
                  <a:schemeClr val="tx1"/>
                </a:solidFill>
                <a:latin typeface="Times New Roman" pitchFamily="18" charset="0"/>
                <a:cs typeface="Arial" charset="0"/>
              </a:defRPr>
            </a:lvl2pPr>
            <a:lvl3pPr marL="1143000" indent="-228600" eaLnBrk="0" hangingPunct="0">
              <a:defRPr sz="1200">
                <a:solidFill>
                  <a:schemeClr val="tx1"/>
                </a:solidFill>
                <a:latin typeface="Times New Roman" pitchFamily="18" charset="0"/>
                <a:cs typeface="Arial" charset="0"/>
              </a:defRPr>
            </a:lvl3pPr>
            <a:lvl4pPr marL="1600200" indent="-228600" eaLnBrk="0" hangingPunct="0">
              <a:defRPr sz="1200">
                <a:solidFill>
                  <a:schemeClr val="tx1"/>
                </a:solidFill>
                <a:latin typeface="Times New Roman" pitchFamily="18" charset="0"/>
                <a:cs typeface="Arial" charset="0"/>
              </a:defRPr>
            </a:lvl4pPr>
            <a:lvl5pPr marL="2057400" indent="-228600" eaLnBrk="0" hangingPunct="0">
              <a:defRPr sz="12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2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2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2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200">
                <a:solidFill>
                  <a:schemeClr val="tx1"/>
                </a:solidFill>
                <a:latin typeface="Times New Roman" pitchFamily="18" charset="0"/>
                <a:cs typeface="Arial" charset="0"/>
              </a:defRPr>
            </a:lvl9pPr>
          </a:lstStyle>
          <a:p>
            <a:pPr eaLnBrk="1" hangingPunct="1">
              <a:defRPr/>
            </a:pPr>
            <a:r>
              <a:rPr lang="es-UY" sz="3200" b="1" dirty="0" smtClean="0">
                <a:solidFill>
                  <a:srgbClr val="76A000"/>
                </a:solidFill>
                <a:effectLst>
                  <a:outerShdw blurRad="38100" dist="38100" dir="2700000" algn="tl">
                    <a:srgbClr val="000000">
                      <a:alpha val="43137"/>
                    </a:srgbClr>
                  </a:outerShdw>
                </a:effectLst>
                <a:latin typeface="+mn-lt"/>
              </a:rPr>
              <a:t>Múltiples referencias</a:t>
            </a:r>
          </a:p>
        </p:txBody>
      </p:sp>
      <p:sp>
        <p:nvSpPr>
          <p:cNvPr id="3" name="Text Box 28"/>
          <p:cNvSpPr txBox="1">
            <a:spLocks noChangeArrowheads="1"/>
          </p:cNvSpPr>
          <p:nvPr/>
        </p:nvSpPr>
        <p:spPr bwMode="auto">
          <a:xfrm>
            <a:off x="4417783" y="3904783"/>
            <a:ext cx="1036159" cy="371513"/>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800" dirty="0" smtClean="0">
                <a:latin typeface="Verdana" pitchFamily="34" charset="0"/>
              </a:rPr>
              <a:t>FLIGHT</a:t>
            </a:r>
            <a:endParaRPr lang="es-ES" sz="1800" dirty="0">
              <a:latin typeface="Verdana" pitchFamily="34" charset="0"/>
            </a:endParaRPr>
          </a:p>
        </p:txBody>
      </p:sp>
      <p:sp>
        <p:nvSpPr>
          <p:cNvPr id="4" name="Text Box 28"/>
          <p:cNvSpPr txBox="1">
            <a:spLocks noChangeArrowheads="1"/>
          </p:cNvSpPr>
          <p:nvPr/>
        </p:nvSpPr>
        <p:spPr bwMode="auto">
          <a:xfrm>
            <a:off x="5803873" y="2954119"/>
            <a:ext cx="1213772" cy="371513"/>
          </a:xfrm>
          <a:prstGeom prst="rect">
            <a:avLst/>
          </a:prstGeom>
          <a:solidFill>
            <a:schemeClr val="bg1">
              <a:lumMod val="75000"/>
            </a:schemeClr>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800" dirty="0" smtClean="0">
                <a:latin typeface="Verdana" pitchFamily="34" charset="0"/>
              </a:rPr>
              <a:t>AIRPORT</a:t>
            </a:r>
            <a:endParaRPr lang="es-ES" sz="1800" dirty="0">
              <a:latin typeface="Verdana" pitchFamily="34" charset="0"/>
            </a:endParaRPr>
          </a:p>
        </p:txBody>
      </p:sp>
      <p:sp>
        <p:nvSpPr>
          <p:cNvPr id="5" name="Text Box 28"/>
          <p:cNvSpPr txBox="1">
            <a:spLocks noChangeArrowheads="1"/>
          </p:cNvSpPr>
          <p:nvPr/>
        </p:nvSpPr>
        <p:spPr bwMode="auto">
          <a:xfrm>
            <a:off x="6271766" y="1967131"/>
            <a:ext cx="1854652" cy="371513"/>
          </a:xfrm>
          <a:prstGeom prst="rect">
            <a:avLst/>
          </a:prstGeom>
          <a:solidFill>
            <a:schemeClr val="bg1">
              <a:lumMod val="75000"/>
            </a:schemeClr>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800" dirty="0" smtClean="0">
                <a:latin typeface="Verdana" pitchFamily="34" charset="0"/>
              </a:rPr>
              <a:t>COUNTRYCITY</a:t>
            </a:r>
            <a:endParaRPr lang="es-ES" sz="1800" dirty="0">
              <a:latin typeface="Verdana" pitchFamily="34" charset="0"/>
            </a:endParaRPr>
          </a:p>
        </p:txBody>
      </p:sp>
      <p:sp>
        <p:nvSpPr>
          <p:cNvPr id="6" name="Text Box 28"/>
          <p:cNvSpPr txBox="1">
            <a:spLocks noChangeArrowheads="1"/>
          </p:cNvSpPr>
          <p:nvPr/>
        </p:nvSpPr>
        <p:spPr bwMode="auto">
          <a:xfrm>
            <a:off x="4185559" y="1255927"/>
            <a:ext cx="1309631" cy="371513"/>
          </a:xfrm>
          <a:prstGeom prst="rect">
            <a:avLst/>
          </a:prstGeom>
          <a:solidFill>
            <a:srgbClr val="FFC000"/>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800" dirty="0" smtClean="0">
                <a:latin typeface="Verdana" pitchFamily="34" charset="0"/>
              </a:rPr>
              <a:t>COUNTRY</a:t>
            </a:r>
            <a:endParaRPr lang="es-ES" sz="1800" dirty="0">
              <a:latin typeface="Verdana" pitchFamily="34" charset="0"/>
            </a:endParaRPr>
          </a:p>
        </p:txBody>
      </p:sp>
      <p:sp>
        <p:nvSpPr>
          <p:cNvPr id="7" name="Text Box 28"/>
          <p:cNvSpPr txBox="1">
            <a:spLocks noChangeArrowheads="1"/>
          </p:cNvSpPr>
          <p:nvPr/>
        </p:nvSpPr>
        <p:spPr bwMode="auto">
          <a:xfrm>
            <a:off x="2719592" y="2954119"/>
            <a:ext cx="1141957" cy="371513"/>
          </a:xfrm>
          <a:prstGeom prst="rect">
            <a:avLst/>
          </a:prstGeom>
          <a:solidFill>
            <a:schemeClr val="accent4">
              <a:lumMod val="60000"/>
              <a:lumOff val="40000"/>
            </a:schemeClr>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800" dirty="0" smtClean="0">
                <a:latin typeface="Verdana" pitchFamily="34" charset="0"/>
              </a:rPr>
              <a:t>AIRLINE</a:t>
            </a:r>
            <a:endParaRPr lang="es-ES" sz="1800" dirty="0">
              <a:latin typeface="Verdana" pitchFamily="34" charset="0"/>
            </a:endParaRPr>
          </a:p>
        </p:txBody>
      </p:sp>
      <p:sp>
        <p:nvSpPr>
          <p:cNvPr id="23" name="Freeform 22"/>
          <p:cNvSpPr/>
          <p:nvPr/>
        </p:nvSpPr>
        <p:spPr>
          <a:xfrm>
            <a:off x="7257149" y="3325632"/>
            <a:ext cx="953082" cy="1870487"/>
          </a:xfrm>
          <a:custGeom>
            <a:avLst/>
            <a:gdLst>
              <a:gd name="connsiteX0" fmla="*/ 362857 w 778937"/>
              <a:gd name="connsiteY0" fmla="*/ 1828800 h 1828800"/>
              <a:gd name="connsiteX1" fmla="*/ 769257 w 778937"/>
              <a:gd name="connsiteY1" fmla="*/ 899886 h 1828800"/>
              <a:gd name="connsiteX2" fmla="*/ 0 w 778937"/>
              <a:gd name="connsiteY2" fmla="*/ 0 h 1828800"/>
            </a:gdLst>
            <a:ahLst/>
            <a:cxnLst>
              <a:cxn ang="0">
                <a:pos x="connsiteX0" y="connsiteY0"/>
              </a:cxn>
              <a:cxn ang="0">
                <a:pos x="connsiteX1" y="connsiteY1"/>
              </a:cxn>
              <a:cxn ang="0">
                <a:pos x="connsiteX2" y="connsiteY2"/>
              </a:cxn>
            </a:cxnLst>
            <a:rect l="l" t="t" r="r" b="b"/>
            <a:pathLst>
              <a:path w="778937" h="1828800">
                <a:moveTo>
                  <a:pt x="362857" y="1828800"/>
                </a:moveTo>
                <a:cubicBezTo>
                  <a:pt x="596295" y="1516743"/>
                  <a:pt x="829733" y="1204686"/>
                  <a:pt x="769257" y="899886"/>
                </a:cubicBezTo>
                <a:cubicBezTo>
                  <a:pt x="708781" y="595086"/>
                  <a:pt x="354390" y="297543"/>
                  <a:pt x="0" y="0"/>
                </a:cubicBezTo>
              </a:path>
            </a:pathLst>
          </a:custGeom>
          <a:noFill/>
          <a:ln w="22225">
            <a:solidFill>
              <a:schemeClr val="accent1"/>
            </a:solidFill>
            <a:headEnd type="none" w="lg" len="lg"/>
            <a:tailEnd type="arrow"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cxnSp>
        <p:nvCxnSpPr>
          <p:cNvPr id="42" name="Straight Connector 41"/>
          <p:cNvCxnSpPr/>
          <p:nvPr/>
        </p:nvCxnSpPr>
        <p:spPr>
          <a:xfrm>
            <a:off x="5712242" y="1427169"/>
            <a:ext cx="496576" cy="435429"/>
          </a:xfrm>
          <a:prstGeom prst="line">
            <a:avLst/>
          </a:prstGeom>
          <a:ln>
            <a:solidFill>
              <a:schemeClr val="accent6">
                <a:lumMod val="75000"/>
              </a:schemeClr>
            </a:solidFill>
            <a:headEnd type="arrow" w="lg" len="lg"/>
            <a:tailEnd type="arrow" w="lg" len="lg"/>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flipV="1">
            <a:off x="6052438" y="1708385"/>
            <a:ext cx="88843" cy="92530"/>
          </a:xfrm>
          <a:prstGeom prst="line">
            <a:avLst/>
          </a:prstGeom>
          <a:ln>
            <a:solidFill>
              <a:schemeClr val="accent6">
                <a:lumMod val="75000"/>
              </a:schemeClr>
            </a:solidFill>
            <a:headEnd type="arrow" w="lg" len="lg"/>
            <a:tailEnd type="none" w="lg" len="lg"/>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 idx="1"/>
          </p:cNvCxnSpPr>
          <p:nvPr/>
        </p:nvCxnSpPr>
        <p:spPr>
          <a:xfrm flipH="1">
            <a:off x="4956625" y="3139876"/>
            <a:ext cx="847248" cy="781276"/>
          </a:xfrm>
          <a:prstGeom prst="line">
            <a:avLst/>
          </a:prstGeom>
          <a:ln>
            <a:headEnd type="arrow" w="lg" len="lg"/>
            <a:tailEnd type="arrow" w="lg" len="lg"/>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H="1">
            <a:off x="5322193" y="3367499"/>
            <a:ext cx="481680" cy="508256"/>
          </a:xfrm>
          <a:prstGeom prst="line">
            <a:avLst/>
          </a:prstGeom>
          <a:ln>
            <a:solidFill>
              <a:schemeClr val="accent6">
                <a:lumMod val="75000"/>
              </a:schemeClr>
            </a:solidFill>
            <a:headEnd type="arrow" w="lg" len="lg"/>
            <a:tailEnd type="arrow" w="lg" len="lg"/>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81433" y="3706900"/>
            <a:ext cx="98353" cy="85273"/>
          </a:xfrm>
          <a:prstGeom prst="line">
            <a:avLst/>
          </a:prstGeom>
          <a:ln>
            <a:solidFill>
              <a:schemeClr val="accent6">
                <a:lumMod val="75000"/>
              </a:schemeClr>
            </a:solidFill>
            <a:headEnd type="arrow" w="lg" len="lg"/>
            <a:tailEnd type="none" w="lg" len="lg"/>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flipV="1">
            <a:off x="5069385" y="3728674"/>
            <a:ext cx="98353" cy="85273"/>
          </a:xfrm>
          <a:prstGeom prst="line">
            <a:avLst/>
          </a:prstGeom>
          <a:ln>
            <a:headEnd type="arrow" w="lg" len="lg"/>
            <a:tailEnd type="none" w="lg" len="lg"/>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H="1">
            <a:off x="6185779" y="2358779"/>
            <a:ext cx="481680" cy="508256"/>
          </a:xfrm>
          <a:prstGeom prst="line">
            <a:avLst/>
          </a:prstGeom>
          <a:ln>
            <a:headEnd type="arrow" w="lg" len="lg"/>
            <a:tailEnd type="arrow" w="lg" len="lg"/>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flipV="1">
            <a:off x="6245019" y="2698180"/>
            <a:ext cx="98353" cy="85273"/>
          </a:xfrm>
          <a:prstGeom prst="line">
            <a:avLst/>
          </a:prstGeom>
          <a:ln>
            <a:headEnd type="arrow" w="lg" len="lg"/>
            <a:tailEnd type="none" w="lg" len="lg"/>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872650" y="3367499"/>
            <a:ext cx="496576" cy="435429"/>
          </a:xfrm>
          <a:prstGeom prst="line">
            <a:avLst/>
          </a:prstGeom>
          <a:ln>
            <a:solidFill>
              <a:srgbClr val="C00000"/>
            </a:solidFill>
            <a:headEnd type="arrow" w="lg" len="lg"/>
            <a:tailEnd type="arrow" w="lg" len="lg"/>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flipH="1" flipV="1">
            <a:off x="4212846" y="3648715"/>
            <a:ext cx="88843" cy="92530"/>
          </a:xfrm>
          <a:prstGeom prst="line">
            <a:avLst/>
          </a:prstGeom>
          <a:ln>
            <a:solidFill>
              <a:srgbClr val="C00000"/>
            </a:solidFill>
            <a:headEnd type="arrow" w="lg" len="lg"/>
            <a:tailEnd type="none" w="lg" len="lg"/>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flipH="1">
            <a:off x="3290570" y="1722899"/>
            <a:ext cx="894990" cy="1060554"/>
          </a:xfrm>
          <a:prstGeom prst="line">
            <a:avLst/>
          </a:prstGeom>
          <a:ln>
            <a:solidFill>
              <a:srgbClr val="C00000"/>
            </a:solidFill>
            <a:prstDash val="dashDot"/>
            <a:headEnd type="arrow" w="lg" len="lg"/>
            <a:tailEnd type="arrow" w="lg" len="lg"/>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flipH="1">
            <a:off x="3384915" y="2422414"/>
            <a:ext cx="223746" cy="237673"/>
          </a:xfrm>
          <a:prstGeom prst="line">
            <a:avLst/>
          </a:prstGeom>
          <a:ln>
            <a:solidFill>
              <a:srgbClr val="C00000"/>
            </a:solidFill>
            <a:prstDash val="dashDot"/>
            <a:headEnd type="none" w="lg" len="lg"/>
            <a:tailEnd type="arrow" w="lg" len="lg"/>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6410749" y="2351525"/>
            <a:ext cx="481680" cy="508256"/>
          </a:xfrm>
          <a:prstGeom prst="line">
            <a:avLst/>
          </a:prstGeom>
          <a:ln>
            <a:solidFill>
              <a:schemeClr val="accent6">
                <a:lumMod val="75000"/>
              </a:schemeClr>
            </a:solidFill>
            <a:headEnd type="arrow" w="lg" len="lg"/>
            <a:tailEnd type="arrow" w="lg" len="lg"/>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6469989" y="2690926"/>
            <a:ext cx="98353" cy="85273"/>
          </a:xfrm>
          <a:prstGeom prst="line">
            <a:avLst/>
          </a:prstGeom>
          <a:ln>
            <a:solidFill>
              <a:schemeClr val="accent6">
                <a:lumMod val="75000"/>
              </a:schemeClr>
            </a:solidFill>
            <a:headEnd type="arrow" w="lg" len="lg"/>
            <a:tailEnd type="none" w="lg" len="lg"/>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603390" y="1608597"/>
            <a:ext cx="496576" cy="435429"/>
          </a:xfrm>
          <a:prstGeom prst="line">
            <a:avLst/>
          </a:prstGeom>
          <a:ln>
            <a:headEnd type="arrow" w="lg" len="lg"/>
            <a:tailEnd type="arrow" w="lg" len="lg"/>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flipV="1">
            <a:off x="5943586" y="1889813"/>
            <a:ext cx="88843" cy="92530"/>
          </a:xfrm>
          <a:prstGeom prst="line">
            <a:avLst/>
          </a:prstGeom>
          <a:ln>
            <a:headEnd type="arrow" w="lg" len="lg"/>
            <a:tailEnd type="none" w="lg" len="lg"/>
          </a:ln>
        </p:spPr>
        <p:style>
          <a:lnRef idx="2">
            <a:schemeClr val="accent1"/>
          </a:lnRef>
          <a:fillRef idx="0">
            <a:schemeClr val="accent1"/>
          </a:fillRef>
          <a:effectRef idx="1">
            <a:schemeClr val="accent1"/>
          </a:effectRef>
          <a:fontRef idx="minor">
            <a:schemeClr val="tx1"/>
          </a:fontRef>
        </p:style>
      </p:cxn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904" y="1397462"/>
            <a:ext cx="2266950"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438" y="1384184"/>
            <a:ext cx="2360295" cy="1453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537029" y="2351525"/>
            <a:ext cx="1436914" cy="515510"/>
          </a:xfrm>
          <a:prstGeom prst="rect">
            <a:avLst/>
          </a:prstGeom>
          <a:noFill/>
          <a:ln w="412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9" name="TextBox 8"/>
          <p:cNvSpPr txBox="1"/>
          <p:nvPr/>
        </p:nvSpPr>
        <p:spPr>
          <a:xfrm>
            <a:off x="3998715" y="4397837"/>
            <a:ext cx="1549804" cy="595086"/>
          </a:xfrm>
          <a:prstGeom prst="rect">
            <a:avLst/>
          </a:prstGeom>
        </p:spPr>
        <p:txBody>
          <a:bodyPr vert="horz" wrap="none" lIns="0" tIns="0" rIns="0" bIns="0" rtlCol="0" anchor="ctr">
            <a:normAutofit/>
          </a:bodyPr>
          <a:lstStyle/>
          <a:p>
            <a:r>
              <a:rPr lang="es-UY" i="0" dirty="0" smtClean="0">
                <a:latin typeface="Segoe"/>
              </a:rPr>
              <a:t>¿</a:t>
            </a:r>
            <a:r>
              <a:rPr lang="es-UY" i="0" dirty="0" err="1" smtClean="0">
                <a:latin typeface="Segoe"/>
              </a:rPr>
              <a:t>CountryName</a:t>
            </a:r>
            <a:r>
              <a:rPr lang="es-UY" i="0" dirty="0" smtClean="0">
                <a:latin typeface="Segoe"/>
              </a:rPr>
              <a:t>?</a:t>
            </a:r>
          </a:p>
        </p:txBody>
      </p:sp>
      <p:pic>
        <p:nvPicPr>
          <p:cNvPr id="3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438" y="3988945"/>
            <a:ext cx="381952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Freeform 10"/>
          <p:cNvSpPr/>
          <p:nvPr/>
        </p:nvSpPr>
        <p:spPr>
          <a:xfrm>
            <a:off x="7315200" y="3106058"/>
            <a:ext cx="1239171" cy="2307771"/>
          </a:xfrm>
          <a:custGeom>
            <a:avLst/>
            <a:gdLst>
              <a:gd name="connsiteX0" fmla="*/ 203200 w 1239171"/>
              <a:gd name="connsiteY0" fmla="*/ 2307771 h 2307771"/>
              <a:gd name="connsiteX1" fmla="*/ 1030515 w 1239171"/>
              <a:gd name="connsiteY1" fmla="*/ 1901371 h 2307771"/>
              <a:gd name="connsiteX2" fmla="*/ 1161143 w 1239171"/>
              <a:gd name="connsiteY2" fmla="*/ 638629 h 2307771"/>
              <a:gd name="connsiteX3" fmla="*/ 0 w 1239171"/>
              <a:gd name="connsiteY3" fmla="*/ 0 h 2307771"/>
            </a:gdLst>
            <a:ahLst/>
            <a:cxnLst>
              <a:cxn ang="0">
                <a:pos x="connsiteX0" y="connsiteY0"/>
              </a:cxn>
              <a:cxn ang="0">
                <a:pos x="connsiteX1" y="connsiteY1"/>
              </a:cxn>
              <a:cxn ang="0">
                <a:pos x="connsiteX2" y="connsiteY2"/>
              </a:cxn>
              <a:cxn ang="0">
                <a:pos x="connsiteX3" y="connsiteY3"/>
              </a:cxn>
            </a:cxnLst>
            <a:rect l="l" t="t" r="r" b="b"/>
            <a:pathLst>
              <a:path w="1239171" h="2307771">
                <a:moveTo>
                  <a:pt x="203200" y="2307771"/>
                </a:moveTo>
                <a:cubicBezTo>
                  <a:pt x="537029" y="2243666"/>
                  <a:pt x="870858" y="2179561"/>
                  <a:pt x="1030515" y="1901371"/>
                </a:cubicBezTo>
                <a:cubicBezTo>
                  <a:pt x="1190172" y="1623181"/>
                  <a:pt x="1332895" y="955524"/>
                  <a:pt x="1161143" y="638629"/>
                </a:cubicBezTo>
                <a:cubicBezTo>
                  <a:pt x="989391" y="321734"/>
                  <a:pt x="494695" y="160867"/>
                  <a:pt x="0" y="0"/>
                </a:cubicBezTo>
              </a:path>
            </a:pathLst>
          </a:custGeom>
          <a:noFill/>
          <a:ln w="22225">
            <a:solidFill>
              <a:schemeClr val="accent6">
                <a:lumMod val="75000"/>
              </a:schemeClr>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cxnSp>
        <p:nvCxnSpPr>
          <p:cNvPr id="13" name="Straight Connector 12"/>
          <p:cNvCxnSpPr/>
          <p:nvPr/>
        </p:nvCxnSpPr>
        <p:spPr>
          <a:xfrm>
            <a:off x="6150762" y="5471885"/>
            <a:ext cx="1280553" cy="0"/>
          </a:xfrm>
          <a:prstGeom prst="line">
            <a:avLst/>
          </a:prstGeom>
          <a:ln w="3492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35"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MÁS SOBRE </a:t>
            </a:r>
            <a:r>
              <a:rPr lang="en-US" b="0" i="0" dirty="0" smtClean="0">
                <a:solidFill>
                  <a:schemeClr val="bg1">
                    <a:lumMod val="95000"/>
                  </a:schemeClr>
                </a:solidFill>
              </a:rPr>
              <a:t>SUBTIPOS</a:t>
            </a:r>
            <a:r>
              <a:rPr lang="en-US" b="0" i="0" dirty="0" smtClean="0">
                <a:solidFill>
                  <a:schemeClr val="bg1">
                    <a:lumMod val="95000"/>
                  </a:schemeClr>
                </a:solidFill>
              </a:rPr>
              <a:t>: </a:t>
            </a:r>
            <a:r>
              <a:rPr lang="en-US" b="0" i="0" dirty="0" err="1" smtClean="0">
                <a:solidFill>
                  <a:schemeClr val="bg1">
                    <a:lumMod val="95000"/>
                  </a:schemeClr>
                </a:solidFill>
              </a:rPr>
              <a:t>Múltiples</a:t>
            </a:r>
            <a:r>
              <a:rPr lang="en-US" b="0" i="0" dirty="0" smtClean="0">
                <a:solidFill>
                  <a:schemeClr val="bg1">
                    <a:lumMod val="95000"/>
                  </a:schemeClr>
                </a:solidFill>
              </a:rPr>
              <a:t> </a:t>
            </a:r>
            <a:r>
              <a:rPr lang="en-US" b="0" i="0" dirty="0" err="1" smtClean="0">
                <a:solidFill>
                  <a:schemeClr val="bg1">
                    <a:lumMod val="95000"/>
                  </a:schemeClr>
                </a:solidFill>
              </a:rPr>
              <a:t>referencias</a:t>
            </a:r>
            <a:endParaRPr lang="en-US" b="0" i="0" dirty="0">
              <a:solidFill>
                <a:schemeClr val="bg1">
                  <a:lumMod val="95000"/>
                </a:schemeClr>
              </a:solidFill>
            </a:endParaRPr>
          </a:p>
        </p:txBody>
      </p:sp>
    </p:spTree>
    <p:extLst>
      <p:ext uri="{BB962C8B-B14F-4D97-AF65-F5344CB8AC3E}">
        <p14:creationId xmlns:p14="http://schemas.microsoft.com/office/powerpoint/2010/main" val="40425458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ipe(left)">
                                      <p:cBhvr>
                                        <p:cTn id="12" dur="500"/>
                                        <p:tgtEl>
                                          <p:spTgt spid="2050"/>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7543" y="2791721"/>
            <a:ext cx="3554213" cy="1362075"/>
          </a:xfrm>
        </p:spPr>
        <p:txBody>
          <a:bodyPr/>
          <a:lstStyle/>
          <a:p>
            <a:r>
              <a:rPr lang="es-UY" dirty="0" smtClean="0"/>
              <a:t>Subtipos recursivos</a:t>
            </a:r>
            <a:endParaRPr lang="es-UY" dirty="0"/>
          </a:p>
        </p:txBody>
      </p:sp>
    </p:spTree>
    <p:extLst>
      <p:ext uri="{BB962C8B-B14F-4D97-AF65-F5344CB8AC3E}">
        <p14:creationId xmlns:p14="http://schemas.microsoft.com/office/powerpoint/2010/main" val="1448878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987" y="1382713"/>
            <a:ext cx="6619875"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7149" y="4816849"/>
            <a:ext cx="6096517" cy="1384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 Box 50"/>
          <p:cNvSpPr txBox="1">
            <a:spLocks noChangeArrowheads="1"/>
          </p:cNvSpPr>
          <p:nvPr/>
        </p:nvSpPr>
        <p:spPr bwMode="auto">
          <a:xfrm>
            <a:off x="769259" y="5156401"/>
            <a:ext cx="2013968"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dirty="0" smtClean="0">
                <a:latin typeface="Verdana" pitchFamily="34" charset="0"/>
              </a:rPr>
              <a:t>Grupo de subtipos: </a:t>
            </a:r>
            <a:endParaRPr lang="es-ES" sz="2400" dirty="0">
              <a:latin typeface="Verdana" pitchFamily="34" charset="0"/>
            </a:endParaRPr>
          </a:p>
        </p:txBody>
      </p:sp>
      <p:sp>
        <p:nvSpPr>
          <p:cNvPr id="15" name="Text Box 1031"/>
          <p:cNvSpPr txBox="1">
            <a:spLocks noChangeArrowheads="1"/>
          </p:cNvSpPr>
          <p:nvPr/>
        </p:nvSpPr>
        <p:spPr bwMode="auto">
          <a:xfrm>
            <a:off x="460987" y="3328663"/>
            <a:ext cx="8280000" cy="1332000"/>
          </a:xfrm>
          <a:prstGeom prst="rect">
            <a:avLst/>
          </a:prstGeom>
          <a:ln/>
        </p:spPr>
        <p:style>
          <a:lnRef idx="1">
            <a:schemeClr val="accent3"/>
          </a:lnRef>
          <a:fillRef idx="2">
            <a:schemeClr val="accent3"/>
          </a:fillRef>
          <a:effectRef idx="1">
            <a:schemeClr val="accent3"/>
          </a:effectRef>
          <a:fontRef idx="minor">
            <a:schemeClr val="dk1"/>
          </a:fontRef>
        </p:style>
        <p:txBody>
          <a:bodyPr wrap="squar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600" dirty="0">
                <a:latin typeface="+mn-lt"/>
              </a:rPr>
              <a:t>Error(‘Debe ingresar un gerente para el empleado’) </a:t>
            </a:r>
            <a:r>
              <a:rPr lang="es-ES" sz="1600" dirty="0" err="1">
                <a:latin typeface="+mn-lt"/>
              </a:rPr>
              <a:t>if</a:t>
            </a:r>
            <a:r>
              <a:rPr lang="es-ES" sz="1600" dirty="0">
                <a:latin typeface="+mn-lt"/>
              </a:rPr>
              <a:t> </a:t>
            </a:r>
            <a:r>
              <a:rPr lang="es-ES" sz="1600" dirty="0" err="1">
                <a:latin typeface="+mn-lt"/>
              </a:rPr>
              <a:t>not</a:t>
            </a:r>
            <a:r>
              <a:rPr lang="es-ES" sz="1600" dirty="0">
                <a:latin typeface="+mn-lt"/>
              </a:rPr>
              <a:t> </a:t>
            </a:r>
            <a:r>
              <a:rPr lang="es-UY" sz="1600" dirty="0" err="1">
                <a:latin typeface="+mn-lt"/>
              </a:rPr>
              <a:t>EmployeeIsManager</a:t>
            </a:r>
            <a:r>
              <a:rPr lang="es-ES" sz="1600" dirty="0">
                <a:latin typeface="+mn-lt"/>
              </a:rPr>
              <a:t> and</a:t>
            </a:r>
          </a:p>
          <a:p>
            <a:pPr eaLnBrk="1" hangingPunct="1"/>
            <a:r>
              <a:rPr lang="es-ES" sz="1600" dirty="0">
                <a:latin typeface="+mn-lt"/>
              </a:rPr>
              <a:t>                                                                                                </a:t>
            </a:r>
            <a:r>
              <a:rPr lang="es-ES" sz="1600" dirty="0" err="1">
                <a:latin typeface="+mn-lt"/>
              </a:rPr>
              <a:t>EmployeeManagerId.isempty</a:t>
            </a:r>
            <a:r>
              <a:rPr lang="es-ES" sz="1600" dirty="0">
                <a:latin typeface="+mn-lt"/>
              </a:rPr>
              <a:t>();</a:t>
            </a:r>
          </a:p>
          <a:p>
            <a:pPr eaLnBrk="1" hangingPunct="1"/>
            <a:endParaRPr lang="es-ES" sz="1600" dirty="0">
              <a:latin typeface="+mn-lt"/>
            </a:endParaRPr>
          </a:p>
          <a:p>
            <a:pPr eaLnBrk="1" hangingPunct="1"/>
            <a:r>
              <a:rPr lang="es-ES" sz="1600" dirty="0">
                <a:latin typeface="+mn-lt"/>
              </a:rPr>
              <a:t>Error(‘El empleado elegido como gerente no es gerente’) </a:t>
            </a:r>
            <a:r>
              <a:rPr lang="es-ES" sz="1600" dirty="0" err="1">
                <a:latin typeface="+mn-lt"/>
              </a:rPr>
              <a:t>if</a:t>
            </a:r>
            <a:r>
              <a:rPr lang="es-ES" sz="1600" dirty="0">
                <a:latin typeface="+mn-lt"/>
              </a:rPr>
              <a:t> </a:t>
            </a:r>
            <a:r>
              <a:rPr lang="es-ES" sz="1600" dirty="0" err="1">
                <a:latin typeface="+mn-lt"/>
              </a:rPr>
              <a:t>not</a:t>
            </a:r>
            <a:r>
              <a:rPr lang="es-ES" sz="1600" dirty="0">
                <a:latin typeface="+mn-lt"/>
              </a:rPr>
              <a:t> E</a:t>
            </a:r>
            <a:r>
              <a:rPr lang="es-UY" sz="1600" dirty="0" err="1">
                <a:latin typeface="+mn-lt"/>
              </a:rPr>
              <a:t>mployeeManagerIsManager</a:t>
            </a:r>
            <a:r>
              <a:rPr lang="es-ES" sz="1600" dirty="0">
                <a:latin typeface="+mn-lt"/>
              </a:rPr>
              <a:t> and </a:t>
            </a:r>
          </a:p>
          <a:p>
            <a:pPr eaLnBrk="1" hangingPunct="1"/>
            <a:r>
              <a:rPr lang="es-ES" sz="1600" dirty="0">
                <a:latin typeface="+mn-lt"/>
              </a:rPr>
              <a:t>                                                                                      </a:t>
            </a:r>
            <a:r>
              <a:rPr lang="es-ES" sz="1600" dirty="0" smtClean="0">
                <a:latin typeface="+mn-lt"/>
              </a:rPr>
              <a:t>                     </a:t>
            </a:r>
            <a:r>
              <a:rPr lang="es-ES" sz="1600" dirty="0" err="1" smtClean="0">
                <a:latin typeface="+mn-lt"/>
              </a:rPr>
              <a:t>not</a:t>
            </a:r>
            <a:r>
              <a:rPr lang="es-ES" sz="1600" dirty="0" smtClean="0">
                <a:latin typeface="+mn-lt"/>
              </a:rPr>
              <a:t> </a:t>
            </a:r>
            <a:r>
              <a:rPr lang="es-ES" sz="1600" dirty="0" err="1">
                <a:latin typeface="+mn-lt"/>
              </a:rPr>
              <a:t>EmployeeManagerId.isempty</a:t>
            </a:r>
            <a:r>
              <a:rPr lang="es-ES" sz="1600" dirty="0">
                <a:latin typeface="+mn-lt"/>
              </a:rPr>
              <a:t>();</a:t>
            </a:r>
          </a:p>
          <a:p>
            <a:pPr eaLnBrk="1" hangingPunct="1"/>
            <a:endParaRPr lang="es-ES" sz="1600" dirty="0">
              <a:latin typeface="+mn-lt"/>
            </a:endParaRPr>
          </a:p>
          <a:p>
            <a:pPr eaLnBrk="1" hangingPunct="1"/>
            <a:endParaRPr lang="es-ES" sz="1600" dirty="0">
              <a:latin typeface="+mn-lt"/>
            </a:endParaRPr>
          </a:p>
        </p:txBody>
      </p:sp>
      <p:cxnSp>
        <p:nvCxnSpPr>
          <p:cNvPr id="12" name="Straight Connector 11"/>
          <p:cNvCxnSpPr/>
          <p:nvPr/>
        </p:nvCxnSpPr>
        <p:spPr>
          <a:xfrm>
            <a:off x="638633" y="3106057"/>
            <a:ext cx="0" cy="324204"/>
          </a:xfrm>
          <a:prstGeom prst="line">
            <a:avLst/>
          </a:prstGeom>
          <a:ln w="9525"/>
        </p:spPr>
        <p:style>
          <a:lnRef idx="2">
            <a:schemeClr val="dk1"/>
          </a:lnRef>
          <a:fillRef idx="0">
            <a:schemeClr val="dk1"/>
          </a:fillRef>
          <a:effectRef idx="1">
            <a:schemeClr val="dk1"/>
          </a:effectRef>
          <a:fontRef idx="minor">
            <a:schemeClr val="tx1"/>
          </a:fontRef>
        </p:style>
      </p:cxnSp>
      <p:sp>
        <p:nvSpPr>
          <p:cNvPr id="18" name="TextBox 3"/>
          <p:cNvSpPr txBox="1">
            <a:spLocks noChangeArrowheads="1"/>
          </p:cNvSpPr>
          <p:nvPr/>
        </p:nvSpPr>
        <p:spPr bwMode="auto">
          <a:xfrm rot="21409244">
            <a:off x="201841" y="240904"/>
            <a:ext cx="4865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cs typeface="Arial" charset="0"/>
              </a:defRPr>
            </a:lvl1pPr>
            <a:lvl2pPr marL="742950" indent="-285750" eaLnBrk="0" hangingPunct="0">
              <a:defRPr sz="1200">
                <a:solidFill>
                  <a:schemeClr val="tx1"/>
                </a:solidFill>
                <a:latin typeface="Times New Roman" pitchFamily="18" charset="0"/>
                <a:cs typeface="Arial" charset="0"/>
              </a:defRPr>
            </a:lvl2pPr>
            <a:lvl3pPr marL="1143000" indent="-228600" eaLnBrk="0" hangingPunct="0">
              <a:defRPr sz="1200">
                <a:solidFill>
                  <a:schemeClr val="tx1"/>
                </a:solidFill>
                <a:latin typeface="Times New Roman" pitchFamily="18" charset="0"/>
                <a:cs typeface="Arial" charset="0"/>
              </a:defRPr>
            </a:lvl3pPr>
            <a:lvl4pPr marL="1600200" indent="-228600" eaLnBrk="0" hangingPunct="0">
              <a:defRPr sz="1200">
                <a:solidFill>
                  <a:schemeClr val="tx1"/>
                </a:solidFill>
                <a:latin typeface="Times New Roman" pitchFamily="18" charset="0"/>
                <a:cs typeface="Arial" charset="0"/>
              </a:defRPr>
            </a:lvl4pPr>
            <a:lvl5pPr marL="2057400" indent="-228600" eaLnBrk="0" hangingPunct="0">
              <a:defRPr sz="12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2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2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2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200">
                <a:solidFill>
                  <a:schemeClr val="tx1"/>
                </a:solidFill>
                <a:latin typeface="Times New Roman" pitchFamily="18" charset="0"/>
                <a:cs typeface="Arial" charset="0"/>
              </a:defRPr>
            </a:lvl9pPr>
          </a:lstStyle>
          <a:p>
            <a:pPr eaLnBrk="1" hangingPunct="1">
              <a:defRPr/>
            </a:pPr>
            <a:r>
              <a:rPr lang="es-UY" sz="3200" b="1" dirty="0" smtClean="0">
                <a:solidFill>
                  <a:srgbClr val="76A000"/>
                </a:solidFill>
                <a:effectLst>
                  <a:outerShdw blurRad="38100" dist="38100" dir="2700000" algn="tl">
                    <a:srgbClr val="000000">
                      <a:alpha val="43137"/>
                    </a:srgbClr>
                  </a:outerShdw>
                </a:effectLst>
                <a:latin typeface="+mn-lt"/>
              </a:rPr>
              <a:t>Subtipos recursivos</a:t>
            </a:r>
          </a:p>
        </p:txBody>
      </p:sp>
      <p:sp>
        <p:nvSpPr>
          <p:cNvPr id="19" name="Text Box 1040"/>
          <p:cNvSpPr txBox="1">
            <a:spLocks noChangeArrowheads="1"/>
          </p:cNvSpPr>
          <p:nvPr/>
        </p:nvSpPr>
        <p:spPr bwMode="auto">
          <a:xfrm>
            <a:off x="6601375" y="441182"/>
            <a:ext cx="1728787"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UY" sz="1800" dirty="0">
                <a:latin typeface="+mn-lt"/>
              </a:rPr>
              <a:t>Tabla EMPLOYEE</a:t>
            </a:r>
            <a:endParaRPr lang="en-US" sz="1800" dirty="0">
              <a:latin typeface="+mn-lt"/>
            </a:endParaRPr>
          </a:p>
        </p:txBody>
      </p:sp>
      <p:sp>
        <p:nvSpPr>
          <p:cNvPr id="20" name="Text Box 1041"/>
          <p:cNvSpPr txBox="1">
            <a:spLocks noChangeArrowheads="1"/>
          </p:cNvSpPr>
          <p:nvPr/>
        </p:nvSpPr>
        <p:spPr bwMode="auto">
          <a:xfrm>
            <a:off x="7170623" y="1481637"/>
            <a:ext cx="1871753" cy="1017844"/>
          </a:xfrm>
          <a:prstGeom prst="rect">
            <a:avLst/>
          </a:prstGeom>
          <a:solidFill>
            <a:srgbClr val="FFFFCC"/>
          </a:solidFill>
          <a:ln w="19050" algn="ctr">
            <a:solidFill>
              <a:schemeClr val="tx1"/>
            </a:solidFill>
            <a:miter lim="800000"/>
            <a:headEnd/>
            <a:tailEnd/>
          </a:ln>
        </p:spPr>
        <p:txBody>
          <a:bodyPr wrap="squar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UY" sz="1200" b="1" dirty="0" smtClean="0"/>
              <a:t>   </a:t>
            </a:r>
            <a:r>
              <a:rPr lang="es-UY" sz="1200" b="1" dirty="0" err="1"/>
              <a:t>EmployeeId</a:t>
            </a:r>
            <a:r>
              <a:rPr lang="es-UY" sz="1200" b="1" dirty="0"/>
              <a:t>*</a:t>
            </a:r>
          </a:p>
          <a:p>
            <a:pPr eaLnBrk="1" hangingPunct="1"/>
            <a:r>
              <a:rPr lang="es-UY" sz="1200" b="1" dirty="0"/>
              <a:t>   </a:t>
            </a:r>
            <a:r>
              <a:rPr lang="es-UY" sz="1200" b="1" dirty="0" err="1"/>
              <a:t>EmployeeName</a:t>
            </a:r>
            <a:endParaRPr lang="es-UY" sz="1200" b="1" dirty="0"/>
          </a:p>
          <a:p>
            <a:pPr eaLnBrk="1" hangingPunct="1"/>
            <a:r>
              <a:rPr lang="es-UY" sz="1200" b="1" dirty="0"/>
              <a:t>   </a:t>
            </a:r>
            <a:r>
              <a:rPr lang="es-UY" sz="1200" b="1" dirty="0" err="1" smtClean="0"/>
              <a:t>EmployeeIsManager</a:t>
            </a:r>
            <a:endParaRPr lang="es-UY" sz="1200" b="1" dirty="0"/>
          </a:p>
          <a:p>
            <a:pPr eaLnBrk="1" hangingPunct="1"/>
            <a:r>
              <a:rPr lang="es-UY" sz="1200" b="1" dirty="0"/>
              <a:t>   </a:t>
            </a:r>
            <a:r>
              <a:rPr lang="es-UY" sz="1200" b="1" dirty="0" err="1"/>
              <a:t>EmployeeManagerId</a:t>
            </a:r>
            <a:endParaRPr lang="es-UY" sz="1200" b="1" dirty="0"/>
          </a:p>
          <a:p>
            <a:pPr eaLnBrk="1" hangingPunct="1"/>
            <a:endParaRPr lang="es-UY" sz="1200" b="1" dirty="0"/>
          </a:p>
        </p:txBody>
      </p:sp>
      <p:sp>
        <p:nvSpPr>
          <p:cNvPr id="21" name="Text Box 1042"/>
          <p:cNvSpPr txBox="1">
            <a:spLocks noChangeArrowheads="1"/>
          </p:cNvSpPr>
          <p:nvPr/>
        </p:nvSpPr>
        <p:spPr bwMode="auto">
          <a:xfrm>
            <a:off x="8388350" y="2369967"/>
            <a:ext cx="469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_tradnl" sz="1600" b="1" dirty="0">
                <a:solidFill>
                  <a:srgbClr val="FF3300"/>
                </a:solidFill>
                <a:latin typeface="Verdana" pitchFamily="34" charset="0"/>
              </a:rPr>
              <a:t>FK</a:t>
            </a:r>
            <a:endParaRPr lang="en-US" sz="1600" b="1" dirty="0">
              <a:solidFill>
                <a:srgbClr val="FF3300"/>
              </a:solidFill>
              <a:latin typeface="Verdana" pitchFamily="34" charset="0"/>
            </a:endParaRPr>
          </a:p>
        </p:txBody>
      </p:sp>
      <p:sp>
        <p:nvSpPr>
          <p:cNvPr id="22" name="AutoShape 1051"/>
          <p:cNvSpPr>
            <a:spLocks noChangeArrowheads="1"/>
          </p:cNvSpPr>
          <p:nvPr/>
        </p:nvSpPr>
        <p:spPr bwMode="auto">
          <a:xfrm rot="10800000" flipH="1">
            <a:off x="6659563" y="833937"/>
            <a:ext cx="935037" cy="5048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8E9D01"/>
          </a:solidFill>
          <a:ln w="19050">
            <a:solidFill>
              <a:schemeClr val="tx1"/>
            </a:solidFill>
            <a:miter lim="800000"/>
            <a:headEnd/>
            <a:tailEnd/>
          </a:ln>
        </p:spPr>
        <p:txBody>
          <a:bodyPr wrap="none" lIns="90000" tIns="46800" rIns="90000" bIns="46800" anchor="ctr"/>
          <a:lstStyle/>
          <a:p>
            <a:endParaRPr lang="es-UY"/>
          </a:p>
        </p:txBody>
      </p:sp>
      <p:sp>
        <p:nvSpPr>
          <p:cNvPr id="23" name="Arc 1052"/>
          <p:cNvSpPr>
            <a:spLocks/>
          </p:cNvSpPr>
          <p:nvPr/>
        </p:nvSpPr>
        <p:spPr bwMode="auto">
          <a:xfrm rot="777201" flipH="1" flipV="1">
            <a:off x="8243888" y="2369967"/>
            <a:ext cx="215900" cy="215900"/>
          </a:xfrm>
          <a:custGeom>
            <a:avLst/>
            <a:gdLst>
              <a:gd name="T0" fmla="*/ 0 w 21600"/>
              <a:gd name="T1" fmla="*/ 0 h 21600"/>
              <a:gd name="T2" fmla="*/ 215600229 w 21600"/>
              <a:gd name="T3" fmla="*/ 215600229 h 21600"/>
              <a:gd name="T4" fmla="*/ 0 w 21600"/>
              <a:gd name="T5" fmla="*/ 21560022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es-UY"/>
          </a:p>
        </p:txBody>
      </p:sp>
      <p:sp>
        <p:nvSpPr>
          <p:cNvPr id="2" name="Rectangle 1"/>
          <p:cNvSpPr/>
          <p:nvPr/>
        </p:nvSpPr>
        <p:spPr>
          <a:xfrm>
            <a:off x="6908800" y="5098345"/>
            <a:ext cx="1313637" cy="104458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6"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MÁS SOBRE </a:t>
            </a:r>
            <a:r>
              <a:rPr lang="en-US" b="0" i="0" dirty="0" smtClean="0">
                <a:solidFill>
                  <a:schemeClr val="bg1">
                    <a:lumMod val="95000"/>
                  </a:schemeClr>
                </a:solidFill>
              </a:rPr>
              <a:t>SUBTIPOS</a:t>
            </a:r>
            <a:r>
              <a:rPr lang="en-US" b="0" i="0" dirty="0" smtClean="0">
                <a:solidFill>
                  <a:schemeClr val="bg1">
                    <a:lumMod val="95000"/>
                  </a:schemeClr>
                </a:solidFill>
              </a:rPr>
              <a:t>: </a:t>
            </a:r>
            <a:r>
              <a:rPr lang="en-US" b="0" i="0" dirty="0" err="1" smtClean="0">
                <a:solidFill>
                  <a:schemeClr val="bg1">
                    <a:lumMod val="95000"/>
                  </a:schemeClr>
                </a:solidFill>
              </a:rPr>
              <a:t>Subtipos</a:t>
            </a:r>
            <a:r>
              <a:rPr lang="en-US" b="0" i="0" dirty="0" smtClean="0">
                <a:solidFill>
                  <a:schemeClr val="bg1">
                    <a:lumMod val="95000"/>
                  </a:schemeClr>
                </a:solidFill>
              </a:rPr>
              <a:t> </a:t>
            </a:r>
            <a:r>
              <a:rPr lang="en-US" b="0" i="0" dirty="0" err="1" smtClean="0">
                <a:solidFill>
                  <a:schemeClr val="bg1">
                    <a:lumMod val="95000"/>
                  </a:schemeClr>
                </a:solidFill>
              </a:rPr>
              <a:t>recursivos</a:t>
            </a:r>
            <a:endParaRPr lang="en-US" b="0" i="0" dirty="0">
              <a:solidFill>
                <a:schemeClr val="bg1">
                  <a:lumMod val="95000"/>
                </a:schemeClr>
              </a:solidFill>
            </a:endParaRPr>
          </a:p>
        </p:txBody>
      </p:sp>
    </p:spTree>
    <p:extLst>
      <p:ext uri="{BB962C8B-B14F-4D97-AF65-F5344CB8AC3E}">
        <p14:creationId xmlns:p14="http://schemas.microsoft.com/office/powerpoint/2010/main" val="3158277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7543" y="2791721"/>
            <a:ext cx="3554213" cy="1362075"/>
          </a:xfrm>
        </p:spPr>
        <p:txBody>
          <a:bodyPr/>
          <a:lstStyle/>
          <a:p>
            <a:r>
              <a:rPr lang="es-UY" dirty="0" smtClean="0"/>
              <a:t>ESPECIALIZACIÓN</a:t>
            </a:r>
            <a:endParaRPr lang="es-UY" dirty="0"/>
          </a:p>
        </p:txBody>
      </p:sp>
    </p:spTree>
    <p:extLst>
      <p:ext uri="{BB962C8B-B14F-4D97-AF65-F5344CB8AC3E}">
        <p14:creationId xmlns:p14="http://schemas.microsoft.com/office/powerpoint/2010/main" val="2700166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7"/>
          <p:cNvSpPr txBox="1">
            <a:spLocks noChangeArrowheads="1"/>
          </p:cNvSpPr>
          <p:nvPr/>
        </p:nvSpPr>
        <p:spPr bwMode="auto">
          <a:xfrm>
            <a:off x="2721448" y="1768940"/>
            <a:ext cx="1465263" cy="47625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2400" dirty="0">
                <a:latin typeface="Verdana" pitchFamily="34" charset="0"/>
              </a:rPr>
              <a:t>PERSON</a:t>
            </a:r>
          </a:p>
        </p:txBody>
      </p:sp>
      <p:sp>
        <p:nvSpPr>
          <p:cNvPr id="11" name="Text Box 28"/>
          <p:cNvSpPr txBox="1">
            <a:spLocks noChangeArrowheads="1"/>
          </p:cNvSpPr>
          <p:nvPr/>
        </p:nvSpPr>
        <p:spPr bwMode="auto">
          <a:xfrm>
            <a:off x="731186" y="3781193"/>
            <a:ext cx="1924735" cy="463846"/>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2400" dirty="0" smtClean="0">
                <a:latin typeface="Verdana" pitchFamily="34" charset="0"/>
              </a:rPr>
              <a:t>CUSTOMER</a:t>
            </a:r>
            <a:endParaRPr lang="es-ES" sz="2400" dirty="0">
              <a:latin typeface="Verdana" pitchFamily="34" charset="0"/>
            </a:endParaRPr>
          </a:p>
        </p:txBody>
      </p:sp>
      <p:sp>
        <p:nvSpPr>
          <p:cNvPr id="12" name="Text Box 29"/>
          <p:cNvSpPr txBox="1">
            <a:spLocks noChangeArrowheads="1"/>
          </p:cNvSpPr>
          <p:nvPr/>
        </p:nvSpPr>
        <p:spPr bwMode="auto">
          <a:xfrm>
            <a:off x="3604561" y="3781193"/>
            <a:ext cx="2085295" cy="46384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2400" dirty="0" smtClean="0">
                <a:latin typeface="Verdana" pitchFamily="34" charset="0"/>
              </a:rPr>
              <a:t>PASSENGER</a:t>
            </a:r>
            <a:endParaRPr lang="es-ES" sz="2400" dirty="0">
              <a:latin typeface="Verdana" pitchFamily="34" charset="0"/>
            </a:endParaRPr>
          </a:p>
        </p:txBody>
      </p:sp>
      <p:sp>
        <p:nvSpPr>
          <p:cNvPr id="13" name="Line 36"/>
          <p:cNvSpPr>
            <a:spLocks noChangeShapeType="1"/>
          </p:cNvSpPr>
          <p:nvPr/>
        </p:nvSpPr>
        <p:spPr bwMode="auto">
          <a:xfrm rot="21359927" flipV="1">
            <a:off x="1659480" y="2293450"/>
            <a:ext cx="1217465" cy="1434719"/>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lIns="90000" tIns="46800" rIns="90000" bIns="46800"/>
          <a:lstStyle/>
          <a:p>
            <a:endParaRPr lang="es-UY"/>
          </a:p>
        </p:txBody>
      </p:sp>
      <p:sp>
        <p:nvSpPr>
          <p:cNvPr id="14" name="Line 42"/>
          <p:cNvSpPr>
            <a:spLocks noChangeShapeType="1"/>
          </p:cNvSpPr>
          <p:nvPr/>
        </p:nvSpPr>
        <p:spPr bwMode="auto">
          <a:xfrm rot="17595246" flipV="1">
            <a:off x="3202924" y="2287668"/>
            <a:ext cx="1052672" cy="1448150"/>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lIns="90000" tIns="46800" rIns="90000" bIns="46800"/>
          <a:lstStyle/>
          <a:p>
            <a:endParaRPr lang="es-UY"/>
          </a:p>
        </p:txBody>
      </p:sp>
      <p:sp>
        <p:nvSpPr>
          <p:cNvPr id="18" name="Text Box 50"/>
          <p:cNvSpPr txBox="1">
            <a:spLocks noChangeArrowheads="1"/>
          </p:cNvSpPr>
          <p:nvPr/>
        </p:nvSpPr>
        <p:spPr bwMode="auto">
          <a:xfrm>
            <a:off x="4032567" y="1550433"/>
            <a:ext cx="4105275"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s-ES" dirty="0" smtClean="0">
                <a:latin typeface="Verdana" pitchFamily="34" charset="0"/>
              </a:rPr>
              <a:t>Datos de persona </a:t>
            </a:r>
          </a:p>
          <a:p>
            <a:pPr algn="ctr" eaLnBrk="1" hangingPunct="1"/>
            <a:r>
              <a:rPr lang="es-ES" dirty="0" smtClean="0">
                <a:latin typeface="Verdana" pitchFamily="34" charset="0"/>
              </a:rPr>
              <a:t>(comunes a clientes, pasajeros y empleados)</a:t>
            </a:r>
            <a:endParaRPr lang="es-ES" sz="2400" dirty="0">
              <a:latin typeface="Verdana" pitchFamily="34" charset="0"/>
            </a:endParaRPr>
          </a:p>
        </p:txBody>
      </p:sp>
      <p:sp>
        <p:nvSpPr>
          <p:cNvPr id="20" name="Text Box 52"/>
          <p:cNvSpPr txBox="1">
            <a:spLocks noChangeArrowheads="1"/>
          </p:cNvSpPr>
          <p:nvPr/>
        </p:nvSpPr>
        <p:spPr bwMode="auto">
          <a:xfrm>
            <a:off x="397364" y="4324571"/>
            <a:ext cx="2627313"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s-ES" dirty="0" smtClean="0">
                <a:latin typeface="Verdana" pitchFamily="34" charset="0"/>
              </a:rPr>
              <a:t>Datos </a:t>
            </a:r>
            <a:r>
              <a:rPr lang="es-ES" dirty="0">
                <a:latin typeface="Verdana" pitchFamily="34" charset="0"/>
              </a:rPr>
              <a:t>propios de los </a:t>
            </a:r>
            <a:r>
              <a:rPr lang="es-ES" dirty="0" smtClean="0">
                <a:latin typeface="Verdana" pitchFamily="34" charset="0"/>
              </a:rPr>
              <a:t>clientes</a:t>
            </a:r>
            <a:endParaRPr lang="es-ES" sz="2400" dirty="0">
              <a:latin typeface="Verdana" pitchFamily="34" charset="0"/>
            </a:endParaRPr>
          </a:p>
        </p:txBody>
      </p:sp>
      <p:sp>
        <p:nvSpPr>
          <p:cNvPr id="25" name="Text Box 52"/>
          <p:cNvSpPr txBox="1">
            <a:spLocks noChangeArrowheads="1"/>
          </p:cNvSpPr>
          <p:nvPr/>
        </p:nvSpPr>
        <p:spPr bwMode="auto">
          <a:xfrm>
            <a:off x="3321938" y="4331831"/>
            <a:ext cx="2627313"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s-ES" dirty="0" smtClean="0">
                <a:latin typeface="Verdana" pitchFamily="34" charset="0"/>
              </a:rPr>
              <a:t>Datos </a:t>
            </a:r>
            <a:r>
              <a:rPr lang="es-ES" dirty="0">
                <a:latin typeface="Verdana" pitchFamily="34" charset="0"/>
              </a:rPr>
              <a:t>propios de los </a:t>
            </a:r>
            <a:r>
              <a:rPr lang="es-ES" dirty="0" smtClean="0">
                <a:latin typeface="Verdana" pitchFamily="34" charset="0"/>
              </a:rPr>
              <a:t>pasajeros</a:t>
            </a:r>
            <a:endParaRPr lang="es-ES" sz="2400" dirty="0">
              <a:latin typeface="Verdana" pitchFamily="34" charset="0"/>
            </a:endParaRPr>
          </a:p>
        </p:txBody>
      </p:sp>
      <p:sp>
        <p:nvSpPr>
          <p:cNvPr id="26" name="Text Box 28"/>
          <p:cNvSpPr txBox="1">
            <a:spLocks noChangeArrowheads="1"/>
          </p:cNvSpPr>
          <p:nvPr/>
        </p:nvSpPr>
        <p:spPr bwMode="auto">
          <a:xfrm>
            <a:off x="6358247" y="3783411"/>
            <a:ext cx="1805985" cy="46384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2400" dirty="0" smtClean="0">
                <a:latin typeface="Verdana" pitchFamily="34" charset="0"/>
              </a:rPr>
              <a:t>EMPLOYEE</a:t>
            </a:r>
            <a:endParaRPr lang="es-ES" sz="2400" dirty="0">
              <a:latin typeface="Verdana" pitchFamily="34" charset="0"/>
            </a:endParaRPr>
          </a:p>
        </p:txBody>
      </p:sp>
      <p:sp>
        <p:nvSpPr>
          <p:cNvPr id="27" name="Line 36"/>
          <p:cNvSpPr>
            <a:spLocks noChangeShapeType="1"/>
          </p:cNvSpPr>
          <p:nvPr/>
        </p:nvSpPr>
        <p:spPr bwMode="auto">
          <a:xfrm rot="21359927" flipH="1" flipV="1">
            <a:off x="4021125" y="2147731"/>
            <a:ext cx="2772988" cy="1720008"/>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lIns="90000" tIns="46800" rIns="90000" bIns="46800"/>
          <a:lstStyle/>
          <a:p>
            <a:endParaRPr lang="es-UY"/>
          </a:p>
        </p:txBody>
      </p:sp>
      <p:sp>
        <p:nvSpPr>
          <p:cNvPr id="28" name="Text Box 52"/>
          <p:cNvSpPr txBox="1">
            <a:spLocks noChangeArrowheads="1"/>
          </p:cNvSpPr>
          <p:nvPr/>
        </p:nvSpPr>
        <p:spPr bwMode="auto">
          <a:xfrm>
            <a:off x="6024425" y="4326789"/>
            <a:ext cx="2627313"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s-ES" dirty="0" smtClean="0">
                <a:latin typeface="Verdana" pitchFamily="34" charset="0"/>
              </a:rPr>
              <a:t>Datos </a:t>
            </a:r>
            <a:r>
              <a:rPr lang="es-ES" dirty="0">
                <a:latin typeface="Verdana" pitchFamily="34" charset="0"/>
              </a:rPr>
              <a:t>propios de los </a:t>
            </a:r>
            <a:r>
              <a:rPr lang="es-ES" dirty="0" smtClean="0">
                <a:latin typeface="Verdana" pitchFamily="34" charset="0"/>
              </a:rPr>
              <a:t>empleados</a:t>
            </a:r>
            <a:endParaRPr lang="es-ES" sz="2400" dirty="0">
              <a:latin typeface="Verdana" pitchFamily="34" charset="0"/>
            </a:endParaRPr>
          </a:p>
        </p:txBody>
      </p:sp>
      <p:sp>
        <p:nvSpPr>
          <p:cNvPr id="29" name="TextBox 3"/>
          <p:cNvSpPr txBox="1">
            <a:spLocks noChangeArrowheads="1"/>
          </p:cNvSpPr>
          <p:nvPr/>
        </p:nvSpPr>
        <p:spPr bwMode="auto">
          <a:xfrm rot="21409244">
            <a:off x="288925" y="440601"/>
            <a:ext cx="48656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cs typeface="Arial" charset="0"/>
              </a:defRPr>
            </a:lvl1pPr>
            <a:lvl2pPr marL="742950" indent="-285750" eaLnBrk="0" hangingPunct="0">
              <a:defRPr sz="1200">
                <a:solidFill>
                  <a:schemeClr val="tx1"/>
                </a:solidFill>
                <a:latin typeface="Times New Roman" pitchFamily="18" charset="0"/>
                <a:cs typeface="Arial" charset="0"/>
              </a:defRPr>
            </a:lvl2pPr>
            <a:lvl3pPr marL="1143000" indent="-228600" eaLnBrk="0" hangingPunct="0">
              <a:defRPr sz="1200">
                <a:solidFill>
                  <a:schemeClr val="tx1"/>
                </a:solidFill>
                <a:latin typeface="Times New Roman" pitchFamily="18" charset="0"/>
                <a:cs typeface="Arial" charset="0"/>
              </a:defRPr>
            </a:lvl3pPr>
            <a:lvl4pPr marL="1600200" indent="-228600" eaLnBrk="0" hangingPunct="0">
              <a:defRPr sz="1200">
                <a:solidFill>
                  <a:schemeClr val="tx1"/>
                </a:solidFill>
                <a:latin typeface="Times New Roman" pitchFamily="18" charset="0"/>
                <a:cs typeface="Arial" charset="0"/>
              </a:defRPr>
            </a:lvl4pPr>
            <a:lvl5pPr marL="2057400" indent="-228600" eaLnBrk="0" hangingPunct="0">
              <a:defRPr sz="12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2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2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2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200">
                <a:solidFill>
                  <a:schemeClr val="tx1"/>
                </a:solidFill>
                <a:latin typeface="Times New Roman" pitchFamily="18" charset="0"/>
                <a:cs typeface="Arial" charset="0"/>
              </a:defRPr>
            </a:lvl9pPr>
          </a:lstStyle>
          <a:p>
            <a:pPr eaLnBrk="1" hangingPunct="1">
              <a:defRPr/>
            </a:pPr>
            <a:r>
              <a:rPr lang="es-UY" sz="4000" b="1" dirty="0" smtClean="0">
                <a:solidFill>
                  <a:srgbClr val="76A000"/>
                </a:solidFill>
                <a:effectLst>
                  <a:outerShdw blurRad="38100" dist="38100" dir="2700000" algn="tl">
                    <a:srgbClr val="000000">
                      <a:alpha val="43137"/>
                    </a:srgbClr>
                  </a:outerShdw>
                </a:effectLst>
                <a:latin typeface="+mn-lt"/>
              </a:rPr>
              <a:t>Especialización</a:t>
            </a:r>
          </a:p>
        </p:txBody>
      </p:sp>
      <p:sp>
        <p:nvSpPr>
          <p:cNvPr id="16"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MÁS SOBRE </a:t>
            </a:r>
            <a:r>
              <a:rPr lang="en-US" b="0" i="0" dirty="0" smtClean="0">
                <a:solidFill>
                  <a:schemeClr val="bg1">
                    <a:lumMod val="95000"/>
                  </a:schemeClr>
                </a:solidFill>
              </a:rPr>
              <a:t>SUBTIPOS</a:t>
            </a:r>
            <a:r>
              <a:rPr lang="en-US" b="0" i="0" dirty="0" smtClean="0">
                <a:solidFill>
                  <a:schemeClr val="bg1">
                    <a:lumMod val="95000"/>
                  </a:schemeClr>
                </a:solidFill>
              </a:rPr>
              <a:t>: </a:t>
            </a:r>
            <a:r>
              <a:rPr lang="en-US" b="0" i="0" dirty="0" err="1" smtClean="0">
                <a:solidFill>
                  <a:schemeClr val="bg1">
                    <a:lumMod val="95000"/>
                  </a:schemeClr>
                </a:solidFill>
              </a:rPr>
              <a:t>Especializaci</a:t>
            </a:r>
            <a:r>
              <a:rPr lang="en-US" b="0" i="0" dirty="0" err="1" smtClean="0">
                <a:solidFill>
                  <a:schemeClr val="bg1">
                    <a:lumMod val="95000"/>
                  </a:schemeClr>
                </a:solidFill>
              </a:rPr>
              <a:t>ón</a:t>
            </a:r>
            <a:endParaRPr lang="en-US" b="0" i="0" dirty="0">
              <a:solidFill>
                <a:schemeClr val="bg1">
                  <a:lumMod val="95000"/>
                </a:schemeClr>
              </a:solidFill>
            </a:endParaRPr>
          </a:p>
        </p:txBody>
      </p:sp>
    </p:spTree>
    <p:extLst>
      <p:ext uri="{BB962C8B-B14F-4D97-AF65-F5344CB8AC3E}">
        <p14:creationId xmlns:p14="http://schemas.microsoft.com/office/powerpoint/2010/main" val="411753209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0" tIns="0" rIns="0" bIns="0" rtlCol="0" anchor="ctr">
        <a:normAutofit/>
      </a:bodyPr>
      <a:lstStyle>
        <a:defPPr>
          <a:defRPr b="0" i="0" dirty="0" smtClean="0">
            <a:solidFill>
              <a:schemeClr val="bg1">
                <a:lumMod val="95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2498</TotalTime>
  <Words>1673</Words>
  <Application>Microsoft Office PowerPoint</Application>
  <PresentationFormat>On-screen Show (4:3)</PresentationFormat>
  <Paragraphs>173</Paragraphs>
  <Slides>12</Slides>
  <Notes>9</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NOMBRES DE ATRIBUTOS DIFERENTES PARA EL MISMO CONCEPTO Más sobre Grupos de Subtipos</vt:lpstr>
      <vt:lpstr>Múltiples referencias</vt:lpstr>
      <vt:lpstr>PowerPoint Presentation</vt:lpstr>
      <vt:lpstr>PowerPoint Presentation</vt:lpstr>
      <vt:lpstr>PowerPoint Presentation</vt:lpstr>
      <vt:lpstr>Subtipos recursivos</vt:lpstr>
      <vt:lpstr>PowerPoint Presentation</vt:lpstr>
      <vt:lpstr>ESPECIALIZACIÓN</vt:lpstr>
      <vt:lpstr>PowerPoint Presentation</vt:lpstr>
      <vt:lpstr>PowerPoint Presentation</vt:lpstr>
      <vt:lpstr>PowerPoint Presentation</vt:lpstr>
      <vt:lpstr>PowerPoint Presentation</vt:lpstr>
    </vt:vector>
  </TitlesOfParts>
  <Company>MAC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macmini-pro macmini</dc:creator>
  <cp:lastModifiedBy>Cecilia Fernández</cp:lastModifiedBy>
  <cp:revision>215</cp:revision>
  <cp:lastPrinted>2013-05-13T18:08:38Z</cp:lastPrinted>
  <dcterms:created xsi:type="dcterms:W3CDTF">2013-04-25T16:22:53Z</dcterms:created>
  <dcterms:modified xsi:type="dcterms:W3CDTF">2013-06-03T14:53:38Z</dcterms:modified>
</cp:coreProperties>
</file>