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0F3239-CD68-7D44-A79D-2C7662D983C6}">
          <p14:sldIdLst>
            <p14:sldId id="256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Untitled Section" id="{46B6E6F4-310F-C14D-A030-EA2BBB26B1A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E43"/>
    <a:srgbClr val="92BA5E"/>
    <a:srgbClr val="8EBB38"/>
    <a:srgbClr val="5E5E5E"/>
    <a:srgbClr val="A6CE2A"/>
    <a:srgbClr val="AED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452" autoAdjust="0"/>
    <p:restoredTop sz="81647" autoAdjust="0"/>
  </p:normalViewPr>
  <p:slideViewPr>
    <p:cSldViewPr snapToGrid="0" snapToObjects="1">
      <p:cViewPr>
        <p:scale>
          <a:sx n="66" d="100"/>
          <a:sy n="66" d="100"/>
        </p:scale>
        <p:origin x="-161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-2046" y="228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29CE8-54DD-4042-ADF5-4E30E44A0B86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FC025-C41F-B943-B94E-E4BDAD66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8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8D245-ED2B-4219-9EBE-D4197D0D408A}" type="datetimeFigureOut">
              <a:rPr lang="es-UY" smtClean="0"/>
              <a:t>03/06/2013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ACFE4-5E7D-4C36-9678-2ED301D0586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1178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184258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7575" y="4715907"/>
            <a:ext cx="4962526" cy="4467701"/>
          </a:xfrm>
        </p:spPr>
        <p:txBody>
          <a:bodyPr/>
          <a:lstStyle/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Otra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solución posible hubiera sido cambiarle el nombre solamente a los atributos de </a:t>
            </a:r>
            <a:r>
              <a:rPr lang="es-UY" sz="900" b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uno </a:t>
            </a:r>
            <a:r>
              <a:rPr lang="es-UY" sz="900" b="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 los aeropuertos</a:t>
            </a:r>
            <a:r>
              <a:rPr lang="es-UY" sz="900" b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UY" sz="900" b="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(y no de los 2 aeropuertos, como mostramos anteriormente).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UY" sz="900" b="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 la primera solución de esta imagen se le cambió el nombre a los atributos relacionados al aeropuerto </a:t>
            </a:r>
            <a:r>
              <a:rPr lang="es-UY" sz="900" b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 partida</a:t>
            </a:r>
            <a:r>
              <a:rPr lang="es-UY" sz="900" b="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71450" marR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UY" sz="900" b="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 la segunda solución de la imagen se le cambió el nombre a los atributos relacionados al aeropuerto </a:t>
            </a:r>
            <a:r>
              <a:rPr lang="es-UY" sz="900" b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 arribo</a:t>
            </a:r>
            <a:r>
              <a:rPr lang="es-UY" sz="900" b="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UY" sz="900" b="0" baseline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sz="900" b="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 ambos casos, a los nuevos nombres de atributos los definimos como </a:t>
            </a:r>
            <a:r>
              <a:rPr lang="es-UY" sz="900" b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subtipos</a:t>
            </a:r>
            <a:r>
              <a:rPr lang="es-UY" sz="900" b="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representando de esta forma que </a:t>
            </a:r>
            <a:r>
              <a:rPr lang="es-UY" sz="900" b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son Aeropuertos </a:t>
            </a:r>
            <a:r>
              <a:rPr lang="es-UY" sz="900" b="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respectivamente.</a:t>
            </a:r>
            <a:endParaRPr lang="es-UY" sz="9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95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7575" y="4715907"/>
            <a:ext cx="4962526" cy="4467701"/>
          </a:xfrm>
        </p:spPr>
        <p:txBody>
          <a:bodyPr/>
          <a:lstStyle/>
          <a:p>
            <a:pPr algn="just"/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GeneXus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siempre asume que si usamos el </a:t>
            </a:r>
            <a:r>
              <a:rPr lang="es-UY" sz="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mismo nombre de atributo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estamos representando el </a:t>
            </a:r>
            <a:r>
              <a:rPr lang="es-UY" sz="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mismo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UY" sz="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concepto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 algn="just"/>
            <a:endParaRPr lang="es-UY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Sin embargo, hay casos en los que podríamos necesitar usar </a:t>
            </a:r>
            <a:r>
              <a:rPr lang="es-UY" sz="9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nombres de atributos</a:t>
            </a:r>
            <a:r>
              <a:rPr lang="es-UY" sz="900" b="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UY" sz="9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distintos para el mismo concepto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e indicarle a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GeneXus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que ambos nombres significan lo mismo. Veamos esto con un ejemplo… </a:t>
            </a:r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3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47973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38200" y="4715907"/>
            <a:ext cx="5041900" cy="4467701"/>
          </a:xfrm>
        </p:spPr>
        <p:txBody>
          <a:bodyPr/>
          <a:lstStyle/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¿Cómo podemos hacer entonces para ingresar </a:t>
            </a:r>
            <a:r>
              <a:rPr lang="es-UY" sz="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aeropuertos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en una misma transacción? Evidentemente vamos a tener que usar </a:t>
            </a:r>
            <a:r>
              <a:rPr lang="es-UY" sz="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nombres de atributos diferentes 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 almacenar la información de origen y de destino del vuelo que queremos registrar. </a:t>
            </a:r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08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38200" y="4715907"/>
            <a:ext cx="5041900" cy="4467701"/>
          </a:xfrm>
        </p:spPr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Cuando un atributo se llama distinto a otro ya definido pero ambos representan el mismo concepto podemos decirle a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GeneXus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que el nuevo atributo es subtipo del otro y a partir de ese momento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GeneXus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los considerará exactamente como si fueran la misma cosa. En nuestro ejemplo, ambos atributos son Aeropuertos.</a:t>
            </a:r>
          </a:p>
          <a:p>
            <a:pPr algn="just"/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573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44308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04989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30685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0235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94597" y="6290616"/>
            <a:ext cx="2365583" cy="542645"/>
            <a:chOff x="6260351" y="6317719"/>
            <a:chExt cx="2570986" cy="589763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30240" y="6317719"/>
              <a:ext cx="1606996" cy="245135"/>
            </a:xfrm>
            <a:prstGeom prst="rect">
              <a:avLst/>
            </a:prstGeom>
          </p:spPr>
        </p:pic>
        <p:sp>
          <p:nvSpPr>
            <p:cNvPr id="9" name="Text Placeholder 2"/>
            <p:cNvSpPr txBox="1">
              <a:spLocks/>
            </p:cNvSpPr>
            <p:nvPr userDrawn="1"/>
          </p:nvSpPr>
          <p:spPr>
            <a:xfrm>
              <a:off x="6260351" y="6466157"/>
              <a:ext cx="2570986" cy="441325"/>
            </a:xfrm>
            <a:prstGeom prst="rect">
              <a:avLst/>
            </a:prstGeom>
          </p:spPr>
          <p:txBody>
            <a:bodyPr anchor="t"/>
            <a:lstStyle>
              <a:lvl1pPr marL="0" indent="0" algn="r" defTabSz="457200" rtl="0" eaLnBrk="1" latinLnBrk="0" hangingPunct="1">
                <a:spcBef>
                  <a:spcPct val="20000"/>
                </a:spcBef>
                <a:buFont typeface="Arial"/>
                <a:buNone/>
                <a:defRPr lang="en-US" sz="1600" i="1" u="none" kern="1200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"/>
                  <a:ea typeface="+mn-ea"/>
                  <a:cs typeface="Segoe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spc="0" dirty="0" err="1" smtClean="0">
                  <a:solidFill>
                    <a:srgbClr val="FFFFFF"/>
                  </a:solidFill>
                </a:rPr>
                <a:t>training.genexus.com</a:t>
              </a:r>
              <a:endParaRPr lang="en-US" sz="13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403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944690"/>
            <a:ext cx="8229600" cy="21814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5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4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62" y="2225675"/>
            <a:ext cx="3241294" cy="1362075"/>
          </a:xfrm>
        </p:spPr>
        <p:txBody>
          <a:bodyPr anchor="t">
            <a:noAutofit/>
          </a:bodyPr>
          <a:lstStyle>
            <a:lvl1pPr algn="r">
              <a:defRPr sz="2800" b="0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8939" y="3615956"/>
            <a:ext cx="3892817" cy="993884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114709" y="6235386"/>
            <a:ext cx="8922775" cy="5790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0622" y="52409"/>
            <a:ext cx="9083378" cy="6475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953" y="6566100"/>
            <a:ext cx="1420080" cy="21662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5455" y="6510932"/>
            <a:ext cx="14635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"/>
                <a:cs typeface="Segoe"/>
              </a:rPr>
              <a:t>Curso GeneXus |</a:t>
            </a:r>
            <a:endParaRPr lang="en-US" sz="1400" dirty="0">
              <a:latin typeface="Segoe"/>
              <a:cs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80020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44690"/>
            <a:ext cx="8229600" cy="21814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F23870D-71BF-1848-A9AB-AB99D0AA51D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894597" y="6290616"/>
            <a:ext cx="2365583" cy="542645"/>
            <a:chOff x="6260351" y="6317719"/>
            <a:chExt cx="2570986" cy="58976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30240" y="6317719"/>
              <a:ext cx="1606996" cy="245135"/>
            </a:xfrm>
            <a:prstGeom prst="rect">
              <a:avLst/>
            </a:prstGeom>
          </p:spPr>
        </p:pic>
        <p:sp>
          <p:nvSpPr>
            <p:cNvPr id="15" name="Text Placeholder 2"/>
            <p:cNvSpPr txBox="1">
              <a:spLocks/>
            </p:cNvSpPr>
            <p:nvPr userDrawn="1"/>
          </p:nvSpPr>
          <p:spPr>
            <a:xfrm>
              <a:off x="6260351" y="6466157"/>
              <a:ext cx="2570986" cy="441325"/>
            </a:xfrm>
            <a:prstGeom prst="rect">
              <a:avLst/>
            </a:prstGeom>
          </p:spPr>
          <p:txBody>
            <a:bodyPr anchor="t"/>
            <a:lstStyle>
              <a:lvl1pPr marL="0" indent="0" algn="r" defTabSz="457200" rtl="0" eaLnBrk="1" latinLnBrk="0" hangingPunct="1">
                <a:spcBef>
                  <a:spcPct val="20000"/>
                </a:spcBef>
                <a:buFont typeface="Arial"/>
                <a:buNone/>
                <a:defRPr lang="en-US" sz="1600" i="1" u="none" kern="1200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"/>
                  <a:ea typeface="+mn-ea"/>
                  <a:cs typeface="Segoe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spc="0" dirty="0" err="1" smtClean="0">
                  <a:solidFill>
                    <a:srgbClr val="FFFFFF"/>
                  </a:solidFill>
                </a:rPr>
                <a:t>training.genexus.com</a:t>
              </a:r>
              <a:endParaRPr lang="en-US" sz="13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522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 userDrawn="1"/>
        </p:nvSpPr>
        <p:spPr>
          <a:xfrm>
            <a:off x="2804765" y="3177625"/>
            <a:ext cx="3617416" cy="620952"/>
          </a:xfrm>
          <a:prstGeom prst="rect">
            <a:avLst/>
          </a:prstGeom>
        </p:spPr>
        <p:txBody>
          <a:bodyPr anchor="t"/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lang="en-US" sz="1600" i="1" u="none" kern="1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n-ea"/>
                <a:cs typeface="Sego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spc="70" dirty="0" err="1" smtClean="0">
                <a:solidFill>
                  <a:srgbClr val="FFFFFF"/>
                </a:solidFill>
              </a:rPr>
              <a:t>training.genexus.com</a:t>
            </a:r>
            <a:endParaRPr lang="en-US" sz="1900" spc="70" dirty="0"/>
          </a:p>
        </p:txBody>
      </p:sp>
      <p:pic>
        <p:nvPicPr>
          <p:cNvPr id="8" name="Picture 7" descr="logo_GXtraining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46" y="2928802"/>
            <a:ext cx="2460991" cy="3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92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4741" y="-16494"/>
            <a:ext cx="9212039" cy="6968298"/>
          </a:xfrm>
          <a:prstGeom prst="rect">
            <a:avLst/>
          </a:prstGeom>
          <a:solidFill>
            <a:srgbClr val="A6CE2A">
              <a:alpha val="8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 i="1" dirty="0">
              <a:solidFill>
                <a:srgbClr val="A6CE2A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6729" y="2377352"/>
            <a:ext cx="45814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"/>
                <a:cs typeface="Segoe"/>
              </a:defRPr>
            </a:lvl1pPr>
          </a:lstStyle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"/>
                <a:cs typeface="Segoe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2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49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Segoe"/>
          <a:ea typeface="+mj-ea"/>
          <a:cs typeface="Sego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egoe"/>
          <a:ea typeface="+mn-ea"/>
          <a:cs typeface="Sego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"/>
          <a:ea typeface="+mn-ea"/>
          <a:cs typeface="Sego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"/>
          <a:ea typeface="+mn-ea"/>
          <a:cs typeface="Sego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"/>
          <a:ea typeface="+mn-ea"/>
          <a:cs typeface="Sego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"/>
          <a:ea typeface="+mn-ea"/>
          <a:cs typeface="Sego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58" y="2665977"/>
            <a:ext cx="5544456" cy="1143000"/>
          </a:xfrm>
        </p:spPr>
        <p:txBody>
          <a:bodyPr>
            <a:normAutofit fontScale="90000"/>
          </a:bodyPr>
          <a:lstStyle/>
          <a:p>
            <a:pPr>
              <a:lnSpc>
                <a:spcPts val="2920"/>
              </a:lnSpc>
              <a:spcBef>
                <a:spcPts val="0"/>
              </a:spcBef>
            </a:pPr>
            <a:r>
              <a:rPr lang="en-US" spc="-60" dirty="0" smtClean="0"/>
              <a:t>NOMBRES DE ATRIBUTOS DIFERENTES PARA EL MISMO CONCEPTO</a:t>
            </a:r>
            <a:br>
              <a:rPr lang="en-US" spc="-60" dirty="0" smtClean="0"/>
            </a:br>
            <a:r>
              <a:rPr lang="en-US" sz="2400" b="0" spc="-20" dirty="0" err="1" smtClean="0"/>
              <a:t>Objeto</a:t>
            </a:r>
            <a:r>
              <a:rPr lang="en-US" sz="2400" b="0" spc="-20" dirty="0" smtClean="0"/>
              <a:t> </a:t>
            </a:r>
            <a:r>
              <a:rPr lang="en-US" sz="2400" b="0" spc="-20" dirty="0" err="1" smtClean="0"/>
              <a:t>GeneXus</a:t>
            </a:r>
            <a:r>
              <a:rPr lang="en-US" sz="2400" b="0" spc="-20" dirty="0" smtClean="0"/>
              <a:t>: </a:t>
            </a:r>
            <a:r>
              <a:rPr lang="en-US" sz="2400" b="0" spc="-20" dirty="0" err="1" smtClean="0"/>
              <a:t>Grupo</a:t>
            </a:r>
            <a:r>
              <a:rPr lang="en-US" sz="2400" b="0" spc="-20" dirty="0" smtClean="0"/>
              <a:t> de </a:t>
            </a:r>
            <a:r>
              <a:rPr lang="en-US" sz="2400" b="0" spc="-20" dirty="0" err="1" smtClean="0"/>
              <a:t>Subtipos</a:t>
            </a:r>
            <a:endParaRPr lang="en-US" sz="3200" b="0" spc="-20" dirty="0"/>
          </a:p>
        </p:txBody>
      </p:sp>
      <p:pic>
        <p:nvPicPr>
          <p:cNvPr id="7" name="Picture 6" descr="GeneXusXev2_bc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58" y="4178098"/>
            <a:ext cx="1586338" cy="3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797362"/>
            <a:ext cx="30099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81425" y="160738"/>
            <a:ext cx="8534400" cy="77435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sz="2800" dirty="0" smtClean="0">
                <a:solidFill>
                  <a:srgbClr val="93AE43"/>
                </a:solidFill>
              </a:rPr>
              <a:t>Otras posibles soluciones</a:t>
            </a:r>
            <a:endParaRPr lang="es-UY" sz="2800" dirty="0">
              <a:solidFill>
                <a:srgbClr val="93AE4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9365" y="5405794"/>
            <a:ext cx="2012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8C901"/>
              </a:buClr>
            </a:pPr>
            <a:r>
              <a:rPr lang="es-UY" sz="1600" dirty="0" smtClean="0">
                <a:solidFill>
                  <a:srgbClr val="0000FF"/>
                </a:solidFill>
                <a:latin typeface="+mn-lt"/>
              </a:rPr>
              <a:t>1 grupo de subtipos </a:t>
            </a:r>
          </a:p>
          <a:p>
            <a:pPr>
              <a:buClr>
                <a:srgbClr val="B8C901"/>
              </a:buClr>
            </a:pPr>
            <a:r>
              <a:rPr lang="es-UY" sz="1600" dirty="0" smtClean="0">
                <a:solidFill>
                  <a:srgbClr val="0000FF"/>
                </a:solidFill>
                <a:latin typeface="+mn-lt"/>
              </a:rPr>
              <a:t>“</a:t>
            </a:r>
            <a:r>
              <a:rPr lang="es-UY" sz="1600" dirty="0" err="1" smtClean="0">
                <a:solidFill>
                  <a:srgbClr val="0000FF"/>
                </a:solidFill>
                <a:latin typeface="+mn-lt"/>
              </a:rPr>
              <a:t>FlightArrivalAirport</a:t>
            </a:r>
            <a:r>
              <a:rPr lang="es-UY" sz="1600" dirty="0" smtClean="0">
                <a:solidFill>
                  <a:srgbClr val="0000FF"/>
                </a:solidFill>
                <a:latin typeface="+mn-lt"/>
              </a:rPr>
              <a:t>”</a:t>
            </a:r>
            <a:endParaRPr lang="es-UY" sz="16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095" y="1620089"/>
            <a:ext cx="2272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8C901"/>
              </a:buClr>
            </a:pPr>
            <a:r>
              <a:rPr lang="es-UY" sz="1600" dirty="0" smtClean="0">
                <a:solidFill>
                  <a:srgbClr val="FF0000"/>
                </a:solidFill>
                <a:latin typeface="+mn-lt"/>
              </a:rPr>
              <a:t>1 grupo de subtipos </a:t>
            </a:r>
          </a:p>
          <a:p>
            <a:pPr>
              <a:buClr>
                <a:srgbClr val="B8C901"/>
              </a:buClr>
            </a:pPr>
            <a:r>
              <a:rPr lang="es-UY" sz="1600" dirty="0" smtClean="0">
                <a:solidFill>
                  <a:srgbClr val="FF0000"/>
                </a:solidFill>
                <a:latin typeface="+mn-lt"/>
              </a:rPr>
              <a:t>“</a:t>
            </a:r>
            <a:r>
              <a:rPr lang="es-UY" sz="1600" dirty="0" err="1" smtClean="0">
                <a:solidFill>
                  <a:srgbClr val="FF0000"/>
                </a:solidFill>
                <a:latin typeface="+mn-lt"/>
              </a:rPr>
              <a:t>FlightDepartureAirport</a:t>
            </a:r>
            <a:r>
              <a:rPr lang="es-UY" sz="1600" dirty="0" smtClean="0">
                <a:solidFill>
                  <a:srgbClr val="FF0000"/>
                </a:solidFill>
                <a:latin typeface="+mn-lt"/>
              </a:rPr>
              <a:t>”</a:t>
            </a:r>
            <a:endParaRPr lang="es-UY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Flowchart: Alternate Process 5"/>
          <p:cNvSpPr/>
          <p:nvPr/>
        </p:nvSpPr>
        <p:spPr bwMode="auto">
          <a:xfrm>
            <a:off x="2784625" y="1549262"/>
            <a:ext cx="1764000" cy="1008000"/>
          </a:xfrm>
          <a:prstGeom prst="flowChartAlternateProcess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323528" y="2895402"/>
            <a:ext cx="8568952" cy="1681336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2" y="3398593"/>
            <a:ext cx="2878574" cy="3073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reeform 8"/>
          <p:cNvSpPr/>
          <p:nvPr/>
        </p:nvSpPr>
        <p:spPr bwMode="auto">
          <a:xfrm>
            <a:off x="6052322" y="5923154"/>
            <a:ext cx="391886" cy="26126"/>
          </a:xfrm>
          <a:custGeom>
            <a:avLst/>
            <a:gdLst>
              <a:gd name="connsiteX0" fmla="*/ 0 w 391886"/>
              <a:gd name="connsiteY0" fmla="*/ 26126 h 26126"/>
              <a:gd name="connsiteX1" fmla="*/ 391886 w 391886"/>
              <a:gd name="connsiteY1" fmla="*/ 0 h 26126"/>
              <a:gd name="connsiteX2" fmla="*/ 391886 w 391886"/>
              <a:gd name="connsiteY2" fmla="*/ 0 h 26126"/>
              <a:gd name="connsiteX3" fmla="*/ 391886 w 391886"/>
              <a:gd name="connsiteY3" fmla="*/ 0 h 2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6" h="26126">
                <a:moveTo>
                  <a:pt x="0" y="26126"/>
                </a:moveTo>
                <a:lnTo>
                  <a:pt x="391886" y="0"/>
                </a:lnTo>
                <a:lnTo>
                  <a:pt x="391886" y="0"/>
                </a:lnTo>
                <a:lnTo>
                  <a:pt x="391886" y="0"/>
                </a:ln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6463482" y="5319476"/>
            <a:ext cx="1656428" cy="1152328"/>
          </a:xfrm>
          <a:prstGeom prst="flowChartAlternateProcess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OBJETO: GRUPO DE SUBTIPOS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3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85750" y="188641"/>
            <a:ext cx="8572500" cy="7200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sz="2400" dirty="0" err="1" smtClean="0"/>
              <a:t>GeneXus</a:t>
            </a:r>
            <a:r>
              <a:rPr lang="es-UY" sz="2400" dirty="0" smtClean="0"/>
              <a:t> establece relaciones por los atributos de </a:t>
            </a:r>
            <a:r>
              <a:rPr lang="es-UY" sz="2400" b="1" dirty="0" smtClean="0"/>
              <a:t>igual nombre</a:t>
            </a:r>
            <a:r>
              <a:rPr lang="es-UY" sz="2400" dirty="0" smtClean="0"/>
              <a:t>.</a:t>
            </a:r>
          </a:p>
          <a:p>
            <a:pPr marL="0" indent="0">
              <a:buFont typeface="Arial"/>
              <a:buNone/>
            </a:pPr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pPr marL="0" indent="0">
              <a:buFont typeface="Arial"/>
              <a:buNone/>
            </a:pPr>
            <a:endParaRPr lang="es-UY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00" y="1484784"/>
            <a:ext cx="1350640" cy="4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33" y="1484784"/>
            <a:ext cx="1331590" cy="4027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7664" y="1988840"/>
            <a:ext cx="133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UY" sz="1800" dirty="0" smtClean="0">
                <a:latin typeface="+mn-lt"/>
              </a:rPr>
              <a:t>Transacción </a:t>
            </a:r>
          </a:p>
          <a:p>
            <a:pPr algn="ctr"/>
            <a:r>
              <a:rPr lang="es-UY" sz="1800" dirty="0" smtClean="0">
                <a:latin typeface="+mn-lt"/>
              </a:rPr>
              <a:t>Country</a:t>
            </a:r>
            <a:endParaRPr lang="es-UY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4078813"/>
            <a:ext cx="133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UY" sz="1800" dirty="0" smtClean="0">
                <a:latin typeface="+mn-lt"/>
              </a:rPr>
              <a:t>Transacción </a:t>
            </a:r>
          </a:p>
          <a:p>
            <a:pPr algn="ctr"/>
            <a:r>
              <a:rPr lang="es-UY" sz="1800" dirty="0" smtClean="0">
                <a:latin typeface="+mn-lt"/>
              </a:rPr>
              <a:t>Attraction</a:t>
            </a:r>
            <a:endParaRPr lang="es-UY" sz="1800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OBJETO: GRUPO DE SUBTIPOS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3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  <a:effectLst>
            <a:glow rad="63500">
              <a:srgbClr val="8E9D01">
                <a:alpha val="40000"/>
              </a:srgbClr>
            </a:glow>
          </a:effectLst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sz="2400" dirty="0" smtClean="0">
                <a:solidFill>
                  <a:srgbClr val="93AE43"/>
                </a:solidFill>
              </a:rPr>
              <a:t>Necesidad de que atributos con nombres diferentes representen el </a:t>
            </a:r>
            <a:r>
              <a:rPr lang="es-UY" sz="2400" dirty="0" smtClean="0">
                <a:effectLst>
                  <a:glow rad="63500">
                    <a:srgbClr val="8E9D01">
                      <a:alpha val="40000"/>
                    </a:srgbClr>
                  </a:glow>
                </a:effectLst>
              </a:rPr>
              <a:t>mismo</a:t>
            </a:r>
            <a:r>
              <a:rPr lang="es-UY" sz="2400" dirty="0" smtClean="0"/>
              <a:t> </a:t>
            </a:r>
            <a:r>
              <a:rPr lang="es-UY" sz="2400" dirty="0" smtClean="0">
                <a:solidFill>
                  <a:srgbClr val="93AE43"/>
                </a:solidFill>
              </a:rPr>
              <a:t>concepto</a:t>
            </a:r>
            <a:endParaRPr lang="es-UY" sz="2400" dirty="0">
              <a:solidFill>
                <a:srgbClr val="93AE43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81" y="1484784"/>
            <a:ext cx="4767191" cy="264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0591" y="2795002"/>
            <a:ext cx="78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800" dirty="0" smtClean="0">
                <a:latin typeface="+mn-lt"/>
              </a:rPr>
              <a:t>origen</a:t>
            </a:r>
            <a:endParaRPr lang="es-UY" sz="1800" dirty="0">
              <a:latin typeface="+mn-lt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 bwMode="auto">
          <a:xfrm>
            <a:off x="1194460" y="2979668"/>
            <a:ext cx="592249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95536" y="3324679"/>
            <a:ext cx="88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800" dirty="0" smtClean="0">
                <a:latin typeface="+mn-lt"/>
              </a:rPr>
              <a:t>destino</a:t>
            </a:r>
            <a:endParaRPr lang="es-UY" sz="18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204337" y="3533666"/>
            <a:ext cx="592249" cy="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37" y="4293096"/>
            <a:ext cx="506633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72816"/>
            <a:ext cx="2643551" cy="228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OBJETO: GRUPO DE SUBTIPOS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184" y="1859900"/>
            <a:ext cx="2643551" cy="228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7" y="1894970"/>
            <a:ext cx="4019508" cy="24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dirty="0" smtClean="0">
                <a:solidFill>
                  <a:srgbClr val="93AE43"/>
                </a:solidFill>
              </a:rPr>
              <a:t>Definiendo la solución…</a:t>
            </a:r>
            <a:endParaRPr lang="es-UY" dirty="0">
              <a:solidFill>
                <a:srgbClr val="93AE43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139821" y="2078285"/>
            <a:ext cx="3312368" cy="1926779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723997" y="29969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Flowchart: Alternate Process 6"/>
          <p:cNvSpPr/>
          <p:nvPr/>
        </p:nvSpPr>
        <p:spPr bwMode="auto">
          <a:xfrm>
            <a:off x="1672254" y="2916933"/>
            <a:ext cx="2772000" cy="576000"/>
          </a:xfrm>
          <a:prstGeom prst="flowChartAlternateProcess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1623267" y="3521761"/>
            <a:ext cx="2844000" cy="540000"/>
          </a:xfrm>
          <a:prstGeom prst="flowChartAlternateProcess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121" y="3018438"/>
            <a:ext cx="716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dirty="0" smtClean="0">
                <a:latin typeface="+mn-lt"/>
              </a:rPr>
              <a:t>origen</a:t>
            </a:r>
            <a:endParaRPr lang="es-UY" sz="1600" dirty="0">
              <a:latin typeface="+mn-lt"/>
            </a:endParaRP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 bwMode="auto">
          <a:xfrm>
            <a:off x="993856" y="3187715"/>
            <a:ext cx="625816" cy="15389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981826" y="3798332"/>
            <a:ext cx="592249" cy="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355976" y="4221088"/>
            <a:ext cx="2815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UY" sz="1600" b="1" dirty="0" smtClean="0">
                <a:latin typeface="+mn-lt"/>
              </a:rPr>
              <a:t>Distintos nombres de atributos</a:t>
            </a:r>
          </a:p>
          <a:p>
            <a:pPr algn="ctr"/>
            <a:r>
              <a:rPr lang="es-UY" sz="1600" b="1" dirty="0" smtClean="0">
                <a:latin typeface="+mn-lt"/>
              </a:rPr>
              <a:t>¡no existe relación!</a:t>
            </a:r>
            <a:endParaRPr lang="es-UY" sz="1600" b="1" dirty="0">
              <a:latin typeface="+mn-lt"/>
            </a:endParaRPr>
          </a:p>
        </p:txBody>
      </p:sp>
      <p:sp>
        <p:nvSpPr>
          <p:cNvPr id="13" name="Freeform 12"/>
          <p:cNvSpPr/>
          <p:nvPr/>
        </p:nvSpPr>
        <p:spPr bwMode="auto">
          <a:xfrm rot="21267443">
            <a:off x="3678782" y="2780472"/>
            <a:ext cx="2571596" cy="811785"/>
          </a:xfrm>
          <a:custGeom>
            <a:avLst/>
            <a:gdLst>
              <a:gd name="connsiteX0" fmla="*/ 0 w 3095897"/>
              <a:gd name="connsiteY0" fmla="*/ 535577 h 592460"/>
              <a:gd name="connsiteX1" fmla="*/ 1423852 w 3095897"/>
              <a:gd name="connsiteY1" fmla="*/ 587828 h 592460"/>
              <a:gd name="connsiteX2" fmla="*/ 2560320 w 3095897"/>
              <a:gd name="connsiteY2" fmla="*/ 431074 h 592460"/>
              <a:gd name="connsiteX3" fmla="*/ 3095897 w 3095897"/>
              <a:gd name="connsiteY3" fmla="*/ 0 h 5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5897" h="592460">
                <a:moveTo>
                  <a:pt x="0" y="535577"/>
                </a:moveTo>
                <a:cubicBezTo>
                  <a:pt x="498566" y="570411"/>
                  <a:pt x="997132" y="605245"/>
                  <a:pt x="1423852" y="587828"/>
                </a:cubicBezTo>
                <a:cubicBezTo>
                  <a:pt x="1850572" y="570411"/>
                  <a:pt x="2281646" y="529045"/>
                  <a:pt x="2560320" y="431074"/>
                </a:cubicBezTo>
                <a:cubicBezTo>
                  <a:pt x="2838994" y="333103"/>
                  <a:pt x="2967445" y="166551"/>
                  <a:pt x="3095897" y="0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3723997" y="2294309"/>
            <a:ext cx="1656184" cy="48661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Freeform 14"/>
          <p:cNvSpPr/>
          <p:nvPr/>
        </p:nvSpPr>
        <p:spPr bwMode="auto">
          <a:xfrm rot="21267443">
            <a:off x="4012408" y="2612581"/>
            <a:ext cx="2248055" cy="403707"/>
          </a:xfrm>
          <a:custGeom>
            <a:avLst/>
            <a:gdLst>
              <a:gd name="connsiteX0" fmla="*/ 0 w 3095897"/>
              <a:gd name="connsiteY0" fmla="*/ 535577 h 592460"/>
              <a:gd name="connsiteX1" fmla="*/ 1423852 w 3095897"/>
              <a:gd name="connsiteY1" fmla="*/ 587828 h 592460"/>
              <a:gd name="connsiteX2" fmla="*/ 2560320 w 3095897"/>
              <a:gd name="connsiteY2" fmla="*/ 431074 h 592460"/>
              <a:gd name="connsiteX3" fmla="*/ 3095897 w 3095897"/>
              <a:gd name="connsiteY3" fmla="*/ 0 h 5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5897" h="592460">
                <a:moveTo>
                  <a:pt x="0" y="535577"/>
                </a:moveTo>
                <a:cubicBezTo>
                  <a:pt x="498566" y="570411"/>
                  <a:pt x="997132" y="605245"/>
                  <a:pt x="1423852" y="587828"/>
                </a:cubicBezTo>
                <a:cubicBezTo>
                  <a:pt x="1850572" y="570411"/>
                  <a:pt x="2281646" y="529045"/>
                  <a:pt x="2560320" y="431074"/>
                </a:cubicBezTo>
                <a:cubicBezTo>
                  <a:pt x="2838994" y="333103"/>
                  <a:pt x="2967445" y="166551"/>
                  <a:pt x="3095897" y="0"/>
                </a:cubicBezTo>
              </a:path>
            </a:pathLst>
          </a:cu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9512" y="3605674"/>
            <a:ext cx="804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dirty="0" smtClean="0">
                <a:latin typeface="+mn-lt"/>
              </a:rPr>
              <a:t>destino</a:t>
            </a:r>
            <a:endParaRPr lang="es-UY" sz="1600" dirty="0">
              <a:latin typeface="+mn-lt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OBJETO: GRUPO DE SUBTIPOS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 bwMode="auto">
          <a:xfrm>
            <a:off x="4211960" y="5250904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293086" y="548680"/>
            <a:ext cx="85725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UY" dirty="0">
                <a:solidFill>
                  <a:srgbClr val="93AE43"/>
                </a:solidFill>
              </a:rPr>
              <a:t>Mediante</a:t>
            </a:r>
            <a:r>
              <a:rPr lang="es-UY" dirty="0"/>
              <a:t> </a:t>
            </a:r>
            <a:r>
              <a:rPr lang="es-UY" b="1" dirty="0">
                <a:effectLst>
                  <a:glow rad="63500">
                    <a:srgbClr val="8E9D01">
                      <a:alpha val="40000"/>
                    </a:srgbClr>
                  </a:glow>
                </a:effectLst>
              </a:rPr>
              <a:t>subtipos</a:t>
            </a:r>
            <a:r>
              <a:rPr lang="es-UY" dirty="0">
                <a:effectLst>
                  <a:glow rad="127000">
                    <a:srgbClr val="99CC00"/>
                  </a:glow>
                </a:effectLst>
              </a:rPr>
              <a:t> </a:t>
            </a:r>
            <a:r>
              <a:rPr lang="es-UY" dirty="0">
                <a:solidFill>
                  <a:srgbClr val="93AE43"/>
                </a:solidFill>
              </a:rPr>
              <a:t>se puede establecer que dos atributos que </a:t>
            </a:r>
            <a:r>
              <a:rPr lang="es-UY" b="1" dirty="0">
                <a:solidFill>
                  <a:srgbClr val="93AE43"/>
                </a:solidFill>
              </a:rPr>
              <a:t>se llaman diferente</a:t>
            </a:r>
            <a:r>
              <a:rPr lang="es-UY" dirty="0">
                <a:solidFill>
                  <a:srgbClr val="93AE43"/>
                </a:solidFill>
              </a:rPr>
              <a:t> </a:t>
            </a:r>
            <a:r>
              <a:rPr lang="es-UY" dirty="0" smtClean="0">
                <a:solidFill>
                  <a:srgbClr val="93AE43"/>
                </a:solidFill>
              </a:rPr>
              <a:t>correspondan </a:t>
            </a:r>
            <a:r>
              <a:rPr lang="es-UY" dirty="0">
                <a:solidFill>
                  <a:srgbClr val="93AE43"/>
                </a:solidFill>
              </a:rPr>
              <a:t>al </a:t>
            </a:r>
            <a:r>
              <a:rPr lang="es-UY" b="1" dirty="0">
                <a:solidFill>
                  <a:srgbClr val="93AE43"/>
                </a:solidFill>
              </a:rPr>
              <a:t>mismo concepto</a:t>
            </a:r>
            <a:r>
              <a:rPr lang="es-UY" dirty="0">
                <a:solidFill>
                  <a:srgbClr val="93AE43"/>
                </a:solidFill>
              </a:rPr>
              <a:t>.</a:t>
            </a:r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pPr marL="0" indent="0">
              <a:buFontTx/>
              <a:buNone/>
            </a:pPr>
            <a:endParaRPr lang="es-UY" dirty="0"/>
          </a:p>
        </p:txBody>
      </p:sp>
      <p:grpSp>
        <p:nvGrpSpPr>
          <p:cNvPr id="4" name="Group 3"/>
          <p:cNvGrpSpPr/>
          <p:nvPr/>
        </p:nvGrpSpPr>
        <p:grpSpPr>
          <a:xfrm>
            <a:off x="1043608" y="2375503"/>
            <a:ext cx="6984776" cy="523220"/>
            <a:chOff x="683568" y="1268760"/>
            <a:chExt cx="698477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683568" y="1268760"/>
              <a:ext cx="6840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2800" dirty="0" err="1" smtClean="0">
                  <a:latin typeface="Cartoon" pitchFamily="2" charset="0"/>
                </a:rPr>
                <a:t>FlightDepartureAirportId</a:t>
              </a:r>
              <a:endParaRPr lang="es-UY" sz="2800" dirty="0">
                <a:latin typeface="Cartoon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64088" y="1268760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UY" sz="2800" dirty="0" err="1" smtClean="0">
                  <a:latin typeface="Cartoon" pitchFamily="2" charset="0"/>
                </a:rPr>
                <a:t>AirportId</a:t>
              </a:r>
              <a:endParaRPr lang="es-UY" sz="2800" dirty="0">
                <a:latin typeface="Cartoon" pitchFamily="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15816" y="1484784"/>
            <a:ext cx="3888432" cy="832158"/>
            <a:chOff x="2555776" y="1084674"/>
            <a:chExt cx="3888432" cy="832158"/>
          </a:xfrm>
        </p:grpSpPr>
        <p:sp>
          <p:nvSpPr>
            <p:cNvPr id="8" name="Curved Down Arrow 7"/>
            <p:cNvSpPr/>
            <p:nvPr/>
          </p:nvSpPr>
          <p:spPr bwMode="auto">
            <a:xfrm>
              <a:off x="2555776" y="1484784"/>
              <a:ext cx="3888432" cy="432048"/>
            </a:xfrm>
            <a:prstGeom prst="curved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12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UY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82106" y="1084674"/>
              <a:ext cx="24300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2000" dirty="0" smtClean="0">
                  <a:solidFill>
                    <a:schemeClr val="accent6"/>
                  </a:solidFill>
                  <a:latin typeface="Cartoon" pitchFamily="2" charset="0"/>
                </a:rPr>
                <a:t>SUBTYPE OF…</a:t>
              </a:r>
              <a:endParaRPr lang="es-UY" sz="2000" dirty="0">
                <a:solidFill>
                  <a:schemeClr val="accent6"/>
                </a:solidFill>
                <a:latin typeface="Cartoon" pitchFamily="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73862" y="2388950"/>
            <a:ext cx="68009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UY" sz="2400" b="1" dirty="0" err="1">
                <a:solidFill>
                  <a:schemeClr val="accent6"/>
                </a:solidFill>
                <a:latin typeface="Cartoon" pitchFamily="2" charset="0"/>
              </a:rPr>
              <a:t>i</a:t>
            </a:r>
            <a:r>
              <a:rPr lang="es-UY" sz="2400" b="1" dirty="0" err="1" smtClean="0">
                <a:solidFill>
                  <a:schemeClr val="accent6"/>
                </a:solidFill>
                <a:latin typeface="Cartoon" pitchFamily="2" charset="0"/>
              </a:rPr>
              <a:t>s</a:t>
            </a:r>
            <a:r>
              <a:rPr lang="es-UY" sz="2400" b="1" dirty="0" smtClean="0">
                <a:solidFill>
                  <a:schemeClr val="accent6"/>
                </a:solidFill>
                <a:latin typeface="Cartoon" pitchFamily="2" charset="0"/>
              </a:rPr>
              <a:t> a</a:t>
            </a:r>
            <a:endParaRPr lang="es-UY" sz="2400" b="1" dirty="0">
              <a:solidFill>
                <a:schemeClr val="accent6"/>
              </a:solidFill>
              <a:latin typeface="Cartoon" pitchFamily="2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8603">
            <a:off x="2863457" y="5177715"/>
            <a:ext cx="14859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334054"/>
            <a:ext cx="12096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15616" y="319058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800" dirty="0" err="1" smtClean="0">
                <a:latin typeface="Cartoon" pitchFamily="2" charset="0"/>
              </a:rPr>
              <a:t>FlightArrivalAirportId</a:t>
            </a:r>
            <a:endParaRPr lang="es-UY" sz="2800" dirty="0">
              <a:latin typeface="Cartoon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6016" y="3209746"/>
            <a:ext cx="68009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UY" sz="2400" b="1" dirty="0" err="1">
                <a:solidFill>
                  <a:schemeClr val="accent6"/>
                </a:solidFill>
                <a:latin typeface="Cartoon" pitchFamily="2" charset="0"/>
              </a:rPr>
              <a:t>i</a:t>
            </a:r>
            <a:r>
              <a:rPr lang="es-UY" sz="2400" b="1" dirty="0" err="1" smtClean="0">
                <a:solidFill>
                  <a:schemeClr val="accent6"/>
                </a:solidFill>
                <a:latin typeface="Cartoon" pitchFamily="2" charset="0"/>
              </a:rPr>
              <a:t>s</a:t>
            </a:r>
            <a:r>
              <a:rPr lang="es-UY" sz="2400" b="1" dirty="0" smtClean="0">
                <a:solidFill>
                  <a:schemeClr val="accent6"/>
                </a:solidFill>
                <a:latin typeface="Cartoon" pitchFamily="2" charset="0"/>
              </a:rPr>
              <a:t> a</a:t>
            </a:r>
            <a:endParaRPr lang="es-UY" sz="2400" b="1" dirty="0">
              <a:solidFill>
                <a:schemeClr val="accent6"/>
              </a:solidFill>
              <a:latin typeface="Cartoon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0072" y="320974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2800" dirty="0" err="1" smtClean="0">
                <a:latin typeface="Cartoon" pitchFamily="2" charset="0"/>
              </a:rPr>
              <a:t>AirportId</a:t>
            </a:r>
            <a:endParaRPr lang="es-UY" sz="2800" dirty="0">
              <a:latin typeface="Cartoon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987824" y="3782550"/>
            <a:ext cx="3888432" cy="1086610"/>
            <a:chOff x="2497509" y="1052965"/>
            <a:chExt cx="3888432" cy="716844"/>
          </a:xfrm>
        </p:grpSpPr>
        <p:sp>
          <p:nvSpPr>
            <p:cNvPr id="17" name="Curved Down Arrow 16"/>
            <p:cNvSpPr/>
            <p:nvPr/>
          </p:nvSpPr>
          <p:spPr bwMode="auto">
            <a:xfrm flipV="1">
              <a:off x="2497509" y="1052965"/>
              <a:ext cx="3888432" cy="307144"/>
            </a:xfrm>
            <a:prstGeom prst="curved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12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UY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82106" y="1369699"/>
              <a:ext cx="24300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2000" dirty="0" smtClean="0">
                  <a:solidFill>
                    <a:schemeClr val="accent6"/>
                  </a:solidFill>
                  <a:latin typeface="Cartoon" pitchFamily="2" charset="0"/>
                </a:rPr>
                <a:t>SUBTYPE OF…</a:t>
              </a:r>
              <a:endParaRPr lang="es-UY" sz="2000" dirty="0">
                <a:solidFill>
                  <a:schemeClr val="accent6"/>
                </a:solidFill>
                <a:latin typeface="Cartoon" pitchFamily="2" charset="0"/>
              </a:endParaRP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3633">
            <a:off x="5597889" y="5275776"/>
            <a:ext cx="14859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OBJETO: GRUPO DE SUBTIPOS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961" y="614487"/>
            <a:ext cx="842090" cy="5340436"/>
          </a:xfrm>
          <a:prstGeom prst="rect">
            <a:avLst/>
          </a:prstGeom>
          <a:noFill/>
        </p:spPr>
        <p:txBody>
          <a:bodyPr vert="wordArtVert" wrap="none" rtlCol="0" anchor="ctr" anchorCtr="1">
            <a:spAutoFit/>
          </a:bodyPr>
          <a:lstStyle/>
          <a:p>
            <a:pPr algn="ctr"/>
            <a:r>
              <a:rPr lang="es-UY" sz="3600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SOLUCIÓN</a:t>
            </a:r>
            <a:endParaRPr lang="es-UY" sz="36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68" y="2204865"/>
            <a:ext cx="6550174" cy="223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763" y="4509120"/>
            <a:ext cx="69437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317" y="188640"/>
            <a:ext cx="65246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OBJETO: GRUPO DE SUBTIPOS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521" y="1368921"/>
            <a:ext cx="26955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63888" y="759062"/>
            <a:ext cx="842090" cy="5340436"/>
          </a:xfrm>
          <a:prstGeom prst="rect">
            <a:avLst/>
          </a:prstGeom>
          <a:noFill/>
        </p:spPr>
        <p:txBody>
          <a:bodyPr vert="wordArtVert" wrap="none" rtlCol="0" anchor="ctr" anchorCtr="1">
            <a:spAutoFit/>
          </a:bodyPr>
          <a:lstStyle/>
          <a:p>
            <a:pPr algn="ctr"/>
            <a:r>
              <a:rPr lang="es-UY" sz="36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SOLUCIÓN</a:t>
            </a:r>
            <a:endParaRPr lang="es-UY" sz="36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5750" y="89587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sz="3200" dirty="0" smtClean="0">
                <a:solidFill>
                  <a:srgbClr val="93AE43"/>
                </a:solidFill>
              </a:rPr>
              <a:t>¿Y si de cada aeropuerto queremos ver su país y ciudad?</a:t>
            </a:r>
            <a:endParaRPr lang="es-UY" sz="3200" dirty="0">
              <a:solidFill>
                <a:srgbClr val="93AE43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18" y="1920563"/>
            <a:ext cx="54864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19" y="4234341"/>
            <a:ext cx="61150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 bwMode="auto">
          <a:xfrm>
            <a:off x="996018" y="2839552"/>
            <a:ext cx="5256000" cy="720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997306" y="5203183"/>
            <a:ext cx="5796000" cy="684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OBJETO: GRUPO DE SUBTIPOS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5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9832" y="278092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800" b="1" dirty="0" smtClean="0">
                <a:latin typeface="+mn-lt"/>
              </a:rPr>
              <a:t>¡Hagamos todo esto en GX!</a:t>
            </a:r>
            <a:endParaRPr lang="es-UY" sz="1800" b="1" dirty="0">
              <a:latin typeface="+mn-lt"/>
            </a:endParaRPr>
          </a:p>
        </p:txBody>
      </p:sp>
      <p:pic>
        <p:nvPicPr>
          <p:cNvPr id="10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7864" y="3193752"/>
            <a:ext cx="2088232" cy="5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OBJETO: GRUPO DE SUBTIPOS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4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dirty="0" smtClean="0">
                <a:solidFill>
                  <a:srgbClr val="93AE43"/>
                </a:solidFill>
              </a:rPr>
              <a:t>Observaciones</a:t>
            </a:r>
            <a:endParaRPr lang="es-UY" dirty="0">
              <a:solidFill>
                <a:srgbClr val="93AE43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5750" y="1123053"/>
            <a:ext cx="8572500" cy="14247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UY" sz="2800" dirty="0" smtClean="0">
                <a:sym typeface="Wingdings" pitchFamily="2" charset="2"/>
              </a:rPr>
              <a:t> </a:t>
            </a:r>
            <a:r>
              <a:rPr lang="es-UY" sz="1800" dirty="0" smtClean="0"/>
              <a:t>No definimos un único grupo con todos los subtipos.</a:t>
            </a:r>
          </a:p>
          <a:p>
            <a:pPr marL="0" indent="0">
              <a:buFont typeface="Arial"/>
              <a:buNone/>
            </a:pPr>
            <a:endParaRPr lang="es-UY" sz="1800" dirty="0" smtClean="0"/>
          </a:p>
          <a:p>
            <a:pPr marL="0" indent="0">
              <a:buFont typeface="Arial"/>
              <a:buNone/>
            </a:pPr>
            <a:r>
              <a:rPr lang="es-UY" sz="1800" dirty="0" smtClean="0">
                <a:sym typeface="Wingdings" pitchFamily="2" charset="2"/>
              </a:rPr>
              <a:t> </a:t>
            </a:r>
            <a:r>
              <a:rPr lang="es-UY" sz="1800" dirty="0" smtClean="0"/>
              <a:t>Lo correcto es:</a:t>
            </a:r>
          </a:p>
          <a:p>
            <a:pPr marL="0" indent="0">
              <a:buFont typeface="Arial"/>
              <a:buNone/>
            </a:pPr>
            <a:endParaRPr lang="es-UY" dirty="0" smtClean="0"/>
          </a:p>
          <a:p>
            <a:pPr lvl="1">
              <a:buFont typeface="Wingdings" pitchFamily="2" charset="2"/>
              <a:buChar char="Ø"/>
            </a:pPr>
            <a:endParaRPr lang="es-UY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60599"/>
            <a:ext cx="76680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tlCol="0">
            <a:spAutoFit/>
          </a:bodyPr>
          <a:lstStyle/>
          <a:p>
            <a:pPr marL="914400" lvl="1" indent="-457200">
              <a:buClr>
                <a:srgbClr val="8E9D01"/>
              </a:buClr>
              <a:buFont typeface="Wingdings" pitchFamily="2" charset="2"/>
              <a:buChar char="Ø"/>
            </a:pPr>
            <a:r>
              <a:rPr lang="es-UY" sz="2000" dirty="0" smtClean="0">
                <a:latin typeface="+mn-lt"/>
              </a:rPr>
              <a:t>Definir un grupo de subtipos por cada conjunto de atributos que se correspondan entre ellos.</a:t>
            </a:r>
          </a:p>
          <a:p>
            <a:pPr marL="914400" lvl="1" indent="-457200">
              <a:buClr>
                <a:srgbClr val="8E9D01"/>
              </a:buClr>
              <a:buFont typeface="Wingdings" pitchFamily="2" charset="2"/>
              <a:buChar char="Ø"/>
            </a:pPr>
            <a:endParaRPr lang="es-UY" sz="2000" dirty="0" smtClean="0">
              <a:latin typeface="+mn-lt"/>
            </a:endParaRPr>
          </a:p>
          <a:p>
            <a:pPr marL="914400" lvl="1" indent="-457200">
              <a:buClr>
                <a:srgbClr val="8E9D01"/>
              </a:buClr>
              <a:buFont typeface="Wingdings" pitchFamily="2" charset="2"/>
              <a:buChar char="Ø"/>
            </a:pPr>
            <a:r>
              <a:rPr lang="es-UY" sz="2000" dirty="0" smtClean="0">
                <a:latin typeface="+mn-lt"/>
              </a:rPr>
              <a:t>Cada grupo de subtipos debe contener obligatoriamente un subtipo de atributo primario (que es llave primaria de una tabla) o conjunto de atributos que forman una llave primaria.</a:t>
            </a:r>
          </a:p>
          <a:p>
            <a:pPr marL="914400" lvl="1" indent="-457200">
              <a:buClr>
                <a:srgbClr val="8E9D01"/>
              </a:buClr>
              <a:buFont typeface="Wingdings" pitchFamily="2" charset="2"/>
              <a:buChar char="Ø"/>
            </a:pPr>
            <a:endParaRPr lang="es-UY" sz="2000" dirty="0" smtClean="0">
              <a:latin typeface="+mn-lt"/>
            </a:endParaRPr>
          </a:p>
          <a:p>
            <a:pPr marL="914400" lvl="1" indent="-457200">
              <a:buClr>
                <a:srgbClr val="8E9D01"/>
              </a:buClr>
              <a:buFont typeface="Wingdings" pitchFamily="2" charset="2"/>
              <a:buChar char="Ø"/>
            </a:pPr>
            <a:r>
              <a:rPr lang="es-UY" sz="2000" dirty="0" smtClean="0">
                <a:latin typeface="+mn-lt"/>
              </a:rPr>
              <a:t>En cada grupo de subtipos, definir todos los atributos subtipos que necesitemos conocer, pertenecientes a la tabla base y/o extendida de la clave primaria del grupo.</a:t>
            </a:r>
            <a:endParaRPr lang="es-UY" sz="2000" dirty="0">
              <a:latin typeface="+mn-lt"/>
            </a:endParaRPr>
          </a:p>
          <a:p>
            <a:endParaRPr lang="es-UY" sz="2000" dirty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OBJETO: GRUPO DE SUBTIPOS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ctr">
        <a:normAutofit/>
      </a:bodyPr>
      <a:lstStyle>
        <a:defPPr>
          <a:defRPr b="0" i="0" dirty="0" smtClean="0">
            <a:solidFill>
              <a:schemeClr val="bg1">
                <a:lumMod val="9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2189</TotalTime>
  <Words>500</Words>
  <Application>Microsoft Office PowerPoint</Application>
  <PresentationFormat>On-screen Show (4:3)</PresentationFormat>
  <Paragraphs>71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NOMBRES DE ATRIBUTOS DIFERENTES PARA EL MISMO CONCEPTO Objeto GeneXus: Grupo de Subtipos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macmini-pro macmini</dc:creator>
  <cp:lastModifiedBy>Maia Shuster</cp:lastModifiedBy>
  <cp:revision>182</cp:revision>
  <cp:lastPrinted>2013-05-13T18:08:38Z</cp:lastPrinted>
  <dcterms:created xsi:type="dcterms:W3CDTF">2013-04-25T16:22:53Z</dcterms:created>
  <dcterms:modified xsi:type="dcterms:W3CDTF">2013-06-03T18:13:17Z</dcterms:modified>
</cp:coreProperties>
</file>