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handoutMasterIdLst>
    <p:handoutMasterId r:id="rId21"/>
  </p:handoutMasterIdLst>
  <p:sldIdLst>
    <p:sldId id="256" r:id="rId2"/>
    <p:sldId id="262" r:id="rId3"/>
    <p:sldId id="263" r:id="rId4"/>
    <p:sldId id="264" r:id="rId5"/>
    <p:sldId id="278" r:id="rId6"/>
    <p:sldId id="277" r:id="rId7"/>
    <p:sldId id="276" r:id="rId8"/>
    <p:sldId id="275" r:id="rId9"/>
    <p:sldId id="274" r:id="rId10"/>
    <p:sldId id="265" r:id="rId11"/>
    <p:sldId id="266" r:id="rId12"/>
    <p:sldId id="267" r:id="rId13"/>
    <p:sldId id="273" r:id="rId14"/>
    <p:sldId id="268" r:id="rId15"/>
    <p:sldId id="269" r:id="rId16"/>
    <p:sldId id="270" r:id="rId17"/>
    <p:sldId id="271" r:id="rId18"/>
    <p:sldId id="272" r:id="rId19"/>
  </p:sldIdLst>
  <p:sldSz cx="9144000" cy="6858000" type="screen4x3"/>
  <p:notesSz cx="6797675" cy="99282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B0F3239-CD68-7D44-A79D-2C7662D983C6}">
          <p14:sldIdLst>
            <p14:sldId id="256"/>
            <p14:sldId id="262"/>
            <p14:sldId id="263"/>
            <p14:sldId id="264"/>
            <p14:sldId id="278"/>
            <p14:sldId id="277"/>
            <p14:sldId id="276"/>
            <p14:sldId id="275"/>
            <p14:sldId id="274"/>
            <p14:sldId id="265"/>
            <p14:sldId id="266"/>
            <p14:sldId id="267"/>
            <p14:sldId id="273"/>
            <p14:sldId id="268"/>
            <p14:sldId id="269"/>
            <p14:sldId id="270"/>
            <p14:sldId id="271"/>
            <p14:sldId id="272"/>
          </p14:sldIdLst>
        </p14:section>
        <p14:section name="Untitled Section" id="{46B6E6F4-310F-C14D-A030-EA2BBB26B1AC}">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3AE43"/>
    <a:srgbClr val="92BA5E"/>
    <a:srgbClr val="8EBB38"/>
    <a:srgbClr val="5E5E5E"/>
    <a:srgbClr val="A6CE2A"/>
    <a:srgbClr val="AED72E"/>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52" autoAdjust="0"/>
    <p:restoredTop sz="76329" autoAdjust="0"/>
  </p:normalViewPr>
  <p:slideViewPr>
    <p:cSldViewPr snapToGrid="0" snapToObjects="1">
      <p:cViewPr>
        <p:scale>
          <a:sx n="66" d="100"/>
          <a:sy n="66" d="100"/>
        </p:scale>
        <p:origin x="-161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656"/>
    </p:cViewPr>
  </p:sorterViewPr>
  <p:notesViewPr>
    <p:cSldViewPr snapToGrid="0" snapToObjects="1">
      <p:cViewPr>
        <p:scale>
          <a:sx n="100" d="100"/>
          <a:sy n="100" d="100"/>
        </p:scale>
        <p:origin x="-2046" y="414"/>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ECD29CE8-54DD-4042-ADF5-4E30E44A0B86}" type="datetimeFigureOut">
              <a:rPr lang="en-US" smtClean="0"/>
              <a:t>5/29/2013</a:t>
            </a:fld>
            <a:endParaRPr lang="en-US"/>
          </a:p>
        </p:txBody>
      </p:sp>
      <p:sp>
        <p:nvSpPr>
          <p:cNvPr id="4" name="Footer Placeholder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E8EFC025-C41F-B943-B94E-E4BDAD66BB77}" type="slidenum">
              <a:rPr lang="en-US" smtClean="0"/>
              <a:t>‹#›</a:t>
            </a:fld>
            <a:endParaRPr lang="en-US"/>
          </a:p>
        </p:txBody>
      </p:sp>
    </p:spTree>
    <p:extLst>
      <p:ext uri="{BB962C8B-B14F-4D97-AF65-F5344CB8AC3E}">
        <p14:creationId xmlns:p14="http://schemas.microsoft.com/office/powerpoint/2010/main" val="39507786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s-UY"/>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61D8D245-ED2B-4219-9EBE-D4197D0D408A}" type="datetimeFigureOut">
              <a:rPr lang="es-UY" smtClean="0"/>
              <a:t>29/05/2013</a:t>
            </a:fld>
            <a:endParaRPr lang="es-UY"/>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s-UY"/>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s-UY"/>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012ACFE4-5E7D-4C36-9678-2ED301D05865}" type="slidenum">
              <a:rPr lang="es-UY" smtClean="0"/>
              <a:t>‹#›</a:t>
            </a:fld>
            <a:endParaRPr lang="es-UY"/>
          </a:p>
        </p:txBody>
      </p:sp>
    </p:spTree>
    <p:extLst>
      <p:ext uri="{BB962C8B-B14F-4D97-AF65-F5344CB8AC3E}">
        <p14:creationId xmlns:p14="http://schemas.microsoft.com/office/powerpoint/2010/main" val="2911780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31842583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79767" y="400050"/>
            <a:ext cx="5673407" cy="8783559"/>
          </a:xfrm>
        </p:spPr>
        <p:txBody>
          <a:bodyPr/>
          <a:lstStyle/>
          <a:p>
            <a:pPr>
              <a:spcBef>
                <a:spcPts val="100"/>
              </a:spcBef>
              <a:spcAft>
                <a:spcPts val="100"/>
              </a:spcAft>
              <a:defRPr/>
            </a:pPr>
            <a:r>
              <a:rPr lang="es-UY" sz="900" dirty="0" smtClean="0">
                <a:latin typeface="Verdana" pitchFamily="34" charset="0"/>
                <a:ea typeface="Verdana" pitchFamily="34" charset="0"/>
                <a:cs typeface="Verdana" pitchFamily="34" charset="0"/>
              </a:rPr>
              <a:t>Mientras que la primera se disparará cuando se abandona el nivel de los teléfonos, y antes de entrar a validar todos los emails, la segunda se disparará después de abandonar este último nivel.</a:t>
            </a:r>
          </a:p>
          <a:p>
            <a:pPr>
              <a:spcBef>
                <a:spcPts val="100"/>
              </a:spcBef>
              <a:spcAft>
                <a:spcPts val="100"/>
              </a:spcAft>
              <a:defRPr/>
            </a:pPr>
            <a:endParaRPr lang="es-UY" sz="900" dirty="0" smtClean="0">
              <a:latin typeface="Verdana" pitchFamily="34" charset="0"/>
              <a:ea typeface="Verdana" pitchFamily="34" charset="0"/>
              <a:cs typeface="Verdana" pitchFamily="34" charset="0"/>
            </a:endParaRPr>
          </a:p>
          <a:p>
            <a:pPr>
              <a:spcBef>
                <a:spcPts val="100"/>
              </a:spcBef>
              <a:spcAft>
                <a:spcPts val="100"/>
              </a:spcAft>
              <a:defRPr/>
            </a:pPr>
            <a:r>
              <a:rPr lang="es-UY" sz="900" dirty="0" smtClean="0">
                <a:latin typeface="Verdana" pitchFamily="34" charset="0"/>
                <a:ea typeface="Verdana" pitchFamily="34" charset="0"/>
                <a:cs typeface="Verdana" pitchFamily="34" charset="0"/>
              </a:rPr>
              <a:t>En este caso el evento </a:t>
            </a:r>
            <a:r>
              <a:rPr lang="es-UY" sz="900" b="1" dirty="0" err="1" smtClean="0">
                <a:latin typeface="Verdana" pitchFamily="34" charset="0"/>
                <a:ea typeface="Verdana" pitchFamily="34" charset="0"/>
                <a:cs typeface="Verdana" pitchFamily="34" charset="0"/>
              </a:rPr>
              <a:t>BeforeComplete</a:t>
            </a:r>
            <a:r>
              <a:rPr lang="es-UY" sz="900" dirty="0" smtClean="0">
                <a:latin typeface="Verdana" pitchFamily="34" charset="0"/>
                <a:ea typeface="Verdana" pitchFamily="34" charset="0"/>
                <a:cs typeface="Verdana" pitchFamily="34" charset="0"/>
              </a:rPr>
              <a:t> coincidirá con el </a:t>
            </a:r>
            <a:r>
              <a:rPr lang="es-UY" sz="900" b="1" dirty="0" err="1" smtClean="0">
                <a:latin typeface="Verdana" pitchFamily="34" charset="0"/>
                <a:ea typeface="Verdana" pitchFamily="34" charset="0"/>
                <a:cs typeface="Verdana" pitchFamily="34" charset="0"/>
              </a:rPr>
              <a:t>AfterLevel</a:t>
            </a:r>
            <a:r>
              <a:rPr lang="es-UY" sz="900" b="1" dirty="0" smtClean="0">
                <a:latin typeface="Verdana" pitchFamily="34" charset="0"/>
                <a:ea typeface="Verdana" pitchFamily="34" charset="0"/>
                <a:cs typeface="Verdana" pitchFamily="34" charset="0"/>
              </a:rPr>
              <a:t> </a:t>
            </a:r>
            <a:r>
              <a:rPr lang="es-UY" sz="900" b="1" dirty="0" err="1" smtClean="0">
                <a:latin typeface="Verdana" pitchFamily="34" charset="0"/>
                <a:ea typeface="Verdana" pitchFamily="34" charset="0"/>
                <a:cs typeface="Verdana" pitchFamily="34" charset="0"/>
              </a:rPr>
              <a:t>Level</a:t>
            </a:r>
            <a:r>
              <a:rPr lang="es-UY" sz="900" b="1" dirty="0" smtClean="0">
                <a:latin typeface="Verdana" pitchFamily="34" charset="0"/>
                <a:ea typeface="Verdana" pitchFamily="34" charset="0"/>
                <a:cs typeface="Verdana" pitchFamily="34" charset="0"/>
              </a:rPr>
              <a:t> </a:t>
            </a:r>
            <a:r>
              <a:rPr lang="es-UY" sz="900" b="1" i="1" dirty="0" err="1" smtClean="0">
                <a:latin typeface="Verdana" pitchFamily="34" charset="0"/>
                <a:ea typeface="Verdana" pitchFamily="34" charset="0"/>
                <a:cs typeface="Verdana" pitchFamily="34" charset="0"/>
              </a:rPr>
              <a:t>CustomerEMail</a:t>
            </a:r>
            <a:r>
              <a:rPr lang="es-UY" sz="900" dirty="0" smtClean="0">
                <a:latin typeface="Verdana" pitchFamily="34" charset="0"/>
                <a:ea typeface="Verdana" pitchFamily="34" charset="0"/>
                <a:cs typeface="Verdana" pitchFamily="34" charset="0"/>
              </a:rPr>
              <a:t>.</a:t>
            </a:r>
          </a:p>
          <a:p>
            <a:pPr>
              <a:spcBef>
                <a:spcPts val="100"/>
              </a:spcBef>
              <a:spcAft>
                <a:spcPts val="100"/>
              </a:spcAft>
              <a:defRPr/>
            </a:pPr>
            <a:endParaRPr lang="es-UY" sz="900" b="1" dirty="0" smtClean="0">
              <a:latin typeface="Verdana" pitchFamily="34" charset="0"/>
              <a:ea typeface="Verdana" pitchFamily="34" charset="0"/>
              <a:cs typeface="Verdana" pitchFamily="34" charset="0"/>
            </a:endParaRPr>
          </a:p>
          <a:p>
            <a:pPr>
              <a:spcBef>
                <a:spcPts val="100"/>
              </a:spcBef>
              <a:spcAft>
                <a:spcPts val="100"/>
              </a:spcAft>
              <a:defRPr/>
            </a:pPr>
            <a:endParaRPr lang="es-UY" sz="900" b="1"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endParaRPr>
          </a:p>
          <a:p>
            <a:pPr>
              <a:spcBef>
                <a:spcPts val="100"/>
              </a:spcBef>
              <a:spcAft>
                <a:spcPts val="100"/>
              </a:spcAft>
              <a:defRPr/>
            </a:pPr>
            <a:r>
              <a:rPr lang="es-UY" sz="900" b="1"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Evento de disparo: </a:t>
            </a:r>
            <a:r>
              <a:rPr lang="es-UY" sz="900" b="1" dirty="0" err="1" smtClean="0">
                <a:effectLst>
                  <a:outerShdw blurRad="38100" dist="38100" dir="2700000" algn="tl">
                    <a:srgbClr val="000000">
                      <a:alpha val="43137"/>
                    </a:srgbClr>
                  </a:outerShdw>
                </a:effectLst>
                <a:latin typeface="Verdana" pitchFamily="34" charset="0"/>
                <a:ea typeface="Verdana" pitchFamily="34" charset="0"/>
                <a:cs typeface="Verdana" pitchFamily="34" charset="0"/>
              </a:rPr>
              <a:t>AfterComplete</a:t>
            </a:r>
            <a:endParaRPr lang="es-UY" sz="900" b="1"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endParaRPr>
          </a:p>
          <a:p>
            <a:pPr>
              <a:spcBef>
                <a:spcPts val="100"/>
              </a:spcBef>
              <a:spcAft>
                <a:spcPts val="100"/>
              </a:spcAft>
              <a:defRPr/>
            </a:pPr>
            <a:endParaRPr lang="es-UY" sz="900" b="1" dirty="0" smtClean="0">
              <a:solidFill>
                <a:srgbClr val="000080"/>
              </a:solidFill>
              <a:latin typeface="Verdana" pitchFamily="34" charset="0"/>
              <a:ea typeface="Verdana" pitchFamily="34" charset="0"/>
              <a:cs typeface="Verdana" pitchFamily="34" charset="0"/>
            </a:endParaRPr>
          </a:p>
          <a:p>
            <a:pPr>
              <a:spcBef>
                <a:spcPts val="100"/>
              </a:spcBef>
              <a:spcAft>
                <a:spcPts val="100"/>
              </a:spcAft>
              <a:defRPr/>
            </a:pPr>
            <a:r>
              <a:rPr lang="es-UY" sz="900" dirty="0" smtClean="0">
                <a:latin typeface="Verdana" pitchFamily="34" charset="0"/>
                <a:ea typeface="Verdana" pitchFamily="34" charset="0"/>
                <a:cs typeface="Verdana" pitchFamily="34" charset="0"/>
              </a:rPr>
              <a:t>Este evento corresponde al instante de tiempo inmediatamente posterior al </a:t>
            </a:r>
            <a:r>
              <a:rPr lang="es-UY" sz="900" dirty="0" err="1" smtClean="0">
                <a:latin typeface="Verdana" pitchFamily="34" charset="0"/>
                <a:ea typeface="Verdana" pitchFamily="34" charset="0"/>
                <a:cs typeface="Verdana" pitchFamily="34" charset="0"/>
              </a:rPr>
              <a:t>commit</a:t>
            </a:r>
            <a:r>
              <a:rPr lang="es-UY" sz="900" dirty="0" smtClean="0">
                <a:latin typeface="Verdana" pitchFamily="34" charset="0"/>
                <a:ea typeface="Verdana" pitchFamily="34" charset="0"/>
                <a:cs typeface="Verdana" pitchFamily="34" charset="0"/>
              </a:rPr>
              <a:t>. </a:t>
            </a:r>
          </a:p>
          <a:p>
            <a:pPr>
              <a:spcBef>
                <a:spcPts val="100"/>
              </a:spcBef>
              <a:spcAft>
                <a:spcPts val="100"/>
              </a:spcAft>
              <a:defRPr/>
            </a:pPr>
            <a:endParaRPr lang="es-UY" sz="900" dirty="0" smtClean="0">
              <a:latin typeface="Verdana" pitchFamily="34" charset="0"/>
              <a:ea typeface="Verdana" pitchFamily="34" charset="0"/>
              <a:cs typeface="Verdana" pitchFamily="34" charset="0"/>
            </a:endParaRPr>
          </a:p>
          <a:p>
            <a:pPr>
              <a:spcBef>
                <a:spcPts val="100"/>
              </a:spcBef>
              <a:spcAft>
                <a:spcPts val="100"/>
              </a:spcAft>
              <a:defRPr/>
            </a:pPr>
            <a:r>
              <a:rPr lang="es-UY" sz="900" dirty="0" smtClean="0">
                <a:latin typeface="Verdana" pitchFamily="34" charset="0"/>
                <a:ea typeface="Verdana" pitchFamily="34" charset="0"/>
                <a:cs typeface="Verdana" pitchFamily="34" charset="0"/>
              </a:rPr>
              <a:t>Si en la transacción Flight, se ingresan 3 vuelos (información del 1er nivel + sus respectivos asientos) y se cierra la transacción, habrán ocurrido 3 </a:t>
            </a:r>
            <a:r>
              <a:rPr lang="es-UY" sz="900" dirty="0" err="1" smtClean="0">
                <a:latin typeface="Verdana" pitchFamily="34" charset="0"/>
                <a:ea typeface="Verdana" pitchFamily="34" charset="0"/>
                <a:cs typeface="Verdana" pitchFamily="34" charset="0"/>
              </a:rPr>
              <a:t>commits</a:t>
            </a:r>
            <a:r>
              <a:rPr lang="es-UY" sz="900" dirty="0" smtClean="0">
                <a:latin typeface="Verdana" pitchFamily="34" charset="0"/>
                <a:ea typeface="Verdana" pitchFamily="34" charset="0"/>
                <a:cs typeface="Verdana" pitchFamily="34" charset="0"/>
              </a:rPr>
              <a:t> y a continuación de cada </a:t>
            </a:r>
            <a:r>
              <a:rPr lang="es-UY" sz="900" dirty="0" err="1" smtClean="0">
                <a:latin typeface="Verdana" pitchFamily="34" charset="0"/>
                <a:ea typeface="Verdana" pitchFamily="34" charset="0"/>
                <a:cs typeface="Verdana" pitchFamily="34" charset="0"/>
              </a:rPr>
              <a:t>commit</a:t>
            </a:r>
            <a:r>
              <a:rPr lang="es-UY" sz="900" dirty="0" smtClean="0">
                <a:latin typeface="Verdana" pitchFamily="34" charset="0"/>
                <a:ea typeface="Verdana" pitchFamily="34" charset="0"/>
                <a:cs typeface="Verdana" pitchFamily="34" charset="0"/>
              </a:rPr>
              <a:t> se habrán ejecutado las reglas con evento de disparo </a:t>
            </a:r>
            <a:r>
              <a:rPr lang="es-UY" sz="900" b="1" dirty="0" err="1" smtClean="0">
                <a:latin typeface="Verdana" pitchFamily="34" charset="0"/>
                <a:ea typeface="Verdana" pitchFamily="34" charset="0"/>
                <a:cs typeface="Verdana" pitchFamily="34" charset="0"/>
              </a:rPr>
              <a:t>on</a:t>
            </a:r>
            <a:r>
              <a:rPr lang="es-UY" sz="900" b="1" dirty="0" smtClean="0">
                <a:latin typeface="Verdana" pitchFamily="34" charset="0"/>
                <a:ea typeface="Verdana" pitchFamily="34" charset="0"/>
                <a:cs typeface="Verdana" pitchFamily="34" charset="0"/>
              </a:rPr>
              <a:t> </a:t>
            </a:r>
            <a:r>
              <a:rPr lang="es-UY" sz="900" b="1" dirty="0" err="1" smtClean="0">
                <a:latin typeface="Verdana" pitchFamily="34" charset="0"/>
                <a:ea typeface="Verdana" pitchFamily="34" charset="0"/>
                <a:cs typeface="Verdana" pitchFamily="34" charset="0"/>
              </a:rPr>
              <a:t>AfterComplete</a:t>
            </a:r>
            <a:r>
              <a:rPr lang="es-UY" sz="900" b="1" dirty="0" smtClean="0">
                <a:latin typeface="Verdana" pitchFamily="34" charset="0"/>
                <a:ea typeface="Verdana" pitchFamily="34" charset="0"/>
                <a:cs typeface="Verdana" pitchFamily="34" charset="0"/>
              </a:rPr>
              <a:t>;</a:t>
            </a:r>
            <a:endParaRPr lang="es-UY" sz="900" dirty="0" smtClean="0">
              <a:latin typeface="Verdana" pitchFamily="34" charset="0"/>
              <a:ea typeface="Verdana" pitchFamily="34" charset="0"/>
              <a:cs typeface="Verdana" pitchFamily="34" charset="0"/>
            </a:endParaRPr>
          </a:p>
          <a:p>
            <a:pPr>
              <a:spcBef>
                <a:spcPts val="100"/>
              </a:spcBef>
              <a:spcAft>
                <a:spcPts val="100"/>
              </a:spcAft>
              <a:defRPr/>
            </a:pPr>
            <a:endParaRPr lang="es-UY" sz="900" dirty="0" smtClean="0">
              <a:latin typeface="Verdana" pitchFamily="34" charset="0"/>
              <a:ea typeface="Verdana" pitchFamily="34" charset="0"/>
              <a:cs typeface="Verdana" pitchFamily="34" charset="0"/>
            </a:endParaRPr>
          </a:p>
          <a:p>
            <a:pPr>
              <a:spcBef>
                <a:spcPts val="100"/>
              </a:spcBef>
              <a:spcAft>
                <a:spcPts val="100"/>
              </a:spcAft>
              <a:defRPr/>
            </a:pPr>
            <a:r>
              <a:rPr lang="es-UY" sz="900" dirty="0" smtClean="0">
                <a:latin typeface="Verdana" pitchFamily="34" charset="0"/>
                <a:ea typeface="Verdana" pitchFamily="34" charset="0"/>
                <a:cs typeface="Verdana" pitchFamily="34" charset="0"/>
              </a:rPr>
              <a:t>Los atributos del cabezal aún se encuentran con valor en memoria cuando se ejecutan las reglas con evento de disparo </a:t>
            </a:r>
            <a:r>
              <a:rPr lang="es-UY" sz="900" dirty="0" err="1" smtClean="0">
                <a:latin typeface="Verdana" pitchFamily="34" charset="0"/>
                <a:ea typeface="Verdana" pitchFamily="34" charset="0"/>
                <a:cs typeface="Verdana" pitchFamily="34" charset="0"/>
              </a:rPr>
              <a:t>AfterComplete</a:t>
            </a:r>
            <a:r>
              <a:rPr lang="es-UY" sz="900" dirty="0" smtClean="0">
                <a:latin typeface="Verdana" pitchFamily="34" charset="0"/>
                <a:ea typeface="Verdana" pitchFamily="34" charset="0"/>
                <a:cs typeface="Verdana" pitchFamily="34" charset="0"/>
              </a:rPr>
              <a:t>. Si bien ya se ejecutó el </a:t>
            </a:r>
            <a:r>
              <a:rPr lang="es-UY" sz="900" dirty="0" err="1" smtClean="0">
                <a:latin typeface="Verdana" pitchFamily="34" charset="0"/>
                <a:ea typeface="Verdana" pitchFamily="34" charset="0"/>
                <a:cs typeface="Verdana" pitchFamily="34" charset="0"/>
              </a:rPr>
              <a:t>commit</a:t>
            </a:r>
            <a:r>
              <a:rPr lang="es-UY" sz="900" dirty="0" smtClean="0">
                <a:latin typeface="Verdana" pitchFamily="34" charset="0"/>
                <a:ea typeface="Verdana" pitchFamily="34" charset="0"/>
                <a:cs typeface="Verdana" pitchFamily="34" charset="0"/>
              </a:rPr>
              <a:t>, es muy típico invocar a un procedimiento que lista la información grabada y </a:t>
            </a:r>
            <a:r>
              <a:rPr lang="es-UY" sz="900" dirty="0" err="1" smtClean="0">
                <a:latin typeface="Verdana" pitchFamily="34" charset="0"/>
                <a:ea typeface="Verdana" pitchFamily="34" charset="0"/>
                <a:cs typeface="Verdana" pitchFamily="34" charset="0"/>
              </a:rPr>
              <a:t>commiteada</a:t>
            </a:r>
            <a:r>
              <a:rPr lang="es-UY" sz="900" dirty="0" smtClean="0">
                <a:latin typeface="Verdana" pitchFamily="34" charset="0"/>
                <a:ea typeface="Verdana" pitchFamily="34" charset="0"/>
                <a:cs typeface="Verdana" pitchFamily="34" charset="0"/>
              </a:rPr>
              <a:t>, pasándole por parámetro la clave primaria al objeto llamado.</a:t>
            </a:r>
          </a:p>
          <a:p>
            <a:pPr>
              <a:spcBef>
                <a:spcPts val="100"/>
              </a:spcBef>
              <a:spcAft>
                <a:spcPts val="100"/>
              </a:spcAft>
              <a:defRPr/>
            </a:pPr>
            <a:endParaRPr lang="es-UY" sz="900" dirty="0" smtClean="0">
              <a:latin typeface="Verdana" pitchFamily="34" charset="0"/>
              <a:ea typeface="Verdana" pitchFamily="34" charset="0"/>
              <a:cs typeface="Verdana" pitchFamily="34" charset="0"/>
            </a:endParaRPr>
          </a:p>
          <a:p>
            <a:pPr>
              <a:spcBef>
                <a:spcPts val="100"/>
              </a:spcBef>
              <a:spcAft>
                <a:spcPts val="100"/>
              </a:spcAft>
              <a:defRPr/>
            </a:pPr>
            <a:r>
              <a:rPr lang="es-UY" sz="900" dirty="0" smtClean="0">
                <a:latin typeface="Verdana" pitchFamily="34" charset="0"/>
                <a:ea typeface="Verdana" pitchFamily="34" charset="0"/>
                <a:cs typeface="Verdana" pitchFamily="34" charset="0"/>
              </a:rPr>
              <a:t>Hablaremos más de este evento, cuando estudiemos la integridad transaccional.</a:t>
            </a:r>
          </a:p>
          <a:p>
            <a:endParaRPr lang="es-UY" sz="900" dirty="0"/>
          </a:p>
        </p:txBody>
      </p:sp>
    </p:spTree>
    <p:extLst>
      <p:ext uri="{BB962C8B-B14F-4D97-AF65-F5344CB8AC3E}">
        <p14:creationId xmlns:p14="http://schemas.microsoft.com/office/powerpoint/2010/main" val="34974570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841693" y="4715907"/>
            <a:ext cx="5438140" cy="4467701"/>
          </a:xfrm>
        </p:spPr>
        <p:txBody>
          <a:bodyPr/>
          <a:lstStyle/>
          <a:p>
            <a:pPr algn="just" eaLnBrk="1" hangingPunct="1">
              <a:defRPr/>
            </a:pPr>
            <a:r>
              <a:rPr lang="es-ES" sz="900" dirty="0" smtClean="0">
                <a:latin typeface="Verdana" pitchFamily="34" charset="0"/>
                <a:ea typeface="Verdana" pitchFamily="34" charset="0"/>
                <a:cs typeface="Verdana" pitchFamily="34" charset="0"/>
              </a:rPr>
              <a:t>El siguiente ejemplo pretende mostrar visualmente en qué momentos se irán disparando las reglas y fórmulas definidas en una transacción.</a:t>
            </a:r>
          </a:p>
          <a:p>
            <a:pPr algn="just" eaLnBrk="1" hangingPunct="1">
              <a:defRPr/>
            </a:pPr>
            <a:endParaRPr lang="es-ES" sz="900" dirty="0" smtClean="0">
              <a:latin typeface="Verdana" pitchFamily="34" charset="0"/>
              <a:ea typeface="Verdana" pitchFamily="34" charset="0"/>
              <a:cs typeface="Verdana" pitchFamily="34" charset="0"/>
            </a:endParaRPr>
          </a:p>
          <a:p>
            <a:pPr algn="just" eaLnBrk="1" hangingPunct="1">
              <a:lnSpc>
                <a:spcPct val="110000"/>
              </a:lnSpc>
              <a:spcBef>
                <a:spcPts val="100"/>
              </a:spcBef>
              <a:spcAft>
                <a:spcPts val="100"/>
              </a:spcAft>
              <a:defRPr/>
            </a:pPr>
            <a:r>
              <a:rPr lang="en-US" sz="900" b="1" u="sng" dirty="0" err="1" smtClean="0">
                <a:latin typeface="Verdana" pitchFamily="34" charset="0"/>
                <a:ea typeface="Verdana" pitchFamily="34" charset="0"/>
                <a:cs typeface="Verdana" pitchFamily="34" charset="0"/>
              </a:rPr>
              <a:t>Reglas</a:t>
            </a:r>
            <a:r>
              <a:rPr lang="en-US" sz="900" b="1" u="sng" dirty="0" smtClean="0">
                <a:latin typeface="Verdana" pitchFamily="34" charset="0"/>
                <a:ea typeface="Verdana" pitchFamily="34" charset="0"/>
                <a:cs typeface="Verdana" pitchFamily="34" charset="0"/>
              </a:rPr>
              <a:t> stand alone</a:t>
            </a:r>
          </a:p>
          <a:p>
            <a:pPr algn="just" eaLnBrk="1" hangingPunct="1">
              <a:lnSpc>
                <a:spcPct val="110000"/>
              </a:lnSpc>
              <a:spcBef>
                <a:spcPts val="100"/>
              </a:spcBef>
              <a:spcAft>
                <a:spcPts val="100"/>
              </a:spcAft>
              <a:defRPr/>
            </a:pPr>
            <a:endParaRPr lang="es-UY" sz="900" b="1" i="1" dirty="0" smtClean="0">
              <a:latin typeface="Verdana" pitchFamily="34" charset="0"/>
              <a:ea typeface="Verdana" pitchFamily="34" charset="0"/>
              <a:cs typeface="Verdana" pitchFamily="34" charset="0"/>
            </a:endParaRPr>
          </a:p>
          <a:p>
            <a:pPr algn="just" eaLnBrk="1" hangingPunct="1">
              <a:lnSpc>
                <a:spcPct val="110000"/>
              </a:lnSpc>
              <a:spcBef>
                <a:spcPts val="100"/>
              </a:spcBef>
              <a:spcAft>
                <a:spcPts val="100"/>
              </a:spcAft>
              <a:defRPr/>
            </a:pPr>
            <a:r>
              <a:rPr lang="es-UY" sz="900" dirty="0" smtClean="0">
                <a:solidFill>
                  <a:srgbClr val="000000"/>
                </a:solidFill>
                <a:latin typeface="Verdana" pitchFamily="34" charset="0"/>
                <a:ea typeface="Verdana" pitchFamily="34" charset="0"/>
                <a:cs typeface="Verdana" pitchFamily="34" charset="0"/>
              </a:rPr>
              <a:t>Son aquellas reglas que:</a:t>
            </a:r>
          </a:p>
          <a:p>
            <a:pPr algn="just" eaLnBrk="1" hangingPunct="1">
              <a:lnSpc>
                <a:spcPct val="110000"/>
              </a:lnSpc>
              <a:spcBef>
                <a:spcPts val="100"/>
              </a:spcBef>
              <a:spcAft>
                <a:spcPts val="100"/>
              </a:spcAft>
              <a:defRPr/>
            </a:pPr>
            <a:r>
              <a:rPr lang="es-UY" sz="900" dirty="0" smtClean="0">
                <a:solidFill>
                  <a:srgbClr val="000000"/>
                </a:solidFill>
                <a:latin typeface="Verdana" pitchFamily="34" charset="0"/>
                <a:ea typeface="Verdana" pitchFamily="34" charset="0"/>
                <a:cs typeface="Verdana" pitchFamily="34" charset="0"/>
              </a:rPr>
              <a:t>     1. Pueden ejecutarse con la información provista por los parámetros recibidos.</a:t>
            </a:r>
          </a:p>
          <a:p>
            <a:pPr algn="just" eaLnBrk="1" hangingPunct="1">
              <a:lnSpc>
                <a:spcPct val="110000"/>
              </a:lnSpc>
              <a:spcBef>
                <a:spcPts val="100"/>
              </a:spcBef>
              <a:spcAft>
                <a:spcPts val="100"/>
              </a:spcAft>
              <a:defRPr/>
            </a:pPr>
            <a:r>
              <a:rPr lang="es-UY" sz="900" dirty="0" smtClean="0">
                <a:solidFill>
                  <a:srgbClr val="000000"/>
                </a:solidFill>
                <a:latin typeface="Verdana" pitchFamily="34" charset="0"/>
                <a:ea typeface="Verdana" pitchFamily="34" charset="0"/>
                <a:cs typeface="Verdana" pitchFamily="34" charset="0"/>
              </a:rPr>
              <a:t>     2. No dependen de nada para ejecutarse.</a:t>
            </a:r>
          </a:p>
          <a:p>
            <a:pPr algn="just" eaLnBrk="1" hangingPunct="1">
              <a:lnSpc>
                <a:spcPct val="110000"/>
              </a:lnSpc>
              <a:spcBef>
                <a:spcPts val="100"/>
              </a:spcBef>
              <a:spcAft>
                <a:spcPts val="100"/>
              </a:spcAft>
              <a:defRPr/>
            </a:pPr>
            <a:r>
              <a:rPr lang="es-UY" sz="900" dirty="0" smtClean="0">
                <a:solidFill>
                  <a:srgbClr val="000000"/>
                </a:solidFill>
                <a:latin typeface="Verdana" pitchFamily="34" charset="0"/>
                <a:ea typeface="Verdana" pitchFamily="34" charset="0"/>
                <a:cs typeface="Verdana" pitchFamily="34" charset="0"/>
              </a:rPr>
              <a:t> </a:t>
            </a:r>
          </a:p>
          <a:p>
            <a:pPr marL="171450" indent="-171450" algn="just" eaLnBrk="1" hangingPunct="1">
              <a:lnSpc>
                <a:spcPct val="110000"/>
              </a:lnSpc>
              <a:spcBef>
                <a:spcPts val="100"/>
              </a:spcBef>
              <a:spcAft>
                <a:spcPts val="100"/>
              </a:spcAft>
              <a:buFont typeface="Arial" pitchFamily="34" charset="0"/>
              <a:buChar char="•"/>
              <a:defRPr/>
            </a:pPr>
            <a:r>
              <a:rPr lang="es-UY" sz="900" dirty="0" smtClean="0">
                <a:solidFill>
                  <a:srgbClr val="000000"/>
                </a:solidFill>
                <a:latin typeface="Verdana" pitchFamily="34" charset="0"/>
                <a:ea typeface="Verdana" pitchFamily="34" charset="0"/>
                <a:cs typeface="Verdana" pitchFamily="34" charset="0"/>
              </a:rPr>
              <a:t>Ejemplos de reglas stand </a:t>
            </a:r>
            <a:r>
              <a:rPr lang="es-UY" sz="900" dirty="0" err="1" smtClean="0">
                <a:solidFill>
                  <a:srgbClr val="000000"/>
                </a:solidFill>
                <a:latin typeface="Verdana" pitchFamily="34" charset="0"/>
                <a:ea typeface="Verdana" pitchFamily="34" charset="0"/>
                <a:cs typeface="Verdana" pitchFamily="34" charset="0"/>
              </a:rPr>
              <a:t>alone</a:t>
            </a:r>
            <a:r>
              <a:rPr lang="es-UY" sz="900" dirty="0" smtClean="0">
                <a:solidFill>
                  <a:srgbClr val="000000"/>
                </a:solidFill>
                <a:latin typeface="Verdana" pitchFamily="34" charset="0"/>
                <a:ea typeface="Verdana" pitchFamily="34" charset="0"/>
                <a:cs typeface="Verdana" pitchFamily="34" charset="0"/>
              </a:rPr>
              <a:t> (por poder ejecutarse con la información provista por los parámetros):</a:t>
            </a:r>
          </a:p>
          <a:p>
            <a:pPr algn="just" eaLnBrk="1" hangingPunct="1">
              <a:lnSpc>
                <a:spcPct val="110000"/>
              </a:lnSpc>
              <a:spcBef>
                <a:spcPts val="100"/>
              </a:spcBef>
              <a:spcAft>
                <a:spcPts val="100"/>
              </a:spcAft>
              <a:defRPr/>
            </a:pPr>
            <a:r>
              <a:rPr lang="es-UY" sz="900" dirty="0" smtClean="0">
                <a:solidFill>
                  <a:srgbClr val="000000"/>
                </a:solidFill>
                <a:latin typeface="Verdana" pitchFamily="34" charset="0"/>
                <a:ea typeface="Verdana" pitchFamily="34" charset="0"/>
                <a:cs typeface="Verdana" pitchFamily="34" charset="0"/>
              </a:rPr>
              <a:t>	</a:t>
            </a:r>
            <a:r>
              <a:rPr lang="es-UY" sz="900" i="1" dirty="0" smtClean="0">
                <a:solidFill>
                  <a:srgbClr val="000000"/>
                </a:solidFill>
                <a:latin typeface="Verdana" pitchFamily="34" charset="0"/>
                <a:ea typeface="Verdana" pitchFamily="34" charset="0"/>
                <a:cs typeface="Verdana" pitchFamily="34" charset="0"/>
              </a:rPr>
              <a:t>&amp;A</a:t>
            </a:r>
            <a:r>
              <a:rPr lang="es-UY" sz="900" dirty="0" smtClean="0">
                <a:solidFill>
                  <a:srgbClr val="000000"/>
                </a:solidFill>
                <a:latin typeface="Verdana" pitchFamily="34" charset="0"/>
                <a:ea typeface="Verdana" pitchFamily="34" charset="0"/>
                <a:cs typeface="Verdana" pitchFamily="34" charset="0"/>
              </a:rPr>
              <a:t> = </a:t>
            </a:r>
            <a:r>
              <a:rPr lang="es-UY" sz="900" i="1" dirty="0" smtClean="0">
                <a:solidFill>
                  <a:srgbClr val="000000"/>
                </a:solidFill>
                <a:latin typeface="Verdana" pitchFamily="34" charset="0"/>
                <a:ea typeface="Verdana" pitchFamily="34" charset="0"/>
                <a:cs typeface="Verdana" pitchFamily="34" charset="0"/>
              </a:rPr>
              <a:t>parámetro2</a:t>
            </a:r>
            <a:r>
              <a:rPr lang="es-UY" sz="900" dirty="0" smtClean="0">
                <a:solidFill>
                  <a:srgbClr val="000000"/>
                </a:solidFill>
                <a:latin typeface="Verdana" pitchFamily="34" charset="0"/>
                <a:ea typeface="Verdana" pitchFamily="34" charset="0"/>
                <a:cs typeface="Verdana" pitchFamily="34" charset="0"/>
              </a:rPr>
              <a:t>;</a:t>
            </a:r>
          </a:p>
          <a:p>
            <a:pPr algn="just" eaLnBrk="1" hangingPunct="1">
              <a:lnSpc>
                <a:spcPct val="110000"/>
              </a:lnSpc>
              <a:spcBef>
                <a:spcPts val="100"/>
              </a:spcBef>
              <a:spcAft>
                <a:spcPts val="100"/>
              </a:spcAft>
              <a:defRPr/>
            </a:pPr>
            <a:r>
              <a:rPr lang="es-UY" sz="900" dirty="0" smtClean="0">
                <a:solidFill>
                  <a:srgbClr val="000000"/>
                </a:solidFill>
                <a:latin typeface="Verdana" pitchFamily="34" charset="0"/>
                <a:ea typeface="Verdana" pitchFamily="34" charset="0"/>
                <a:cs typeface="Verdana" pitchFamily="34" charset="0"/>
              </a:rPr>
              <a:t>	</a:t>
            </a:r>
            <a:r>
              <a:rPr lang="es-UY" sz="900" dirty="0" err="1" smtClean="0">
                <a:solidFill>
                  <a:srgbClr val="000000"/>
                </a:solidFill>
                <a:latin typeface="Verdana" pitchFamily="34" charset="0"/>
                <a:ea typeface="Verdana" pitchFamily="34" charset="0"/>
                <a:cs typeface="Verdana" pitchFamily="34" charset="0"/>
              </a:rPr>
              <a:t>Msg</a:t>
            </a:r>
            <a:r>
              <a:rPr lang="es-UY" sz="900" dirty="0" smtClean="0">
                <a:solidFill>
                  <a:srgbClr val="000000"/>
                </a:solidFill>
                <a:latin typeface="Verdana" pitchFamily="34" charset="0"/>
                <a:ea typeface="Verdana" pitchFamily="34" charset="0"/>
                <a:cs typeface="Verdana" pitchFamily="34" charset="0"/>
              </a:rPr>
              <a:t>( ‘...’ ) </a:t>
            </a:r>
            <a:r>
              <a:rPr lang="es-UY" sz="900" dirty="0" err="1" smtClean="0">
                <a:solidFill>
                  <a:srgbClr val="000000"/>
                </a:solidFill>
                <a:latin typeface="Verdana" pitchFamily="34" charset="0"/>
                <a:ea typeface="Verdana" pitchFamily="34" charset="0"/>
                <a:cs typeface="Verdana" pitchFamily="34" charset="0"/>
              </a:rPr>
              <a:t>if</a:t>
            </a:r>
            <a:r>
              <a:rPr lang="es-UY" sz="900" dirty="0" smtClean="0">
                <a:solidFill>
                  <a:srgbClr val="000000"/>
                </a:solidFill>
                <a:latin typeface="Verdana" pitchFamily="34" charset="0"/>
                <a:ea typeface="Verdana" pitchFamily="34" charset="0"/>
                <a:cs typeface="Verdana" pitchFamily="34" charset="0"/>
              </a:rPr>
              <a:t> </a:t>
            </a:r>
            <a:r>
              <a:rPr lang="es-UY" sz="900" i="1" dirty="0" smtClean="0">
                <a:solidFill>
                  <a:srgbClr val="000000"/>
                </a:solidFill>
                <a:latin typeface="Verdana" pitchFamily="34" charset="0"/>
                <a:ea typeface="Verdana" pitchFamily="34" charset="0"/>
                <a:cs typeface="Verdana" pitchFamily="34" charset="0"/>
              </a:rPr>
              <a:t>parámetro1</a:t>
            </a:r>
            <a:r>
              <a:rPr lang="es-UY" sz="900" dirty="0" smtClean="0">
                <a:solidFill>
                  <a:srgbClr val="000000"/>
                </a:solidFill>
                <a:latin typeface="Verdana" pitchFamily="34" charset="0"/>
                <a:ea typeface="Verdana" pitchFamily="34" charset="0"/>
                <a:cs typeface="Verdana" pitchFamily="34" charset="0"/>
              </a:rPr>
              <a:t> = 7;</a:t>
            </a:r>
          </a:p>
          <a:p>
            <a:pPr algn="just" eaLnBrk="1" hangingPunct="1">
              <a:lnSpc>
                <a:spcPct val="110000"/>
              </a:lnSpc>
              <a:spcBef>
                <a:spcPts val="100"/>
              </a:spcBef>
              <a:spcAft>
                <a:spcPts val="100"/>
              </a:spcAft>
              <a:defRPr/>
            </a:pPr>
            <a:r>
              <a:rPr lang="es-UY" sz="900" b="1" dirty="0" smtClean="0">
                <a:solidFill>
                  <a:srgbClr val="000000"/>
                </a:solidFill>
                <a:latin typeface="Verdana" pitchFamily="34" charset="0"/>
                <a:ea typeface="Verdana" pitchFamily="34" charset="0"/>
                <a:cs typeface="Verdana" pitchFamily="34" charset="0"/>
              </a:rPr>
              <a:t> </a:t>
            </a:r>
            <a:endParaRPr lang="es-UY" sz="900" dirty="0" smtClean="0">
              <a:solidFill>
                <a:srgbClr val="000000"/>
              </a:solidFill>
              <a:latin typeface="Verdana" pitchFamily="34" charset="0"/>
              <a:ea typeface="Verdana" pitchFamily="34" charset="0"/>
              <a:cs typeface="Verdana" pitchFamily="34" charset="0"/>
            </a:endParaRPr>
          </a:p>
          <a:p>
            <a:pPr marL="171450" indent="-171450" algn="just" eaLnBrk="1" hangingPunct="1">
              <a:lnSpc>
                <a:spcPct val="110000"/>
              </a:lnSpc>
              <a:spcBef>
                <a:spcPts val="100"/>
              </a:spcBef>
              <a:spcAft>
                <a:spcPts val="100"/>
              </a:spcAft>
              <a:buFont typeface="Arial" pitchFamily="34" charset="0"/>
              <a:buChar char="•"/>
              <a:defRPr/>
            </a:pPr>
            <a:r>
              <a:rPr lang="es-UY" sz="900" dirty="0" smtClean="0">
                <a:solidFill>
                  <a:srgbClr val="000000"/>
                </a:solidFill>
                <a:latin typeface="Verdana" pitchFamily="34" charset="0"/>
                <a:ea typeface="Verdana" pitchFamily="34" charset="0"/>
                <a:cs typeface="Verdana" pitchFamily="34" charset="0"/>
              </a:rPr>
              <a:t>Ejemplos de reglas stand </a:t>
            </a:r>
            <a:r>
              <a:rPr lang="es-UY" sz="900" dirty="0" err="1" smtClean="0">
                <a:solidFill>
                  <a:srgbClr val="000000"/>
                </a:solidFill>
                <a:latin typeface="Verdana" pitchFamily="34" charset="0"/>
                <a:ea typeface="Verdana" pitchFamily="34" charset="0"/>
                <a:cs typeface="Verdana" pitchFamily="34" charset="0"/>
              </a:rPr>
              <a:t>alone</a:t>
            </a:r>
            <a:r>
              <a:rPr lang="es-UY" sz="900" dirty="0" smtClean="0">
                <a:solidFill>
                  <a:srgbClr val="000000"/>
                </a:solidFill>
                <a:latin typeface="Verdana" pitchFamily="34" charset="0"/>
                <a:ea typeface="Verdana" pitchFamily="34" charset="0"/>
                <a:cs typeface="Verdana" pitchFamily="34" charset="0"/>
              </a:rPr>
              <a:t> (por no depender de nada para ejecutarse):</a:t>
            </a:r>
          </a:p>
          <a:p>
            <a:pPr algn="just" eaLnBrk="1" hangingPunct="1">
              <a:lnSpc>
                <a:spcPct val="110000"/>
              </a:lnSpc>
              <a:spcBef>
                <a:spcPts val="100"/>
              </a:spcBef>
              <a:spcAft>
                <a:spcPts val="100"/>
              </a:spcAft>
              <a:defRPr/>
            </a:pPr>
            <a:r>
              <a:rPr lang="es-UY" sz="900" dirty="0" smtClean="0">
                <a:solidFill>
                  <a:srgbClr val="000000"/>
                </a:solidFill>
                <a:latin typeface="Verdana" pitchFamily="34" charset="0"/>
                <a:ea typeface="Verdana" pitchFamily="34" charset="0"/>
                <a:cs typeface="Verdana" pitchFamily="34" charset="0"/>
              </a:rPr>
              <a:t> 	</a:t>
            </a:r>
            <a:r>
              <a:rPr lang="es-UY" sz="900" dirty="0" err="1" smtClean="0">
                <a:solidFill>
                  <a:srgbClr val="000000"/>
                </a:solidFill>
                <a:latin typeface="Verdana" pitchFamily="34" charset="0"/>
                <a:ea typeface="Verdana" pitchFamily="34" charset="0"/>
                <a:cs typeface="Verdana" pitchFamily="34" charset="0"/>
              </a:rPr>
              <a:t>msg</a:t>
            </a:r>
            <a:r>
              <a:rPr lang="es-UY" sz="900" dirty="0" smtClean="0">
                <a:solidFill>
                  <a:srgbClr val="000000"/>
                </a:solidFill>
                <a:latin typeface="Verdana" pitchFamily="34" charset="0"/>
                <a:ea typeface="Verdana" pitchFamily="34" charset="0"/>
                <a:cs typeface="Verdana" pitchFamily="34" charset="0"/>
              </a:rPr>
              <a:t>( ‘</a:t>
            </a:r>
            <a:r>
              <a:rPr lang="es-UY" sz="900" dirty="0" err="1" smtClean="0">
                <a:solidFill>
                  <a:srgbClr val="000000"/>
                </a:solidFill>
                <a:latin typeface="Verdana" pitchFamily="34" charset="0"/>
                <a:ea typeface="Verdana" pitchFamily="34" charset="0"/>
                <a:cs typeface="Verdana" pitchFamily="34" charset="0"/>
              </a:rPr>
              <a:t>You</a:t>
            </a:r>
            <a:r>
              <a:rPr lang="es-UY" sz="900" dirty="0" smtClean="0">
                <a:solidFill>
                  <a:srgbClr val="000000"/>
                </a:solidFill>
                <a:latin typeface="Verdana" pitchFamily="34" charset="0"/>
                <a:ea typeface="Verdana" pitchFamily="34" charset="0"/>
                <a:cs typeface="Verdana" pitchFamily="34" charset="0"/>
              </a:rPr>
              <a:t> are in </a:t>
            </a:r>
            <a:r>
              <a:rPr lang="es-UY" sz="900" dirty="0" err="1" smtClean="0">
                <a:solidFill>
                  <a:srgbClr val="000000"/>
                </a:solidFill>
                <a:latin typeface="Verdana" pitchFamily="34" charset="0"/>
                <a:ea typeface="Verdana" pitchFamily="34" charset="0"/>
                <a:cs typeface="Verdana" pitchFamily="34" charset="0"/>
              </a:rPr>
              <a:t>the</a:t>
            </a:r>
            <a:r>
              <a:rPr lang="es-UY" sz="900" dirty="0" smtClean="0">
                <a:solidFill>
                  <a:srgbClr val="000000"/>
                </a:solidFill>
                <a:latin typeface="Verdana" pitchFamily="34" charset="0"/>
                <a:ea typeface="Verdana" pitchFamily="34" charset="0"/>
                <a:cs typeface="Verdana" pitchFamily="34" charset="0"/>
              </a:rPr>
              <a:t> </a:t>
            </a:r>
            <a:r>
              <a:rPr lang="es-UY" sz="900" dirty="0" err="1" smtClean="0">
                <a:solidFill>
                  <a:srgbClr val="000000"/>
                </a:solidFill>
                <a:latin typeface="Verdana" pitchFamily="34" charset="0"/>
                <a:ea typeface="Verdana" pitchFamily="34" charset="0"/>
                <a:cs typeface="Verdana" pitchFamily="34" charset="0"/>
              </a:rPr>
              <a:t>flight</a:t>
            </a:r>
            <a:r>
              <a:rPr lang="es-UY" sz="900" dirty="0" smtClean="0">
                <a:solidFill>
                  <a:srgbClr val="000000"/>
                </a:solidFill>
                <a:latin typeface="Verdana" pitchFamily="34" charset="0"/>
                <a:ea typeface="Verdana" pitchFamily="34" charset="0"/>
                <a:cs typeface="Verdana" pitchFamily="34" charset="0"/>
              </a:rPr>
              <a:t> </a:t>
            </a:r>
            <a:r>
              <a:rPr lang="es-UY" sz="900" dirty="0" err="1" smtClean="0">
                <a:solidFill>
                  <a:srgbClr val="000000"/>
                </a:solidFill>
                <a:latin typeface="Verdana" pitchFamily="34" charset="0"/>
                <a:ea typeface="Verdana" pitchFamily="34" charset="0"/>
                <a:cs typeface="Verdana" pitchFamily="34" charset="0"/>
              </a:rPr>
              <a:t>transaction</a:t>
            </a:r>
            <a:r>
              <a:rPr lang="es-UY" sz="900" dirty="0" smtClean="0">
                <a:solidFill>
                  <a:srgbClr val="000000"/>
                </a:solidFill>
                <a:latin typeface="Verdana" pitchFamily="34" charset="0"/>
                <a:ea typeface="Verdana" pitchFamily="34" charset="0"/>
                <a:cs typeface="Verdana" pitchFamily="34" charset="0"/>
              </a:rPr>
              <a:t>’);</a:t>
            </a:r>
          </a:p>
          <a:p>
            <a:pPr algn="just" eaLnBrk="1" hangingPunct="1">
              <a:lnSpc>
                <a:spcPct val="110000"/>
              </a:lnSpc>
              <a:spcBef>
                <a:spcPts val="100"/>
              </a:spcBef>
              <a:spcAft>
                <a:spcPts val="100"/>
              </a:spcAft>
              <a:defRPr/>
            </a:pPr>
            <a:r>
              <a:rPr lang="es-UY" sz="900" dirty="0" smtClean="0">
                <a:solidFill>
                  <a:srgbClr val="000000"/>
                </a:solidFill>
                <a:latin typeface="Verdana" pitchFamily="34" charset="0"/>
                <a:ea typeface="Verdana" pitchFamily="34" charset="0"/>
                <a:cs typeface="Verdana" pitchFamily="34" charset="0"/>
              </a:rPr>
              <a:t>	</a:t>
            </a:r>
            <a:r>
              <a:rPr lang="es-UY" sz="900" i="1" dirty="0" smtClean="0">
                <a:solidFill>
                  <a:srgbClr val="000000"/>
                </a:solidFill>
                <a:latin typeface="Verdana" pitchFamily="34" charset="0"/>
                <a:ea typeface="Verdana" pitchFamily="34" charset="0"/>
                <a:cs typeface="Verdana" pitchFamily="34" charset="0"/>
              </a:rPr>
              <a:t>&amp;A</a:t>
            </a:r>
            <a:r>
              <a:rPr lang="es-UY" sz="900" dirty="0" smtClean="0">
                <a:solidFill>
                  <a:srgbClr val="000000"/>
                </a:solidFill>
                <a:latin typeface="Verdana" pitchFamily="34" charset="0"/>
                <a:ea typeface="Verdana" pitchFamily="34" charset="0"/>
                <a:cs typeface="Verdana" pitchFamily="34" charset="0"/>
              </a:rPr>
              <a:t> = 7;</a:t>
            </a:r>
          </a:p>
          <a:p>
            <a:pPr algn="just" eaLnBrk="1" hangingPunct="1">
              <a:lnSpc>
                <a:spcPct val="110000"/>
              </a:lnSpc>
              <a:spcBef>
                <a:spcPts val="100"/>
              </a:spcBef>
              <a:spcAft>
                <a:spcPts val="100"/>
              </a:spcAft>
              <a:defRPr/>
            </a:pPr>
            <a:endParaRPr lang="es-UY" sz="900" dirty="0" smtClean="0">
              <a:solidFill>
                <a:srgbClr val="000000"/>
              </a:solidFill>
              <a:latin typeface="Verdana" pitchFamily="34" charset="0"/>
              <a:ea typeface="Verdana" pitchFamily="34" charset="0"/>
              <a:cs typeface="Verdana" pitchFamily="34" charset="0"/>
            </a:endParaRPr>
          </a:p>
          <a:p>
            <a:pPr algn="just" eaLnBrk="1" hangingPunct="1">
              <a:lnSpc>
                <a:spcPct val="110000"/>
              </a:lnSpc>
              <a:spcBef>
                <a:spcPts val="100"/>
              </a:spcBef>
              <a:spcAft>
                <a:spcPts val="100"/>
              </a:spcAft>
              <a:defRPr/>
            </a:pPr>
            <a:r>
              <a:rPr lang="es-UY" sz="900" dirty="0" smtClean="0">
                <a:solidFill>
                  <a:srgbClr val="000000"/>
                </a:solidFill>
                <a:latin typeface="Verdana" pitchFamily="34" charset="0"/>
                <a:ea typeface="Verdana" pitchFamily="34" charset="0"/>
                <a:cs typeface="Verdana" pitchFamily="34" charset="0"/>
              </a:rPr>
              <a:t>Por lo tanto, son las primeras reglas que se ejecutan.</a:t>
            </a:r>
          </a:p>
          <a:p>
            <a:pPr algn="just" eaLnBrk="1" hangingPunct="1">
              <a:lnSpc>
                <a:spcPct val="110000"/>
              </a:lnSpc>
              <a:spcBef>
                <a:spcPts val="100"/>
              </a:spcBef>
              <a:spcAft>
                <a:spcPts val="100"/>
              </a:spcAft>
              <a:defRPr/>
            </a:pPr>
            <a:endParaRPr lang="es-UY" sz="900" dirty="0" smtClean="0">
              <a:solidFill>
                <a:srgbClr val="000000"/>
              </a:solidFill>
              <a:latin typeface="Verdana" pitchFamily="34" charset="0"/>
              <a:ea typeface="Verdana" pitchFamily="34" charset="0"/>
              <a:cs typeface="Verdana" pitchFamily="34" charset="0"/>
            </a:endParaRPr>
          </a:p>
          <a:p>
            <a:pPr algn="just" eaLnBrk="1" hangingPunct="1">
              <a:lnSpc>
                <a:spcPct val="110000"/>
              </a:lnSpc>
              <a:spcBef>
                <a:spcPts val="100"/>
              </a:spcBef>
              <a:spcAft>
                <a:spcPts val="100"/>
              </a:spcAft>
              <a:defRPr/>
            </a:pPr>
            <a:r>
              <a:rPr lang="es-UY" sz="900" dirty="0" smtClean="0">
                <a:solidFill>
                  <a:srgbClr val="000000"/>
                </a:solidFill>
                <a:latin typeface="Verdana" pitchFamily="34" charset="0"/>
                <a:ea typeface="Verdana" pitchFamily="34" charset="0"/>
                <a:cs typeface="Verdana" pitchFamily="34" charset="0"/>
              </a:rPr>
              <a:t>Luego de la ejecución de las reglas stand </a:t>
            </a:r>
            <a:r>
              <a:rPr lang="es-UY" sz="900" dirty="0" err="1" smtClean="0">
                <a:solidFill>
                  <a:srgbClr val="000000"/>
                </a:solidFill>
                <a:latin typeface="Verdana" pitchFamily="34" charset="0"/>
                <a:ea typeface="Verdana" pitchFamily="34" charset="0"/>
                <a:cs typeface="Verdana" pitchFamily="34" charset="0"/>
              </a:rPr>
              <a:t>alone</a:t>
            </a:r>
            <a:r>
              <a:rPr lang="es-UY" sz="900" dirty="0" smtClean="0">
                <a:solidFill>
                  <a:srgbClr val="000000"/>
                </a:solidFill>
                <a:latin typeface="Verdana" pitchFamily="34" charset="0"/>
                <a:ea typeface="Verdana" pitchFamily="34" charset="0"/>
                <a:cs typeface="Verdana" pitchFamily="34" charset="0"/>
              </a:rPr>
              <a:t>, se ejecutan las reglas y fórmulas asociadas al primer nivel de la transacción </a:t>
            </a:r>
            <a:r>
              <a:rPr lang="es-UY" sz="900" b="1" dirty="0" smtClean="0">
                <a:solidFill>
                  <a:srgbClr val="000000"/>
                </a:solidFill>
                <a:latin typeface="Verdana" pitchFamily="34" charset="0"/>
                <a:ea typeface="Verdana" pitchFamily="34" charset="0"/>
                <a:cs typeface="Verdana" pitchFamily="34" charset="0"/>
              </a:rPr>
              <a:t>que no tengan evento de disparo definido</a:t>
            </a:r>
            <a:r>
              <a:rPr lang="es-UY" sz="900" dirty="0" smtClean="0">
                <a:solidFill>
                  <a:srgbClr val="000000"/>
                </a:solidFill>
                <a:latin typeface="Verdana" pitchFamily="34" charset="0"/>
                <a:ea typeface="Verdana" pitchFamily="34" charset="0"/>
                <a:cs typeface="Verdana" pitchFamily="34" charset="0"/>
              </a:rPr>
              <a:t> (es decir que no tengan especificado </a:t>
            </a:r>
            <a:r>
              <a:rPr lang="es-UY" sz="900" b="1" dirty="0" err="1" smtClean="0">
                <a:solidFill>
                  <a:srgbClr val="000000"/>
                </a:solidFill>
                <a:latin typeface="Verdana" pitchFamily="34" charset="0"/>
                <a:ea typeface="Verdana" pitchFamily="34" charset="0"/>
                <a:cs typeface="Verdana" pitchFamily="34" charset="0"/>
              </a:rPr>
              <a:t>on</a:t>
            </a:r>
            <a:r>
              <a:rPr lang="es-UY" sz="900" b="1" dirty="0" smtClean="0">
                <a:solidFill>
                  <a:srgbClr val="000000"/>
                </a:solidFill>
                <a:latin typeface="Verdana" pitchFamily="34" charset="0"/>
                <a:ea typeface="Verdana" pitchFamily="34" charset="0"/>
                <a:cs typeface="Verdana" pitchFamily="34" charset="0"/>
              </a:rPr>
              <a:t> ….</a:t>
            </a:r>
            <a:r>
              <a:rPr lang="es-UY" sz="900" dirty="0" smtClean="0">
                <a:solidFill>
                  <a:srgbClr val="000000"/>
                </a:solidFill>
                <a:latin typeface="Verdana" pitchFamily="34" charset="0"/>
                <a:ea typeface="Verdana" pitchFamily="34" charset="0"/>
                <a:cs typeface="Verdana" pitchFamily="34" charset="0"/>
              </a:rPr>
              <a:t>) en la medida que se vaya disponiendo de los valores involucrados para ejecutarlas.</a:t>
            </a:r>
          </a:p>
          <a:p>
            <a:pPr algn="just" eaLnBrk="1" hangingPunct="1">
              <a:lnSpc>
                <a:spcPct val="110000"/>
              </a:lnSpc>
              <a:spcBef>
                <a:spcPts val="100"/>
              </a:spcBef>
              <a:spcAft>
                <a:spcPts val="100"/>
              </a:spcAft>
              <a:defRPr/>
            </a:pPr>
            <a:endParaRPr lang="es-UY" sz="900" dirty="0" smtClean="0">
              <a:solidFill>
                <a:srgbClr val="000000"/>
              </a:solidFill>
              <a:latin typeface="Verdana" pitchFamily="34" charset="0"/>
              <a:ea typeface="Verdana" pitchFamily="34" charset="0"/>
              <a:cs typeface="Verdana" pitchFamily="34" charset="0"/>
            </a:endParaRPr>
          </a:p>
          <a:p>
            <a:pPr algn="just" eaLnBrk="1" hangingPunct="1">
              <a:lnSpc>
                <a:spcPct val="110000"/>
              </a:lnSpc>
              <a:spcBef>
                <a:spcPts val="100"/>
              </a:spcBef>
              <a:spcAft>
                <a:spcPts val="100"/>
              </a:spcAft>
              <a:defRPr/>
            </a:pPr>
            <a:r>
              <a:rPr lang="es-UY" sz="900" dirty="0" smtClean="0">
                <a:solidFill>
                  <a:srgbClr val="000000"/>
                </a:solidFill>
                <a:latin typeface="Verdana" pitchFamily="34" charset="0"/>
                <a:ea typeface="Verdana" pitchFamily="34" charset="0"/>
                <a:cs typeface="Verdana" pitchFamily="34" charset="0"/>
              </a:rPr>
              <a:t>Y al trabajar en el 2do nivel (</a:t>
            </a:r>
            <a:r>
              <a:rPr lang="es-UY" sz="900" dirty="0" err="1" smtClean="0">
                <a:solidFill>
                  <a:srgbClr val="000000"/>
                </a:solidFill>
                <a:latin typeface="Verdana" pitchFamily="34" charset="0"/>
                <a:ea typeface="Verdana" pitchFamily="34" charset="0"/>
                <a:cs typeface="Verdana" pitchFamily="34" charset="0"/>
              </a:rPr>
              <a:t>grid</a:t>
            </a:r>
            <a:r>
              <a:rPr lang="es-UY" sz="900" dirty="0" smtClean="0">
                <a:solidFill>
                  <a:srgbClr val="000000"/>
                </a:solidFill>
                <a:latin typeface="Verdana" pitchFamily="34" charset="0"/>
                <a:ea typeface="Verdana" pitchFamily="34" charset="0"/>
                <a:cs typeface="Verdana" pitchFamily="34" charset="0"/>
              </a:rPr>
              <a:t>), </a:t>
            </a:r>
            <a:r>
              <a:rPr lang="es-UY" sz="900" b="1" dirty="0" smtClean="0">
                <a:solidFill>
                  <a:srgbClr val="000000"/>
                </a:solidFill>
                <a:latin typeface="Verdana" pitchFamily="34" charset="0"/>
                <a:ea typeface="Verdana" pitchFamily="34" charset="0"/>
                <a:cs typeface="Verdana" pitchFamily="34" charset="0"/>
              </a:rPr>
              <a:t>para cada línea</a:t>
            </a:r>
            <a:r>
              <a:rPr lang="es-UY" sz="900" dirty="0" smtClean="0">
                <a:solidFill>
                  <a:srgbClr val="000000"/>
                </a:solidFill>
                <a:latin typeface="Verdana" pitchFamily="34" charset="0"/>
                <a:ea typeface="Verdana" pitchFamily="34" charset="0"/>
                <a:cs typeface="Verdana" pitchFamily="34" charset="0"/>
              </a:rPr>
              <a:t> se ejecutan las reglas y fórmulas asociadas al 2do nivel de la transacción </a:t>
            </a:r>
            <a:r>
              <a:rPr lang="es-UY" sz="900" b="1" dirty="0" smtClean="0">
                <a:solidFill>
                  <a:srgbClr val="000000"/>
                </a:solidFill>
                <a:latin typeface="Verdana" pitchFamily="34" charset="0"/>
                <a:ea typeface="Verdana" pitchFamily="34" charset="0"/>
                <a:cs typeface="Verdana" pitchFamily="34" charset="0"/>
              </a:rPr>
              <a:t>que no tengan evento de disparo definido</a:t>
            </a:r>
            <a:r>
              <a:rPr lang="es-UY" sz="900" dirty="0" smtClean="0">
                <a:solidFill>
                  <a:srgbClr val="000000"/>
                </a:solidFill>
                <a:latin typeface="Verdana" pitchFamily="34" charset="0"/>
                <a:ea typeface="Verdana" pitchFamily="34" charset="0"/>
                <a:cs typeface="Verdana" pitchFamily="34" charset="0"/>
              </a:rPr>
              <a:t> (es decir que no tengan especificado </a:t>
            </a:r>
            <a:r>
              <a:rPr lang="es-UY" sz="900" b="1" dirty="0" err="1" smtClean="0">
                <a:solidFill>
                  <a:srgbClr val="000000"/>
                </a:solidFill>
                <a:latin typeface="Verdana" pitchFamily="34" charset="0"/>
                <a:ea typeface="Verdana" pitchFamily="34" charset="0"/>
                <a:cs typeface="Verdana" pitchFamily="34" charset="0"/>
              </a:rPr>
              <a:t>on</a:t>
            </a:r>
            <a:r>
              <a:rPr lang="es-UY" sz="900" b="1" dirty="0" smtClean="0">
                <a:solidFill>
                  <a:srgbClr val="000000"/>
                </a:solidFill>
                <a:latin typeface="Verdana" pitchFamily="34" charset="0"/>
                <a:ea typeface="Verdana" pitchFamily="34" charset="0"/>
                <a:cs typeface="Verdana" pitchFamily="34" charset="0"/>
              </a:rPr>
              <a:t> ….</a:t>
            </a:r>
            <a:r>
              <a:rPr lang="es-UY" sz="900" dirty="0" smtClean="0">
                <a:solidFill>
                  <a:srgbClr val="000000"/>
                </a:solidFill>
                <a:latin typeface="Verdana" pitchFamily="34" charset="0"/>
                <a:ea typeface="Verdana" pitchFamily="34" charset="0"/>
                <a:cs typeface="Verdana" pitchFamily="34" charset="0"/>
              </a:rPr>
              <a:t>) en la medida que se vaya disponiendo de los valores involucrados para ejecutarlas.</a:t>
            </a:r>
            <a:endParaRPr lang="es-ES" sz="900" dirty="0" smtClean="0">
              <a:latin typeface="Verdana" pitchFamily="34" charset="0"/>
              <a:ea typeface="Verdana" pitchFamily="34" charset="0"/>
              <a:cs typeface="Verdana" pitchFamily="34" charset="0"/>
            </a:endParaRPr>
          </a:p>
          <a:p>
            <a:pPr algn="just"/>
            <a:endParaRPr lang="es-UY" sz="900" dirty="0"/>
          </a:p>
        </p:txBody>
      </p:sp>
    </p:spTree>
    <p:extLst>
      <p:ext uri="{BB962C8B-B14F-4D97-AF65-F5344CB8AC3E}">
        <p14:creationId xmlns:p14="http://schemas.microsoft.com/office/powerpoint/2010/main" val="2505217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TextBox 2"/>
          <p:cNvSpPr txBox="1">
            <a:spLocks noChangeArrowheads="1"/>
          </p:cNvSpPr>
          <p:nvPr/>
        </p:nvSpPr>
        <p:spPr bwMode="auto">
          <a:xfrm>
            <a:off x="946150" y="4733925"/>
            <a:ext cx="4864100"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lnSpc>
                <a:spcPts val="1100"/>
              </a:lnSpc>
              <a:defRPr/>
            </a:pPr>
            <a:r>
              <a:rPr lang="es-UY" sz="900" dirty="0" smtClean="0">
                <a:solidFill>
                  <a:srgbClr val="000000"/>
                </a:solidFill>
                <a:latin typeface="Verdana" pitchFamily="-109" charset="0"/>
                <a:ea typeface="Verdana" pitchFamily="-109" charset="0"/>
                <a:cs typeface="Verdana" pitchFamily="-109" charset="0"/>
              </a:rPr>
              <a:t>Cuando el usuario confirme, se volverán a disparar todas las reglas y fórmulas en orden </a:t>
            </a:r>
            <a:r>
              <a:rPr lang="en-CA" sz="900" dirty="0" err="1" smtClean="0">
                <a:solidFill>
                  <a:srgbClr val="000000"/>
                </a:solidFill>
                <a:latin typeface="Verdana" pitchFamily="-109" charset="0"/>
                <a:ea typeface="Verdana" pitchFamily="-109" charset="0"/>
                <a:cs typeface="Verdana" pitchFamily="-109" charset="0"/>
              </a:rPr>
              <a:t>para</a:t>
            </a:r>
            <a:r>
              <a:rPr lang="en-CA" sz="900" dirty="0" smtClean="0">
                <a:solidFill>
                  <a:srgbClr val="000000"/>
                </a:solidFill>
                <a:latin typeface="Verdana" pitchFamily="-109" charset="0"/>
                <a:ea typeface="Verdana" pitchFamily="-109" charset="0"/>
                <a:cs typeface="Verdana" pitchFamily="-109" charset="0"/>
              </a:rPr>
              <a:t> </a:t>
            </a:r>
            <a:r>
              <a:rPr lang="en-CA" sz="900" dirty="0" err="1" smtClean="0">
                <a:solidFill>
                  <a:srgbClr val="000000"/>
                </a:solidFill>
                <a:latin typeface="Verdana" pitchFamily="-109" charset="0"/>
                <a:ea typeface="Verdana" pitchFamily="-109" charset="0"/>
                <a:cs typeface="Verdana" pitchFamily="-109" charset="0"/>
              </a:rPr>
              <a:t>volver</a:t>
            </a:r>
            <a:r>
              <a:rPr lang="en-CA" sz="900" dirty="0" smtClean="0">
                <a:solidFill>
                  <a:srgbClr val="000000"/>
                </a:solidFill>
                <a:latin typeface="Verdana" pitchFamily="-109" charset="0"/>
                <a:ea typeface="Verdana" pitchFamily="-109" charset="0"/>
                <a:cs typeface="Verdana" pitchFamily="-109" charset="0"/>
              </a:rPr>
              <a:t> a </a:t>
            </a:r>
            <a:r>
              <a:rPr lang="en-CA" sz="900" dirty="0" err="1" smtClean="0">
                <a:solidFill>
                  <a:srgbClr val="000000"/>
                </a:solidFill>
                <a:latin typeface="Verdana" pitchFamily="-109" charset="0"/>
                <a:ea typeface="Verdana" pitchFamily="-109" charset="0"/>
                <a:cs typeface="Verdana" pitchFamily="-109" charset="0"/>
              </a:rPr>
              <a:t>realizar</a:t>
            </a:r>
            <a:r>
              <a:rPr lang="en-CA" sz="900" dirty="0" smtClean="0">
                <a:solidFill>
                  <a:srgbClr val="000000"/>
                </a:solidFill>
                <a:latin typeface="Verdana" pitchFamily="-109" charset="0"/>
                <a:ea typeface="Verdana" pitchFamily="-109" charset="0"/>
                <a:cs typeface="Verdana" pitchFamily="-109" charset="0"/>
              </a:rPr>
              <a:t> </a:t>
            </a:r>
            <a:r>
              <a:rPr lang="en-CA" sz="900" dirty="0" err="1" smtClean="0">
                <a:solidFill>
                  <a:srgbClr val="000000"/>
                </a:solidFill>
                <a:latin typeface="Verdana" pitchFamily="-109" charset="0"/>
                <a:ea typeface="Verdana" pitchFamily="-109" charset="0"/>
                <a:cs typeface="Verdana" pitchFamily="-109" charset="0"/>
              </a:rPr>
              <a:t>las</a:t>
            </a:r>
            <a:r>
              <a:rPr lang="en-CA" sz="900" dirty="0" smtClean="0">
                <a:solidFill>
                  <a:srgbClr val="000000"/>
                </a:solidFill>
                <a:latin typeface="Verdana" pitchFamily="-109" charset="0"/>
                <a:ea typeface="Verdana" pitchFamily="-109" charset="0"/>
                <a:cs typeface="Verdana" pitchFamily="-109" charset="0"/>
              </a:rPr>
              <a:t> </a:t>
            </a:r>
            <a:r>
              <a:rPr lang="en-CA" sz="900" dirty="0" err="1" smtClean="0">
                <a:solidFill>
                  <a:srgbClr val="000000"/>
                </a:solidFill>
                <a:latin typeface="Verdana" pitchFamily="-109" charset="0"/>
                <a:ea typeface="Verdana" pitchFamily="-109" charset="0"/>
                <a:cs typeface="Verdana" pitchFamily="-109" charset="0"/>
              </a:rPr>
              <a:t>evaluaciones</a:t>
            </a:r>
            <a:r>
              <a:rPr lang="en-CA" sz="900" dirty="0" smtClean="0">
                <a:solidFill>
                  <a:srgbClr val="000000"/>
                </a:solidFill>
                <a:latin typeface="Verdana" pitchFamily="-109" charset="0"/>
                <a:ea typeface="Verdana" pitchFamily="-109" charset="0"/>
                <a:cs typeface="Verdana" pitchFamily="-109" charset="0"/>
              </a:rPr>
              <a:t> antes de </a:t>
            </a:r>
            <a:r>
              <a:rPr lang="en-CA" sz="900" dirty="0" err="1" smtClean="0">
                <a:solidFill>
                  <a:srgbClr val="000000"/>
                </a:solidFill>
                <a:latin typeface="Verdana" pitchFamily="-109" charset="0"/>
                <a:ea typeface="Verdana" pitchFamily="-109" charset="0"/>
                <a:cs typeface="Verdana" pitchFamily="-109" charset="0"/>
              </a:rPr>
              <a:t>grabar</a:t>
            </a:r>
            <a:r>
              <a:rPr lang="en-CA" sz="900" dirty="0" smtClean="0">
                <a:solidFill>
                  <a:srgbClr val="000000"/>
                </a:solidFill>
                <a:latin typeface="Verdana" pitchFamily="-109" charset="0"/>
                <a:ea typeface="Verdana" pitchFamily="-109" charset="0"/>
                <a:cs typeface="Verdana" pitchFamily="-109" charset="0"/>
              </a:rPr>
              <a:t> en la base de </a:t>
            </a:r>
            <a:r>
              <a:rPr lang="en-CA" sz="900" dirty="0" err="1" smtClean="0">
                <a:solidFill>
                  <a:srgbClr val="000000"/>
                </a:solidFill>
                <a:latin typeface="Verdana" pitchFamily="-109" charset="0"/>
                <a:ea typeface="Verdana" pitchFamily="-109" charset="0"/>
                <a:cs typeface="Verdana" pitchFamily="-109" charset="0"/>
              </a:rPr>
              <a:t>datos</a:t>
            </a:r>
            <a:r>
              <a:rPr lang="en-CA" sz="900" dirty="0" smtClean="0">
                <a:solidFill>
                  <a:srgbClr val="000000"/>
                </a:solidFill>
                <a:latin typeface="Verdana" pitchFamily="-109" charset="0"/>
                <a:ea typeface="Verdana" pitchFamily="-109" charset="0"/>
                <a:cs typeface="Verdana" pitchFamily="-109" charset="0"/>
              </a:rPr>
              <a:t>. </a:t>
            </a:r>
          </a:p>
          <a:p>
            <a:pPr eaLnBrk="1" hangingPunct="1">
              <a:lnSpc>
                <a:spcPts val="1100"/>
              </a:lnSpc>
              <a:defRPr/>
            </a:pPr>
            <a:endParaRPr lang="en-CA" sz="900" dirty="0" smtClean="0">
              <a:solidFill>
                <a:srgbClr val="000000"/>
              </a:solidFill>
              <a:latin typeface="Verdana" pitchFamily="-109" charset="0"/>
              <a:ea typeface="Verdana" pitchFamily="-109" charset="0"/>
              <a:cs typeface="Verdana" pitchFamily="-109" charset="0"/>
            </a:endParaRPr>
          </a:p>
          <a:p>
            <a:pPr eaLnBrk="1" hangingPunct="1">
              <a:lnSpc>
                <a:spcPts val="1100"/>
              </a:lnSpc>
              <a:defRPr/>
            </a:pPr>
            <a:r>
              <a:rPr lang="es-UY" sz="900" b="1" dirty="0" smtClean="0">
                <a:solidFill>
                  <a:srgbClr val="000000"/>
                </a:solidFill>
                <a:latin typeface="Verdana" pitchFamily="-109" charset="0"/>
                <a:ea typeface="Verdana" pitchFamily="-109" charset="0"/>
                <a:cs typeface="Verdana" pitchFamily="-109" charset="0"/>
              </a:rPr>
              <a:t>Además, se </a:t>
            </a:r>
            <a:r>
              <a:rPr lang="es-UY" sz="900" b="1" dirty="0">
                <a:solidFill>
                  <a:srgbClr val="000000"/>
                </a:solidFill>
                <a:latin typeface="Verdana" pitchFamily="-109" charset="0"/>
                <a:ea typeface="Verdana" pitchFamily="-109" charset="0"/>
                <a:cs typeface="Verdana" pitchFamily="-109" charset="0"/>
              </a:rPr>
              <a:t>dispararán </a:t>
            </a:r>
            <a:r>
              <a:rPr lang="es-UY" sz="900" b="1" u="sng" dirty="0" smtClean="0">
                <a:solidFill>
                  <a:srgbClr val="000000"/>
                </a:solidFill>
                <a:latin typeface="Verdana" pitchFamily="-109" charset="0"/>
                <a:ea typeface="Verdana" pitchFamily="-109" charset="0"/>
                <a:cs typeface="Verdana" pitchFamily="-109" charset="0"/>
              </a:rPr>
              <a:t>las </a:t>
            </a:r>
            <a:r>
              <a:rPr lang="es-UY" sz="900" b="1" u="sng" dirty="0">
                <a:solidFill>
                  <a:srgbClr val="000000"/>
                </a:solidFill>
                <a:latin typeface="Verdana" pitchFamily="-109" charset="0"/>
                <a:ea typeface="Verdana" pitchFamily="-109" charset="0"/>
                <a:cs typeface="Verdana" pitchFamily="-109" charset="0"/>
              </a:rPr>
              <a:t>reglas con evento de  disparo</a:t>
            </a:r>
            <a:r>
              <a:rPr lang="es-UY" sz="900" b="1" dirty="0">
                <a:solidFill>
                  <a:srgbClr val="000000"/>
                </a:solidFill>
                <a:latin typeface="Verdana" pitchFamily="-109" charset="0"/>
                <a:ea typeface="Verdana" pitchFamily="-109" charset="0"/>
                <a:cs typeface="Verdana" pitchFamily="-109" charset="0"/>
              </a:rPr>
              <a:t>, </a:t>
            </a:r>
            <a:r>
              <a:rPr lang="es-UY" sz="900" b="1" dirty="0" smtClean="0">
                <a:solidFill>
                  <a:srgbClr val="000000"/>
                </a:solidFill>
                <a:latin typeface="Verdana" pitchFamily="-109" charset="0"/>
                <a:ea typeface="Verdana" pitchFamily="-109" charset="0"/>
                <a:cs typeface="Verdana" pitchFamily="-109" charset="0"/>
              </a:rPr>
              <a:t>antes o después de cada acción realizada o por realizarse en la base de datos, </a:t>
            </a:r>
            <a:r>
              <a:rPr lang="es-UY" sz="900" b="1" dirty="0" smtClean="0">
                <a:solidFill>
                  <a:srgbClr val="000000"/>
                </a:solidFill>
                <a:latin typeface="Verdana" pitchFamily="-109" charset="0"/>
                <a:cs typeface="Times New Roman" pitchFamily="-109" charset="0"/>
              </a:rPr>
              <a:t>tal como muestra el esquema.</a:t>
            </a:r>
          </a:p>
          <a:p>
            <a:pPr eaLnBrk="1" hangingPunct="1">
              <a:lnSpc>
                <a:spcPts val="1100"/>
              </a:lnSpc>
              <a:defRPr/>
            </a:pPr>
            <a:endParaRPr lang="es-UY" sz="900" b="1" dirty="0">
              <a:solidFill>
                <a:srgbClr val="000000"/>
              </a:solidFill>
              <a:latin typeface="Verdana" pitchFamily="-109" charset="0"/>
              <a:cs typeface="Times New Roman" pitchFamily="-109" charset="0"/>
            </a:endParaRPr>
          </a:p>
          <a:p>
            <a:pPr eaLnBrk="1" hangingPunct="1">
              <a:lnSpc>
                <a:spcPts val="1100"/>
              </a:lnSpc>
              <a:defRPr/>
            </a:pPr>
            <a:r>
              <a:rPr lang="es-UY" sz="900" b="1" dirty="0" smtClean="0">
                <a:solidFill>
                  <a:srgbClr val="000000"/>
                </a:solidFill>
                <a:latin typeface="Verdana" pitchFamily="-109" charset="0"/>
                <a:cs typeface="Times New Roman" pitchFamily="-109" charset="0"/>
              </a:rPr>
              <a:t>Es importante conocer bien los distintos eventos de disparo y en qué momento específico se ejecutan de acuerdo</a:t>
            </a:r>
            <a:r>
              <a:rPr lang="en-CA" sz="900" b="1" dirty="0" smtClean="0">
                <a:solidFill>
                  <a:srgbClr val="000000"/>
                </a:solidFill>
                <a:latin typeface="Verdana" pitchFamily="-109" charset="0"/>
                <a:ea typeface="Verdana" pitchFamily="-109" charset="0"/>
                <a:cs typeface="Verdana" pitchFamily="-109" charset="0"/>
              </a:rPr>
              <a:t> a </a:t>
            </a:r>
            <a:r>
              <a:rPr lang="en-CA" sz="900" b="1" dirty="0" err="1" smtClean="0">
                <a:solidFill>
                  <a:srgbClr val="000000"/>
                </a:solidFill>
                <a:latin typeface="Verdana" pitchFamily="-109" charset="0"/>
                <a:ea typeface="Verdana" pitchFamily="-109" charset="0"/>
                <a:cs typeface="Verdana" pitchFamily="-109" charset="0"/>
              </a:rPr>
              <a:t>las</a:t>
            </a:r>
            <a:r>
              <a:rPr lang="en-CA" sz="900" b="1" dirty="0" smtClean="0">
                <a:solidFill>
                  <a:srgbClr val="000000"/>
                </a:solidFill>
                <a:latin typeface="Verdana" pitchFamily="-109" charset="0"/>
                <a:ea typeface="Verdana" pitchFamily="-109" charset="0"/>
                <a:cs typeface="Verdana" pitchFamily="-109" charset="0"/>
              </a:rPr>
              <a:t> </a:t>
            </a:r>
            <a:r>
              <a:rPr lang="en-CA" sz="900" b="1" dirty="0" err="1" smtClean="0">
                <a:solidFill>
                  <a:srgbClr val="000000"/>
                </a:solidFill>
                <a:latin typeface="Verdana" pitchFamily="-109" charset="0"/>
                <a:ea typeface="Verdana" pitchFamily="-109" charset="0"/>
                <a:cs typeface="Verdana" pitchFamily="-109" charset="0"/>
              </a:rPr>
              <a:t>acciones</a:t>
            </a:r>
            <a:r>
              <a:rPr lang="en-CA" sz="900" b="1" dirty="0" smtClean="0">
                <a:solidFill>
                  <a:srgbClr val="000000"/>
                </a:solidFill>
                <a:latin typeface="Verdana" pitchFamily="-109" charset="0"/>
                <a:ea typeface="Verdana" pitchFamily="-109" charset="0"/>
                <a:cs typeface="Verdana" pitchFamily="-109" charset="0"/>
              </a:rPr>
              <a:t> </a:t>
            </a:r>
            <a:r>
              <a:rPr lang="en-CA" sz="900" b="1" dirty="0" err="1" smtClean="0">
                <a:solidFill>
                  <a:srgbClr val="000000"/>
                </a:solidFill>
                <a:latin typeface="Verdana" pitchFamily="-109" charset="0"/>
                <a:ea typeface="Verdana" pitchFamily="-109" charset="0"/>
                <a:cs typeface="Verdana" pitchFamily="-109" charset="0"/>
              </a:rPr>
              <a:t>que</a:t>
            </a:r>
            <a:r>
              <a:rPr lang="en-CA" sz="900" b="1" dirty="0" smtClean="0">
                <a:solidFill>
                  <a:srgbClr val="000000"/>
                </a:solidFill>
                <a:latin typeface="Verdana" pitchFamily="-109" charset="0"/>
                <a:ea typeface="Verdana" pitchFamily="-109" charset="0"/>
                <a:cs typeface="Verdana" pitchFamily="-109" charset="0"/>
              </a:rPr>
              <a:t> se </a:t>
            </a:r>
            <a:r>
              <a:rPr lang="en-CA" sz="900" b="1" dirty="0" err="1" smtClean="0">
                <a:solidFill>
                  <a:srgbClr val="000000"/>
                </a:solidFill>
                <a:latin typeface="Verdana" pitchFamily="-109" charset="0"/>
                <a:ea typeface="Verdana" pitchFamily="-109" charset="0"/>
                <a:cs typeface="Verdana" pitchFamily="-109" charset="0"/>
              </a:rPr>
              <a:t>realizan</a:t>
            </a:r>
            <a:r>
              <a:rPr lang="en-CA" sz="900" b="1" dirty="0" smtClean="0">
                <a:solidFill>
                  <a:srgbClr val="000000"/>
                </a:solidFill>
                <a:latin typeface="Verdana" pitchFamily="-109" charset="0"/>
                <a:ea typeface="Verdana" pitchFamily="-109" charset="0"/>
                <a:cs typeface="Verdana" pitchFamily="-109" charset="0"/>
              </a:rPr>
              <a:t> en la base de </a:t>
            </a:r>
            <a:r>
              <a:rPr lang="en-CA" sz="900" b="1" dirty="0" err="1" smtClean="0">
                <a:solidFill>
                  <a:srgbClr val="000000"/>
                </a:solidFill>
                <a:latin typeface="Verdana" pitchFamily="-109" charset="0"/>
                <a:ea typeface="Verdana" pitchFamily="-109" charset="0"/>
                <a:cs typeface="Verdana" pitchFamily="-109" charset="0"/>
              </a:rPr>
              <a:t>datos</a:t>
            </a:r>
            <a:r>
              <a:rPr lang="en-CA" sz="900" b="1" dirty="0" smtClean="0">
                <a:solidFill>
                  <a:srgbClr val="000000"/>
                </a:solidFill>
                <a:latin typeface="Verdana" pitchFamily="-109" charset="0"/>
                <a:ea typeface="Verdana" pitchFamily="-109" charset="0"/>
                <a:cs typeface="Verdana" pitchFamily="-109" charset="0"/>
              </a:rPr>
              <a:t>, </a:t>
            </a:r>
            <a:r>
              <a:rPr lang="en-CA" sz="900" b="1" dirty="0" err="1" smtClean="0">
                <a:solidFill>
                  <a:srgbClr val="000000"/>
                </a:solidFill>
                <a:latin typeface="Verdana" pitchFamily="-109" charset="0"/>
                <a:ea typeface="Verdana" pitchFamily="-109" charset="0"/>
                <a:cs typeface="Verdana" pitchFamily="-109" charset="0"/>
              </a:rPr>
              <a:t>para</a:t>
            </a:r>
            <a:r>
              <a:rPr lang="en-CA" sz="900" b="1" dirty="0" smtClean="0">
                <a:solidFill>
                  <a:srgbClr val="000000"/>
                </a:solidFill>
                <a:latin typeface="Verdana" pitchFamily="-109" charset="0"/>
                <a:ea typeface="Verdana" pitchFamily="-109" charset="0"/>
                <a:cs typeface="Verdana" pitchFamily="-109" charset="0"/>
              </a:rPr>
              <a:t> </a:t>
            </a:r>
            <a:r>
              <a:rPr lang="en-CA" sz="900" b="1" dirty="0" err="1" smtClean="0">
                <a:solidFill>
                  <a:srgbClr val="000000"/>
                </a:solidFill>
                <a:latin typeface="Verdana" pitchFamily="-109" charset="0"/>
                <a:ea typeface="Verdana" pitchFamily="-109" charset="0"/>
                <a:cs typeface="Verdana" pitchFamily="-109" charset="0"/>
              </a:rPr>
              <a:t>poder</a:t>
            </a:r>
            <a:r>
              <a:rPr lang="en-CA" sz="900" b="1" dirty="0" smtClean="0">
                <a:solidFill>
                  <a:srgbClr val="000000"/>
                </a:solidFill>
                <a:latin typeface="Verdana" pitchFamily="-109" charset="0"/>
                <a:ea typeface="Verdana" pitchFamily="-109" charset="0"/>
                <a:cs typeface="Verdana" pitchFamily="-109" charset="0"/>
              </a:rPr>
              <a:t> </a:t>
            </a:r>
            <a:r>
              <a:rPr lang="en-CA" sz="900" b="1" dirty="0" err="1" smtClean="0">
                <a:solidFill>
                  <a:srgbClr val="000000"/>
                </a:solidFill>
                <a:latin typeface="Verdana" pitchFamily="-109" charset="0"/>
                <a:ea typeface="Verdana" pitchFamily="-109" charset="0"/>
                <a:cs typeface="Verdana" pitchFamily="-109" charset="0"/>
              </a:rPr>
              <a:t>emplearlos</a:t>
            </a:r>
            <a:r>
              <a:rPr lang="en-CA" sz="900" b="1" dirty="0" smtClean="0">
                <a:solidFill>
                  <a:srgbClr val="000000"/>
                </a:solidFill>
                <a:latin typeface="Verdana" pitchFamily="-109" charset="0"/>
                <a:ea typeface="Verdana" pitchFamily="-109" charset="0"/>
                <a:cs typeface="Verdana" pitchFamily="-109" charset="0"/>
              </a:rPr>
              <a:t> </a:t>
            </a:r>
            <a:r>
              <a:rPr lang="en-CA" sz="900" b="1" dirty="0" err="1" smtClean="0">
                <a:solidFill>
                  <a:srgbClr val="000000"/>
                </a:solidFill>
                <a:latin typeface="Verdana" pitchFamily="-109" charset="0"/>
                <a:ea typeface="Verdana" pitchFamily="-109" charset="0"/>
                <a:cs typeface="Verdana" pitchFamily="-109" charset="0"/>
              </a:rPr>
              <a:t>adecuadamente</a:t>
            </a:r>
            <a:r>
              <a:rPr lang="en-CA" sz="900" b="1" dirty="0" smtClean="0">
                <a:solidFill>
                  <a:srgbClr val="000000"/>
                </a:solidFill>
                <a:latin typeface="Verdana" pitchFamily="-109" charset="0"/>
                <a:ea typeface="Verdana" pitchFamily="-109" charset="0"/>
                <a:cs typeface="Verdana" pitchFamily="-109" charset="0"/>
              </a:rPr>
              <a:t>. </a:t>
            </a:r>
          </a:p>
          <a:p>
            <a:pPr marL="171450" indent="-171450" eaLnBrk="1" hangingPunct="1">
              <a:lnSpc>
                <a:spcPts val="1100"/>
              </a:lnSpc>
              <a:buFont typeface="Arial" pitchFamily="34" charset="0"/>
              <a:buChar char="•"/>
              <a:defRPr/>
            </a:pPr>
            <a:endParaRPr lang="en-CA" sz="900" dirty="0" smtClean="0">
              <a:solidFill>
                <a:srgbClr val="000000"/>
              </a:solidFill>
              <a:latin typeface="Verdana" pitchFamily="-109" charset="0"/>
              <a:ea typeface="Verdana" pitchFamily="-109" charset="0"/>
              <a:cs typeface="Verdana" pitchFamily="-109" charset="0"/>
            </a:endParaRPr>
          </a:p>
          <a:p>
            <a:pPr marL="171450" indent="-171450" eaLnBrk="1" hangingPunct="1">
              <a:lnSpc>
                <a:spcPts val="1100"/>
              </a:lnSpc>
              <a:buFont typeface="Arial" pitchFamily="34" charset="0"/>
              <a:buChar char="•"/>
              <a:defRPr/>
            </a:pPr>
            <a:endParaRPr lang="en-CA" sz="900" dirty="0" smtClean="0">
              <a:solidFill>
                <a:srgbClr val="000000"/>
              </a:solidFill>
            </a:endParaRPr>
          </a:p>
        </p:txBody>
      </p:sp>
    </p:spTree>
    <p:extLst>
      <p:ext uri="{BB962C8B-B14F-4D97-AF65-F5344CB8AC3E}">
        <p14:creationId xmlns:p14="http://schemas.microsoft.com/office/powerpoint/2010/main" val="10773179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79768" y="314325"/>
            <a:ext cx="5721032" cy="8869284"/>
          </a:xfrm>
        </p:spPr>
        <p:txBody>
          <a:bodyPr/>
          <a:lstStyle/>
          <a:p>
            <a:pPr algn="just" eaLnBrk="1" hangingPunct="1"/>
            <a:r>
              <a:rPr lang="es-UY" sz="900" b="1" dirty="0" err="1" smtClean="0">
                <a:solidFill>
                  <a:srgbClr val="000000"/>
                </a:solidFill>
                <a:latin typeface="Verdana" pitchFamily="34" charset="0"/>
                <a:cs typeface="Arial" charset="0"/>
              </a:rPr>
              <a:t>Despcripción</a:t>
            </a:r>
            <a:r>
              <a:rPr lang="es-UY" sz="900" b="1" dirty="0" smtClean="0">
                <a:solidFill>
                  <a:srgbClr val="000000"/>
                </a:solidFill>
                <a:latin typeface="Verdana" pitchFamily="34" charset="0"/>
                <a:cs typeface="Arial" charset="0"/>
              </a:rPr>
              <a:t> completa de las ejecuciones una vez que el usuario confirma</a:t>
            </a:r>
          </a:p>
          <a:p>
            <a:pPr algn="just" eaLnBrk="1" hangingPunct="1"/>
            <a:endParaRPr lang="es-UY" sz="900" dirty="0" smtClean="0">
              <a:solidFill>
                <a:srgbClr val="000000"/>
              </a:solidFill>
              <a:latin typeface="Verdana" pitchFamily="34" charset="0"/>
              <a:cs typeface="Arial" charset="0"/>
            </a:endParaRPr>
          </a:p>
          <a:p>
            <a:pPr algn="just" eaLnBrk="1" hangingPunct="1"/>
            <a:r>
              <a:rPr lang="es-UY" sz="900" dirty="0" smtClean="0">
                <a:solidFill>
                  <a:srgbClr val="000000"/>
                </a:solidFill>
                <a:latin typeface="Verdana" pitchFamily="34" charset="0"/>
                <a:cs typeface="Arial" charset="0"/>
              </a:rPr>
              <a:t>Se ejecutan las reglas stand-</a:t>
            </a:r>
            <a:r>
              <a:rPr lang="es-UY" sz="900" dirty="0" err="1" smtClean="0">
                <a:solidFill>
                  <a:srgbClr val="000000"/>
                </a:solidFill>
                <a:latin typeface="Verdana" pitchFamily="34" charset="0"/>
                <a:cs typeface="Arial" charset="0"/>
              </a:rPr>
              <a:t>alone</a:t>
            </a:r>
            <a:r>
              <a:rPr lang="es-UY" sz="900" dirty="0" smtClean="0">
                <a:solidFill>
                  <a:srgbClr val="000000"/>
                </a:solidFill>
                <a:latin typeface="Verdana" pitchFamily="34" charset="0"/>
                <a:cs typeface="Arial" charset="0"/>
              </a:rPr>
              <a:t>. </a:t>
            </a:r>
          </a:p>
          <a:p>
            <a:pPr algn="just" eaLnBrk="1" hangingPunct="1"/>
            <a:endParaRPr lang="es-UY" sz="900" dirty="0" smtClean="0">
              <a:solidFill>
                <a:srgbClr val="000000"/>
              </a:solidFill>
              <a:latin typeface="Verdana" pitchFamily="34" charset="0"/>
              <a:cs typeface="Arial" charset="0"/>
            </a:endParaRPr>
          </a:p>
          <a:p>
            <a:pPr algn="just" eaLnBrk="1" hangingPunct="1"/>
            <a:r>
              <a:rPr lang="es-UY" sz="900" dirty="0" smtClean="0">
                <a:solidFill>
                  <a:srgbClr val="000000"/>
                </a:solidFill>
                <a:latin typeface="Verdana" pitchFamily="34" charset="0"/>
                <a:cs typeface="Arial" charset="0"/>
              </a:rPr>
              <a:t>Se ejecutan todas las reglas y fórmulas asociadas al 1er nivel que no tienen definido evento de disparo.</a:t>
            </a:r>
          </a:p>
          <a:p>
            <a:pPr algn="just" eaLnBrk="1" hangingPunct="1"/>
            <a:endParaRPr lang="es-UY" sz="900" dirty="0" smtClean="0">
              <a:solidFill>
                <a:srgbClr val="000000"/>
              </a:solidFill>
              <a:latin typeface="Verdana" pitchFamily="34" charset="0"/>
              <a:cs typeface="Arial" charset="0"/>
            </a:endParaRPr>
          </a:p>
          <a:p>
            <a:pPr algn="just" eaLnBrk="1" hangingPunct="1"/>
            <a:r>
              <a:rPr lang="es-UY" sz="900" dirty="0" smtClean="0">
                <a:solidFill>
                  <a:srgbClr val="000000"/>
                </a:solidFill>
                <a:latin typeface="Verdana" pitchFamily="34" charset="0"/>
                <a:cs typeface="Arial" charset="0"/>
              </a:rPr>
              <a:t>Se ejecutan las reglas asociadas al 1er nivel con eventos de disparo </a:t>
            </a:r>
            <a:r>
              <a:rPr lang="es-UY" sz="900" b="1" dirty="0" err="1" smtClean="0">
                <a:solidFill>
                  <a:srgbClr val="000000"/>
                </a:solidFill>
                <a:latin typeface="Verdana" pitchFamily="34" charset="0"/>
                <a:cs typeface="Arial" charset="0"/>
              </a:rPr>
              <a:t>BeforeValidate</a:t>
            </a:r>
            <a:r>
              <a:rPr lang="es-UY" sz="900" dirty="0" smtClean="0">
                <a:solidFill>
                  <a:srgbClr val="000000"/>
                </a:solidFill>
                <a:latin typeface="Verdana" pitchFamily="34" charset="0"/>
                <a:cs typeface="Arial" charset="0"/>
              </a:rPr>
              <a:t>.</a:t>
            </a:r>
          </a:p>
          <a:p>
            <a:pPr algn="just" eaLnBrk="1" hangingPunct="1"/>
            <a:endParaRPr lang="es-UY" sz="900" dirty="0" smtClean="0">
              <a:solidFill>
                <a:srgbClr val="000000"/>
              </a:solidFill>
              <a:latin typeface="Verdana" pitchFamily="34" charset="0"/>
              <a:cs typeface="Arial" charset="0"/>
            </a:endParaRPr>
          </a:p>
          <a:p>
            <a:pPr algn="just" eaLnBrk="1" hangingPunct="1"/>
            <a:r>
              <a:rPr lang="es-UY" sz="900" dirty="0" smtClean="0">
                <a:solidFill>
                  <a:srgbClr val="000000"/>
                </a:solidFill>
                <a:latin typeface="Verdana" pitchFamily="34" charset="0"/>
                <a:cs typeface="Arial" charset="0"/>
              </a:rPr>
              <a:t>Se validan los datos ingresados para el 1er nivel.</a:t>
            </a:r>
          </a:p>
          <a:p>
            <a:pPr algn="just" eaLnBrk="1" hangingPunct="1"/>
            <a:endParaRPr lang="es-UY" sz="900" dirty="0" smtClean="0">
              <a:solidFill>
                <a:srgbClr val="000000"/>
              </a:solidFill>
              <a:latin typeface="Verdana" pitchFamily="34" charset="0"/>
              <a:cs typeface="Arial" charset="0"/>
            </a:endParaRPr>
          </a:p>
          <a:p>
            <a:pPr algn="just" eaLnBrk="1" hangingPunct="1"/>
            <a:r>
              <a:rPr lang="es-UY" sz="900" dirty="0" smtClean="0">
                <a:solidFill>
                  <a:srgbClr val="000000"/>
                </a:solidFill>
                <a:latin typeface="Verdana" pitchFamily="34" charset="0"/>
                <a:cs typeface="Arial" charset="0"/>
              </a:rPr>
              <a:t>Se ejecutan las reglas asociadas al 1er nivel con eventos de disparo </a:t>
            </a:r>
            <a:r>
              <a:rPr lang="es-UY" sz="900" b="1" dirty="0" err="1" smtClean="0">
                <a:solidFill>
                  <a:srgbClr val="000000"/>
                </a:solidFill>
                <a:latin typeface="Verdana" pitchFamily="34" charset="0"/>
                <a:cs typeface="Arial" charset="0"/>
              </a:rPr>
              <a:t>AfterValidate</a:t>
            </a:r>
            <a:r>
              <a:rPr lang="es-UY" sz="900" dirty="0" smtClean="0">
                <a:solidFill>
                  <a:srgbClr val="000000"/>
                </a:solidFill>
                <a:latin typeface="Verdana" pitchFamily="34" charset="0"/>
                <a:cs typeface="Arial" charset="0"/>
              </a:rPr>
              <a:t>.</a:t>
            </a:r>
          </a:p>
          <a:p>
            <a:pPr algn="just" eaLnBrk="1" hangingPunct="1"/>
            <a:endParaRPr lang="es-UY" sz="900" dirty="0" smtClean="0">
              <a:solidFill>
                <a:srgbClr val="000000"/>
              </a:solidFill>
              <a:latin typeface="Verdana" pitchFamily="34" charset="0"/>
              <a:cs typeface="Arial" charset="0"/>
            </a:endParaRPr>
          </a:p>
          <a:p>
            <a:pPr algn="just" eaLnBrk="1" hangingPunct="1"/>
            <a:r>
              <a:rPr lang="es-UY" sz="900" dirty="0" smtClean="0">
                <a:solidFill>
                  <a:srgbClr val="000000"/>
                </a:solidFill>
                <a:latin typeface="Verdana" pitchFamily="34" charset="0"/>
                <a:cs typeface="Arial" charset="0"/>
              </a:rPr>
              <a:t>· Si la grabación corresponde a una inserción: se ejecutan las reglas asociadas al 1er nivel de la transacción con evento de disparo </a:t>
            </a:r>
            <a:r>
              <a:rPr lang="es-UY" sz="900" b="1" dirty="0" err="1" smtClean="0">
                <a:solidFill>
                  <a:srgbClr val="000000"/>
                </a:solidFill>
                <a:latin typeface="Verdana" pitchFamily="34" charset="0"/>
                <a:cs typeface="Arial" charset="0"/>
              </a:rPr>
              <a:t>BeforeInsert</a:t>
            </a:r>
            <a:r>
              <a:rPr lang="es-UY" sz="900" dirty="0" smtClean="0">
                <a:solidFill>
                  <a:srgbClr val="000000"/>
                </a:solidFill>
                <a:latin typeface="Verdana" pitchFamily="34" charset="0"/>
                <a:cs typeface="Arial" charset="0"/>
              </a:rPr>
              <a:t>.</a:t>
            </a:r>
          </a:p>
          <a:p>
            <a:pPr algn="just" eaLnBrk="1" hangingPunct="1"/>
            <a:r>
              <a:rPr lang="es-UY" sz="900" dirty="0" smtClean="0">
                <a:solidFill>
                  <a:srgbClr val="000000"/>
                </a:solidFill>
                <a:latin typeface="Verdana" pitchFamily="34" charset="0"/>
                <a:cs typeface="Arial" charset="0"/>
              </a:rPr>
              <a:t>· Si la grabación corresponde a una actualización: se ejecutan las reglas asociadas al 1er nivel de la transacción con evento de disparo </a:t>
            </a:r>
            <a:r>
              <a:rPr lang="es-UY" sz="900" b="1" dirty="0" err="1" smtClean="0">
                <a:solidFill>
                  <a:srgbClr val="000000"/>
                </a:solidFill>
                <a:latin typeface="Verdana" pitchFamily="34" charset="0"/>
                <a:cs typeface="Arial" charset="0"/>
              </a:rPr>
              <a:t>BeforeUpdate</a:t>
            </a:r>
            <a:r>
              <a:rPr lang="es-UY" sz="900" dirty="0" smtClean="0">
                <a:solidFill>
                  <a:srgbClr val="000000"/>
                </a:solidFill>
                <a:latin typeface="Verdana" pitchFamily="34" charset="0"/>
                <a:cs typeface="Arial" charset="0"/>
              </a:rPr>
              <a:t>.</a:t>
            </a:r>
          </a:p>
          <a:p>
            <a:pPr algn="just" eaLnBrk="1" hangingPunct="1"/>
            <a:r>
              <a:rPr lang="es-UY" sz="900" dirty="0" smtClean="0">
                <a:solidFill>
                  <a:srgbClr val="000000"/>
                </a:solidFill>
                <a:latin typeface="Verdana" pitchFamily="34" charset="0"/>
                <a:cs typeface="Arial" charset="0"/>
              </a:rPr>
              <a:t>· Si la grabación corresponde a una eliminación: se ejecutarán las reglas asociadas al 1er nivel de la transacción con evento de disparo </a:t>
            </a:r>
            <a:r>
              <a:rPr lang="es-UY" sz="900" b="1" dirty="0" err="1" smtClean="0">
                <a:solidFill>
                  <a:srgbClr val="000000"/>
                </a:solidFill>
                <a:latin typeface="Verdana" pitchFamily="34" charset="0"/>
                <a:cs typeface="Arial" charset="0"/>
              </a:rPr>
              <a:t>BeforeDelete</a:t>
            </a:r>
            <a:r>
              <a:rPr lang="es-UY" sz="900" dirty="0" smtClean="0">
                <a:solidFill>
                  <a:srgbClr val="000000"/>
                </a:solidFill>
                <a:latin typeface="Verdana" pitchFamily="34" charset="0"/>
                <a:cs typeface="Arial" charset="0"/>
              </a:rPr>
              <a:t>.</a:t>
            </a:r>
          </a:p>
          <a:p>
            <a:pPr algn="just" eaLnBrk="1" hangingPunct="1"/>
            <a:endParaRPr lang="es-UY" sz="900" dirty="0" smtClean="0">
              <a:solidFill>
                <a:srgbClr val="000000"/>
              </a:solidFill>
              <a:latin typeface="Verdana" pitchFamily="34" charset="0"/>
              <a:cs typeface="Arial" charset="0"/>
            </a:endParaRPr>
          </a:p>
          <a:p>
            <a:pPr algn="just" eaLnBrk="1" hangingPunct="1"/>
            <a:r>
              <a:rPr lang="es-UY" sz="900" dirty="0" smtClean="0">
                <a:solidFill>
                  <a:srgbClr val="000000"/>
                </a:solidFill>
                <a:latin typeface="Verdana" pitchFamily="34" charset="0"/>
                <a:cs typeface="Arial" charset="0"/>
              </a:rPr>
              <a:t>Se ejecuta la acción de </a:t>
            </a:r>
            <a:r>
              <a:rPr lang="es-UY" sz="900" b="1" dirty="0" smtClean="0">
                <a:solidFill>
                  <a:srgbClr val="000000"/>
                </a:solidFill>
                <a:latin typeface="Verdana" pitchFamily="34" charset="0"/>
                <a:cs typeface="Arial" charset="0"/>
              </a:rPr>
              <a:t>GRABACIÓN</a:t>
            </a:r>
            <a:r>
              <a:rPr lang="es-UY" sz="900" dirty="0" smtClean="0">
                <a:solidFill>
                  <a:srgbClr val="000000"/>
                </a:solidFill>
                <a:latin typeface="Verdana" pitchFamily="34" charset="0"/>
                <a:cs typeface="Arial" charset="0"/>
              </a:rPr>
              <a:t>. Es decir, se grabará físicamente la instancia correspondiente al primer nivel de la transacción como registro físico en la tabla correspondiente (en este ejemplo, en la tabla: FLIGHT).</a:t>
            </a:r>
          </a:p>
          <a:p>
            <a:pPr algn="just" eaLnBrk="1" hangingPunct="1"/>
            <a:endParaRPr lang="es-UY" sz="900" dirty="0" smtClean="0">
              <a:solidFill>
                <a:srgbClr val="000000"/>
              </a:solidFill>
              <a:latin typeface="Verdana" pitchFamily="34" charset="0"/>
              <a:cs typeface="Arial" charset="0"/>
            </a:endParaRPr>
          </a:p>
          <a:p>
            <a:pPr algn="just" eaLnBrk="1" hangingPunct="1"/>
            <a:r>
              <a:rPr lang="es-UY" sz="900" dirty="0" smtClean="0">
                <a:solidFill>
                  <a:srgbClr val="000000"/>
                </a:solidFill>
                <a:latin typeface="Verdana" pitchFamily="34" charset="0"/>
                <a:cs typeface="Arial" charset="0"/>
              </a:rPr>
              <a:t>Inmediatamente después de esta grabación:</a:t>
            </a:r>
          </a:p>
          <a:p>
            <a:pPr algn="just" eaLnBrk="1" hangingPunct="1"/>
            <a:r>
              <a:rPr lang="es-UY" sz="900" dirty="0" smtClean="0">
                <a:solidFill>
                  <a:srgbClr val="000000"/>
                </a:solidFill>
                <a:latin typeface="Verdana" pitchFamily="34" charset="0"/>
                <a:cs typeface="Arial" charset="0"/>
              </a:rPr>
              <a:t> </a:t>
            </a:r>
          </a:p>
          <a:p>
            <a:pPr algn="just" eaLnBrk="1" hangingPunct="1"/>
            <a:r>
              <a:rPr lang="es-UY" sz="900" dirty="0" smtClean="0">
                <a:solidFill>
                  <a:srgbClr val="000000"/>
                </a:solidFill>
                <a:latin typeface="Verdana" pitchFamily="34" charset="0"/>
                <a:cs typeface="Arial" charset="0"/>
              </a:rPr>
              <a:t>· si la grabación correspondió a una inserción: se ejecutan las reglas asociadas al 1er nivel de la transacción con evento de disparo </a:t>
            </a:r>
            <a:r>
              <a:rPr lang="es-UY" sz="900" b="1" dirty="0" err="1" smtClean="0">
                <a:solidFill>
                  <a:srgbClr val="000000"/>
                </a:solidFill>
                <a:latin typeface="Verdana" pitchFamily="34" charset="0"/>
                <a:cs typeface="Arial" charset="0"/>
              </a:rPr>
              <a:t>AfterInsert</a:t>
            </a:r>
            <a:r>
              <a:rPr lang="es-UY" sz="900" dirty="0" smtClean="0">
                <a:solidFill>
                  <a:srgbClr val="000000"/>
                </a:solidFill>
                <a:latin typeface="Verdana" pitchFamily="34" charset="0"/>
                <a:cs typeface="Arial" charset="0"/>
              </a:rPr>
              <a:t>.</a:t>
            </a:r>
          </a:p>
          <a:p>
            <a:pPr algn="just" eaLnBrk="1" hangingPunct="1"/>
            <a:r>
              <a:rPr lang="es-UY" sz="900" dirty="0" smtClean="0">
                <a:solidFill>
                  <a:srgbClr val="000000"/>
                </a:solidFill>
                <a:latin typeface="Verdana" pitchFamily="34" charset="0"/>
                <a:cs typeface="Arial" charset="0"/>
              </a:rPr>
              <a:t>· si la grabación correspondió a una actualización: se ejecutan las reglas asociadas al 1er nivel de la transacción con evento de disparo </a:t>
            </a:r>
            <a:r>
              <a:rPr lang="es-UY" sz="900" b="1" dirty="0" err="1" smtClean="0">
                <a:solidFill>
                  <a:srgbClr val="000000"/>
                </a:solidFill>
                <a:latin typeface="Verdana" pitchFamily="34" charset="0"/>
                <a:cs typeface="Arial" charset="0"/>
              </a:rPr>
              <a:t>AfterUpdate</a:t>
            </a:r>
            <a:r>
              <a:rPr lang="es-UY" sz="900" dirty="0" smtClean="0">
                <a:solidFill>
                  <a:srgbClr val="000000"/>
                </a:solidFill>
                <a:latin typeface="Verdana" pitchFamily="34" charset="0"/>
                <a:cs typeface="Arial" charset="0"/>
              </a:rPr>
              <a:t>.</a:t>
            </a:r>
          </a:p>
          <a:p>
            <a:pPr algn="just" eaLnBrk="1" hangingPunct="1"/>
            <a:r>
              <a:rPr lang="es-UY" sz="900" dirty="0" smtClean="0">
                <a:solidFill>
                  <a:srgbClr val="000000"/>
                </a:solidFill>
                <a:latin typeface="Verdana" pitchFamily="34" charset="0"/>
                <a:cs typeface="Arial" charset="0"/>
              </a:rPr>
              <a:t>· si la grabación correspondió a una eliminación: se ejecutan las reglas asociadas al 1er nivel de la transacción con evento de disparo </a:t>
            </a:r>
            <a:r>
              <a:rPr lang="es-UY" sz="900" b="1" dirty="0" err="1" smtClean="0">
                <a:solidFill>
                  <a:srgbClr val="000000"/>
                </a:solidFill>
                <a:latin typeface="Verdana" pitchFamily="34" charset="0"/>
                <a:cs typeface="Arial" charset="0"/>
              </a:rPr>
              <a:t>AfterDelete</a:t>
            </a:r>
            <a:r>
              <a:rPr lang="es-UY" sz="900" dirty="0" smtClean="0">
                <a:solidFill>
                  <a:srgbClr val="000000"/>
                </a:solidFill>
                <a:latin typeface="Verdana" pitchFamily="34" charset="0"/>
                <a:cs typeface="Arial" charset="0"/>
              </a:rPr>
              <a:t>.</a:t>
            </a:r>
          </a:p>
          <a:p>
            <a:pPr algn="just"/>
            <a:endParaRPr lang="es-UY" sz="900" dirty="0"/>
          </a:p>
        </p:txBody>
      </p:sp>
      <p:sp>
        <p:nvSpPr>
          <p:cNvPr id="5" name="Text Box 3"/>
          <p:cNvSpPr txBox="1">
            <a:spLocks noChangeArrowheads="1"/>
          </p:cNvSpPr>
          <p:nvPr/>
        </p:nvSpPr>
        <p:spPr bwMode="auto">
          <a:xfrm>
            <a:off x="766762" y="4972050"/>
            <a:ext cx="5634037" cy="39624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138" tIns="45569" rIns="91138" bIns="45569"/>
          <a:lstStyle>
            <a:lvl1pPr defTabSz="911225" eaLnBrk="0" hangingPunct="0">
              <a:defRPr sz="2000">
                <a:solidFill>
                  <a:schemeClr val="tx1"/>
                </a:solidFill>
                <a:latin typeface="Arial" charset="0"/>
              </a:defRPr>
            </a:lvl1pPr>
            <a:lvl2pPr marL="742950" indent="-285750" defTabSz="911225" eaLnBrk="0" hangingPunct="0">
              <a:defRPr sz="2000">
                <a:solidFill>
                  <a:schemeClr val="tx1"/>
                </a:solidFill>
                <a:latin typeface="Arial" charset="0"/>
              </a:defRPr>
            </a:lvl2pPr>
            <a:lvl3pPr marL="1143000" indent="-228600" defTabSz="911225" eaLnBrk="0" hangingPunct="0">
              <a:defRPr sz="2000">
                <a:solidFill>
                  <a:schemeClr val="tx1"/>
                </a:solidFill>
                <a:latin typeface="Arial" charset="0"/>
              </a:defRPr>
            </a:lvl3pPr>
            <a:lvl4pPr marL="1600200" indent="-228600" defTabSz="911225" eaLnBrk="0" hangingPunct="0">
              <a:defRPr sz="2000">
                <a:solidFill>
                  <a:schemeClr val="tx1"/>
                </a:solidFill>
                <a:latin typeface="Arial" charset="0"/>
              </a:defRPr>
            </a:lvl4pPr>
            <a:lvl5pPr marL="2057400" indent="-228600" defTabSz="911225" eaLnBrk="0" hangingPunct="0">
              <a:defRPr sz="2000">
                <a:solidFill>
                  <a:schemeClr val="tx1"/>
                </a:solidFill>
                <a:latin typeface="Arial" charset="0"/>
              </a:defRPr>
            </a:lvl5pPr>
            <a:lvl6pPr marL="2514600" indent="-228600" defTabSz="911225" eaLnBrk="0" fontAlgn="base" hangingPunct="0">
              <a:spcBef>
                <a:spcPct val="0"/>
              </a:spcBef>
              <a:spcAft>
                <a:spcPct val="0"/>
              </a:spcAft>
              <a:defRPr sz="2000">
                <a:solidFill>
                  <a:schemeClr val="tx1"/>
                </a:solidFill>
                <a:latin typeface="Arial" charset="0"/>
              </a:defRPr>
            </a:lvl6pPr>
            <a:lvl7pPr marL="2971800" indent="-228600" defTabSz="911225" eaLnBrk="0" fontAlgn="base" hangingPunct="0">
              <a:spcBef>
                <a:spcPct val="0"/>
              </a:spcBef>
              <a:spcAft>
                <a:spcPct val="0"/>
              </a:spcAft>
              <a:defRPr sz="2000">
                <a:solidFill>
                  <a:schemeClr val="tx1"/>
                </a:solidFill>
                <a:latin typeface="Arial" charset="0"/>
              </a:defRPr>
            </a:lvl7pPr>
            <a:lvl8pPr marL="3429000" indent="-228600" defTabSz="911225" eaLnBrk="0" fontAlgn="base" hangingPunct="0">
              <a:spcBef>
                <a:spcPct val="0"/>
              </a:spcBef>
              <a:spcAft>
                <a:spcPct val="0"/>
              </a:spcAft>
              <a:defRPr sz="2000">
                <a:solidFill>
                  <a:schemeClr val="tx1"/>
                </a:solidFill>
                <a:latin typeface="Arial" charset="0"/>
              </a:defRPr>
            </a:lvl8pPr>
            <a:lvl9pPr marL="3886200" indent="-228600" defTabSz="911225" eaLnBrk="0" fontAlgn="base" hangingPunct="0">
              <a:spcBef>
                <a:spcPct val="0"/>
              </a:spcBef>
              <a:spcAft>
                <a:spcPct val="0"/>
              </a:spcAft>
              <a:defRPr sz="2000">
                <a:solidFill>
                  <a:schemeClr val="tx1"/>
                </a:solidFill>
                <a:latin typeface="Arial" charset="0"/>
              </a:defRPr>
            </a:lvl9pPr>
          </a:lstStyle>
          <a:p>
            <a:pPr algn="just"/>
            <a:r>
              <a:rPr lang="es-UY" sz="900" b="1" dirty="0">
                <a:latin typeface="Verdana" pitchFamily="34" charset="0"/>
                <a:ea typeface="Verdana" pitchFamily="34" charset="0"/>
                <a:cs typeface="Verdana" pitchFamily="34" charset="0"/>
              </a:rPr>
              <a:t>Si se trata de una transacción de dos niveles, como en este caso, a continuación </a:t>
            </a:r>
            <a:r>
              <a:rPr lang="es-UY" sz="900" b="1" u="sng" dirty="0">
                <a:latin typeface="Verdana" pitchFamily="34" charset="0"/>
                <a:ea typeface="Verdana" pitchFamily="34" charset="0"/>
                <a:cs typeface="Verdana" pitchFamily="34" charset="0"/>
              </a:rPr>
              <a:t>se ejecutará para cada una de las líneas</a:t>
            </a:r>
            <a:r>
              <a:rPr lang="es-UY" sz="900" b="1" dirty="0">
                <a:latin typeface="Verdana" pitchFamily="34" charset="0"/>
                <a:ea typeface="Verdana" pitchFamily="34" charset="0"/>
                <a:cs typeface="Verdana" pitchFamily="34" charset="0"/>
              </a:rPr>
              <a:t>:</a:t>
            </a:r>
          </a:p>
          <a:p>
            <a:pPr algn="just"/>
            <a:endParaRPr lang="es-UY" sz="900" dirty="0">
              <a:latin typeface="Verdana" pitchFamily="34" charset="0"/>
              <a:ea typeface="Verdana" pitchFamily="34" charset="0"/>
              <a:cs typeface="Verdana" pitchFamily="34" charset="0"/>
            </a:endParaRPr>
          </a:p>
          <a:p>
            <a:pPr algn="just" eaLnBrk="1" hangingPunct="1">
              <a:lnSpc>
                <a:spcPct val="90000"/>
              </a:lnSpc>
            </a:pPr>
            <a:r>
              <a:rPr lang="es-UY" sz="900" dirty="0">
                <a:solidFill>
                  <a:srgbClr val="000000"/>
                </a:solidFill>
                <a:latin typeface="Verdana" pitchFamily="34" charset="0"/>
                <a:cs typeface="Arial" charset="0"/>
              </a:rPr>
              <a:t>Reglas y fórmulas asociadas al 2do nivel que no tengan definido evento de disparo.</a:t>
            </a:r>
          </a:p>
          <a:p>
            <a:pPr algn="just" eaLnBrk="1" hangingPunct="1">
              <a:lnSpc>
                <a:spcPct val="90000"/>
              </a:lnSpc>
            </a:pPr>
            <a:endParaRPr lang="es-UY" sz="900" dirty="0">
              <a:solidFill>
                <a:srgbClr val="000000"/>
              </a:solidFill>
              <a:latin typeface="Verdana" pitchFamily="34" charset="0"/>
              <a:cs typeface="Arial" charset="0"/>
            </a:endParaRPr>
          </a:p>
          <a:p>
            <a:pPr algn="just" eaLnBrk="1" hangingPunct="1">
              <a:lnSpc>
                <a:spcPct val="90000"/>
              </a:lnSpc>
            </a:pPr>
            <a:r>
              <a:rPr lang="es-UY" sz="900" dirty="0">
                <a:solidFill>
                  <a:srgbClr val="000000"/>
                </a:solidFill>
                <a:latin typeface="Verdana" pitchFamily="34" charset="0"/>
                <a:cs typeface="Arial" charset="0"/>
              </a:rPr>
              <a:t>Reglas asociadas al 2do nivel con eventos de disparo </a:t>
            </a:r>
            <a:r>
              <a:rPr lang="es-UY" sz="900" b="1" dirty="0" err="1">
                <a:solidFill>
                  <a:srgbClr val="000000"/>
                </a:solidFill>
                <a:latin typeface="Verdana" pitchFamily="34" charset="0"/>
                <a:cs typeface="Arial" charset="0"/>
              </a:rPr>
              <a:t>BeforeValidate</a:t>
            </a:r>
            <a:r>
              <a:rPr lang="es-UY" sz="900" dirty="0">
                <a:solidFill>
                  <a:srgbClr val="000000"/>
                </a:solidFill>
                <a:latin typeface="Verdana" pitchFamily="34" charset="0"/>
                <a:cs typeface="Arial" charset="0"/>
              </a:rPr>
              <a:t>.</a:t>
            </a:r>
          </a:p>
          <a:p>
            <a:pPr algn="just" eaLnBrk="1" hangingPunct="1">
              <a:lnSpc>
                <a:spcPct val="90000"/>
              </a:lnSpc>
            </a:pPr>
            <a:r>
              <a:rPr lang="es-UY" sz="900" dirty="0">
                <a:solidFill>
                  <a:srgbClr val="000000"/>
                </a:solidFill>
                <a:latin typeface="Verdana" pitchFamily="34" charset="0"/>
                <a:cs typeface="Arial" charset="0"/>
              </a:rPr>
              <a:t>Se validan los datos de la línea</a:t>
            </a:r>
          </a:p>
          <a:p>
            <a:pPr algn="just" eaLnBrk="1" hangingPunct="1">
              <a:lnSpc>
                <a:spcPct val="90000"/>
              </a:lnSpc>
            </a:pPr>
            <a:r>
              <a:rPr lang="es-UY" sz="900" dirty="0">
                <a:solidFill>
                  <a:srgbClr val="000000"/>
                </a:solidFill>
                <a:latin typeface="Verdana" pitchFamily="34" charset="0"/>
                <a:cs typeface="Arial" charset="0"/>
              </a:rPr>
              <a:t>Se ejecutan las reglas asociadas al 2do nivel con eventos de disparo </a:t>
            </a:r>
            <a:r>
              <a:rPr lang="es-UY" sz="900" b="1" dirty="0" err="1">
                <a:solidFill>
                  <a:srgbClr val="000000"/>
                </a:solidFill>
                <a:latin typeface="Verdana" pitchFamily="34" charset="0"/>
                <a:cs typeface="Arial" charset="0"/>
              </a:rPr>
              <a:t>AfterValidate</a:t>
            </a:r>
            <a:r>
              <a:rPr lang="es-UY" sz="900" dirty="0">
                <a:solidFill>
                  <a:srgbClr val="000000"/>
                </a:solidFill>
                <a:latin typeface="Verdana" pitchFamily="34" charset="0"/>
                <a:cs typeface="Arial" charset="0"/>
              </a:rPr>
              <a:t>.</a:t>
            </a:r>
          </a:p>
          <a:p>
            <a:pPr algn="just"/>
            <a:endParaRPr lang="es-UY" sz="900" dirty="0">
              <a:latin typeface="Verdana" pitchFamily="34" charset="0"/>
              <a:ea typeface="Verdana" pitchFamily="34" charset="0"/>
              <a:cs typeface="Verdana" pitchFamily="34" charset="0"/>
            </a:endParaRPr>
          </a:p>
          <a:p>
            <a:pPr algn="just" eaLnBrk="1" hangingPunct="1">
              <a:lnSpc>
                <a:spcPct val="90000"/>
              </a:lnSpc>
            </a:pPr>
            <a:r>
              <a:rPr lang="es-UY" sz="900" dirty="0">
                <a:solidFill>
                  <a:srgbClr val="000000"/>
                </a:solidFill>
                <a:latin typeface="Verdana" pitchFamily="34" charset="0"/>
                <a:cs typeface="Arial" charset="0"/>
              </a:rPr>
              <a:t>· Si la grabación corresponde a una inserción: se ejecutan las reglas asociadas al 2do nivel de la transacción con evento de disparo </a:t>
            </a:r>
            <a:r>
              <a:rPr lang="es-UY" sz="900" b="1" dirty="0" err="1">
                <a:solidFill>
                  <a:srgbClr val="000000"/>
                </a:solidFill>
                <a:latin typeface="Verdana" pitchFamily="34" charset="0"/>
                <a:cs typeface="Arial" charset="0"/>
              </a:rPr>
              <a:t>BeforeInsert</a:t>
            </a:r>
            <a:r>
              <a:rPr lang="es-UY" sz="900" dirty="0">
                <a:solidFill>
                  <a:srgbClr val="000000"/>
                </a:solidFill>
                <a:latin typeface="Verdana" pitchFamily="34" charset="0"/>
                <a:cs typeface="Arial" charset="0"/>
              </a:rPr>
              <a:t>.</a:t>
            </a:r>
          </a:p>
          <a:p>
            <a:pPr algn="just" eaLnBrk="1" hangingPunct="1">
              <a:lnSpc>
                <a:spcPct val="90000"/>
              </a:lnSpc>
            </a:pPr>
            <a:r>
              <a:rPr lang="es-UY" sz="900" dirty="0">
                <a:solidFill>
                  <a:srgbClr val="000000"/>
                </a:solidFill>
                <a:latin typeface="Verdana" pitchFamily="34" charset="0"/>
                <a:cs typeface="Arial" charset="0"/>
              </a:rPr>
              <a:t>· Si la grabación corresponde a una actualización: se ejecutan las reglas asociadas al 2do nivel de la transacción con evento de disparo </a:t>
            </a:r>
            <a:r>
              <a:rPr lang="es-UY" sz="900" b="1" dirty="0" err="1">
                <a:solidFill>
                  <a:srgbClr val="000000"/>
                </a:solidFill>
                <a:latin typeface="Verdana" pitchFamily="34" charset="0"/>
                <a:cs typeface="Arial" charset="0"/>
              </a:rPr>
              <a:t>BeforeUpdate</a:t>
            </a:r>
            <a:r>
              <a:rPr lang="es-UY" sz="900" dirty="0">
                <a:solidFill>
                  <a:srgbClr val="000000"/>
                </a:solidFill>
                <a:latin typeface="Verdana" pitchFamily="34" charset="0"/>
                <a:cs typeface="Arial" charset="0"/>
              </a:rPr>
              <a:t>.</a:t>
            </a:r>
          </a:p>
          <a:p>
            <a:pPr algn="just" eaLnBrk="1" hangingPunct="1">
              <a:lnSpc>
                <a:spcPct val="90000"/>
              </a:lnSpc>
            </a:pPr>
            <a:r>
              <a:rPr lang="es-UY" sz="900" dirty="0">
                <a:solidFill>
                  <a:srgbClr val="000000"/>
                </a:solidFill>
                <a:latin typeface="Verdana" pitchFamily="34" charset="0"/>
                <a:cs typeface="Arial" charset="0"/>
              </a:rPr>
              <a:t>· Si la grabación corresponde a una eliminación: se ejecutarán las reglas asociadas al 2do nivel de la transacción con evento de disparo </a:t>
            </a:r>
            <a:r>
              <a:rPr lang="es-UY" sz="900" b="1" dirty="0" err="1">
                <a:solidFill>
                  <a:srgbClr val="000000"/>
                </a:solidFill>
                <a:latin typeface="Verdana" pitchFamily="34" charset="0"/>
                <a:cs typeface="Arial" charset="0"/>
              </a:rPr>
              <a:t>BeforeDelete</a:t>
            </a:r>
            <a:r>
              <a:rPr lang="es-UY" sz="900" dirty="0">
                <a:solidFill>
                  <a:srgbClr val="000000"/>
                </a:solidFill>
                <a:latin typeface="Verdana" pitchFamily="34" charset="0"/>
                <a:cs typeface="Arial" charset="0"/>
              </a:rPr>
              <a:t>.</a:t>
            </a:r>
          </a:p>
          <a:p>
            <a:pPr algn="just" eaLnBrk="1" hangingPunct="1">
              <a:lnSpc>
                <a:spcPct val="90000"/>
              </a:lnSpc>
            </a:pPr>
            <a:endParaRPr lang="es-UY" sz="900" dirty="0">
              <a:solidFill>
                <a:srgbClr val="000000"/>
              </a:solidFill>
              <a:latin typeface="Verdana" pitchFamily="34" charset="0"/>
              <a:cs typeface="Arial" charset="0"/>
            </a:endParaRPr>
          </a:p>
          <a:p>
            <a:pPr algn="just" eaLnBrk="1" hangingPunct="1">
              <a:lnSpc>
                <a:spcPct val="90000"/>
              </a:lnSpc>
            </a:pPr>
            <a:r>
              <a:rPr lang="es-UY" sz="900" dirty="0">
                <a:solidFill>
                  <a:srgbClr val="000000"/>
                </a:solidFill>
                <a:latin typeface="Verdana" pitchFamily="34" charset="0"/>
                <a:cs typeface="Arial" charset="0"/>
              </a:rPr>
              <a:t>Se ejecuta la acción de </a:t>
            </a:r>
            <a:r>
              <a:rPr lang="es-UY" sz="900" b="1" dirty="0">
                <a:solidFill>
                  <a:srgbClr val="000000"/>
                </a:solidFill>
                <a:latin typeface="Verdana" pitchFamily="34" charset="0"/>
                <a:cs typeface="Arial" charset="0"/>
              </a:rPr>
              <a:t>GRABACIÓN</a:t>
            </a:r>
            <a:r>
              <a:rPr lang="es-UY" sz="900" dirty="0">
                <a:solidFill>
                  <a:srgbClr val="000000"/>
                </a:solidFill>
                <a:latin typeface="Verdana" pitchFamily="34" charset="0"/>
                <a:cs typeface="Arial" charset="0"/>
              </a:rPr>
              <a:t>. Es decir, se grabará físicamente la instancia correspondiente al 2do nivel como registro físico en la tabla correspondiente (en este ejemplo, en la tabla: FLIGHTSEAT).</a:t>
            </a:r>
          </a:p>
          <a:p>
            <a:pPr algn="just" eaLnBrk="1" hangingPunct="1">
              <a:lnSpc>
                <a:spcPct val="90000"/>
              </a:lnSpc>
            </a:pPr>
            <a:endParaRPr lang="es-UY" sz="900" dirty="0">
              <a:solidFill>
                <a:srgbClr val="000000"/>
              </a:solidFill>
              <a:latin typeface="Verdana" pitchFamily="34" charset="0"/>
              <a:cs typeface="Arial" charset="0"/>
            </a:endParaRPr>
          </a:p>
          <a:p>
            <a:pPr algn="just" eaLnBrk="1" hangingPunct="1">
              <a:lnSpc>
                <a:spcPct val="90000"/>
              </a:lnSpc>
            </a:pPr>
            <a:r>
              <a:rPr lang="es-UY" sz="900" dirty="0">
                <a:solidFill>
                  <a:srgbClr val="000000"/>
                </a:solidFill>
                <a:latin typeface="Verdana" pitchFamily="34" charset="0"/>
                <a:cs typeface="Arial" charset="0"/>
              </a:rPr>
              <a:t>Inmediatamente después de esta grabación:</a:t>
            </a:r>
          </a:p>
          <a:p>
            <a:pPr algn="just" eaLnBrk="1" hangingPunct="1">
              <a:lnSpc>
                <a:spcPct val="90000"/>
              </a:lnSpc>
            </a:pPr>
            <a:r>
              <a:rPr lang="es-UY" sz="900" dirty="0">
                <a:solidFill>
                  <a:srgbClr val="000000"/>
                </a:solidFill>
                <a:latin typeface="Verdana" pitchFamily="34" charset="0"/>
                <a:cs typeface="Arial" charset="0"/>
              </a:rPr>
              <a:t> </a:t>
            </a:r>
          </a:p>
          <a:p>
            <a:pPr algn="just" eaLnBrk="1" hangingPunct="1">
              <a:lnSpc>
                <a:spcPct val="90000"/>
              </a:lnSpc>
            </a:pPr>
            <a:r>
              <a:rPr lang="es-UY" sz="900" dirty="0">
                <a:solidFill>
                  <a:srgbClr val="000000"/>
                </a:solidFill>
                <a:latin typeface="Verdana" pitchFamily="34" charset="0"/>
                <a:cs typeface="Arial" charset="0"/>
              </a:rPr>
              <a:t>· si la grabación correspondió a una inserción: se ejecutan las reglas asociadas al 2do nivel de la transacción con evento de disparo </a:t>
            </a:r>
            <a:r>
              <a:rPr lang="es-UY" sz="900" b="1" dirty="0" err="1">
                <a:solidFill>
                  <a:srgbClr val="000000"/>
                </a:solidFill>
                <a:latin typeface="Verdana" pitchFamily="34" charset="0"/>
                <a:cs typeface="Arial" charset="0"/>
              </a:rPr>
              <a:t>AfterInsert</a:t>
            </a:r>
            <a:r>
              <a:rPr lang="es-UY" sz="900" dirty="0">
                <a:solidFill>
                  <a:srgbClr val="000000"/>
                </a:solidFill>
                <a:latin typeface="Verdana" pitchFamily="34" charset="0"/>
                <a:cs typeface="Arial" charset="0"/>
              </a:rPr>
              <a:t>.</a:t>
            </a:r>
          </a:p>
          <a:p>
            <a:pPr algn="just" eaLnBrk="1" hangingPunct="1">
              <a:lnSpc>
                <a:spcPct val="90000"/>
              </a:lnSpc>
            </a:pPr>
            <a:r>
              <a:rPr lang="es-UY" sz="900" dirty="0">
                <a:solidFill>
                  <a:srgbClr val="000000"/>
                </a:solidFill>
                <a:latin typeface="Verdana" pitchFamily="34" charset="0"/>
                <a:cs typeface="Arial" charset="0"/>
              </a:rPr>
              <a:t>· si la grabación correspondió a una actualización: se ejecutan las reglas asociadas al 2do nivel de la transacción con evento de disparo </a:t>
            </a:r>
            <a:r>
              <a:rPr lang="es-UY" sz="900" b="1" dirty="0" err="1">
                <a:solidFill>
                  <a:srgbClr val="000000"/>
                </a:solidFill>
                <a:latin typeface="Verdana" pitchFamily="34" charset="0"/>
                <a:cs typeface="Arial" charset="0"/>
              </a:rPr>
              <a:t>AfterUpdate</a:t>
            </a:r>
            <a:r>
              <a:rPr lang="es-UY" sz="900" dirty="0">
                <a:solidFill>
                  <a:srgbClr val="000000"/>
                </a:solidFill>
                <a:latin typeface="Verdana" pitchFamily="34" charset="0"/>
                <a:cs typeface="Arial" charset="0"/>
              </a:rPr>
              <a:t>.</a:t>
            </a:r>
          </a:p>
          <a:p>
            <a:pPr algn="just" eaLnBrk="1" hangingPunct="1">
              <a:lnSpc>
                <a:spcPct val="90000"/>
              </a:lnSpc>
            </a:pPr>
            <a:r>
              <a:rPr lang="es-UY" sz="900" dirty="0">
                <a:solidFill>
                  <a:srgbClr val="000000"/>
                </a:solidFill>
                <a:latin typeface="Verdana" pitchFamily="34" charset="0"/>
                <a:cs typeface="Arial" charset="0"/>
              </a:rPr>
              <a:t>· si la grabación correspondió a una eliminación: se ejecutan las reglas asociadas al 2do nivel de la transacción con evento de disparo </a:t>
            </a:r>
            <a:r>
              <a:rPr lang="es-UY" sz="900" b="1" dirty="0" err="1">
                <a:solidFill>
                  <a:srgbClr val="000000"/>
                </a:solidFill>
                <a:latin typeface="Verdana" pitchFamily="34" charset="0"/>
                <a:cs typeface="Arial" charset="0"/>
              </a:rPr>
              <a:t>AfterDelete</a:t>
            </a:r>
            <a:r>
              <a:rPr lang="es-UY" sz="900" dirty="0">
                <a:solidFill>
                  <a:srgbClr val="000000"/>
                </a:solidFill>
                <a:latin typeface="Verdana" pitchFamily="34" charset="0"/>
                <a:cs typeface="Arial" charset="0"/>
              </a:rPr>
              <a:t>.</a:t>
            </a:r>
          </a:p>
          <a:p>
            <a:pPr algn="just" eaLnBrk="1" hangingPunct="1"/>
            <a:endParaRPr lang="es-UY" sz="900" dirty="0">
              <a:latin typeface="Verdana" pitchFamily="34" charset="0"/>
              <a:ea typeface="Verdana" pitchFamily="34" charset="0"/>
              <a:cs typeface="Verdana" pitchFamily="34" charset="0"/>
            </a:endParaRPr>
          </a:p>
          <a:p>
            <a:pPr algn="just" eaLnBrk="1" hangingPunct="1"/>
            <a:r>
              <a:rPr lang="es-UY" sz="900" b="1" dirty="0">
                <a:latin typeface="Verdana" pitchFamily="34" charset="0"/>
                <a:ea typeface="Verdana" pitchFamily="34" charset="0"/>
                <a:cs typeface="Verdana" pitchFamily="34" charset="0"/>
              </a:rPr>
              <a:t>Todas estas operaciones sombreadas, se ejecutan </a:t>
            </a:r>
            <a:r>
              <a:rPr lang="es-UY" sz="900" b="1" u="sng" dirty="0">
                <a:latin typeface="Verdana" pitchFamily="34" charset="0"/>
                <a:ea typeface="Verdana" pitchFamily="34" charset="0"/>
                <a:cs typeface="Verdana" pitchFamily="34" charset="0"/>
              </a:rPr>
              <a:t>en el orden descrito, para cada una de las líneas</a:t>
            </a:r>
            <a:r>
              <a:rPr lang="es-UY" sz="900" b="1" dirty="0">
                <a:latin typeface="Verdana" pitchFamily="34" charset="0"/>
                <a:ea typeface="Verdana" pitchFamily="34" charset="0"/>
                <a:cs typeface="Verdana" pitchFamily="34" charset="0"/>
              </a:rPr>
              <a:t>.</a:t>
            </a:r>
          </a:p>
        </p:txBody>
      </p:sp>
    </p:spTree>
    <p:extLst>
      <p:ext uri="{BB962C8B-B14F-4D97-AF65-F5344CB8AC3E}">
        <p14:creationId xmlns:p14="http://schemas.microsoft.com/office/powerpoint/2010/main" val="21839179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752475" y="546100"/>
            <a:ext cx="5414963" cy="825500"/>
          </a:xfrm>
          <a:prstGeom prst="rect">
            <a:avLst/>
          </a:prstGeom>
          <a:solidFill>
            <a:srgbClr val="EFDAC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138" tIns="45569" rIns="91138" bIns="45569"/>
          <a:lstStyle>
            <a:lvl1pPr defTabSz="911225" eaLnBrk="0" hangingPunct="0">
              <a:defRPr sz="2000">
                <a:solidFill>
                  <a:schemeClr val="tx1"/>
                </a:solidFill>
                <a:latin typeface="Arial" charset="0"/>
              </a:defRPr>
            </a:lvl1pPr>
            <a:lvl2pPr marL="742950" indent="-285750" defTabSz="911225" eaLnBrk="0" hangingPunct="0">
              <a:defRPr sz="2000">
                <a:solidFill>
                  <a:schemeClr val="tx1"/>
                </a:solidFill>
                <a:latin typeface="Arial" charset="0"/>
              </a:defRPr>
            </a:lvl2pPr>
            <a:lvl3pPr marL="1143000" indent="-228600" defTabSz="911225" eaLnBrk="0" hangingPunct="0">
              <a:defRPr sz="2000">
                <a:solidFill>
                  <a:schemeClr val="tx1"/>
                </a:solidFill>
                <a:latin typeface="Arial" charset="0"/>
              </a:defRPr>
            </a:lvl3pPr>
            <a:lvl4pPr marL="1600200" indent="-228600" defTabSz="911225" eaLnBrk="0" hangingPunct="0">
              <a:defRPr sz="2000">
                <a:solidFill>
                  <a:schemeClr val="tx1"/>
                </a:solidFill>
                <a:latin typeface="Arial" charset="0"/>
              </a:defRPr>
            </a:lvl4pPr>
            <a:lvl5pPr marL="2057400" indent="-228600" defTabSz="911225" eaLnBrk="0" hangingPunct="0">
              <a:defRPr sz="2000">
                <a:solidFill>
                  <a:schemeClr val="tx1"/>
                </a:solidFill>
                <a:latin typeface="Arial" charset="0"/>
              </a:defRPr>
            </a:lvl5pPr>
            <a:lvl6pPr marL="2514600" indent="-228600" defTabSz="911225" eaLnBrk="0" fontAlgn="base" hangingPunct="0">
              <a:spcBef>
                <a:spcPct val="0"/>
              </a:spcBef>
              <a:spcAft>
                <a:spcPct val="0"/>
              </a:spcAft>
              <a:defRPr sz="2000">
                <a:solidFill>
                  <a:schemeClr val="tx1"/>
                </a:solidFill>
                <a:latin typeface="Arial" charset="0"/>
              </a:defRPr>
            </a:lvl6pPr>
            <a:lvl7pPr marL="2971800" indent="-228600" defTabSz="911225" eaLnBrk="0" fontAlgn="base" hangingPunct="0">
              <a:spcBef>
                <a:spcPct val="0"/>
              </a:spcBef>
              <a:spcAft>
                <a:spcPct val="0"/>
              </a:spcAft>
              <a:defRPr sz="2000">
                <a:solidFill>
                  <a:schemeClr val="tx1"/>
                </a:solidFill>
                <a:latin typeface="Arial" charset="0"/>
              </a:defRPr>
            </a:lvl7pPr>
            <a:lvl8pPr marL="3429000" indent="-228600" defTabSz="911225" eaLnBrk="0" fontAlgn="base" hangingPunct="0">
              <a:spcBef>
                <a:spcPct val="0"/>
              </a:spcBef>
              <a:spcAft>
                <a:spcPct val="0"/>
              </a:spcAft>
              <a:defRPr sz="2000">
                <a:solidFill>
                  <a:schemeClr val="tx1"/>
                </a:solidFill>
                <a:latin typeface="Arial" charset="0"/>
              </a:defRPr>
            </a:lvl8pPr>
            <a:lvl9pPr marL="3886200" indent="-228600" defTabSz="911225" eaLnBrk="0" fontAlgn="base" hangingPunct="0">
              <a:spcBef>
                <a:spcPct val="0"/>
              </a:spcBef>
              <a:spcAft>
                <a:spcPct val="0"/>
              </a:spcAft>
              <a:defRPr sz="2000">
                <a:solidFill>
                  <a:schemeClr val="tx1"/>
                </a:solidFill>
                <a:latin typeface="Arial" charset="0"/>
              </a:defRPr>
            </a:lvl9pPr>
          </a:lstStyle>
          <a:p>
            <a:pPr algn="just"/>
            <a:r>
              <a:rPr lang="es-UY" sz="900" dirty="0">
                <a:latin typeface="Verdana" pitchFamily="34" charset="0"/>
              </a:rPr>
              <a:t>Luego de la iteración de todas las líneas, podemos suponer la existencia de una acción que podríamos llamar </a:t>
            </a:r>
            <a:r>
              <a:rPr lang="es-UY" sz="900" b="1" dirty="0">
                <a:latin typeface="Verdana" pitchFamily="34" charset="0"/>
              </a:rPr>
              <a:t>fin de iteración del segundo nivel</a:t>
            </a:r>
            <a:r>
              <a:rPr lang="es-UY" sz="900" dirty="0">
                <a:latin typeface="Verdana" pitchFamily="34" charset="0"/>
              </a:rPr>
              <a:t>. Luego de la misma se ejecutarán las reglas definidas con evento de disparo </a:t>
            </a:r>
            <a:r>
              <a:rPr lang="es-UY" sz="900" b="1" dirty="0" err="1">
                <a:latin typeface="Verdana" pitchFamily="34" charset="0"/>
              </a:rPr>
              <a:t>AfterLevel</a:t>
            </a:r>
            <a:r>
              <a:rPr lang="es-UY" sz="900" b="1" dirty="0">
                <a:latin typeface="Verdana" pitchFamily="34" charset="0"/>
              </a:rPr>
              <a:t> </a:t>
            </a:r>
            <a:r>
              <a:rPr lang="es-UY" sz="900" b="1" dirty="0" err="1">
                <a:latin typeface="Verdana" pitchFamily="34" charset="0"/>
              </a:rPr>
              <a:t>Level</a:t>
            </a:r>
            <a:r>
              <a:rPr lang="es-UY" sz="900" b="1" dirty="0">
                <a:latin typeface="Verdana" pitchFamily="34" charset="0"/>
              </a:rPr>
              <a:t> </a:t>
            </a:r>
            <a:r>
              <a:rPr lang="es-UY" sz="900" b="1" i="1" dirty="0">
                <a:latin typeface="Verdana" pitchFamily="34" charset="0"/>
              </a:rPr>
              <a:t>Atributo del 2do nivel</a:t>
            </a:r>
            <a:r>
              <a:rPr lang="es-UY" sz="900" dirty="0">
                <a:latin typeface="Verdana" pitchFamily="34" charset="0"/>
              </a:rPr>
              <a:t>. Si no existe otro nivel, como es el caso del ejemplo, entonces coincidirá con el evento de disparo </a:t>
            </a:r>
            <a:r>
              <a:rPr lang="es-UY" sz="900" b="1" dirty="0" err="1">
                <a:latin typeface="Verdana" pitchFamily="34" charset="0"/>
              </a:rPr>
              <a:t>BeforeComplete</a:t>
            </a:r>
            <a:r>
              <a:rPr lang="es-UY" sz="900" dirty="0">
                <a:latin typeface="Verdana" pitchFamily="34" charset="0"/>
              </a:rPr>
              <a:t>.</a:t>
            </a:r>
          </a:p>
        </p:txBody>
      </p:sp>
      <p:sp>
        <p:nvSpPr>
          <p:cNvPr id="7" name="Rectangle 2"/>
          <p:cNvSpPr>
            <a:spLocks noGrp="1" noChangeArrowheads="1"/>
          </p:cNvSpPr>
          <p:nvPr>
            <p:ph type="body" idx="3"/>
          </p:nvPr>
        </p:nvSpPr>
        <p:spPr bwMode="auto">
          <a:xfrm>
            <a:off x="685800" y="1600200"/>
            <a:ext cx="5481638" cy="7315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s-UY" sz="900" b="1" dirty="0" smtClean="0">
                <a:solidFill>
                  <a:srgbClr val="000000"/>
                </a:solidFill>
                <a:latin typeface="Verdana" pitchFamily="34" charset="0"/>
                <a:cs typeface="Arial" charset="0"/>
              </a:rPr>
              <a:t>Aclaración importante: </a:t>
            </a:r>
            <a:r>
              <a:rPr lang="es-UY" sz="900" dirty="0" smtClean="0">
                <a:solidFill>
                  <a:srgbClr val="000000"/>
                </a:solidFill>
                <a:latin typeface="Verdana" pitchFamily="34" charset="0"/>
                <a:cs typeface="Arial" charset="0"/>
              </a:rPr>
              <a:t>Todas las operaciones sombreadas se ejecutan únicamente si se trata de una transacción de 2 niveles; de modo que cuando se trata de una transacción de 1 nivel, tales operaciones no se ejecutarán. </a:t>
            </a:r>
          </a:p>
          <a:p>
            <a:pPr algn="just" eaLnBrk="1" hangingPunct="1"/>
            <a:endParaRPr lang="es-UY" sz="900" dirty="0" smtClean="0">
              <a:solidFill>
                <a:srgbClr val="000000"/>
              </a:solidFill>
              <a:latin typeface="Verdana" pitchFamily="34" charset="0"/>
              <a:cs typeface="Arial" charset="0"/>
            </a:endParaRPr>
          </a:p>
          <a:p>
            <a:pPr algn="just" eaLnBrk="1" hangingPunct="1"/>
            <a:r>
              <a:rPr lang="es-UY" sz="900" dirty="0" smtClean="0">
                <a:solidFill>
                  <a:srgbClr val="000000"/>
                </a:solidFill>
                <a:latin typeface="Verdana" pitchFamily="34" charset="0"/>
                <a:cs typeface="Arial" charset="0"/>
              </a:rPr>
              <a:t>El motivo de los dos sombreados distintos, es para diferenciar el conjunto de operaciones que se ejecuta para cada una de las líneas (sombreado extenso) de las operaciones que se ejecutan solamente una vez finalizada la iteración en las líneas (sombreado más pequeño). A continuación seguimos explicando en orden, el resto de las operaciones que se ejecutan, así sea que se trate de una transacción de un nivel o dos.</a:t>
            </a:r>
          </a:p>
          <a:p>
            <a:pPr algn="just" eaLnBrk="1" hangingPunct="1"/>
            <a:endParaRPr lang="es-UY" sz="900" dirty="0" smtClean="0">
              <a:solidFill>
                <a:srgbClr val="000000"/>
              </a:solidFill>
              <a:latin typeface="Verdana" pitchFamily="34" charset="0"/>
              <a:cs typeface="Arial" charset="0"/>
            </a:endParaRPr>
          </a:p>
          <a:p>
            <a:pPr algn="just" eaLnBrk="1" hangingPunct="1"/>
            <a:r>
              <a:rPr lang="es-UY" sz="900" dirty="0" smtClean="0">
                <a:solidFill>
                  <a:srgbClr val="000000"/>
                </a:solidFill>
                <a:latin typeface="Verdana" pitchFamily="34" charset="0"/>
                <a:cs typeface="Arial" charset="0"/>
              </a:rPr>
              <a:t>Luego de haberse ejecutado todas las operaciones explicadas hasta el momento, </a:t>
            </a:r>
            <a:r>
              <a:rPr lang="es-UY" sz="900" i="1" dirty="0" smtClean="0">
                <a:solidFill>
                  <a:srgbClr val="000000"/>
                </a:solidFill>
                <a:latin typeface="Verdana" pitchFamily="34" charset="0"/>
                <a:cs typeface="Arial" charset="0"/>
              </a:rPr>
              <a:t>se efectuará un </a:t>
            </a:r>
            <a:r>
              <a:rPr lang="es-UY" sz="900" b="1" i="1" dirty="0" smtClean="0">
                <a:solidFill>
                  <a:srgbClr val="000000"/>
                </a:solidFill>
                <a:latin typeface="Verdana" pitchFamily="34" charset="0"/>
                <a:cs typeface="Arial" charset="0"/>
              </a:rPr>
              <a:t>COMMIT</a:t>
            </a:r>
            <a:r>
              <a:rPr lang="es-UY" sz="900" i="1" dirty="0" smtClean="0">
                <a:solidFill>
                  <a:srgbClr val="000000"/>
                </a:solidFill>
                <a:latin typeface="Verdana" pitchFamily="34" charset="0"/>
                <a:cs typeface="Arial" charset="0"/>
              </a:rPr>
              <a:t> y a</a:t>
            </a:r>
            <a:r>
              <a:rPr lang="es-UY" sz="900" dirty="0" smtClean="0">
                <a:solidFill>
                  <a:srgbClr val="000000"/>
                </a:solidFill>
                <a:latin typeface="Verdana" pitchFamily="34" charset="0"/>
                <a:cs typeface="Arial" charset="0"/>
              </a:rPr>
              <a:t> continuación </a:t>
            </a:r>
            <a:r>
              <a:rPr lang="es-UY" sz="900" i="1" dirty="0" smtClean="0">
                <a:solidFill>
                  <a:srgbClr val="000000"/>
                </a:solidFill>
                <a:latin typeface="Verdana" pitchFamily="34" charset="0"/>
                <a:cs typeface="Arial" charset="0"/>
              </a:rPr>
              <a:t>se ejecutarán las reglas con evento de disparo </a:t>
            </a:r>
            <a:r>
              <a:rPr lang="es-UY" sz="900" b="1" i="1" dirty="0" err="1" smtClean="0">
                <a:solidFill>
                  <a:srgbClr val="000000"/>
                </a:solidFill>
                <a:latin typeface="Verdana" pitchFamily="34" charset="0"/>
                <a:cs typeface="Arial" charset="0"/>
              </a:rPr>
              <a:t>AfterComplete</a:t>
            </a:r>
            <a:r>
              <a:rPr lang="es-UY" sz="900" dirty="0" smtClean="0">
                <a:solidFill>
                  <a:srgbClr val="000000"/>
                </a:solidFill>
                <a:latin typeface="Verdana" pitchFamily="34" charset="0"/>
                <a:cs typeface="Arial" charset="0"/>
              </a:rPr>
              <a:t>.</a:t>
            </a:r>
          </a:p>
          <a:p>
            <a:pPr algn="just" eaLnBrk="1" hangingPunct="1"/>
            <a:r>
              <a:rPr lang="es-UY" sz="900" dirty="0" smtClean="0">
                <a:solidFill>
                  <a:srgbClr val="000000"/>
                </a:solidFill>
                <a:latin typeface="Verdana" pitchFamily="34" charset="0"/>
                <a:cs typeface="Arial" charset="0"/>
              </a:rPr>
              <a:t> </a:t>
            </a:r>
          </a:p>
          <a:p>
            <a:pPr algn="just" eaLnBrk="1" hangingPunct="1"/>
            <a:r>
              <a:rPr lang="es-UY" sz="900" dirty="0" smtClean="0">
                <a:solidFill>
                  <a:srgbClr val="000000"/>
                </a:solidFill>
                <a:latin typeface="Verdana" pitchFamily="34" charset="0"/>
                <a:cs typeface="Arial" charset="0"/>
              </a:rPr>
              <a:t>Es de fundamental importancia que quede claro que todas las operaciones explicadas se ejecutarán en el orden en el que se han descrito, </a:t>
            </a:r>
            <a:r>
              <a:rPr lang="es-UY" sz="900" i="1" u="sng" dirty="0" smtClean="0">
                <a:solidFill>
                  <a:srgbClr val="000000"/>
                </a:solidFill>
                <a:latin typeface="Verdana" pitchFamily="34" charset="0"/>
                <a:cs typeface="Arial" charset="0"/>
              </a:rPr>
              <a:t>para cada vuelo con el cual se trabaje por medio de la transacción Flight (ya sea que se ingrese, modifique o elimine)</a:t>
            </a:r>
            <a:r>
              <a:rPr lang="es-UY" sz="900" i="1" dirty="0" smtClean="0">
                <a:solidFill>
                  <a:srgbClr val="000000"/>
                </a:solidFill>
                <a:latin typeface="Verdana" pitchFamily="34" charset="0"/>
                <a:cs typeface="Arial" charset="0"/>
              </a:rPr>
              <a:t>. </a:t>
            </a:r>
            <a:endParaRPr lang="es-UY" sz="900" dirty="0" smtClean="0">
              <a:solidFill>
                <a:srgbClr val="000000"/>
              </a:solidFill>
              <a:latin typeface="Verdana" pitchFamily="34" charset="0"/>
              <a:cs typeface="Arial" charset="0"/>
            </a:endParaRPr>
          </a:p>
          <a:p>
            <a:pPr algn="just" eaLnBrk="1" hangingPunct="1"/>
            <a:endParaRPr lang="es-UY" sz="900" dirty="0" smtClean="0">
              <a:solidFill>
                <a:srgbClr val="000000"/>
              </a:solidFill>
              <a:latin typeface="Verdana" pitchFamily="34" charset="0"/>
              <a:cs typeface="Arial" charset="0"/>
            </a:endParaRPr>
          </a:p>
          <a:p>
            <a:pPr algn="just" eaLnBrk="1" hangingPunct="1"/>
            <a:r>
              <a:rPr lang="es-UY" sz="900" dirty="0" smtClean="0">
                <a:solidFill>
                  <a:srgbClr val="000000"/>
                </a:solidFill>
                <a:latin typeface="Verdana" pitchFamily="34" charset="0"/>
                <a:cs typeface="Arial" charset="0"/>
              </a:rPr>
              <a:t>Es importante asimilar el orden en el que se ejecutan las reglas en una transacción, cuáles son los eventos de disparo disponibles para asignarles, cuándo se disparan exactamente, y qué acciones ocurren antes y después de cada evento de disparo, ya que solamente conociéndolos bien se podrá programar el comportamiento de las transacciones adecuadamente. </a:t>
            </a:r>
          </a:p>
          <a:p>
            <a:pPr algn="just" eaLnBrk="1" hangingPunct="1"/>
            <a:endParaRPr lang="es-UY" sz="900" dirty="0" smtClean="0">
              <a:solidFill>
                <a:srgbClr val="000000"/>
              </a:solidFill>
              <a:latin typeface="Verdana" pitchFamily="34" charset="0"/>
              <a:cs typeface="Arial" charset="0"/>
            </a:endParaRPr>
          </a:p>
        </p:txBody>
      </p:sp>
    </p:spTree>
    <p:extLst>
      <p:ext uri="{BB962C8B-B14F-4D97-AF65-F5344CB8AC3E}">
        <p14:creationId xmlns:p14="http://schemas.microsoft.com/office/powerpoint/2010/main" val="6317857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18576032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26733377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869949" y="4715907"/>
            <a:ext cx="5010151" cy="4467701"/>
          </a:xfrm>
        </p:spPr>
        <p:txBody>
          <a:bodyPr/>
          <a:lstStyle/>
          <a:p>
            <a:pPr algn="just" eaLnBrk="1" hangingPunct="1">
              <a:defRPr/>
            </a:pPr>
            <a:r>
              <a:rPr lang="es-UY" sz="900" b="1" dirty="0" smtClean="0">
                <a:latin typeface="Verdana" pitchFamily="-109" charset="0"/>
                <a:cs typeface="Arial" charset="0"/>
              </a:rPr>
              <a:t>Reglas con el mismo evento de disparo</a:t>
            </a:r>
          </a:p>
          <a:p>
            <a:pPr algn="just" eaLnBrk="1" hangingPunct="1">
              <a:defRPr/>
            </a:pPr>
            <a:r>
              <a:rPr lang="es-UY" sz="900" dirty="0" smtClean="0">
                <a:solidFill>
                  <a:srgbClr val="000000"/>
                </a:solidFill>
                <a:latin typeface="Verdana" pitchFamily="-109" charset="0"/>
                <a:cs typeface="Arial" charset="0"/>
              </a:rPr>
              <a:t>Cuando en una transacción se definen dos o más reglas con el mismo evento de disparo, y no existe ninguna dependencia entre ellas, las mismas se ejecutarán respetando el orden de definición.</a:t>
            </a:r>
          </a:p>
          <a:p>
            <a:pPr algn="just" eaLnBrk="1" hangingPunct="1">
              <a:defRPr/>
            </a:pPr>
            <a:r>
              <a:rPr lang="es-UY" sz="900" dirty="0" smtClean="0">
                <a:solidFill>
                  <a:srgbClr val="000000"/>
                </a:solidFill>
                <a:latin typeface="Verdana" pitchFamily="-109" charset="0"/>
                <a:cs typeface="Arial" charset="0"/>
              </a:rPr>
              <a:t> </a:t>
            </a:r>
          </a:p>
          <a:p>
            <a:pPr algn="just" eaLnBrk="1" hangingPunct="1">
              <a:defRPr/>
            </a:pPr>
            <a:r>
              <a:rPr lang="es-UY" sz="900" b="1" i="1" dirty="0" smtClean="0">
                <a:latin typeface="Verdana" pitchFamily="-109" charset="0"/>
                <a:cs typeface="Arial" charset="0"/>
              </a:rPr>
              <a:t>Ejemplos:</a:t>
            </a:r>
          </a:p>
          <a:p>
            <a:pPr algn="just" eaLnBrk="1" hangingPunct="1">
              <a:defRPr/>
            </a:pPr>
            <a:endParaRPr lang="es-UY" sz="900" b="1" i="1" dirty="0" smtClean="0">
              <a:latin typeface="Verdana" pitchFamily="-109" charset="0"/>
              <a:cs typeface="Arial" charset="0"/>
            </a:endParaRPr>
          </a:p>
          <a:p>
            <a:pPr algn="just" eaLnBrk="1" hangingPunct="1">
              <a:defRPr/>
            </a:pPr>
            <a:r>
              <a:rPr lang="es-UY" sz="900" b="1" dirty="0" smtClean="0">
                <a:solidFill>
                  <a:srgbClr val="000000"/>
                </a:solidFill>
                <a:latin typeface="Verdana" pitchFamily="-109" charset="0"/>
                <a:cs typeface="Arial" charset="0"/>
              </a:rPr>
              <a:t>1)</a:t>
            </a:r>
            <a:r>
              <a:rPr lang="es-UY" sz="900" dirty="0" smtClean="0">
                <a:solidFill>
                  <a:srgbClr val="000000"/>
                </a:solidFill>
                <a:latin typeface="Verdana" pitchFamily="-109" charset="0"/>
                <a:cs typeface="Arial" charset="0"/>
              </a:rPr>
              <a:t> Se definen las siguientes reglas en una transacción:</a:t>
            </a:r>
          </a:p>
          <a:p>
            <a:pPr algn="just" eaLnBrk="1" hangingPunct="1">
              <a:defRPr/>
            </a:pPr>
            <a:r>
              <a:rPr lang="es-UY" sz="900" dirty="0" smtClean="0">
                <a:solidFill>
                  <a:srgbClr val="000000"/>
                </a:solidFill>
                <a:latin typeface="Verdana" pitchFamily="-109" charset="0"/>
                <a:cs typeface="Arial" charset="0"/>
              </a:rPr>
              <a:t> </a:t>
            </a:r>
          </a:p>
          <a:p>
            <a:pPr algn="just" eaLnBrk="1" hangingPunct="1">
              <a:defRPr/>
            </a:pPr>
            <a:r>
              <a:rPr lang="es-UY" sz="900" dirty="0" smtClean="0">
                <a:solidFill>
                  <a:srgbClr val="000000"/>
                </a:solidFill>
                <a:latin typeface="Verdana" pitchFamily="-109" charset="0"/>
                <a:cs typeface="Arial" charset="0"/>
              </a:rPr>
              <a:t>xxx() </a:t>
            </a:r>
            <a:r>
              <a:rPr lang="es-UY" sz="900" dirty="0" err="1" smtClean="0">
                <a:solidFill>
                  <a:srgbClr val="000000"/>
                </a:solidFill>
                <a:latin typeface="Verdana" pitchFamily="-109" charset="0"/>
                <a:cs typeface="Arial" charset="0"/>
              </a:rPr>
              <a:t>on</a:t>
            </a:r>
            <a:r>
              <a:rPr lang="es-UY" sz="900" dirty="0" smtClean="0">
                <a:solidFill>
                  <a:srgbClr val="000000"/>
                </a:solidFill>
                <a:latin typeface="Verdana" pitchFamily="-109" charset="0"/>
                <a:cs typeface="Arial" charset="0"/>
              </a:rPr>
              <a:t> </a:t>
            </a:r>
            <a:r>
              <a:rPr lang="es-UY" sz="900" dirty="0" err="1" smtClean="0">
                <a:solidFill>
                  <a:srgbClr val="000000"/>
                </a:solidFill>
                <a:latin typeface="Verdana" pitchFamily="-109" charset="0"/>
                <a:cs typeface="Arial" charset="0"/>
              </a:rPr>
              <a:t>AfterComplete</a:t>
            </a:r>
            <a:r>
              <a:rPr lang="es-UY" sz="900" dirty="0" smtClean="0">
                <a:solidFill>
                  <a:srgbClr val="000000"/>
                </a:solidFill>
                <a:latin typeface="Verdana" pitchFamily="-109" charset="0"/>
                <a:cs typeface="Arial" charset="0"/>
              </a:rPr>
              <a:t>;</a:t>
            </a:r>
          </a:p>
          <a:p>
            <a:pPr algn="just" eaLnBrk="1" hangingPunct="1">
              <a:defRPr/>
            </a:pPr>
            <a:r>
              <a:rPr lang="es-UY" sz="900" dirty="0" err="1" smtClean="0">
                <a:solidFill>
                  <a:srgbClr val="000000"/>
                </a:solidFill>
                <a:latin typeface="Verdana" pitchFamily="-109" charset="0"/>
                <a:cs typeface="Arial" charset="0"/>
              </a:rPr>
              <a:t>yyy</a:t>
            </a:r>
            <a:r>
              <a:rPr lang="es-UY" sz="900" dirty="0" smtClean="0">
                <a:solidFill>
                  <a:srgbClr val="000000"/>
                </a:solidFill>
                <a:latin typeface="Verdana" pitchFamily="-109" charset="0"/>
                <a:cs typeface="Arial" charset="0"/>
              </a:rPr>
              <a:t>() </a:t>
            </a:r>
            <a:r>
              <a:rPr lang="es-UY" sz="900" dirty="0" err="1" smtClean="0">
                <a:solidFill>
                  <a:srgbClr val="000000"/>
                </a:solidFill>
                <a:latin typeface="Verdana" pitchFamily="-109" charset="0"/>
                <a:cs typeface="Arial" charset="0"/>
              </a:rPr>
              <a:t>on</a:t>
            </a:r>
            <a:r>
              <a:rPr lang="es-UY" sz="900" dirty="0" smtClean="0">
                <a:solidFill>
                  <a:srgbClr val="000000"/>
                </a:solidFill>
                <a:latin typeface="Verdana" pitchFamily="-109" charset="0"/>
                <a:cs typeface="Arial" charset="0"/>
              </a:rPr>
              <a:t> </a:t>
            </a:r>
            <a:r>
              <a:rPr lang="es-UY" sz="900" dirty="0" err="1" smtClean="0">
                <a:solidFill>
                  <a:srgbClr val="000000"/>
                </a:solidFill>
                <a:latin typeface="Verdana" pitchFamily="-109" charset="0"/>
                <a:cs typeface="Arial" charset="0"/>
              </a:rPr>
              <a:t>AfterComplete</a:t>
            </a:r>
            <a:r>
              <a:rPr lang="es-UY" sz="900" dirty="0" smtClean="0">
                <a:solidFill>
                  <a:srgbClr val="000000"/>
                </a:solidFill>
                <a:latin typeface="Verdana" pitchFamily="-109" charset="0"/>
                <a:cs typeface="Arial" charset="0"/>
              </a:rPr>
              <a:t>;</a:t>
            </a:r>
          </a:p>
          <a:p>
            <a:pPr algn="just" eaLnBrk="1" hangingPunct="1">
              <a:defRPr/>
            </a:pPr>
            <a:r>
              <a:rPr lang="es-UY" sz="900" dirty="0" smtClean="0">
                <a:solidFill>
                  <a:srgbClr val="000000"/>
                </a:solidFill>
                <a:latin typeface="Verdana" pitchFamily="-109" charset="0"/>
                <a:cs typeface="Arial" charset="0"/>
              </a:rPr>
              <a:t> </a:t>
            </a:r>
          </a:p>
          <a:p>
            <a:pPr algn="just" eaLnBrk="1" hangingPunct="1">
              <a:defRPr/>
            </a:pPr>
            <a:r>
              <a:rPr lang="es-UY" sz="900" dirty="0" smtClean="0">
                <a:solidFill>
                  <a:srgbClr val="000000"/>
                </a:solidFill>
                <a:latin typeface="Verdana" pitchFamily="-109" charset="0"/>
                <a:cs typeface="Arial" charset="0"/>
              </a:rPr>
              <a:t>Como las dos reglas definidas están condicionadas con el mismo evento de disparo, y no existe ninguna dependencia entre ellas, las mismas se ejecutarán en el mismo orden en el cual se han escrito.</a:t>
            </a:r>
          </a:p>
          <a:p>
            <a:pPr algn="just" eaLnBrk="1" hangingPunct="1">
              <a:defRPr/>
            </a:pPr>
            <a:r>
              <a:rPr lang="es-UY" sz="900" dirty="0" smtClean="0">
                <a:solidFill>
                  <a:srgbClr val="000000"/>
                </a:solidFill>
                <a:latin typeface="Verdana" pitchFamily="-109" charset="0"/>
                <a:cs typeface="Arial" charset="0"/>
              </a:rPr>
              <a:t> </a:t>
            </a:r>
          </a:p>
          <a:p>
            <a:pPr algn="just" eaLnBrk="1" hangingPunct="1">
              <a:defRPr/>
            </a:pPr>
            <a:r>
              <a:rPr lang="es-UY" sz="900" b="1" dirty="0" smtClean="0">
                <a:solidFill>
                  <a:srgbClr val="000000"/>
                </a:solidFill>
                <a:latin typeface="Verdana" pitchFamily="-109" charset="0"/>
                <a:cs typeface="Arial" charset="0"/>
              </a:rPr>
              <a:t>2)</a:t>
            </a:r>
            <a:r>
              <a:rPr lang="es-UY" sz="900" dirty="0" smtClean="0">
                <a:solidFill>
                  <a:srgbClr val="000000"/>
                </a:solidFill>
                <a:latin typeface="Verdana" pitchFamily="-109" charset="0"/>
                <a:cs typeface="Arial" charset="0"/>
              </a:rPr>
              <a:t> En una transacción se necesita invocar a un procedimiento que realiza determinada validación y retorna un valor ‘S’ o ‘N’; si el valor devuelto es ‘N’, se debe dar un mensaje de error.</a:t>
            </a:r>
          </a:p>
          <a:p>
            <a:pPr algn="just" eaLnBrk="1" hangingPunct="1">
              <a:defRPr/>
            </a:pPr>
            <a:r>
              <a:rPr lang="es-UY" sz="900" dirty="0" smtClean="0">
                <a:solidFill>
                  <a:srgbClr val="000000"/>
                </a:solidFill>
                <a:latin typeface="Verdana" pitchFamily="-109" charset="0"/>
                <a:cs typeface="Arial" charset="0"/>
              </a:rPr>
              <a:t> </a:t>
            </a:r>
          </a:p>
          <a:p>
            <a:pPr algn="just" eaLnBrk="1" hangingPunct="1">
              <a:defRPr/>
            </a:pPr>
            <a:r>
              <a:rPr lang="es-UY" sz="900" dirty="0" smtClean="0">
                <a:solidFill>
                  <a:srgbClr val="000000"/>
                </a:solidFill>
                <a:latin typeface="Verdana" pitchFamily="-109" charset="0"/>
                <a:cs typeface="Arial" charset="0"/>
              </a:rPr>
              <a:t>Para resolver esto, evaluaremos dos posibilidades:	</a:t>
            </a:r>
          </a:p>
          <a:p>
            <a:pPr algn="just" eaLnBrk="1" hangingPunct="1">
              <a:defRPr/>
            </a:pPr>
            <a:r>
              <a:rPr lang="es-UY" sz="900" dirty="0" smtClean="0">
                <a:solidFill>
                  <a:srgbClr val="000000"/>
                </a:solidFill>
                <a:latin typeface="Verdana" pitchFamily="-109" charset="0"/>
                <a:cs typeface="Arial" charset="0"/>
              </a:rPr>
              <a:t> </a:t>
            </a:r>
          </a:p>
          <a:p>
            <a:pPr algn="just" eaLnBrk="1" hangingPunct="1">
              <a:defRPr/>
            </a:pPr>
            <a:r>
              <a:rPr lang="es-UY" sz="900" dirty="0" smtClean="0">
                <a:solidFill>
                  <a:srgbClr val="000000"/>
                </a:solidFill>
                <a:latin typeface="Verdana" pitchFamily="-109" charset="0"/>
                <a:cs typeface="Arial" charset="0"/>
              </a:rPr>
              <a:t>2.1) Definir las reglas: </a:t>
            </a:r>
          </a:p>
          <a:p>
            <a:pPr algn="just" eaLnBrk="1" hangingPunct="1">
              <a:defRPr/>
            </a:pPr>
            <a:endParaRPr lang="es-UY" sz="900" dirty="0" smtClean="0">
              <a:solidFill>
                <a:srgbClr val="000000"/>
              </a:solidFill>
              <a:latin typeface="Verdana" pitchFamily="-109" charset="0"/>
              <a:cs typeface="Arial" charset="0"/>
            </a:endParaRPr>
          </a:p>
          <a:p>
            <a:pPr algn="just" eaLnBrk="1" hangingPunct="1">
              <a:defRPr/>
            </a:pPr>
            <a:r>
              <a:rPr lang="es-UY" sz="900" dirty="0" err="1" smtClean="0">
                <a:solidFill>
                  <a:srgbClr val="000000"/>
                </a:solidFill>
                <a:latin typeface="Verdana" pitchFamily="-109" charset="0"/>
                <a:cs typeface="Arial" charset="0"/>
              </a:rPr>
              <a:t>Something</a:t>
            </a:r>
            <a:r>
              <a:rPr lang="es-UY" sz="900" dirty="0" smtClean="0">
                <a:solidFill>
                  <a:srgbClr val="000000"/>
                </a:solidFill>
                <a:latin typeface="Verdana" pitchFamily="-109" charset="0"/>
                <a:cs typeface="Arial" charset="0"/>
              </a:rPr>
              <a:t>(</a:t>
            </a:r>
            <a:r>
              <a:rPr lang="es-UY" sz="900" i="1" dirty="0" err="1" smtClean="0">
                <a:solidFill>
                  <a:srgbClr val="000000"/>
                </a:solidFill>
                <a:latin typeface="Verdana" pitchFamily="-109" charset="0"/>
                <a:cs typeface="Arial" charset="0"/>
              </a:rPr>
              <a:t>FlightId</a:t>
            </a:r>
            <a:r>
              <a:rPr lang="es-UY" sz="900" dirty="0" smtClean="0">
                <a:solidFill>
                  <a:srgbClr val="000000"/>
                </a:solidFill>
                <a:latin typeface="Verdana" pitchFamily="-109" charset="0"/>
                <a:cs typeface="Arial" charset="0"/>
              </a:rPr>
              <a:t>, </a:t>
            </a:r>
            <a:r>
              <a:rPr lang="es-UY" sz="900" i="1" dirty="0" smtClean="0">
                <a:solidFill>
                  <a:srgbClr val="000000"/>
                </a:solidFill>
                <a:latin typeface="Verdana" pitchFamily="-109" charset="0"/>
                <a:cs typeface="Arial" charset="0"/>
              </a:rPr>
              <a:t>&amp;</a:t>
            </a:r>
            <a:r>
              <a:rPr lang="es-UY" sz="900" i="1" dirty="0" err="1" smtClean="0">
                <a:solidFill>
                  <a:srgbClr val="000000"/>
                </a:solidFill>
                <a:latin typeface="Verdana" pitchFamily="-109" charset="0"/>
                <a:cs typeface="Arial" charset="0"/>
              </a:rPr>
              <a:t>flag</a:t>
            </a:r>
            <a:r>
              <a:rPr lang="es-UY" sz="900" dirty="0" smtClean="0">
                <a:solidFill>
                  <a:srgbClr val="000000"/>
                </a:solidFill>
                <a:latin typeface="Verdana" pitchFamily="-109" charset="0"/>
                <a:cs typeface="Arial" charset="0"/>
              </a:rPr>
              <a:t>) </a:t>
            </a:r>
            <a:r>
              <a:rPr lang="es-UY" sz="900" dirty="0" err="1" smtClean="0">
                <a:solidFill>
                  <a:srgbClr val="000000"/>
                </a:solidFill>
                <a:latin typeface="Verdana" pitchFamily="-109" charset="0"/>
                <a:cs typeface="Arial" charset="0"/>
              </a:rPr>
              <a:t>on</a:t>
            </a:r>
            <a:r>
              <a:rPr lang="es-UY" sz="900" dirty="0" smtClean="0">
                <a:solidFill>
                  <a:srgbClr val="000000"/>
                </a:solidFill>
                <a:latin typeface="Verdana" pitchFamily="-109" charset="0"/>
                <a:cs typeface="Arial" charset="0"/>
              </a:rPr>
              <a:t> </a:t>
            </a:r>
            <a:r>
              <a:rPr lang="es-UY" sz="900" dirty="0" err="1" smtClean="0">
                <a:solidFill>
                  <a:srgbClr val="000000"/>
                </a:solidFill>
                <a:latin typeface="Verdana" pitchFamily="-109" charset="0"/>
                <a:cs typeface="Arial" charset="0"/>
              </a:rPr>
              <a:t>AfterComplete</a:t>
            </a:r>
            <a:r>
              <a:rPr lang="es-UY" sz="900" dirty="0" smtClean="0">
                <a:solidFill>
                  <a:srgbClr val="000000"/>
                </a:solidFill>
                <a:latin typeface="Verdana" pitchFamily="-109" charset="0"/>
                <a:cs typeface="Arial" charset="0"/>
              </a:rPr>
              <a:t>;</a:t>
            </a:r>
          </a:p>
          <a:p>
            <a:pPr algn="just" eaLnBrk="1" hangingPunct="1">
              <a:defRPr/>
            </a:pPr>
            <a:r>
              <a:rPr lang="es-UY" sz="900" dirty="0" smtClean="0">
                <a:solidFill>
                  <a:srgbClr val="000000"/>
                </a:solidFill>
                <a:latin typeface="Verdana" pitchFamily="-109" charset="0"/>
                <a:cs typeface="Arial" charset="0"/>
              </a:rPr>
              <a:t>error(‘…’) </a:t>
            </a:r>
            <a:r>
              <a:rPr lang="es-UY" sz="900" dirty="0" err="1" smtClean="0">
                <a:solidFill>
                  <a:srgbClr val="000000"/>
                </a:solidFill>
                <a:latin typeface="Verdana" pitchFamily="-109" charset="0"/>
                <a:cs typeface="Arial" charset="0"/>
              </a:rPr>
              <a:t>if</a:t>
            </a:r>
            <a:r>
              <a:rPr lang="es-UY" sz="900" dirty="0" smtClean="0">
                <a:solidFill>
                  <a:srgbClr val="000000"/>
                </a:solidFill>
                <a:latin typeface="Verdana" pitchFamily="-109" charset="0"/>
                <a:cs typeface="Arial" charset="0"/>
              </a:rPr>
              <a:t> </a:t>
            </a:r>
            <a:r>
              <a:rPr lang="es-UY" sz="900" i="1" dirty="0" smtClean="0">
                <a:solidFill>
                  <a:srgbClr val="000000"/>
                </a:solidFill>
                <a:latin typeface="Verdana" pitchFamily="-109" charset="0"/>
                <a:cs typeface="Arial" charset="0"/>
              </a:rPr>
              <a:t>&amp;</a:t>
            </a:r>
            <a:r>
              <a:rPr lang="es-UY" sz="900" i="1" dirty="0" err="1" smtClean="0">
                <a:solidFill>
                  <a:srgbClr val="000000"/>
                </a:solidFill>
                <a:latin typeface="Verdana" pitchFamily="-109" charset="0"/>
                <a:cs typeface="Arial" charset="0"/>
              </a:rPr>
              <a:t>flag</a:t>
            </a:r>
            <a:r>
              <a:rPr lang="es-UY" sz="900" dirty="0" smtClean="0">
                <a:solidFill>
                  <a:srgbClr val="000000"/>
                </a:solidFill>
                <a:latin typeface="Verdana" pitchFamily="-109" charset="0"/>
                <a:cs typeface="Arial" charset="0"/>
              </a:rPr>
              <a:t>=‘N’ </a:t>
            </a:r>
            <a:r>
              <a:rPr lang="es-UY" sz="900" dirty="0" err="1" smtClean="0">
                <a:solidFill>
                  <a:srgbClr val="000000"/>
                </a:solidFill>
                <a:latin typeface="Verdana" pitchFamily="-109" charset="0"/>
                <a:cs typeface="Arial" charset="0"/>
              </a:rPr>
              <a:t>on</a:t>
            </a:r>
            <a:r>
              <a:rPr lang="es-UY" sz="900" dirty="0" smtClean="0">
                <a:solidFill>
                  <a:srgbClr val="000000"/>
                </a:solidFill>
                <a:latin typeface="Verdana" pitchFamily="-109" charset="0"/>
                <a:cs typeface="Arial" charset="0"/>
              </a:rPr>
              <a:t> </a:t>
            </a:r>
            <a:r>
              <a:rPr lang="es-UY" sz="900" dirty="0" err="1" smtClean="0">
                <a:solidFill>
                  <a:srgbClr val="000000"/>
                </a:solidFill>
                <a:latin typeface="Verdana" pitchFamily="-109" charset="0"/>
                <a:cs typeface="Arial" charset="0"/>
              </a:rPr>
              <a:t>AfterComplete</a:t>
            </a:r>
            <a:r>
              <a:rPr lang="es-UY" sz="900" dirty="0" smtClean="0">
                <a:solidFill>
                  <a:srgbClr val="000000"/>
                </a:solidFill>
                <a:latin typeface="Verdana" pitchFamily="-109" charset="0"/>
                <a:cs typeface="Arial" charset="0"/>
              </a:rPr>
              <a:t>;</a:t>
            </a:r>
          </a:p>
          <a:p>
            <a:pPr algn="just" eaLnBrk="1" hangingPunct="1">
              <a:defRPr/>
            </a:pPr>
            <a:endParaRPr lang="es-UY" sz="900" dirty="0" smtClean="0">
              <a:solidFill>
                <a:srgbClr val="000000"/>
              </a:solidFill>
              <a:latin typeface="Verdana" pitchFamily="-109" charset="0"/>
              <a:cs typeface="Arial" charset="0"/>
            </a:endParaRPr>
          </a:p>
          <a:p>
            <a:pPr algn="just" eaLnBrk="1" hangingPunct="1">
              <a:defRPr/>
            </a:pPr>
            <a:r>
              <a:rPr lang="es-UY" sz="900" dirty="0" smtClean="0">
                <a:solidFill>
                  <a:srgbClr val="000000"/>
                </a:solidFill>
                <a:latin typeface="Verdana" pitchFamily="-109" charset="0"/>
                <a:cs typeface="Arial" charset="0"/>
              </a:rPr>
              <a:t>2.2) O definir las reglas:</a:t>
            </a:r>
          </a:p>
          <a:p>
            <a:pPr algn="just" eaLnBrk="1" hangingPunct="1">
              <a:defRPr/>
            </a:pPr>
            <a:endParaRPr lang="es-UY" sz="900" i="1" dirty="0" smtClean="0">
              <a:solidFill>
                <a:srgbClr val="000000"/>
              </a:solidFill>
              <a:latin typeface="Verdana" pitchFamily="-109" charset="0"/>
              <a:cs typeface="Arial" charset="0"/>
            </a:endParaRPr>
          </a:p>
          <a:p>
            <a:pPr algn="just" eaLnBrk="1" hangingPunct="1">
              <a:defRPr/>
            </a:pPr>
            <a:r>
              <a:rPr lang="es-UY" sz="900" i="1" dirty="0" smtClean="0">
                <a:solidFill>
                  <a:srgbClr val="000000"/>
                </a:solidFill>
                <a:latin typeface="Verdana" pitchFamily="-109" charset="0"/>
                <a:cs typeface="Arial" charset="0"/>
              </a:rPr>
              <a:t>&amp;</a:t>
            </a:r>
            <a:r>
              <a:rPr lang="es-UY" sz="900" i="1" dirty="0" err="1" smtClean="0">
                <a:solidFill>
                  <a:srgbClr val="000000"/>
                </a:solidFill>
                <a:latin typeface="Verdana" pitchFamily="-109" charset="0"/>
                <a:cs typeface="Arial" charset="0"/>
              </a:rPr>
              <a:t>flag</a:t>
            </a:r>
            <a:r>
              <a:rPr lang="es-UY" sz="900" dirty="0" smtClean="0">
                <a:solidFill>
                  <a:srgbClr val="000000"/>
                </a:solidFill>
                <a:latin typeface="Verdana" pitchFamily="-109" charset="0"/>
                <a:cs typeface="Arial" charset="0"/>
              </a:rPr>
              <a:t> = </a:t>
            </a:r>
            <a:r>
              <a:rPr lang="es-UY" sz="900" dirty="0" err="1" smtClean="0">
                <a:solidFill>
                  <a:srgbClr val="000000"/>
                </a:solidFill>
                <a:latin typeface="Verdana" pitchFamily="-109" charset="0"/>
                <a:cs typeface="Arial" charset="0"/>
              </a:rPr>
              <a:t>Something</a:t>
            </a:r>
            <a:r>
              <a:rPr lang="es-UY" sz="900" dirty="0" smtClean="0">
                <a:solidFill>
                  <a:srgbClr val="000000"/>
                </a:solidFill>
                <a:latin typeface="Verdana" pitchFamily="-109" charset="0"/>
                <a:cs typeface="Arial" charset="0"/>
              </a:rPr>
              <a:t>(</a:t>
            </a:r>
            <a:r>
              <a:rPr lang="es-UY" sz="900" i="1" dirty="0" err="1" smtClean="0">
                <a:solidFill>
                  <a:srgbClr val="000000"/>
                </a:solidFill>
                <a:latin typeface="Verdana" pitchFamily="-109" charset="0"/>
                <a:cs typeface="Arial" charset="0"/>
              </a:rPr>
              <a:t>FlightId</a:t>
            </a:r>
            <a:r>
              <a:rPr lang="es-UY" sz="900" dirty="0" smtClean="0">
                <a:solidFill>
                  <a:srgbClr val="000000"/>
                </a:solidFill>
                <a:latin typeface="Verdana" pitchFamily="-109" charset="0"/>
                <a:cs typeface="Arial" charset="0"/>
              </a:rPr>
              <a:t>) </a:t>
            </a:r>
            <a:r>
              <a:rPr lang="es-UY" sz="900" dirty="0" err="1" smtClean="0">
                <a:solidFill>
                  <a:srgbClr val="000000"/>
                </a:solidFill>
                <a:latin typeface="Verdana" pitchFamily="-109" charset="0"/>
                <a:cs typeface="Arial" charset="0"/>
              </a:rPr>
              <a:t>on</a:t>
            </a:r>
            <a:r>
              <a:rPr lang="es-UY" sz="900" dirty="0" smtClean="0">
                <a:solidFill>
                  <a:srgbClr val="000000"/>
                </a:solidFill>
                <a:latin typeface="Verdana" pitchFamily="-109" charset="0"/>
                <a:cs typeface="Arial" charset="0"/>
              </a:rPr>
              <a:t> </a:t>
            </a:r>
            <a:r>
              <a:rPr lang="es-UY" sz="900" dirty="0" err="1" smtClean="0">
                <a:solidFill>
                  <a:srgbClr val="000000"/>
                </a:solidFill>
                <a:latin typeface="Verdana" pitchFamily="-109" charset="0"/>
                <a:cs typeface="Arial" charset="0"/>
              </a:rPr>
              <a:t>AfterComplete</a:t>
            </a:r>
            <a:r>
              <a:rPr lang="es-UY" sz="900" dirty="0" smtClean="0">
                <a:solidFill>
                  <a:srgbClr val="000000"/>
                </a:solidFill>
                <a:latin typeface="Verdana" pitchFamily="-109" charset="0"/>
                <a:cs typeface="Arial" charset="0"/>
              </a:rPr>
              <a:t>;</a:t>
            </a:r>
          </a:p>
          <a:p>
            <a:pPr algn="just" eaLnBrk="1" hangingPunct="1">
              <a:defRPr/>
            </a:pPr>
            <a:r>
              <a:rPr lang="es-UY" sz="900" dirty="0" smtClean="0">
                <a:solidFill>
                  <a:srgbClr val="000000"/>
                </a:solidFill>
                <a:latin typeface="Verdana" pitchFamily="-109" charset="0"/>
                <a:cs typeface="Arial" charset="0"/>
              </a:rPr>
              <a:t>error(‘…’) </a:t>
            </a:r>
            <a:r>
              <a:rPr lang="es-UY" sz="900" dirty="0" err="1" smtClean="0">
                <a:solidFill>
                  <a:srgbClr val="000000"/>
                </a:solidFill>
                <a:latin typeface="Verdana" pitchFamily="-109" charset="0"/>
                <a:cs typeface="Arial" charset="0"/>
              </a:rPr>
              <a:t>if</a:t>
            </a:r>
            <a:r>
              <a:rPr lang="es-UY" sz="900" dirty="0" smtClean="0">
                <a:solidFill>
                  <a:srgbClr val="000000"/>
                </a:solidFill>
                <a:latin typeface="Verdana" pitchFamily="-109" charset="0"/>
                <a:cs typeface="Arial" charset="0"/>
              </a:rPr>
              <a:t> </a:t>
            </a:r>
            <a:r>
              <a:rPr lang="es-UY" sz="900" i="1" dirty="0" smtClean="0">
                <a:solidFill>
                  <a:srgbClr val="000000"/>
                </a:solidFill>
                <a:latin typeface="Verdana" pitchFamily="-109" charset="0"/>
                <a:cs typeface="Arial" charset="0"/>
              </a:rPr>
              <a:t>&amp;</a:t>
            </a:r>
            <a:r>
              <a:rPr lang="es-UY" sz="900" i="1" dirty="0" err="1" smtClean="0">
                <a:solidFill>
                  <a:srgbClr val="000000"/>
                </a:solidFill>
                <a:latin typeface="Verdana" pitchFamily="-109" charset="0"/>
                <a:cs typeface="Arial" charset="0"/>
              </a:rPr>
              <a:t>flag</a:t>
            </a:r>
            <a:r>
              <a:rPr lang="es-UY" sz="900" dirty="0" smtClean="0">
                <a:solidFill>
                  <a:srgbClr val="000000"/>
                </a:solidFill>
                <a:latin typeface="Verdana" pitchFamily="-109" charset="0"/>
                <a:cs typeface="Arial" charset="0"/>
              </a:rPr>
              <a:t>=‘N’ </a:t>
            </a:r>
            <a:r>
              <a:rPr lang="es-UY" sz="900" dirty="0" err="1" smtClean="0">
                <a:solidFill>
                  <a:srgbClr val="000000"/>
                </a:solidFill>
                <a:latin typeface="Verdana" pitchFamily="-109" charset="0"/>
                <a:cs typeface="Arial" charset="0"/>
              </a:rPr>
              <a:t>on</a:t>
            </a:r>
            <a:r>
              <a:rPr lang="es-UY" sz="900" dirty="0" smtClean="0">
                <a:solidFill>
                  <a:srgbClr val="000000"/>
                </a:solidFill>
                <a:latin typeface="Verdana" pitchFamily="-109" charset="0"/>
                <a:cs typeface="Arial" charset="0"/>
              </a:rPr>
              <a:t> </a:t>
            </a:r>
            <a:r>
              <a:rPr lang="es-UY" sz="900" dirty="0" err="1" smtClean="0">
                <a:solidFill>
                  <a:srgbClr val="000000"/>
                </a:solidFill>
                <a:latin typeface="Verdana" pitchFamily="-109" charset="0"/>
                <a:cs typeface="Arial" charset="0"/>
              </a:rPr>
              <a:t>AfterComplete</a:t>
            </a:r>
            <a:r>
              <a:rPr lang="es-UY" sz="900" dirty="0" smtClean="0">
                <a:solidFill>
                  <a:srgbClr val="000000"/>
                </a:solidFill>
                <a:latin typeface="Verdana" pitchFamily="-109" charset="0"/>
                <a:cs typeface="Arial" charset="0"/>
              </a:rPr>
              <a:t>;</a:t>
            </a:r>
            <a:endParaRPr lang="es-UY" sz="900" dirty="0" smtClean="0">
              <a:latin typeface="Verdana" pitchFamily="-109" charset="0"/>
              <a:cs typeface="Arial" charset="0"/>
            </a:endParaRPr>
          </a:p>
          <a:p>
            <a:pPr algn="just"/>
            <a:endParaRPr lang="es-UY" sz="900" dirty="0"/>
          </a:p>
        </p:txBody>
      </p:sp>
    </p:spTree>
    <p:extLst>
      <p:ext uri="{BB962C8B-B14F-4D97-AF65-F5344CB8AC3E}">
        <p14:creationId xmlns:p14="http://schemas.microsoft.com/office/powerpoint/2010/main" val="22907446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79768" y="657225"/>
            <a:ext cx="5438140" cy="8526384"/>
          </a:xfrm>
        </p:spPr>
        <p:txBody>
          <a:bodyPr/>
          <a:lstStyle/>
          <a:p>
            <a:pPr algn="just" eaLnBrk="1" hangingPunct="1"/>
            <a:r>
              <a:rPr lang="es-MX" sz="900" dirty="0" smtClean="0">
                <a:solidFill>
                  <a:srgbClr val="000000"/>
                </a:solidFill>
                <a:latin typeface="Verdana" pitchFamily="34" charset="0"/>
                <a:cs typeface="Arial" charset="0"/>
              </a:rPr>
              <a:t>En la primera alternativa, se ha definido una regla </a:t>
            </a:r>
            <a:r>
              <a:rPr lang="es-MX" sz="900" b="1" dirty="0" smtClean="0">
                <a:solidFill>
                  <a:srgbClr val="000000"/>
                </a:solidFill>
                <a:latin typeface="Verdana" pitchFamily="34" charset="0"/>
                <a:cs typeface="Arial" charset="0"/>
              </a:rPr>
              <a:t>que invoca como programa</a:t>
            </a:r>
            <a:r>
              <a:rPr lang="es-MX" sz="900" dirty="0" smtClean="0">
                <a:solidFill>
                  <a:srgbClr val="000000"/>
                </a:solidFill>
                <a:latin typeface="Verdana" pitchFamily="34" charset="0"/>
                <a:cs typeface="Arial" charset="0"/>
              </a:rPr>
              <a:t> a un objeto y una regla</a:t>
            </a:r>
            <a:r>
              <a:rPr lang="es-MX" sz="900" b="1" dirty="0" smtClean="0">
                <a:solidFill>
                  <a:srgbClr val="000000"/>
                </a:solidFill>
                <a:latin typeface="Verdana" pitchFamily="34" charset="0"/>
                <a:cs typeface="Arial" charset="0"/>
              </a:rPr>
              <a:t> error</a:t>
            </a:r>
            <a:r>
              <a:rPr lang="es-MX" sz="900" dirty="0" smtClean="0">
                <a:solidFill>
                  <a:srgbClr val="000000"/>
                </a:solidFill>
                <a:latin typeface="Verdana" pitchFamily="34" charset="0"/>
                <a:cs typeface="Arial" charset="0"/>
              </a:rPr>
              <a:t>.</a:t>
            </a:r>
            <a:r>
              <a:rPr lang="es-MX" sz="900" b="1" dirty="0" smtClean="0">
                <a:solidFill>
                  <a:srgbClr val="000000"/>
                </a:solidFill>
                <a:latin typeface="Verdana" pitchFamily="34" charset="0"/>
                <a:cs typeface="Arial" charset="0"/>
              </a:rPr>
              <a:t> </a:t>
            </a:r>
            <a:r>
              <a:rPr lang="es-MX" sz="900" dirty="0" smtClean="0">
                <a:solidFill>
                  <a:srgbClr val="000000"/>
                </a:solidFill>
                <a:latin typeface="Verdana" pitchFamily="34" charset="0"/>
                <a:cs typeface="Arial" charset="0"/>
              </a:rPr>
              <a:t>Ambas reglas tienen el mismo evento de disparo, y </a:t>
            </a:r>
            <a:r>
              <a:rPr lang="es-MX" sz="900" i="1" dirty="0" smtClean="0">
                <a:solidFill>
                  <a:srgbClr val="000000"/>
                </a:solidFill>
                <a:latin typeface="Verdana" pitchFamily="34" charset="0"/>
                <a:cs typeface="Arial" charset="0"/>
              </a:rPr>
              <a:t>aparentemente</a:t>
            </a:r>
            <a:r>
              <a:rPr lang="es-MX" sz="900" dirty="0" smtClean="0">
                <a:solidFill>
                  <a:srgbClr val="000000"/>
                </a:solidFill>
                <a:latin typeface="Verdana" pitchFamily="34" charset="0"/>
                <a:cs typeface="Arial" charset="0"/>
              </a:rPr>
              <a:t> </a:t>
            </a:r>
            <a:r>
              <a:rPr lang="es-MX" sz="900" i="1" dirty="0" smtClean="0">
                <a:solidFill>
                  <a:srgbClr val="000000"/>
                </a:solidFill>
                <a:latin typeface="Verdana" pitchFamily="34" charset="0"/>
                <a:cs typeface="Arial" charset="0"/>
              </a:rPr>
              <a:t>existiría</a:t>
            </a:r>
            <a:r>
              <a:rPr lang="es-MX" sz="900" dirty="0" smtClean="0">
                <a:solidFill>
                  <a:srgbClr val="000000"/>
                </a:solidFill>
                <a:latin typeface="Verdana" pitchFamily="34" charset="0"/>
                <a:cs typeface="Arial" charset="0"/>
              </a:rPr>
              <a:t> </a:t>
            </a:r>
            <a:r>
              <a:rPr lang="es-MX" sz="900" i="1" dirty="0" smtClean="0">
                <a:solidFill>
                  <a:srgbClr val="000000"/>
                </a:solidFill>
                <a:latin typeface="Verdana" pitchFamily="34" charset="0"/>
                <a:cs typeface="Arial" charset="0"/>
              </a:rPr>
              <a:t>dependencia entre ellas</a:t>
            </a:r>
            <a:r>
              <a:rPr lang="es-MX" sz="900" dirty="0" smtClean="0">
                <a:solidFill>
                  <a:srgbClr val="000000"/>
                </a:solidFill>
                <a:latin typeface="Verdana" pitchFamily="34" charset="0"/>
                <a:cs typeface="Arial" charset="0"/>
              </a:rPr>
              <a:t>, ya que la regla de </a:t>
            </a:r>
            <a:r>
              <a:rPr lang="es-MX" sz="900" b="1" dirty="0" smtClean="0">
                <a:solidFill>
                  <a:srgbClr val="000000"/>
                </a:solidFill>
                <a:latin typeface="Verdana" pitchFamily="34" charset="0"/>
                <a:cs typeface="Arial" charset="0"/>
              </a:rPr>
              <a:t>error</a:t>
            </a:r>
            <a:r>
              <a:rPr lang="es-MX" sz="900" dirty="0" smtClean="0">
                <a:solidFill>
                  <a:srgbClr val="000000"/>
                </a:solidFill>
                <a:latin typeface="Verdana" pitchFamily="34" charset="0"/>
                <a:cs typeface="Arial" charset="0"/>
              </a:rPr>
              <a:t> está condicionada al valor de la variable </a:t>
            </a:r>
            <a:r>
              <a:rPr lang="es-MX" sz="900" i="1" dirty="0" smtClean="0">
                <a:solidFill>
                  <a:srgbClr val="000000"/>
                </a:solidFill>
                <a:latin typeface="Verdana" pitchFamily="34" charset="0"/>
                <a:cs typeface="Arial" charset="0"/>
              </a:rPr>
              <a:t>&amp;</a:t>
            </a:r>
            <a:r>
              <a:rPr lang="es-MX" sz="900" i="1" dirty="0" err="1" smtClean="0">
                <a:solidFill>
                  <a:srgbClr val="000000"/>
                </a:solidFill>
                <a:latin typeface="Verdana" pitchFamily="34" charset="0"/>
                <a:cs typeface="Arial" charset="0"/>
              </a:rPr>
              <a:t>flag</a:t>
            </a:r>
            <a:r>
              <a:rPr lang="es-MX" sz="900" i="1" dirty="0" smtClean="0">
                <a:solidFill>
                  <a:srgbClr val="000000"/>
                </a:solidFill>
                <a:latin typeface="Verdana" pitchFamily="34" charset="0"/>
                <a:cs typeface="Arial" charset="0"/>
              </a:rPr>
              <a:t>,</a:t>
            </a:r>
            <a:r>
              <a:rPr lang="es-MX" sz="900" dirty="0" smtClean="0">
                <a:solidFill>
                  <a:srgbClr val="000000"/>
                </a:solidFill>
                <a:latin typeface="Verdana" pitchFamily="34" charset="0"/>
                <a:cs typeface="Arial" charset="0"/>
              </a:rPr>
              <a:t> y la variable </a:t>
            </a:r>
            <a:r>
              <a:rPr lang="es-MX" sz="900" i="1" dirty="0" smtClean="0">
                <a:solidFill>
                  <a:srgbClr val="000000"/>
                </a:solidFill>
                <a:latin typeface="Verdana" pitchFamily="34" charset="0"/>
                <a:cs typeface="Arial" charset="0"/>
              </a:rPr>
              <a:t>&amp;</a:t>
            </a:r>
            <a:r>
              <a:rPr lang="es-MX" sz="900" i="1" dirty="0" err="1" smtClean="0">
                <a:solidFill>
                  <a:srgbClr val="000000"/>
                </a:solidFill>
                <a:latin typeface="Verdana" pitchFamily="34" charset="0"/>
                <a:cs typeface="Arial" charset="0"/>
              </a:rPr>
              <a:t>flag</a:t>
            </a:r>
            <a:r>
              <a:rPr lang="es-MX" sz="900" dirty="0" smtClean="0">
                <a:solidFill>
                  <a:srgbClr val="000000"/>
                </a:solidFill>
                <a:latin typeface="Verdana" pitchFamily="34" charset="0"/>
                <a:cs typeface="Arial" charset="0"/>
              </a:rPr>
              <a:t> se pasa por parámetro en la invocación.</a:t>
            </a:r>
            <a:endParaRPr lang="es-UY" sz="900" dirty="0" smtClean="0">
              <a:solidFill>
                <a:srgbClr val="000000"/>
              </a:solidFill>
              <a:latin typeface="Verdana" pitchFamily="34" charset="0"/>
              <a:cs typeface="Arial" charset="0"/>
            </a:endParaRPr>
          </a:p>
          <a:p>
            <a:pPr algn="just" eaLnBrk="1" hangingPunct="1"/>
            <a:r>
              <a:rPr lang="es-MX" sz="900" dirty="0" smtClean="0">
                <a:solidFill>
                  <a:srgbClr val="000000"/>
                </a:solidFill>
                <a:latin typeface="Verdana" pitchFamily="34" charset="0"/>
                <a:cs typeface="Arial" charset="0"/>
              </a:rPr>
              <a:t> </a:t>
            </a:r>
            <a:endParaRPr lang="es-UY" sz="900" dirty="0" smtClean="0">
              <a:solidFill>
                <a:srgbClr val="000000"/>
              </a:solidFill>
              <a:latin typeface="Verdana" pitchFamily="34" charset="0"/>
              <a:cs typeface="Arial" charset="0"/>
            </a:endParaRPr>
          </a:p>
          <a:p>
            <a:pPr algn="just" eaLnBrk="1" hangingPunct="1"/>
            <a:r>
              <a:rPr lang="es-MX" sz="900" dirty="0" smtClean="0">
                <a:solidFill>
                  <a:srgbClr val="000000"/>
                </a:solidFill>
                <a:latin typeface="Verdana" pitchFamily="34" charset="0"/>
                <a:cs typeface="Arial" charset="0"/>
              </a:rPr>
              <a:t>Sin embargo, si bien la dependencia nos puede parecer evidente porque en el procedimiento programaremos a la variable </a:t>
            </a:r>
            <a:r>
              <a:rPr lang="es-MX" sz="900" i="1" dirty="0" smtClean="0">
                <a:solidFill>
                  <a:srgbClr val="000000"/>
                </a:solidFill>
                <a:latin typeface="Verdana" pitchFamily="34" charset="0"/>
                <a:cs typeface="Arial" charset="0"/>
              </a:rPr>
              <a:t>&amp;</a:t>
            </a:r>
            <a:r>
              <a:rPr lang="es-MX" sz="900" i="1" dirty="0" err="1" smtClean="0">
                <a:solidFill>
                  <a:srgbClr val="000000"/>
                </a:solidFill>
                <a:latin typeface="Verdana" pitchFamily="34" charset="0"/>
                <a:cs typeface="Arial" charset="0"/>
              </a:rPr>
              <a:t>flag</a:t>
            </a:r>
            <a:r>
              <a:rPr lang="es-MX" sz="900" i="1" dirty="0" smtClean="0">
                <a:solidFill>
                  <a:srgbClr val="000000"/>
                </a:solidFill>
                <a:latin typeface="Verdana" pitchFamily="34" charset="0"/>
                <a:cs typeface="Arial" charset="0"/>
              </a:rPr>
              <a:t>,</a:t>
            </a:r>
            <a:r>
              <a:rPr lang="es-MX" sz="900" dirty="0" smtClean="0">
                <a:solidFill>
                  <a:srgbClr val="000000"/>
                </a:solidFill>
                <a:latin typeface="Verdana" pitchFamily="34" charset="0"/>
                <a:cs typeface="Arial" charset="0"/>
              </a:rPr>
              <a:t> de salida, en la sección de reglas de la transacción -que es donde se encuentran las reglas que estamos viendo-, el especificador de </a:t>
            </a:r>
            <a:r>
              <a:rPr lang="es-MX" sz="900" dirty="0" err="1" smtClean="0">
                <a:solidFill>
                  <a:srgbClr val="000000"/>
                </a:solidFill>
                <a:latin typeface="Verdana" pitchFamily="34" charset="0"/>
                <a:cs typeface="Arial" charset="0"/>
              </a:rPr>
              <a:t>GeneXus</a:t>
            </a:r>
            <a:r>
              <a:rPr lang="es-MX" sz="900" dirty="0" smtClean="0">
                <a:solidFill>
                  <a:srgbClr val="000000"/>
                </a:solidFill>
                <a:latin typeface="Verdana" pitchFamily="34" charset="0"/>
                <a:cs typeface="Arial" charset="0"/>
              </a:rPr>
              <a:t> no puede saber si los parámetros pasados en una </a:t>
            </a:r>
            <a:r>
              <a:rPr lang="es-MX" sz="900" b="1" dirty="0" smtClean="0">
                <a:solidFill>
                  <a:srgbClr val="000000"/>
                </a:solidFill>
                <a:latin typeface="Verdana" pitchFamily="34" charset="0"/>
                <a:cs typeface="Arial" charset="0"/>
              </a:rPr>
              <a:t>invocación como programa</a:t>
            </a:r>
            <a:r>
              <a:rPr lang="es-MX" sz="900" dirty="0" smtClean="0">
                <a:solidFill>
                  <a:srgbClr val="000000"/>
                </a:solidFill>
                <a:latin typeface="Verdana" pitchFamily="34" charset="0"/>
                <a:cs typeface="Arial" charset="0"/>
              </a:rPr>
              <a:t> son de entrada, de salida, o de entrada-salida; en consecuencia el especificador no encontrará interdependencia entre las reglas </a:t>
            </a:r>
            <a:r>
              <a:rPr lang="es-MX" sz="900" b="1" dirty="0" err="1" smtClean="0">
                <a:solidFill>
                  <a:srgbClr val="000000"/>
                </a:solidFill>
                <a:latin typeface="Verdana" pitchFamily="34" charset="0"/>
                <a:cs typeface="Arial" charset="0"/>
              </a:rPr>
              <a:t>call</a:t>
            </a:r>
            <a:r>
              <a:rPr lang="es-MX" sz="900" b="1" dirty="0" smtClean="0">
                <a:solidFill>
                  <a:srgbClr val="000000"/>
                </a:solidFill>
                <a:latin typeface="Verdana" pitchFamily="34" charset="0"/>
                <a:cs typeface="Arial" charset="0"/>
              </a:rPr>
              <a:t> </a:t>
            </a:r>
            <a:r>
              <a:rPr lang="es-MX" sz="900" dirty="0" smtClean="0">
                <a:solidFill>
                  <a:srgbClr val="000000"/>
                </a:solidFill>
                <a:latin typeface="Verdana" pitchFamily="34" charset="0"/>
                <a:cs typeface="Arial" charset="0"/>
              </a:rPr>
              <a:t>y </a:t>
            </a:r>
            <a:r>
              <a:rPr lang="es-MX" sz="900" b="1" dirty="0" smtClean="0">
                <a:solidFill>
                  <a:srgbClr val="000000"/>
                </a:solidFill>
                <a:latin typeface="Verdana" pitchFamily="34" charset="0"/>
                <a:cs typeface="Arial" charset="0"/>
              </a:rPr>
              <a:t>error</a:t>
            </a:r>
            <a:r>
              <a:rPr lang="es-MX" sz="900" dirty="0" smtClean="0">
                <a:solidFill>
                  <a:srgbClr val="000000"/>
                </a:solidFill>
                <a:latin typeface="Verdana" pitchFamily="34" charset="0"/>
                <a:cs typeface="Arial" charset="0"/>
              </a:rPr>
              <a:t>, ya que la variable </a:t>
            </a:r>
            <a:r>
              <a:rPr lang="es-MX" sz="900" i="1" dirty="0" smtClean="0">
                <a:solidFill>
                  <a:srgbClr val="000000"/>
                </a:solidFill>
                <a:latin typeface="Verdana" pitchFamily="34" charset="0"/>
                <a:cs typeface="Arial" charset="0"/>
              </a:rPr>
              <a:t>&amp;</a:t>
            </a:r>
            <a:r>
              <a:rPr lang="es-MX" sz="900" i="1" dirty="0" err="1" smtClean="0">
                <a:solidFill>
                  <a:srgbClr val="000000"/>
                </a:solidFill>
                <a:latin typeface="Verdana" pitchFamily="34" charset="0"/>
                <a:cs typeface="Arial" charset="0"/>
              </a:rPr>
              <a:t>flag</a:t>
            </a:r>
            <a:r>
              <a:rPr lang="es-MX" sz="900" dirty="0" smtClean="0">
                <a:solidFill>
                  <a:srgbClr val="000000"/>
                </a:solidFill>
                <a:latin typeface="Verdana" pitchFamily="34" charset="0"/>
                <a:cs typeface="Arial" charset="0"/>
              </a:rPr>
              <a:t> podría ser pasada como variable de entrada al procedimiento, y en ese caso por ejemplo, no habría una dependencia por la cual primero se deba ejecutar la </a:t>
            </a:r>
            <a:r>
              <a:rPr lang="es-MX" sz="900" b="1" dirty="0" smtClean="0">
                <a:solidFill>
                  <a:srgbClr val="000000"/>
                </a:solidFill>
                <a:latin typeface="Verdana" pitchFamily="34" charset="0"/>
                <a:cs typeface="Arial" charset="0"/>
              </a:rPr>
              <a:t>invocación como programa</a:t>
            </a:r>
            <a:r>
              <a:rPr lang="es-MX" sz="900" dirty="0" smtClean="0">
                <a:solidFill>
                  <a:srgbClr val="000000"/>
                </a:solidFill>
                <a:latin typeface="Verdana" pitchFamily="34" charset="0"/>
                <a:cs typeface="Arial" charset="0"/>
              </a:rPr>
              <a:t> y luego la regla </a:t>
            </a:r>
            <a:r>
              <a:rPr lang="es-MX" sz="900" b="1" dirty="0" smtClean="0">
                <a:solidFill>
                  <a:srgbClr val="000000"/>
                </a:solidFill>
                <a:latin typeface="Verdana" pitchFamily="34" charset="0"/>
                <a:cs typeface="Arial" charset="0"/>
              </a:rPr>
              <a:t>error</a:t>
            </a:r>
            <a:r>
              <a:rPr lang="es-MX" sz="900" dirty="0" smtClean="0">
                <a:solidFill>
                  <a:srgbClr val="000000"/>
                </a:solidFill>
                <a:latin typeface="Verdana" pitchFamily="34" charset="0"/>
                <a:cs typeface="Arial" charset="0"/>
              </a:rPr>
              <a:t>.</a:t>
            </a:r>
            <a:endParaRPr lang="es-UY" sz="900" dirty="0" smtClean="0">
              <a:solidFill>
                <a:srgbClr val="000000"/>
              </a:solidFill>
              <a:latin typeface="Verdana" pitchFamily="34" charset="0"/>
              <a:cs typeface="Arial" charset="0"/>
            </a:endParaRPr>
          </a:p>
          <a:p>
            <a:pPr algn="just" eaLnBrk="1" hangingPunct="1"/>
            <a:r>
              <a:rPr lang="es-MX" sz="900" dirty="0" smtClean="0">
                <a:solidFill>
                  <a:srgbClr val="000000"/>
                </a:solidFill>
                <a:latin typeface="Verdana" pitchFamily="34" charset="0"/>
                <a:cs typeface="Arial" charset="0"/>
              </a:rPr>
              <a:t> </a:t>
            </a:r>
            <a:endParaRPr lang="es-UY" sz="900" dirty="0" smtClean="0">
              <a:solidFill>
                <a:srgbClr val="000000"/>
              </a:solidFill>
              <a:latin typeface="Verdana" pitchFamily="34" charset="0"/>
              <a:cs typeface="Arial" charset="0"/>
            </a:endParaRPr>
          </a:p>
          <a:p>
            <a:pPr algn="just" eaLnBrk="1" hangingPunct="1"/>
            <a:r>
              <a:rPr lang="es-MX" sz="900" dirty="0" smtClean="0">
                <a:solidFill>
                  <a:srgbClr val="000000"/>
                </a:solidFill>
                <a:latin typeface="Verdana" pitchFamily="34" charset="0"/>
                <a:cs typeface="Arial" charset="0"/>
              </a:rPr>
              <a:t>Así que concluyendo, </a:t>
            </a:r>
            <a:r>
              <a:rPr lang="es-MX" sz="900" i="1" dirty="0" smtClean="0">
                <a:solidFill>
                  <a:srgbClr val="000000"/>
                </a:solidFill>
                <a:latin typeface="Verdana" pitchFamily="34" charset="0"/>
                <a:cs typeface="Arial" charset="0"/>
              </a:rPr>
              <a:t>no se detectan dependencias entre las reglas de la alternativa 2.1), por lo que las mismas se dispararán entonces en el orden en el que estén escritas. </a:t>
            </a:r>
            <a:r>
              <a:rPr lang="es-MX" sz="900" dirty="0" smtClean="0">
                <a:solidFill>
                  <a:srgbClr val="000000"/>
                </a:solidFill>
                <a:latin typeface="Verdana" pitchFamily="34" charset="0"/>
                <a:cs typeface="Arial" charset="0"/>
              </a:rPr>
              <a:t>Es importante ver que si las reglas estuvieran escritas en orden inverso (es decir, primero la regla </a:t>
            </a:r>
            <a:r>
              <a:rPr lang="es-MX" sz="900" b="1" dirty="0" smtClean="0">
                <a:solidFill>
                  <a:srgbClr val="000000"/>
                </a:solidFill>
                <a:latin typeface="Verdana" pitchFamily="34" charset="0"/>
                <a:cs typeface="Arial" charset="0"/>
              </a:rPr>
              <a:t>error </a:t>
            </a:r>
            <a:r>
              <a:rPr lang="es-MX" sz="900" dirty="0" smtClean="0">
                <a:solidFill>
                  <a:srgbClr val="000000"/>
                </a:solidFill>
                <a:latin typeface="Verdana" pitchFamily="34" charset="0"/>
                <a:cs typeface="Arial" charset="0"/>
              </a:rPr>
              <a:t>y después la </a:t>
            </a:r>
            <a:r>
              <a:rPr lang="es-MX" sz="900" b="1" dirty="0" smtClean="0">
                <a:solidFill>
                  <a:srgbClr val="000000"/>
                </a:solidFill>
                <a:latin typeface="Verdana" pitchFamily="34" charset="0"/>
                <a:cs typeface="Arial" charset="0"/>
              </a:rPr>
              <a:t>invocación como programa</a:t>
            </a:r>
            <a:r>
              <a:rPr lang="es-MX" sz="900" dirty="0" smtClean="0">
                <a:solidFill>
                  <a:srgbClr val="000000"/>
                </a:solidFill>
                <a:latin typeface="Verdana" pitchFamily="34" charset="0"/>
                <a:cs typeface="Arial" charset="0"/>
              </a:rPr>
              <a:t>), el comportamiento no será el esperado en muchos casos.</a:t>
            </a:r>
            <a:endParaRPr lang="es-UY" sz="900" dirty="0" smtClean="0">
              <a:solidFill>
                <a:srgbClr val="000000"/>
              </a:solidFill>
              <a:latin typeface="Verdana" pitchFamily="34" charset="0"/>
              <a:cs typeface="Arial" charset="0"/>
            </a:endParaRPr>
          </a:p>
          <a:p>
            <a:pPr algn="just" eaLnBrk="1" hangingPunct="1"/>
            <a:r>
              <a:rPr lang="es-MX" sz="900" dirty="0" smtClean="0">
                <a:solidFill>
                  <a:srgbClr val="000000"/>
                </a:solidFill>
                <a:latin typeface="Verdana" pitchFamily="34" charset="0"/>
                <a:cs typeface="Arial" charset="0"/>
              </a:rPr>
              <a:t> </a:t>
            </a:r>
            <a:endParaRPr lang="es-UY" sz="900" dirty="0" smtClean="0">
              <a:solidFill>
                <a:srgbClr val="000000"/>
              </a:solidFill>
              <a:latin typeface="Verdana" pitchFamily="34" charset="0"/>
              <a:cs typeface="Arial" charset="0"/>
            </a:endParaRPr>
          </a:p>
          <a:p>
            <a:pPr algn="just" eaLnBrk="1" hangingPunct="1"/>
            <a:r>
              <a:rPr lang="es-MX" sz="900" dirty="0" smtClean="0">
                <a:solidFill>
                  <a:srgbClr val="000000"/>
                </a:solidFill>
                <a:latin typeface="Verdana" pitchFamily="34" charset="0"/>
                <a:cs typeface="Arial" charset="0"/>
              </a:rPr>
              <a:t>Con respecto a la segunda alternativa, observemos que la misma consiste en una regla </a:t>
            </a:r>
            <a:r>
              <a:rPr lang="es-MX" sz="900" b="1" dirty="0" smtClean="0">
                <a:solidFill>
                  <a:srgbClr val="000000"/>
                </a:solidFill>
                <a:latin typeface="Verdana" pitchFamily="34" charset="0"/>
                <a:cs typeface="Arial" charset="0"/>
              </a:rPr>
              <a:t>que invoca como función </a:t>
            </a:r>
            <a:r>
              <a:rPr lang="es-MX" sz="900" dirty="0" smtClean="0">
                <a:solidFill>
                  <a:srgbClr val="000000"/>
                </a:solidFill>
                <a:latin typeface="Verdana" pitchFamily="34" charset="0"/>
                <a:cs typeface="Arial" charset="0"/>
              </a:rPr>
              <a:t>y una regla</a:t>
            </a:r>
            <a:r>
              <a:rPr lang="es-MX" sz="900" b="1" dirty="0" smtClean="0">
                <a:solidFill>
                  <a:srgbClr val="000000"/>
                </a:solidFill>
                <a:latin typeface="Verdana" pitchFamily="34" charset="0"/>
                <a:cs typeface="Arial" charset="0"/>
              </a:rPr>
              <a:t> error</a:t>
            </a:r>
            <a:r>
              <a:rPr lang="es-MX" sz="900" dirty="0" smtClean="0">
                <a:solidFill>
                  <a:srgbClr val="000000"/>
                </a:solidFill>
                <a:latin typeface="Verdana" pitchFamily="34" charset="0"/>
                <a:cs typeface="Arial" charset="0"/>
              </a:rPr>
              <a:t>.</a:t>
            </a:r>
            <a:r>
              <a:rPr lang="es-MX" sz="900" b="1" dirty="0" smtClean="0">
                <a:solidFill>
                  <a:srgbClr val="000000"/>
                </a:solidFill>
                <a:latin typeface="Verdana" pitchFamily="34" charset="0"/>
                <a:cs typeface="Arial" charset="0"/>
              </a:rPr>
              <a:t> </a:t>
            </a:r>
            <a:r>
              <a:rPr lang="es-MX" sz="900" dirty="0" smtClean="0">
                <a:solidFill>
                  <a:srgbClr val="000000"/>
                </a:solidFill>
                <a:latin typeface="Verdana" pitchFamily="34" charset="0"/>
                <a:cs typeface="Arial" charset="0"/>
              </a:rPr>
              <a:t>Ambas reglas tienen el mismo evento de disparo, </a:t>
            </a:r>
            <a:r>
              <a:rPr lang="es-MX" sz="900" i="1" dirty="0" smtClean="0">
                <a:solidFill>
                  <a:srgbClr val="000000"/>
                </a:solidFill>
                <a:latin typeface="Verdana" pitchFamily="34" charset="0"/>
                <a:cs typeface="Arial" charset="0"/>
              </a:rPr>
              <a:t>y en este caso sí existe dependencia entre ellas</a:t>
            </a:r>
            <a:r>
              <a:rPr lang="es-MX" sz="900" dirty="0" smtClean="0">
                <a:solidFill>
                  <a:srgbClr val="000000"/>
                </a:solidFill>
                <a:latin typeface="Verdana" pitchFamily="34" charset="0"/>
                <a:cs typeface="Arial" charset="0"/>
              </a:rPr>
              <a:t>, ya que la regla </a:t>
            </a:r>
            <a:r>
              <a:rPr lang="es-MX" sz="900" b="1" dirty="0" smtClean="0">
                <a:solidFill>
                  <a:srgbClr val="000000"/>
                </a:solidFill>
                <a:latin typeface="Verdana" pitchFamily="34" charset="0"/>
                <a:cs typeface="Arial" charset="0"/>
              </a:rPr>
              <a:t>error</a:t>
            </a:r>
            <a:r>
              <a:rPr lang="es-MX" sz="900" dirty="0" smtClean="0">
                <a:solidFill>
                  <a:srgbClr val="000000"/>
                </a:solidFill>
                <a:latin typeface="Verdana" pitchFamily="34" charset="0"/>
                <a:cs typeface="Arial" charset="0"/>
              </a:rPr>
              <a:t> está condicionada al valor de la variable </a:t>
            </a:r>
            <a:r>
              <a:rPr lang="es-MX" sz="900" i="1" dirty="0" smtClean="0">
                <a:solidFill>
                  <a:srgbClr val="000000"/>
                </a:solidFill>
                <a:latin typeface="Verdana" pitchFamily="34" charset="0"/>
                <a:cs typeface="Arial" charset="0"/>
              </a:rPr>
              <a:t>&amp;</a:t>
            </a:r>
            <a:r>
              <a:rPr lang="es-MX" sz="900" i="1" dirty="0" err="1" smtClean="0">
                <a:solidFill>
                  <a:srgbClr val="000000"/>
                </a:solidFill>
                <a:latin typeface="Verdana" pitchFamily="34" charset="0"/>
                <a:cs typeface="Arial" charset="0"/>
              </a:rPr>
              <a:t>flag</a:t>
            </a:r>
            <a:r>
              <a:rPr lang="es-MX" sz="900" i="1" dirty="0" smtClean="0">
                <a:solidFill>
                  <a:srgbClr val="000000"/>
                </a:solidFill>
                <a:latin typeface="Verdana" pitchFamily="34" charset="0"/>
                <a:cs typeface="Arial" charset="0"/>
              </a:rPr>
              <a:t>,</a:t>
            </a:r>
            <a:r>
              <a:rPr lang="es-MX" sz="900" dirty="0" smtClean="0">
                <a:solidFill>
                  <a:srgbClr val="000000"/>
                </a:solidFill>
                <a:latin typeface="Verdana" pitchFamily="34" charset="0"/>
                <a:cs typeface="Arial" charset="0"/>
              </a:rPr>
              <a:t> y como la </a:t>
            </a:r>
            <a:r>
              <a:rPr lang="es-MX" sz="900" b="1" dirty="0" smtClean="0">
                <a:solidFill>
                  <a:srgbClr val="000000"/>
                </a:solidFill>
                <a:latin typeface="Verdana" pitchFamily="34" charset="0"/>
                <a:cs typeface="Arial" charset="0"/>
              </a:rPr>
              <a:t>invocación al procedimiento se realiza como función</a:t>
            </a:r>
            <a:r>
              <a:rPr lang="es-MX" sz="900" dirty="0" smtClean="0">
                <a:solidFill>
                  <a:srgbClr val="000000"/>
                </a:solidFill>
                <a:latin typeface="Verdana" pitchFamily="34" charset="0"/>
                <a:cs typeface="Arial" charset="0"/>
              </a:rPr>
              <a:t>, para </a:t>
            </a:r>
            <a:r>
              <a:rPr lang="es-MX" sz="900" dirty="0" err="1" smtClean="0">
                <a:solidFill>
                  <a:srgbClr val="000000"/>
                </a:solidFill>
                <a:latin typeface="Verdana" pitchFamily="34" charset="0"/>
                <a:cs typeface="Arial" charset="0"/>
              </a:rPr>
              <a:t>GeneXus</a:t>
            </a:r>
            <a:r>
              <a:rPr lang="es-MX" sz="900" dirty="0" smtClean="0">
                <a:solidFill>
                  <a:srgbClr val="000000"/>
                </a:solidFill>
                <a:latin typeface="Verdana" pitchFamily="34" charset="0"/>
                <a:cs typeface="Arial" charset="0"/>
              </a:rPr>
              <a:t> queda claro que la variable </a:t>
            </a:r>
            <a:r>
              <a:rPr lang="es-MX" sz="900" i="1" dirty="0" smtClean="0">
                <a:solidFill>
                  <a:srgbClr val="000000"/>
                </a:solidFill>
                <a:latin typeface="Verdana" pitchFamily="34" charset="0"/>
                <a:cs typeface="Arial" charset="0"/>
              </a:rPr>
              <a:t>&amp;</a:t>
            </a:r>
            <a:r>
              <a:rPr lang="es-MX" sz="900" i="1" dirty="0" err="1" smtClean="0">
                <a:solidFill>
                  <a:srgbClr val="000000"/>
                </a:solidFill>
                <a:latin typeface="Verdana" pitchFamily="34" charset="0"/>
                <a:cs typeface="Arial" charset="0"/>
              </a:rPr>
              <a:t>flag</a:t>
            </a:r>
            <a:r>
              <a:rPr lang="es-MX" sz="900" dirty="0" smtClean="0">
                <a:solidFill>
                  <a:srgbClr val="000000"/>
                </a:solidFill>
                <a:latin typeface="Verdana" pitchFamily="34" charset="0"/>
                <a:cs typeface="Arial" charset="0"/>
              </a:rPr>
              <a:t> vuelve modificada del procedimiento; por lo tanto </a:t>
            </a:r>
            <a:r>
              <a:rPr lang="es-MX" sz="900" dirty="0" err="1" smtClean="0">
                <a:solidFill>
                  <a:srgbClr val="000000"/>
                </a:solidFill>
                <a:latin typeface="Verdana" pitchFamily="34" charset="0"/>
                <a:cs typeface="Arial" charset="0"/>
              </a:rPr>
              <a:t>GeneXus</a:t>
            </a:r>
            <a:r>
              <a:rPr lang="es-MX" sz="900" dirty="0" smtClean="0">
                <a:solidFill>
                  <a:srgbClr val="000000"/>
                </a:solidFill>
                <a:latin typeface="Verdana" pitchFamily="34" charset="0"/>
                <a:cs typeface="Arial" charset="0"/>
              </a:rPr>
              <a:t> entiende que primero se debe disparar </a:t>
            </a:r>
            <a:r>
              <a:rPr lang="es-MX" sz="900" b="1" dirty="0" smtClean="0">
                <a:solidFill>
                  <a:srgbClr val="000000"/>
                </a:solidFill>
                <a:latin typeface="Verdana" pitchFamily="34" charset="0"/>
                <a:cs typeface="Arial" charset="0"/>
              </a:rPr>
              <a:t>la invocación al procedimiento como función</a:t>
            </a:r>
            <a:r>
              <a:rPr lang="es-MX" sz="900" dirty="0" smtClean="0">
                <a:solidFill>
                  <a:srgbClr val="000000"/>
                </a:solidFill>
                <a:latin typeface="Verdana" pitchFamily="34" charset="0"/>
                <a:cs typeface="Arial" charset="0"/>
              </a:rPr>
              <a:t> y luego la regla </a:t>
            </a:r>
            <a:r>
              <a:rPr lang="es-MX" sz="900" b="1" dirty="0" smtClean="0">
                <a:solidFill>
                  <a:srgbClr val="000000"/>
                </a:solidFill>
                <a:latin typeface="Verdana" pitchFamily="34" charset="0"/>
                <a:cs typeface="Arial" charset="0"/>
              </a:rPr>
              <a:t>error</a:t>
            </a:r>
            <a:r>
              <a:rPr lang="es-MX" sz="900" dirty="0" smtClean="0">
                <a:solidFill>
                  <a:srgbClr val="000000"/>
                </a:solidFill>
                <a:latin typeface="Verdana" pitchFamily="34" charset="0"/>
                <a:cs typeface="Arial" charset="0"/>
              </a:rPr>
              <a:t>, porque la variable </a:t>
            </a:r>
            <a:r>
              <a:rPr lang="es-MX" sz="900" i="1" dirty="0" smtClean="0">
                <a:solidFill>
                  <a:srgbClr val="000000"/>
                </a:solidFill>
                <a:latin typeface="Verdana" pitchFamily="34" charset="0"/>
                <a:cs typeface="Arial" charset="0"/>
              </a:rPr>
              <a:t>&amp;</a:t>
            </a:r>
            <a:r>
              <a:rPr lang="es-MX" sz="900" i="1" dirty="0" err="1" smtClean="0">
                <a:solidFill>
                  <a:srgbClr val="000000"/>
                </a:solidFill>
                <a:latin typeface="Verdana" pitchFamily="34" charset="0"/>
                <a:cs typeface="Arial" charset="0"/>
              </a:rPr>
              <a:t>flag</a:t>
            </a:r>
            <a:r>
              <a:rPr lang="es-MX" sz="900" i="1" dirty="0" smtClean="0">
                <a:solidFill>
                  <a:srgbClr val="000000"/>
                </a:solidFill>
                <a:latin typeface="Verdana" pitchFamily="34" charset="0"/>
                <a:cs typeface="Arial" charset="0"/>
              </a:rPr>
              <a:t> </a:t>
            </a:r>
            <a:r>
              <a:rPr lang="es-MX" sz="900" dirty="0" smtClean="0">
                <a:solidFill>
                  <a:srgbClr val="000000"/>
                </a:solidFill>
                <a:latin typeface="Verdana" pitchFamily="34" charset="0"/>
                <a:cs typeface="Arial" charset="0"/>
              </a:rPr>
              <a:t>se carga mediante la invocación al procedimiento y luego de que dicha variable tenga valor, es que habrá que evaluar si disparar la regla </a:t>
            </a:r>
            <a:r>
              <a:rPr lang="es-MX" sz="900" b="1" dirty="0" smtClean="0">
                <a:solidFill>
                  <a:srgbClr val="000000"/>
                </a:solidFill>
                <a:latin typeface="Verdana" pitchFamily="34" charset="0"/>
                <a:cs typeface="Arial" charset="0"/>
              </a:rPr>
              <a:t>error</a:t>
            </a:r>
            <a:r>
              <a:rPr lang="es-MX" sz="900" dirty="0" smtClean="0">
                <a:solidFill>
                  <a:srgbClr val="000000"/>
                </a:solidFill>
                <a:latin typeface="Verdana" pitchFamily="34" charset="0"/>
                <a:cs typeface="Arial" charset="0"/>
              </a:rPr>
              <a:t>, o no.</a:t>
            </a:r>
            <a:endParaRPr lang="es-UY" sz="900" dirty="0" smtClean="0">
              <a:solidFill>
                <a:srgbClr val="000000"/>
              </a:solidFill>
              <a:latin typeface="Verdana" pitchFamily="34" charset="0"/>
              <a:cs typeface="Arial" charset="0"/>
            </a:endParaRPr>
          </a:p>
          <a:p>
            <a:pPr algn="just" eaLnBrk="1" hangingPunct="1"/>
            <a:r>
              <a:rPr lang="es-MX" sz="900" dirty="0" smtClean="0">
                <a:solidFill>
                  <a:srgbClr val="000000"/>
                </a:solidFill>
                <a:latin typeface="Verdana" pitchFamily="34" charset="0"/>
                <a:cs typeface="Arial" charset="0"/>
              </a:rPr>
              <a:t> </a:t>
            </a:r>
            <a:endParaRPr lang="es-UY" sz="900" dirty="0" smtClean="0">
              <a:solidFill>
                <a:srgbClr val="000000"/>
              </a:solidFill>
              <a:latin typeface="Verdana" pitchFamily="34" charset="0"/>
              <a:cs typeface="Arial" charset="0"/>
            </a:endParaRPr>
          </a:p>
          <a:p>
            <a:pPr algn="just" eaLnBrk="1" hangingPunct="1"/>
            <a:r>
              <a:rPr lang="es-MX" sz="900" dirty="0" smtClean="0">
                <a:solidFill>
                  <a:srgbClr val="000000"/>
                </a:solidFill>
                <a:latin typeface="Verdana" pitchFamily="34" charset="0"/>
                <a:cs typeface="Arial" charset="0"/>
              </a:rPr>
              <a:t>En el caso 2.2) entonces, independientemente del orden de definición de ambas reglas, </a:t>
            </a:r>
            <a:r>
              <a:rPr lang="es-MX" sz="900" b="1" dirty="0" smtClean="0">
                <a:solidFill>
                  <a:srgbClr val="000000"/>
                </a:solidFill>
                <a:latin typeface="Verdana" pitchFamily="34" charset="0"/>
                <a:cs typeface="Arial" charset="0"/>
              </a:rPr>
              <a:t>la invocación al procedimiento como función </a:t>
            </a:r>
            <a:r>
              <a:rPr lang="es-MX" sz="900" dirty="0" smtClean="0">
                <a:solidFill>
                  <a:srgbClr val="000000"/>
                </a:solidFill>
                <a:latin typeface="Verdana" pitchFamily="34" charset="0"/>
                <a:cs typeface="Arial" charset="0"/>
              </a:rPr>
              <a:t>se disparará primero, y luego de ello, se disparará la regla </a:t>
            </a:r>
            <a:r>
              <a:rPr lang="es-MX" sz="900" b="1" dirty="0" smtClean="0">
                <a:solidFill>
                  <a:srgbClr val="000000"/>
                </a:solidFill>
                <a:latin typeface="Verdana" pitchFamily="34" charset="0"/>
                <a:cs typeface="Arial" charset="0"/>
              </a:rPr>
              <a:t>error </a:t>
            </a:r>
            <a:r>
              <a:rPr lang="es-MX" sz="900" dirty="0" smtClean="0">
                <a:solidFill>
                  <a:srgbClr val="000000"/>
                </a:solidFill>
                <a:latin typeface="Verdana" pitchFamily="34" charset="0"/>
                <a:cs typeface="Arial" charset="0"/>
              </a:rPr>
              <a:t>(en caso de que se cumpla la condición de disparo, claro está).</a:t>
            </a:r>
            <a:endParaRPr lang="es-UY" sz="900" dirty="0" smtClean="0">
              <a:solidFill>
                <a:srgbClr val="000000"/>
              </a:solidFill>
              <a:latin typeface="Verdana" pitchFamily="34" charset="0"/>
              <a:cs typeface="Arial" charset="0"/>
            </a:endParaRPr>
          </a:p>
          <a:p>
            <a:pPr algn="just" eaLnBrk="1" hangingPunct="1"/>
            <a:r>
              <a:rPr lang="es-MX" sz="900" dirty="0" smtClean="0">
                <a:solidFill>
                  <a:srgbClr val="000000"/>
                </a:solidFill>
                <a:latin typeface="Verdana" pitchFamily="34" charset="0"/>
                <a:cs typeface="Arial" charset="0"/>
              </a:rPr>
              <a:t> </a:t>
            </a:r>
            <a:endParaRPr lang="es-UY" sz="900" dirty="0" smtClean="0">
              <a:solidFill>
                <a:srgbClr val="000000"/>
              </a:solidFill>
              <a:latin typeface="Verdana" pitchFamily="34" charset="0"/>
              <a:cs typeface="Arial" charset="0"/>
            </a:endParaRPr>
          </a:p>
          <a:p>
            <a:pPr algn="just" eaLnBrk="1" hangingPunct="1"/>
            <a:r>
              <a:rPr lang="es-MX" sz="900" dirty="0" smtClean="0">
                <a:solidFill>
                  <a:srgbClr val="000000"/>
                </a:solidFill>
                <a:latin typeface="Verdana" pitchFamily="34" charset="0"/>
                <a:cs typeface="Arial" charset="0"/>
              </a:rPr>
              <a:t>Por esta razón se recomienda que siempre que se quieran definir validaciones de este tipo, invocar como función en vez de como programa.</a:t>
            </a:r>
            <a:endParaRPr lang="es-UY" sz="900" dirty="0"/>
          </a:p>
        </p:txBody>
      </p:sp>
    </p:spTree>
    <p:extLst>
      <p:ext uri="{BB962C8B-B14F-4D97-AF65-F5344CB8AC3E}">
        <p14:creationId xmlns:p14="http://schemas.microsoft.com/office/powerpoint/2010/main" val="2202110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TextBox 2"/>
          <p:cNvSpPr txBox="1">
            <a:spLocks noChangeArrowheads="1"/>
          </p:cNvSpPr>
          <p:nvPr/>
        </p:nvSpPr>
        <p:spPr bwMode="auto">
          <a:xfrm>
            <a:off x="924520" y="4933137"/>
            <a:ext cx="4955580" cy="4633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just" eaLnBrk="1" hangingPunct="1">
              <a:lnSpc>
                <a:spcPts val="1100"/>
              </a:lnSpc>
            </a:pPr>
            <a:r>
              <a:rPr lang="en-CA" sz="900" dirty="0" err="1">
                <a:solidFill>
                  <a:srgbClr val="000000"/>
                </a:solidFill>
                <a:latin typeface="Verdana" pitchFamily="34" charset="0"/>
                <a:ea typeface="Verdana" pitchFamily="34" charset="0"/>
                <a:cs typeface="Verdana" pitchFamily="34" charset="0"/>
              </a:rPr>
              <a:t>GeneXus</a:t>
            </a:r>
            <a:r>
              <a:rPr lang="en-CA" sz="900" dirty="0">
                <a:solidFill>
                  <a:srgbClr val="000000"/>
                </a:solidFill>
                <a:latin typeface="Verdana" pitchFamily="34" charset="0"/>
                <a:ea typeface="Verdana" pitchFamily="34" charset="0"/>
                <a:cs typeface="Verdana" pitchFamily="34" charset="0"/>
              </a:rPr>
              <a:t> </a:t>
            </a:r>
            <a:r>
              <a:rPr lang="en-CA" sz="900" dirty="0" err="1">
                <a:solidFill>
                  <a:srgbClr val="000000"/>
                </a:solidFill>
                <a:latin typeface="Verdana" pitchFamily="34" charset="0"/>
                <a:ea typeface="Verdana" pitchFamily="34" charset="0"/>
                <a:cs typeface="Verdana" pitchFamily="34" charset="0"/>
              </a:rPr>
              <a:t>determina</a:t>
            </a:r>
            <a:r>
              <a:rPr lang="en-CA" sz="900" dirty="0">
                <a:solidFill>
                  <a:srgbClr val="000000"/>
                </a:solidFill>
                <a:latin typeface="Verdana" pitchFamily="34" charset="0"/>
                <a:ea typeface="Verdana" pitchFamily="34" charset="0"/>
                <a:cs typeface="Verdana" pitchFamily="34" charset="0"/>
              </a:rPr>
              <a:t> </a:t>
            </a:r>
            <a:r>
              <a:rPr lang="en-CA" sz="900" dirty="0" err="1">
                <a:solidFill>
                  <a:srgbClr val="000000"/>
                </a:solidFill>
                <a:latin typeface="Verdana" pitchFamily="34" charset="0"/>
                <a:ea typeface="Verdana" pitchFamily="34" charset="0"/>
                <a:cs typeface="Verdana" pitchFamily="34" charset="0"/>
              </a:rPr>
              <a:t>ejecutar</a:t>
            </a:r>
            <a:r>
              <a:rPr lang="en-CA" sz="900" dirty="0">
                <a:solidFill>
                  <a:srgbClr val="000000"/>
                </a:solidFill>
                <a:latin typeface="Verdana" pitchFamily="34" charset="0"/>
                <a:ea typeface="Verdana" pitchFamily="34" charset="0"/>
                <a:cs typeface="Verdana" pitchFamily="34" charset="0"/>
              </a:rPr>
              <a:t> </a:t>
            </a:r>
            <a:r>
              <a:rPr lang="en-CA" sz="900" dirty="0" err="1">
                <a:solidFill>
                  <a:srgbClr val="000000"/>
                </a:solidFill>
                <a:latin typeface="Verdana" pitchFamily="34" charset="0"/>
                <a:ea typeface="Verdana" pitchFamily="34" charset="0"/>
                <a:cs typeface="Verdana" pitchFamily="34" charset="0"/>
              </a:rPr>
              <a:t>cada</a:t>
            </a:r>
            <a:r>
              <a:rPr lang="en-CA" sz="900" dirty="0">
                <a:solidFill>
                  <a:srgbClr val="000000"/>
                </a:solidFill>
                <a:latin typeface="Verdana" pitchFamily="34" charset="0"/>
                <a:ea typeface="Verdana" pitchFamily="34" charset="0"/>
                <a:cs typeface="Verdana" pitchFamily="34" charset="0"/>
              </a:rPr>
              <a:t> </a:t>
            </a:r>
            <a:r>
              <a:rPr lang="en-CA" sz="900" dirty="0" err="1">
                <a:solidFill>
                  <a:srgbClr val="000000"/>
                </a:solidFill>
                <a:latin typeface="Verdana" pitchFamily="34" charset="0"/>
                <a:ea typeface="Verdana" pitchFamily="34" charset="0"/>
                <a:cs typeface="Verdana" pitchFamily="34" charset="0"/>
              </a:rPr>
              <a:t>regla</a:t>
            </a:r>
            <a:r>
              <a:rPr lang="en-CA" sz="900" dirty="0">
                <a:solidFill>
                  <a:srgbClr val="000000"/>
                </a:solidFill>
                <a:latin typeface="Verdana" pitchFamily="34" charset="0"/>
                <a:ea typeface="Verdana" pitchFamily="34" charset="0"/>
                <a:cs typeface="Verdana" pitchFamily="34" charset="0"/>
              </a:rPr>
              <a:t> </a:t>
            </a:r>
            <a:r>
              <a:rPr lang="en-CA" sz="900" dirty="0" err="1">
                <a:solidFill>
                  <a:srgbClr val="000000"/>
                </a:solidFill>
                <a:latin typeface="Verdana" pitchFamily="34" charset="0"/>
                <a:ea typeface="Verdana" pitchFamily="34" charset="0"/>
                <a:cs typeface="Verdana" pitchFamily="34" charset="0"/>
              </a:rPr>
              <a:t>definida</a:t>
            </a:r>
            <a:r>
              <a:rPr lang="en-CA" sz="900" dirty="0">
                <a:solidFill>
                  <a:srgbClr val="000000"/>
                </a:solidFill>
                <a:latin typeface="Verdana" pitchFamily="34" charset="0"/>
                <a:ea typeface="Verdana" pitchFamily="34" charset="0"/>
                <a:cs typeface="Verdana" pitchFamily="34" charset="0"/>
              </a:rPr>
              <a:t> en </a:t>
            </a:r>
            <a:r>
              <a:rPr lang="en-CA" sz="900" dirty="0" err="1">
                <a:solidFill>
                  <a:srgbClr val="000000"/>
                </a:solidFill>
                <a:latin typeface="Verdana" pitchFamily="34" charset="0"/>
                <a:ea typeface="Verdana" pitchFamily="34" charset="0"/>
                <a:cs typeface="Verdana" pitchFamily="34" charset="0"/>
              </a:rPr>
              <a:t>una</a:t>
            </a:r>
            <a:r>
              <a:rPr lang="en-CA" sz="900" dirty="0">
                <a:solidFill>
                  <a:srgbClr val="000000"/>
                </a:solidFill>
                <a:latin typeface="Verdana" pitchFamily="34" charset="0"/>
                <a:ea typeface="Verdana" pitchFamily="34" charset="0"/>
                <a:cs typeface="Verdana" pitchFamily="34" charset="0"/>
              </a:rPr>
              <a:t> </a:t>
            </a:r>
            <a:r>
              <a:rPr lang="en-CA" sz="900" dirty="0" err="1">
                <a:solidFill>
                  <a:srgbClr val="000000"/>
                </a:solidFill>
                <a:latin typeface="Verdana" pitchFamily="34" charset="0"/>
                <a:ea typeface="Verdana" pitchFamily="34" charset="0"/>
                <a:cs typeface="Verdana" pitchFamily="34" charset="0"/>
              </a:rPr>
              <a:t>transacción</a:t>
            </a:r>
            <a:r>
              <a:rPr lang="en-CA" sz="900" dirty="0">
                <a:solidFill>
                  <a:srgbClr val="000000"/>
                </a:solidFill>
                <a:latin typeface="Verdana" pitchFamily="34" charset="0"/>
                <a:ea typeface="Verdana" pitchFamily="34" charset="0"/>
                <a:cs typeface="Verdana" pitchFamily="34" charset="0"/>
              </a:rPr>
              <a:t>, en el primer </a:t>
            </a:r>
            <a:r>
              <a:rPr lang="en-CA" sz="900" dirty="0" err="1">
                <a:solidFill>
                  <a:srgbClr val="000000"/>
                </a:solidFill>
                <a:latin typeface="Verdana" pitchFamily="34" charset="0"/>
                <a:ea typeface="Verdana" pitchFamily="34" charset="0"/>
                <a:cs typeface="Verdana" pitchFamily="34" charset="0"/>
              </a:rPr>
              <a:t>momento</a:t>
            </a:r>
            <a:r>
              <a:rPr lang="en-CA" sz="900" dirty="0">
                <a:solidFill>
                  <a:srgbClr val="000000"/>
                </a:solidFill>
                <a:latin typeface="Verdana" pitchFamily="34" charset="0"/>
                <a:ea typeface="Verdana" pitchFamily="34" charset="0"/>
                <a:cs typeface="Verdana" pitchFamily="34" charset="0"/>
              </a:rPr>
              <a:t> en el </a:t>
            </a:r>
            <a:r>
              <a:rPr lang="en-CA" sz="900" dirty="0" err="1">
                <a:solidFill>
                  <a:srgbClr val="000000"/>
                </a:solidFill>
                <a:latin typeface="Verdana" pitchFamily="34" charset="0"/>
                <a:ea typeface="Verdana" pitchFamily="34" charset="0"/>
                <a:cs typeface="Verdana" pitchFamily="34" charset="0"/>
              </a:rPr>
              <a:t>cual</a:t>
            </a:r>
            <a:r>
              <a:rPr lang="en-CA" sz="900" dirty="0">
                <a:solidFill>
                  <a:srgbClr val="000000"/>
                </a:solidFill>
                <a:latin typeface="Verdana" pitchFamily="34" charset="0"/>
                <a:ea typeface="Verdana" pitchFamily="34" charset="0"/>
                <a:cs typeface="Verdana" pitchFamily="34" charset="0"/>
              </a:rPr>
              <a:t> </a:t>
            </a:r>
            <a:r>
              <a:rPr lang="en-CA" sz="900" dirty="0" err="1">
                <a:solidFill>
                  <a:srgbClr val="000000"/>
                </a:solidFill>
                <a:latin typeface="Verdana" pitchFamily="34" charset="0"/>
                <a:ea typeface="Verdana" pitchFamily="34" charset="0"/>
                <a:cs typeface="Verdana" pitchFamily="34" charset="0"/>
              </a:rPr>
              <a:t>tiene</a:t>
            </a:r>
            <a:r>
              <a:rPr lang="en-CA" sz="900" dirty="0">
                <a:solidFill>
                  <a:srgbClr val="000000"/>
                </a:solidFill>
                <a:latin typeface="Verdana" pitchFamily="34" charset="0"/>
                <a:ea typeface="Verdana" pitchFamily="34" charset="0"/>
                <a:cs typeface="Verdana" pitchFamily="34" charset="0"/>
              </a:rPr>
              <a:t> </a:t>
            </a:r>
            <a:r>
              <a:rPr lang="en-CA" sz="900" dirty="0" err="1">
                <a:solidFill>
                  <a:srgbClr val="000000"/>
                </a:solidFill>
                <a:latin typeface="Verdana" pitchFamily="34" charset="0"/>
                <a:ea typeface="Verdana" pitchFamily="34" charset="0"/>
                <a:cs typeface="Verdana" pitchFamily="34" charset="0"/>
              </a:rPr>
              <a:t>todos</a:t>
            </a:r>
            <a:r>
              <a:rPr lang="en-CA" sz="900" dirty="0">
                <a:solidFill>
                  <a:srgbClr val="000000"/>
                </a:solidFill>
                <a:latin typeface="Verdana" pitchFamily="34" charset="0"/>
                <a:ea typeface="Verdana" pitchFamily="34" charset="0"/>
                <a:cs typeface="Verdana" pitchFamily="34" charset="0"/>
              </a:rPr>
              <a:t> los </a:t>
            </a:r>
            <a:r>
              <a:rPr lang="en-CA" sz="900" dirty="0" err="1">
                <a:solidFill>
                  <a:srgbClr val="000000"/>
                </a:solidFill>
                <a:latin typeface="Verdana" pitchFamily="34" charset="0"/>
                <a:ea typeface="Verdana" pitchFamily="34" charset="0"/>
                <a:cs typeface="Verdana" pitchFamily="34" charset="0"/>
              </a:rPr>
              <a:t>valores</a:t>
            </a:r>
            <a:r>
              <a:rPr lang="en-CA" sz="900" dirty="0">
                <a:solidFill>
                  <a:srgbClr val="000000"/>
                </a:solidFill>
                <a:latin typeface="Verdana" pitchFamily="34" charset="0"/>
                <a:ea typeface="Verdana" pitchFamily="34" charset="0"/>
                <a:cs typeface="Verdana" pitchFamily="34" charset="0"/>
              </a:rPr>
              <a:t> </a:t>
            </a:r>
            <a:r>
              <a:rPr lang="en-CA" sz="900" dirty="0" err="1">
                <a:solidFill>
                  <a:srgbClr val="000000"/>
                </a:solidFill>
                <a:latin typeface="Verdana" pitchFamily="34" charset="0"/>
                <a:ea typeface="Verdana" pitchFamily="34" charset="0"/>
                <a:cs typeface="Verdana" pitchFamily="34" charset="0"/>
              </a:rPr>
              <a:t>involucrados</a:t>
            </a:r>
            <a:r>
              <a:rPr lang="en-CA" sz="900" dirty="0">
                <a:solidFill>
                  <a:srgbClr val="000000"/>
                </a:solidFill>
                <a:latin typeface="Verdana" pitchFamily="34" charset="0"/>
                <a:ea typeface="Verdana" pitchFamily="34" charset="0"/>
                <a:cs typeface="Verdana" pitchFamily="34" charset="0"/>
              </a:rPr>
              <a:t> </a:t>
            </a:r>
            <a:r>
              <a:rPr lang="en-CA" sz="900" dirty="0" err="1">
                <a:solidFill>
                  <a:srgbClr val="000000"/>
                </a:solidFill>
                <a:latin typeface="Verdana" pitchFamily="34" charset="0"/>
                <a:ea typeface="Verdana" pitchFamily="34" charset="0"/>
                <a:cs typeface="Verdana" pitchFamily="34" charset="0"/>
              </a:rPr>
              <a:t>como</a:t>
            </a:r>
            <a:r>
              <a:rPr lang="en-CA" sz="900" dirty="0">
                <a:solidFill>
                  <a:srgbClr val="000000"/>
                </a:solidFill>
                <a:latin typeface="Verdana" pitchFamily="34" charset="0"/>
                <a:ea typeface="Verdana" pitchFamily="34" charset="0"/>
                <a:cs typeface="Verdana" pitchFamily="34" charset="0"/>
              </a:rPr>
              <a:t> </a:t>
            </a:r>
            <a:r>
              <a:rPr lang="en-CA" sz="900" dirty="0" err="1">
                <a:solidFill>
                  <a:srgbClr val="000000"/>
                </a:solidFill>
                <a:latin typeface="Verdana" pitchFamily="34" charset="0"/>
                <a:ea typeface="Verdana" pitchFamily="34" charset="0"/>
                <a:cs typeface="Verdana" pitchFamily="34" charset="0"/>
              </a:rPr>
              <a:t>para</a:t>
            </a:r>
            <a:r>
              <a:rPr lang="en-CA" sz="900" dirty="0">
                <a:solidFill>
                  <a:srgbClr val="000000"/>
                </a:solidFill>
                <a:latin typeface="Verdana" pitchFamily="34" charset="0"/>
                <a:ea typeface="Verdana" pitchFamily="34" charset="0"/>
                <a:cs typeface="Verdana" pitchFamily="34" charset="0"/>
              </a:rPr>
              <a:t> </a:t>
            </a:r>
            <a:r>
              <a:rPr lang="en-CA" sz="900" dirty="0" err="1">
                <a:solidFill>
                  <a:srgbClr val="000000"/>
                </a:solidFill>
                <a:latin typeface="Verdana" pitchFamily="34" charset="0"/>
                <a:ea typeface="Verdana" pitchFamily="34" charset="0"/>
                <a:cs typeface="Verdana" pitchFamily="34" charset="0"/>
              </a:rPr>
              <a:t>ejecutarla</a:t>
            </a:r>
            <a:r>
              <a:rPr lang="en-CA" sz="900" dirty="0">
                <a:solidFill>
                  <a:srgbClr val="000000"/>
                </a:solidFill>
                <a:latin typeface="Verdana" pitchFamily="34" charset="0"/>
                <a:ea typeface="Verdana" pitchFamily="34" charset="0"/>
                <a:cs typeface="Verdana" pitchFamily="34" charset="0"/>
              </a:rPr>
              <a:t>.</a:t>
            </a:r>
          </a:p>
          <a:p>
            <a:pPr algn="just" eaLnBrk="1" hangingPunct="1">
              <a:lnSpc>
                <a:spcPts val="1100"/>
              </a:lnSpc>
            </a:pPr>
            <a:endParaRPr lang="en-CA" sz="900" dirty="0">
              <a:solidFill>
                <a:srgbClr val="000000"/>
              </a:solidFill>
              <a:latin typeface="Verdana" pitchFamily="34" charset="0"/>
              <a:ea typeface="Verdana" pitchFamily="34" charset="0"/>
              <a:cs typeface="Verdana" pitchFamily="34" charset="0"/>
            </a:endParaRPr>
          </a:p>
          <a:p>
            <a:pPr algn="just">
              <a:lnSpc>
                <a:spcPct val="90000"/>
              </a:lnSpc>
              <a:spcBef>
                <a:spcPct val="20000"/>
              </a:spcBef>
              <a:buClr>
                <a:schemeClr val="bg1"/>
              </a:buClr>
            </a:pPr>
            <a:r>
              <a:rPr lang="es-MX" sz="900" dirty="0">
                <a:solidFill>
                  <a:srgbClr val="000000"/>
                </a:solidFill>
                <a:latin typeface="Verdana" pitchFamily="34" charset="0"/>
                <a:cs typeface="Times New Roman" pitchFamily="18" charset="0"/>
              </a:rPr>
              <a:t>La mayoría de las veces, las reglas  se ejecutan en el momento que pretendemos. Sin embargo en algunos casos, tenemos la necesidad de modificar el momento de disparo de alguna regla.</a:t>
            </a:r>
          </a:p>
          <a:p>
            <a:pPr algn="just" eaLnBrk="1" hangingPunct="1">
              <a:lnSpc>
                <a:spcPts val="1100"/>
              </a:lnSpc>
            </a:pPr>
            <a:endParaRPr lang="en-CA" sz="900" dirty="0">
              <a:solidFill>
                <a:srgbClr val="000000"/>
              </a:solidFill>
              <a:latin typeface="Verdana" pitchFamily="34" charset="0"/>
              <a:ea typeface="Verdana" pitchFamily="34" charset="0"/>
              <a:cs typeface="Verdana" pitchFamily="34" charset="0"/>
            </a:endParaRPr>
          </a:p>
          <a:p>
            <a:pPr algn="just" eaLnBrk="1" hangingPunct="1">
              <a:lnSpc>
                <a:spcPts val="1100"/>
              </a:lnSpc>
            </a:pPr>
            <a:r>
              <a:rPr lang="en-CA" sz="900" dirty="0" err="1">
                <a:solidFill>
                  <a:srgbClr val="000000"/>
                </a:solidFill>
                <a:latin typeface="Verdana" pitchFamily="34" charset="0"/>
                <a:ea typeface="Verdana" pitchFamily="34" charset="0"/>
                <a:cs typeface="Verdana" pitchFamily="34" charset="0"/>
              </a:rPr>
              <a:t>Analicemos</a:t>
            </a:r>
            <a:r>
              <a:rPr lang="en-CA" sz="900" dirty="0">
                <a:solidFill>
                  <a:srgbClr val="000000"/>
                </a:solidFill>
                <a:latin typeface="Verdana" pitchFamily="34" charset="0"/>
                <a:ea typeface="Verdana" pitchFamily="34" charset="0"/>
                <a:cs typeface="Verdana" pitchFamily="34" charset="0"/>
              </a:rPr>
              <a:t>  a </a:t>
            </a:r>
            <a:r>
              <a:rPr lang="en-CA" sz="900" dirty="0" err="1">
                <a:solidFill>
                  <a:srgbClr val="000000"/>
                </a:solidFill>
                <a:latin typeface="Verdana" pitchFamily="34" charset="0"/>
                <a:ea typeface="Verdana" pitchFamily="34" charset="0"/>
                <a:cs typeface="Verdana" pitchFamily="34" charset="0"/>
              </a:rPr>
              <a:t>modo</a:t>
            </a:r>
            <a:r>
              <a:rPr lang="en-CA" sz="900" dirty="0">
                <a:solidFill>
                  <a:srgbClr val="000000"/>
                </a:solidFill>
                <a:latin typeface="Verdana" pitchFamily="34" charset="0"/>
                <a:ea typeface="Verdana" pitchFamily="34" charset="0"/>
                <a:cs typeface="Verdana" pitchFamily="34" charset="0"/>
              </a:rPr>
              <a:t> de </a:t>
            </a:r>
            <a:r>
              <a:rPr lang="en-CA" sz="900" dirty="0" err="1">
                <a:solidFill>
                  <a:srgbClr val="000000"/>
                </a:solidFill>
                <a:latin typeface="Verdana" pitchFamily="34" charset="0"/>
                <a:ea typeface="Verdana" pitchFamily="34" charset="0"/>
                <a:cs typeface="Verdana" pitchFamily="34" charset="0"/>
              </a:rPr>
              <a:t>ejemplo</a:t>
            </a:r>
            <a:r>
              <a:rPr lang="en-CA" sz="900" dirty="0">
                <a:solidFill>
                  <a:srgbClr val="000000"/>
                </a:solidFill>
                <a:latin typeface="Verdana" pitchFamily="34" charset="0"/>
                <a:ea typeface="Verdana" pitchFamily="34" charset="0"/>
                <a:cs typeface="Verdana" pitchFamily="34" charset="0"/>
              </a:rPr>
              <a:t> la </a:t>
            </a:r>
            <a:r>
              <a:rPr lang="en-CA" sz="900" dirty="0" err="1">
                <a:solidFill>
                  <a:srgbClr val="000000"/>
                </a:solidFill>
                <a:latin typeface="Verdana" pitchFamily="34" charset="0"/>
                <a:ea typeface="Verdana" pitchFamily="34" charset="0"/>
                <a:cs typeface="Verdana" pitchFamily="34" charset="0"/>
              </a:rPr>
              <a:t>regla</a:t>
            </a:r>
            <a:r>
              <a:rPr lang="en-CA" sz="900" dirty="0">
                <a:solidFill>
                  <a:srgbClr val="000000"/>
                </a:solidFill>
                <a:latin typeface="Verdana" pitchFamily="34" charset="0"/>
                <a:ea typeface="Verdana" pitchFamily="34" charset="0"/>
                <a:cs typeface="Verdana" pitchFamily="34" charset="0"/>
              </a:rPr>
              <a:t> </a:t>
            </a:r>
            <a:r>
              <a:rPr lang="en-CA" sz="900" dirty="0" err="1">
                <a:solidFill>
                  <a:srgbClr val="000000"/>
                </a:solidFill>
                <a:latin typeface="Verdana" pitchFamily="34" charset="0"/>
                <a:ea typeface="Verdana" pitchFamily="34" charset="0"/>
                <a:cs typeface="Verdana" pitchFamily="34" charset="0"/>
              </a:rPr>
              <a:t>señalizada</a:t>
            </a:r>
            <a:r>
              <a:rPr lang="en-CA" sz="900" dirty="0">
                <a:solidFill>
                  <a:srgbClr val="000000"/>
                </a:solidFill>
                <a:latin typeface="Verdana" pitchFamily="34" charset="0"/>
                <a:ea typeface="Verdana" pitchFamily="34" charset="0"/>
                <a:cs typeface="Verdana" pitchFamily="34" charset="0"/>
              </a:rPr>
              <a:t> en la </a:t>
            </a:r>
            <a:r>
              <a:rPr lang="en-CA" sz="900" dirty="0" err="1">
                <a:solidFill>
                  <a:srgbClr val="000000"/>
                </a:solidFill>
                <a:latin typeface="Verdana" pitchFamily="34" charset="0"/>
                <a:ea typeface="Verdana" pitchFamily="34" charset="0"/>
                <a:cs typeface="Verdana" pitchFamily="34" charset="0"/>
              </a:rPr>
              <a:t>transacción</a:t>
            </a:r>
            <a:r>
              <a:rPr lang="en-CA" sz="900" dirty="0">
                <a:solidFill>
                  <a:srgbClr val="000000"/>
                </a:solidFill>
                <a:latin typeface="Verdana" pitchFamily="34" charset="0"/>
                <a:ea typeface="Verdana" pitchFamily="34" charset="0"/>
                <a:cs typeface="Verdana" pitchFamily="34" charset="0"/>
              </a:rPr>
              <a:t> Flight en la </a:t>
            </a:r>
            <a:r>
              <a:rPr lang="en-CA" sz="900" dirty="0" err="1">
                <a:solidFill>
                  <a:srgbClr val="000000"/>
                </a:solidFill>
                <a:latin typeface="Verdana" pitchFamily="34" charset="0"/>
                <a:ea typeface="Verdana" pitchFamily="34" charset="0"/>
                <a:cs typeface="Verdana" pitchFamily="34" charset="0"/>
              </a:rPr>
              <a:t>diapositiva</a:t>
            </a:r>
            <a:r>
              <a:rPr lang="en-CA" sz="900" dirty="0">
                <a:solidFill>
                  <a:srgbClr val="000000"/>
                </a:solidFill>
                <a:latin typeface="Verdana" pitchFamily="34" charset="0"/>
                <a:ea typeface="Verdana" pitchFamily="34" charset="0"/>
                <a:cs typeface="Verdana" pitchFamily="34" charset="0"/>
              </a:rPr>
              <a:t>.</a:t>
            </a:r>
          </a:p>
          <a:p>
            <a:pPr algn="just" eaLnBrk="1" hangingPunct="1">
              <a:lnSpc>
                <a:spcPts val="1100"/>
              </a:lnSpc>
            </a:pPr>
            <a:endParaRPr lang="en-CA" sz="900" dirty="0">
              <a:solidFill>
                <a:srgbClr val="000000"/>
              </a:solidFill>
              <a:latin typeface="Verdana" pitchFamily="34" charset="0"/>
              <a:ea typeface="Verdana" pitchFamily="34" charset="0"/>
              <a:cs typeface="Verdana" pitchFamily="34" charset="0"/>
            </a:endParaRPr>
          </a:p>
          <a:p>
            <a:pPr algn="just" eaLnBrk="1" hangingPunct="1">
              <a:lnSpc>
                <a:spcPts val="1100"/>
              </a:lnSpc>
            </a:pPr>
            <a:r>
              <a:rPr lang="en-CA" sz="900" dirty="0">
                <a:solidFill>
                  <a:srgbClr val="000000"/>
                </a:solidFill>
                <a:latin typeface="Verdana" pitchFamily="34" charset="0"/>
                <a:ea typeface="Verdana" pitchFamily="34" charset="0"/>
                <a:cs typeface="Verdana" pitchFamily="34" charset="0"/>
              </a:rPr>
              <a:t>Se </a:t>
            </a:r>
            <a:r>
              <a:rPr lang="en-CA" sz="900" dirty="0" err="1">
                <a:solidFill>
                  <a:srgbClr val="000000"/>
                </a:solidFill>
                <a:latin typeface="Verdana" pitchFamily="34" charset="0"/>
                <a:ea typeface="Verdana" pitchFamily="34" charset="0"/>
                <a:cs typeface="Verdana" pitchFamily="34" charset="0"/>
              </a:rPr>
              <a:t>trata</a:t>
            </a:r>
            <a:r>
              <a:rPr lang="en-CA" sz="900" dirty="0">
                <a:solidFill>
                  <a:srgbClr val="000000"/>
                </a:solidFill>
                <a:latin typeface="Verdana" pitchFamily="34" charset="0"/>
                <a:ea typeface="Verdana" pitchFamily="34" charset="0"/>
                <a:cs typeface="Verdana" pitchFamily="34" charset="0"/>
              </a:rPr>
              <a:t> de </a:t>
            </a:r>
            <a:r>
              <a:rPr lang="en-CA" sz="900" dirty="0" err="1">
                <a:solidFill>
                  <a:srgbClr val="000000"/>
                </a:solidFill>
                <a:latin typeface="Verdana" pitchFamily="34" charset="0"/>
                <a:ea typeface="Verdana" pitchFamily="34" charset="0"/>
                <a:cs typeface="Verdana" pitchFamily="34" charset="0"/>
              </a:rPr>
              <a:t>una</a:t>
            </a:r>
            <a:r>
              <a:rPr lang="en-CA" sz="900" dirty="0">
                <a:solidFill>
                  <a:srgbClr val="000000"/>
                </a:solidFill>
                <a:latin typeface="Verdana" pitchFamily="34" charset="0"/>
                <a:ea typeface="Verdana" pitchFamily="34" charset="0"/>
                <a:cs typeface="Verdana" pitchFamily="34" charset="0"/>
              </a:rPr>
              <a:t> </a:t>
            </a:r>
            <a:r>
              <a:rPr lang="en-CA" sz="900" dirty="0" err="1">
                <a:solidFill>
                  <a:srgbClr val="000000"/>
                </a:solidFill>
                <a:latin typeface="Verdana" pitchFamily="34" charset="0"/>
                <a:ea typeface="Verdana" pitchFamily="34" charset="0"/>
                <a:cs typeface="Verdana" pitchFamily="34" charset="0"/>
              </a:rPr>
              <a:t>invocación</a:t>
            </a:r>
            <a:r>
              <a:rPr lang="en-CA" sz="900" dirty="0">
                <a:solidFill>
                  <a:srgbClr val="000000"/>
                </a:solidFill>
                <a:latin typeface="Verdana" pitchFamily="34" charset="0"/>
                <a:ea typeface="Verdana" pitchFamily="34" charset="0"/>
                <a:cs typeface="Verdana" pitchFamily="34" charset="0"/>
              </a:rPr>
              <a:t> a un </a:t>
            </a:r>
            <a:r>
              <a:rPr lang="en-CA" sz="900" dirty="0" err="1">
                <a:solidFill>
                  <a:srgbClr val="000000"/>
                </a:solidFill>
                <a:latin typeface="Verdana" pitchFamily="34" charset="0"/>
                <a:ea typeface="Verdana" pitchFamily="34" charset="0"/>
                <a:cs typeface="Verdana" pitchFamily="34" charset="0"/>
              </a:rPr>
              <a:t>objeto</a:t>
            </a:r>
            <a:r>
              <a:rPr lang="en-CA" sz="900" dirty="0">
                <a:solidFill>
                  <a:srgbClr val="000000"/>
                </a:solidFill>
                <a:latin typeface="Verdana" pitchFamily="34" charset="0"/>
                <a:ea typeface="Verdana" pitchFamily="34" charset="0"/>
                <a:cs typeface="Verdana" pitchFamily="34" charset="0"/>
              </a:rPr>
              <a:t> (en </a:t>
            </a:r>
            <a:r>
              <a:rPr lang="en-CA" sz="900" dirty="0" err="1">
                <a:solidFill>
                  <a:srgbClr val="000000"/>
                </a:solidFill>
                <a:latin typeface="Verdana" pitchFamily="34" charset="0"/>
                <a:ea typeface="Verdana" pitchFamily="34" charset="0"/>
                <a:cs typeface="Verdana" pitchFamily="34" charset="0"/>
              </a:rPr>
              <a:t>este</a:t>
            </a:r>
            <a:r>
              <a:rPr lang="en-CA" sz="900" dirty="0">
                <a:solidFill>
                  <a:srgbClr val="000000"/>
                </a:solidFill>
                <a:latin typeface="Verdana" pitchFamily="34" charset="0"/>
                <a:ea typeface="Verdana" pitchFamily="34" charset="0"/>
                <a:cs typeface="Verdana" pitchFamily="34" charset="0"/>
              </a:rPr>
              <a:t> </a:t>
            </a:r>
            <a:r>
              <a:rPr lang="en-CA" sz="900" dirty="0" err="1">
                <a:solidFill>
                  <a:srgbClr val="000000"/>
                </a:solidFill>
                <a:latin typeface="Verdana" pitchFamily="34" charset="0"/>
                <a:ea typeface="Verdana" pitchFamily="34" charset="0"/>
                <a:cs typeface="Verdana" pitchFamily="34" charset="0"/>
              </a:rPr>
              <a:t>caso</a:t>
            </a:r>
            <a:r>
              <a:rPr lang="en-CA" sz="900" dirty="0">
                <a:solidFill>
                  <a:srgbClr val="000000"/>
                </a:solidFill>
                <a:latin typeface="Verdana" pitchFamily="34" charset="0"/>
                <a:ea typeface="Verdana" pitchFamily="34" charset="0"/>
                <a:cs typeface="Verdana" pitchFamily="34" charset="0"/>
              </a:rPr>
              <a:t> un </a:t>
            </a:r>
            <a:r>
              <a:rPr lang="en-CA" sz="900" dirty="0" err="1">
                <a:solidFill>
                  <a:srgbClr val="000000"/>
                </a:solidFill>
                <a:latin typeface="Verdana" pitchFamily="34" charset="0"/>
                <a:ea typeface="Verdana" pitchFamily="34" charset="0"/>
                <a:cs typeface="Verdana" pitchFamily="34" charset="0"/>
              </a:rPr>
              <a:t>procedimiento</a:t>
            </a:r>
            <a:r>
              <a:rPr lang="en-CA" sz="900" dirty="0">
                <a:solidFill>
                  <a:srgbClr val="000000"/>
                </a:solidFill>
                <a:latin typeface="Verdana" pitchFamily="34" charset="0"/>
                <a:ea typeface="Verdana" pitchFamily="34" charset="0"/>
                <a:cs typeface="Verdana" pitchFamily="34" charset="0"/>
              </a:rPr>
              <a:t>), el </a:t>
            </a:r>
            <a:r>
              <a:rPr lang="en-CA" sz="900" dirty="0" err="1">
                <a:solidFill>
                  <a:srgbClr val="000000"/>
                </a:solidFill>
                <a:latin typeface="Verdana" pitchFamily="34" charset="0"/>
                <a:ea typeface="Verdana" pitchFamily="34" charset="0"/>
                <a:cs typeface="Verdana" pitchFamily="34" charset="0"/>
              </a:rPr>
              <a:t>cual</a:t>
            </a:r>
            <a:r>
              <a:rPr lang="en-CA" sz="900" dirty="0">
                <a:solidFill>
                  <a:srgbClr val="000000"/>
                </a:solidFill>
                <a:latin typeface="Verdana" pitchFamily="34" charset="0"/>
                <a:ea typeface="Verdana" pitchFamily="34" charset="0"/>
                <a:cs typeface="Verdana" pitchFamily="34" charset="0"/>
              </a:rPr>
              <a:t> </a:t>
            </a:r>
            <a:r>
              <a:rPr lang="en-CA" sz="900" dirty="0" err="1">
                <a:solidFill>
                  <a:srgbClr val="000000"/>
                </a:solidFill>
                <a:latin typeface="Verdana" pitchFamily="34" charset="0"/>
                <a:ea typeface="Verdana" pitchFamily="34" charset="0"/>
                <a:cs typeface="Verdana" pitchFamily="34" charset="0"/>
              </a:rPr>
              <a:t>devuelve</a:t>
            </a:r>
            <a:r>
              <a:rPr lang="en-CA" sz="900" dirty="0">
                <a:solidFill>
                  <a:srgbClr val="000000"/>
                </a:solidFill>
                <a:latin typeface="Verdana" pitchFamily="34" charset="0"/>
                <a:ea typeface="Verdana" pitchFamily="34" charset="0"/>
                <a:cs typeface="Verdana" pitchFamily="34" charset="0"/>
              </a:rPr>
              <a:t> un valor de </a:t>
            </a:r>
            <a:r>
              <a:rPr lang="en-CA" sz="900" dirty="0" err="1">
                <a:solidFill>
                  <a:srgbClr val="000000"/>
                </a:solidFill>
                <a:latin typeface="Verdana" pitchFamily="34" charset="0"/>
                <a:ea typeface="Verdana" pitchFamily="34" charset="0"/>
                <a:cs typeface="Verdana" pitchFamily="34" charset="0"/>
              </a:rPr>
              <a:t>identificador</a:t>
            </a:r>
            <a:r>
              <a:rPr lang="en-CA" sz="900" dirty="0">
                <a:solidFill>
                  <a:srgbClr val="000000"/>
                </a:solidFill>
                <a:latin typeface="Verdana" pitchFamily="34" charset="0"/>
                <a:ea typeface="Verdana" pitchFamily="34" charset="0"/>
                <a:cs typeface="Verdana" pitchFamily="34" charset="0"/>
              </a:rPr>
              <a:t> de </a:t>
            </a:r>
            <a:r>
              <a:rPr lang="en-CA" sz="900" dirty="0" err="1">
                <a:solidFill>
                  <a:srgbClr val="000000"/>
                </a:solidFill>
                <a:latin typeface="Verdana" pitchFamily="34" charset="0"/>
                <a:ea typeface="Verdana" pitchFamily="34" charset="0"/>
                <a:cs typeface="Verdana" pitchFamily="34" charset="0"/>
              </a:rPr>
              <a:t>vuelo</a:t>
            </a:r>
            <a:r>
              <a:rPr lang="en-CA" sz="900" dirty="0">
                <a:solidFill>
                  <a:srgbClr val="000000"/>
                </a:solidFill>
                <a:latin typeface="Verdana" pitchFamily="34" charset="0"/>
                <a:ea typeface="Verdana" pitchFamily="34" charset="0"/>
                <a:cs typeface="Verdana" pitchFamily="34" charset="0"/>
              </a:rPr>
              <a:t> </a:t>
            </a:r>
            <a:r>
              <a:rPr lang="en-CA" sz="900" dirty="0" err="1">
                <a:solidFill>
                  <a:srgbClr val="000000"/>
                </a:solidFill>
                <a:latin typeface="Verdana" pitchFamily="34" charset="0"/>
                <a:ea typeface="Verdana" pitchFamily="34" charset="0"/>
                <a:cs typeface="Verdana" pitchFamily="34" charset="0"/>
              </a:rPr>
              <a:t>específico</a:t>
            </a:r>
            <a:r>
              <a:rPr lang="en-CA" sz="900" dirty="0">
                <a:solidFill>
                  <a:srgbClr val="000000"/>
                </a:solidFill>
                <a:latin typeface="Verdana" pitchFamily="34" charset="0"/>
                <a:ea typeface="Verdana" pitchFamily="34" charset="0"/>
                <a:cs typeface="Verdana" pitchFamily="34" charset="0"/>
              </a:rPr>
              <a:t>, </a:t>
            </a:r>
            <a:r>
              <a:rPr lang="en-CA" sz="900" dirty="0" err="1">
                <a:solidFill>
                  <a:srgbClr val="000000"/>
                </a:solidFill>
                <a:latin typeface="Verdana" pitchFamily="34" charset="0"/>
                <a:ea typeface="Verdana" pitchFamily="34" charset="0"/>
                <a:cs typeface="Verdana" pitchFamily="34" charset="0"/>
              </a:rPr>
              <a:t>armado</a:t>
            </a:r>
            <a:r>
              <a:rPr lang="en-CA" sz="900" dirty="0">
                <a:solidFill>
                  <a:srgbClr val="000000"/>
                </a:solidFill>
                <a:latin typeface="Verdana" pitchFamily="34" charset="0"/>
                <a:ea typeface="Verdana" pitchFamily="34" charset="0"/>
                <a:cs typeface="Verdana" pitchFamily="34" charset="0"/>
              </a:rPr>
              <a:t> con </a:t>
            </a:r>
            <a:r>
              <a:rPr lang="en-CA" sz="900" dirty="0" err="1">
                <a:solidFill>
                  <a:srgbClr val="000000"/>
                </a:solidFill>
                <a:latin typeface="Verdana" pitchFamily="34" charset="0"/>
                <a:ea typeface="Verdana" pitchFamily="34" charset="0"/>
                <a:cs typeface="Verdana" pitchFamily="34" charset="0"/>
              </a:rPr>
              <a:t>determinados</a:t>
            </a:r>
            <a:r>
              <a:rPr lang="en-CA" sz="900" dirty="0">
                <a:solidFill>
                  <a:srgbClr val="000000"/>
                </a:solidFill>
                <a:latin typeface="Verdana" pitchFamily="34" charset="0"/>
                <a:ea typeface="Verdana" pitchFamily="34" charset="0"/>
                <a:cs typeface="Verdana" pitchFamily="34" charset="0"/>
              </a:rPr>
              <a:t> </a:t>
            </a:r>
            <a:r>
              <a:rPr lang="en-CA" sz="900" dirty="0" err="1">
                <a:solidFill>
                  <a:srgbClr val="000000"/>
                </a:solidFill>
                <a:latin typeface="Verdana" pitchFamily="34" charset="0"/>
                <a:ea typeface="Verdana" pitchFamily="34" charset="0"/>
                <a:cs typeface="Verdana" pitchFamily="34" charset="0"/>
              </a:rPr>
              <a:t>caracteres</a:t>
            </a:r>
            <a:r>
              <a:rPr lang="en-CA" sz="900" dirty="0">
                <a:solidFill>
                  <a:srgbClr val="000000"/>
                </a:solidFill>
                <a:latin typeface="Verdana" pitchFamily="34" charset="0"/>
                <a:ea typeface="Verdana" pitchFamily="34" charset="0"/>
                <a:cs typeface="Verdana" pitchFamily="34" charset="0"/>
              </a:rPr>
              <a:t>  </a:t>
            </a:r>
            <a:r>
              <a:rPr lang="en-CA" sz="900" dirty="0" err="1">
                <a:solidFill>
                  <a:srgbClr val="000000"/>
                </a:solidFill>
                <a:latin typeface="Verdana" pitchFamily="34" charset="0"/>
                <a:ea typeface="Verdana" pitchFamily="34" charset="0"/>
                <a:cs typeface="Verdana" pitchFamily="34" charset="0"/>
              </a:rPr>
              <a:t>según</a:t>
            </a:r>
            <a:r>
              <a:rPr lang="en-CA" sz="900" dirty="0">
                <a:solidFill>
                  <a:srgbClr val="000000"/>
                </a:solidFill>
                <a:latin typeface="Verdana" pitchFamily="34" charset="0"/>
                <a:ea typeface="Verdana" pitchFamily="34" charset="0"/>
                <a:cs typeface="Verdana" pitchFamily="34" charset="0"/>
              </a:rPr>
              <a:t>  </a:t>
            </a:r>
            <a:r>
              <a:rPr lang="en-CA" sz="900" dirty="0" err="1">
                <a:solidFill>
                  <a:srgbClr val="000000"/>
                </a:solidFill>
                <a:latin typeface="Verdana" pitchFamily="34" charset="0"/>
                <a:ea typeface="Verdana" pitchFamily="34" charset="0"/>
                <a:cs typeface="Verdana" pitchFamily="34" charset="0"/>
              </a:rPr>
              <a:t>cierto</a:t>
            </a:r>
            <a:r>
              <a:rPr lang="en-CA" sz="900" dirty="0">
                <a:solidFill>
                  <a:srgbClr val="000000"/>
                </a:solidFill>
                <a:latin typeface="Verdana" pitchFamily="34" charset="0"/>
                <a:ea typeface="Verdana" pitchFamily="34" charset="0"/>
                <a:cs typeface="Verdana" pitchFamily="34" charset="0"/>
              </a:rPr>
              <a:t> </a:t>
            </a:r>
            <a:r>
              <a:rPr lang="en-CA" sz="900" dirty="0" err="1">
                <a:solidFill>
                  <a:srgbClr val="000000"/>
                </a:solidFill>
                <a:latin typeface="Verdana" pitchFamily="34" charset="0"/>
                <a:ea typeface="Verdana" pitchFamily="34" charset="0"/>
                <a:cs typeface="Verdana" pitchFamily="34" charset="0"/>
              </a:rPr>
              <a:t>criterio</a:t>
            </a:r>
            <a:r>
              <a:rPr lang="en-CA" sz="900" dirty="0">
                <a:solidFill>
                  <a:srgbClr val="000000"/>
                </a:solidFill>
                <a:latin typeface="Verdana" pitchFamily="34" charset="0"/>
                <a:ea typeface="Verdana" pitchFamily="34" charset="0"/>
                <a:cs typeface="Verdana" pitchFamily="34" charset="0"/>
              </a:rPr>
              <a:t>. </a:t>
            </a:r>
          </a:p>
          <a:p>
            <a:pPr algn="just" eaLnBrk="1" hangingPunct="1">
              <a:lnSpc>
                <a:spcPts val="1100"/>
              </a:lnSpc>
            </a:pPr>
            <a:endParaRPr lang="en-CA" sz="900" dirty="0">
              <a:solidFill>
                <a:srgbClr val="000000"/>
              </a:solidFill>
              <a:latin typeface="Verdana" pitchFamily="34" charset="0"/>
              <a:ea typeface="Verdana" pitchFamily="34" charset="0"/>
              <a:cs typeface="Verdana" pitchFamily="34" charset="0"/>
            </a:endParaRPr>
          </a:p>
          <a:p>
            <a:pPr algn="just" eaLnBrk="1" hangingPunct="1">
              <a:lnSpc>
                <a:spcPts val="1100"/>
              </a:lnSpc>
            </a:pPr>
            <a:r>
              <a:rPr lang="en-CA" sz="900" dirty="0">
                <a:solidFill>
                  <a:srgbClr val="000000"/>
                </a:solidFill>
                <a:latin typeface="Verdana" pitchFamily="34" charset="0"/>
                <a:ea typeface="Verdana" pitchFamily="34" charset="0"/>
                <a:cs typeface="Verdana" pitchFamily="34" charset="0"/>
              </a:rPr>
              <a:t>¿</a:t>
            </a:r>
            <a:r>
              <a:rPr lang="en-CA" sz="900" dirty="0" err="1">
                <a:solidFill>
                  <a:srgbClr val="000000"/>
                </a:solidFill>
                <a:latin typeface="Verdana" pitchFamily="34" charset="0"/>
                <a:ea typeface="Verdana" pitchFamily="34" charset="0"/>
                <a:cs typeface="Verdana" pitchFamily="34" charset="0"/>
              </a:rPr>
              <a:t>Cuándo</a:t>
            </a:r>
            <a:r>
              <a:rPr lang="en-CA" sz="900" dirty="0">
                <a:solidFill>
                  <a:srgbClr val="000000"/>
                </a:solidFill>
                <a:latin typeface="Verdana" pitchFamily="34" charset="0"/>
                <a:ea typeface="Verdana" pitchFamily="34" charset="0"/>
                <a:cs typeface="Verdana" pitchFamily="34" charset="0"/>
              </a:rPr>
              <a:t> se </a:t>
            </a:r>
            <a:r>
              <a:rPr lang="en-CA" sz="900" dirty="0" err="1">
                <a:solidFill>
                  <a:srgbClr val="000000"/>
                </a:solidFill>
                <a:latin typeface="Verdana" pitchFamily="34" charset="0"/>
                <a:ea typeface="Verdana" pitchFamily="34" charset="0"/>
                <a:cs typeface="Verdana" pitchFamily="34" charset="0"/>
              </a:rPr>
              <a:t>disparará</a:t>
            </a:r>
            <a:r>
              <a:rPr lang="en-CA" sz="900" dirty="0">
                <a:solidFill>
                  <a:srgbClr val="000000"/>
                </a:solidFill>
                <a:latin typeface="Verdana" pitchFamily="34" charset="0"/>
                <a:ea typeface="Verdana" pitchFamily="34" charset="0"/>
                <a:cs typeface="Verdana" pitchFamily="34" charset="0"/>
              </a:rPr>
              <a:t> </a:t>
            </a:r>
            <a:r>
              <a:rPr lang="en-CA" sz="900" dirty="0" err="1" smtClean="0">
                <a:solidFill>
                  <a:srgbClr val="000000"/>
                </a:solidFill>
                <a:latin typeface="Verdana" pitchFamily="34" charset="0"/>
                <a:ea typeface="Verdana" pitchFamily="34" charset="0"/>
                <a:cs typeface="Verdana" pitchFamily="34" charset="0"/>
              </a:rPr>
              <a:t>esa</a:t>
            </a:r>
            <a:r>
              <a:rPr lang="en-CA" sz="900" dirty="0" smtClean="0">
                <a:solidFill>
                  <a:srgbClr val="000000"/>
                </a:solidFill>
                <a:latin typeface="Verdana" pitchFamily="34" charset="0"/>
                <a:ea typeface="Verdana" pitchFamily="34" charset="0"/>
                <a:cs typeface="Verdana" pitchFamily="34" charset="0"/>
              </a:rPr>
              <a:t> </a:t>
            </a:r>
            <a:r>
              <a:rPr lang="en-CA" sz="900" dirty="0" err="1">
                <a:solidFill>
                  <a:srgbClr val="000000"/>
                </a:solidFill>
                <a:latin typeface="Verdana" pitchFamily="34" charset="0"/>
                <a:ea typeface="Verdana" pitchFamily="34" charset="0"/>
                <a:cs typeface="Verdana" pitchFamily="34" charset="0"/>
              </a:rPr>
              <a:t>regla</a:t>
            </a:r>
            <a:r>
              <a:rPr lang="en-CA" sz="900" dirty="0">
                <a:solidFill>
                  <a:srgbClr val="000000"/>
                </a:solidFill>
                <a:latin typeface="Verdana" pitchFamily="34" charset="0"/>
                <a:ea typeface="Verdana" pitchFamily="34" charset="0"/>
                <a:cs typeface="Verdana" pitchFamily="34" charset="0"/>
              </a:rPr>
              <a:t>? Ni </a:t>
            </a:r>
            <a:r>
              <a:rPr lang="en-CA" sz="900" dirty="0" err="1">
                <a:solidFill>
                  <a:srgbClr val="000000"/>
                </a:solidFill>
                <a:latin typeface="Verdana" pitchFamily="34" charset="0"/>
                <a:ea typeface="Verdana" pitchFamily="34" charset="0"/>
                <a:cs typeface="Verdana" pitchFamily="34" charset="0"/>
              </a:rPr>
              <a:t>bien</a:t>
            </a:r>
            <a:r>
              <a:rPr lang="en-CA" sz="900" dirty="0">
                <a:solidFill>
                  <a:srgbClr val="000000"/>
                </a:solidFill>
                <a:latin typeface="Verdana" pitchFamily="34" charset="0"/>
                <a:ea typeface="Verdana" pitchFamily="34" charset="0"/>
                <a:cs typeface="Verdana" pitchFamily="34" charset="0"/>
              </a:rPr>
              <a:t> </a:t>
            </a:r>
            <a:r>
              <a:rPr lang="en-CA" sz="900" dirty="0" err="1">
                <a:solidFill>
                  <a:srgbClr val="000000"/>
                </a:solidFill>
                <a:latin typeface="Verdana" pitchFamily="34" charset="0"/>
                <a:ea typeface="Verdana" pitchFamily="34" charset="0"/>
                <a:cs typeface="Verdana" pitchFamily="34" charset="0"/>
              </a:rPr>
              <a:t>ejecutemos</a:t>
            </a:r>
            <a:r>
              <a:rPr lang="en-CA" sz="900" dirty="0">
                <a:solidFill>
                  <a:srgbClr val="000000"/>
                </a:solidFill>
                <a:latin typeface="Verdana" pitchFamily="34" charset="0"/>
                <a:ea typeface="Verdana" pitchFamily="34" charset="0"/>
                <a:cs typeface="Verdana" pitchFamily="34" charset="0"/>
              </a:rPr>
              <a:t> la </a:t>
            </a:r>
            <a:r>
              <a:rPr lang="en-CA" sz="900" dirty="0" err="1">
                <a:solidFill>
                  <a:srgbClr val="000000"/>
                </a:solidFill>
                <a:latin typeface="Verdana" pitchFamily="34" charset="0"/>
                <a:ea typeface="Verdana" pitchFamily="34" charset="0"/>
                <a:cs typeface="Verdana" pitchFamily="34" charset="0"/>
              </a:rPr>
              <a:t>transacción</a:t>
            </a:r>
            <a:r>
              <a:rPr lang="en-CA" sz="900" dirty="0">
                <a:solidFill>
                  <a:srgbClr val="000000"/>
                </a:solidFill>
                <a:latin typeface="Verdana" pitchFamily="34" charset="0"/>
                <a:ea typeface="Verdana" pitchFamily="34" charset="0"/>
                <a:cs typeface="Verdana" pitchFamily="34" charset="0"/>
              </a:rPr>
              <a:t>, </a:t>
            </a:r>
            <a:r>
              <a:rPr lang="en-CA" sz="900" dirty="0" err="1">
                <a:solidFill>
                  <a:srgbClr val="000000"/>
                </a:solidFill>
                <a:latin typeface="Verdana" pitchFamily="34" charset="0"/>
                <a:ea typeface="Verdana" pitchFamily="34" charset="0"/>
                <a:cs typeface="Verdana" pitchFamily="34" charset="0"/>
              </a:rPr>
              <a:t>puesto</a:t>
            </a:r>
            <a:r>
              <a:rPr lang="en-CA" sz="900" dirty="0">
                <a:solidFill>
                  <a:srgbClr val="000000"/>
                </a:solidFill>
                <a:latin typeface="Verdana" pitchFamily="34" charset="0"/>
                <a:ea typeface="Verdana" pitchFamily="34" charset="0"/>
                <a:cs typeface="Verdana" pitchFamily="34" charset="0"/>
              </a:rPr>
              <a:t> </a:t>
            </a:r>
            <a:r>
              <a:rPr lang="en-CA" sz="900" dirty="0" err="1">
                <a:solidFill>
                  <a:srgbClr val="000000"/>
                </a:solidFill>
                <a:latin typeface="Verdana" pitchFamily="34" charset="0"/>
                <a:ea typeface="Verdana" pitchFamily="34" charset="0"/>
                <a:cs typeface="Verdana" pitchFamily="34" charset="0"/>
              </a:rPr>
              <a:t>que</a:t>
            </a:r>
            <a:r>
              <a:rPr lang="en-CA" sz="900" dirty="0">
                <a:solidFill>
                  <a:srgbClr val="000000"/>
                </a:solidFill>
                <a:latin typeface="Verdana" pitchFamily="34" charset="0"/>
                <a:ea typeface="Verdana" pitchFamily="34" charset="0"/>
                <a:cs typeface="Verdana" pitchFamily="34" charset="0"/>
              </a:rPr>
              <a:t> la </a:t>
            </a:r>
            <a:r>
              <a:rPr lang="en-CA" sz="900" dirty="0" err="1">
                <a:solidFill>
                  <a:srgbClr val="000000"/>
                </a:solidFill>
                <a:latin typeface="Verdana" pitchFamily="34" charset="0"/>
                <a:ea typeface="Verdana" pitchFamily="34" charset="0"/>
                <a:cs typeface="Verdana" pitchFamily="34" charset="0"/>
              </a:rPr>
              <a:t>regla</a:t>
            </a:r>
            <a:r>
              <a:rPr lang="en-CA" sz="900" dirty="0">
                <a:solidFill>
                  <a:srgbClr val="000000"/>
                </a:solidFill>
                <a:latin typeface="Verdana" pitchFamily="34" charset="0"/>
                <a:ea typeface="Verdana" pitchFamily="34" charset="0"/>
                <a:cs typeface="Verdana" pitchFamily="34" charset="0"/>
              </a:rPr>
              <a:t> no </a:t>
            </a:r>
            <a:r>
              <a:rPr lang="en-CA" sz="900" dirty="0" err="1">
                <a:solidFill>
                  <a:srgbClr val="000000"/>
                </a:solidFill>
                <a:latin typeface="Verdana" pitchFamily="34" charset="0"/>
                <a:ea typeface="Verdana" pitchFamily="34" charset="0"/>
                <a:cs typeface="Verdana" pitchFamily="34" charset="0"/>
              </a:rPr>
              <a:t>tiene</a:t>
            </a:r>
            <a:r>
              <a:rPr lang="en-CA" sz="900" dirty="0">
                <a:solidFill>
                  <a:srgbClr val="000000"/>
                </a:solidFill>
                <a:latin typeface="Verdana" pitchFamily="34" charset="0"/>
                <a:ea typeface="Verdana" pitchFamily="34" charset="0"/>
                <a:cs typeface="Verdana" pitchFamily="34" charset="0"/>
              </a:rPr>
              <a:t> </a:t>
            </a:r>
            <a:r>
              <a:rPr lang="en-CA" sz="900" dirty="0" err="1">
                <a:solidFill>
                  <a:srgbClr val="000000"/>
                </a:solidFill>
                <a:latin typeface="Verdana" pitchFamily="34" charset="0"/>
                <a:ea typeface="Verdana" pitchFamily="34" charset="0"/>
                <a:cs typeface="Verdana" pitchFamily="34" charset="0"/>
              </a:rPr>
              <a:t>una</a:t>
            </a:r>
            <a:r>
              <a:rPr lang="en-CA" sz="900" dirty="0">
                <a:solidFill>
                  <a:srgbClr val="000000"/>
                </a:solidFill>
                <a:latin typeface="Verdana" pitchFamily="34" charset="0"/>
                <a:ea typeface="Verdana" pitchFamily="34" charset="0"/>
                <a:cs typeface="Verdana" pitchFamily="34" charset="0"/>
              </a:rPr>
              <a:t> </a:t>
            </a:r>
            <a:r>
              <a:rPr lang="en-CA" sz="900" dirty="0" err="1">
                <a:solidFill>
                  <a:srgbClr val="000000"/>
                </a:solidFill>
                <a:latin typeface="Verdana" pitchFamily="34" charset="0"/>
                <a:ea typeface="Verdana" pitchFamily="34" charset="0"/>
                <a:cs typeface="Verdana" pitchFamily="34" charset="0"/>
              </a:rPr>
              <a:t>condición</a:t>
            </a:r>
            <a:r>
              <a:rPr lang="en-CA" sz="900" dirty="0">
                <a:solidFill>
                  <a:srgbClr val="000000"/>
                </a:solidFill>
                <a:latin typeface="Verdana" pitchFamily="34" charset="0"/>
                <a:ea typeface="Verdana" pitchFamily="34" charset="0"/>
                <a:cs typeface="Verdana" pitchFamily="34" charset="0"/>
              </a:rPr>
              <a:t> </a:t>
            </a:r>
            <a:r>
              <a:rPr lang="en-CA" sz="900" dirty="0" err="1">
                <a:solidFill>
                  <a:srgbClr val="000000"/>
                </a:solidFill>
                <a:latin typeface="Verdana" pitchFamily="34" charset="0"/>
                <a:ea typeface="Verdana" pitchFamily="34" charset="0"/>
                <a:cs typeface="Verdana" pitchFamily="34" charset="0"/>
              </a:rPr>
              <a:t>definida</a:t>
            </a:r>
            <a:r>
              <a:rPr lang="en-CA" sz="900" dirty="0">
                <a:solidFill>
                  <a:srgbClr val="000000"/>
                </a:solidFill>
                <a:latin typeface="Verdana" pitchFamily="34" charset="0"/>
                <a:ea typeface="Verdana" pitchFamily="34" charset="0"/>
                <a:cs typeface="Verdana" pitchFamily="34" charset="0"/>
              </a:rPr>
              <a:t> </a:t>
            </a:r>
            <a:r>
              <a:rPr lang="en-CA" sz="900" dirty="0" err="1">
                <a:solidFill>
                  <a:srgbClr val="000000"/>
                </a:solidFill>
                <a:latin typeface="Verdana" pitchFamily="34" charset="0"/>
                <a:ea typeface="Verdana" pitchFamily="34" charset="0"/>
                <a:cs typeface="Verdana" pitchFamily="34" charset="0"/>
              </a:rPr>
              <a:t>que</a:t>
            </a:r>
            <a:r>
              <a:rPr lang="en-CA" sz="900" dirty="0">
                <a:solidFill>
                  <a:srgbClr val="000000"/>
                </a:solidFill>
                <a:latin typeface="Verdana" pitchFamily="34" charset="0"/>
                <a:ea typeface="Verdana" pitchFamily="34" charset="0"/>
                <a:cs typeface="Verdana" pitchFamily="34" charset="0"/>
              </a:rPr>
              <a:t> determine </a:t>
            </a:r>
            <a:r>
              <a:rPr lang="en-CA" sz="900" dirty="0" err="1">
                <a:solidFill>
                  <a:srgbClr val="000000"/>
                </a:solidFill>
                <a:latin typeface="Verdana" pitchFamily="34" charset="0"/>
                <a:ea typeface="Verdana" pitchFamily="34" charset="0"/>
                <a:cs typeface="Verdana" pitchFamily="34" charset="0"/>
              </a:rPr>
              <a:t>su</a:t>
            </a:r>
            <a:r>
              <a:rPr lang="en-CA" sz="900" dirty="0">
                <a:solidFill>
                  <a:srgbClr val="000000"/>
                </a:solidFill>
                <a:latin typeface="Verdana" pitchFamily="34" charset="0"/>
                <a:ea typeface="Verdana" pitchFamily="34" charset="0"/>
                <a:cs typeface="Verdana" pitchFamily="34" charset="0"/>
              </a:rPr>
              <a:t> </a:t>
            </a:r>
            <a:r>
              <a:rPr lang="en-CA" sz="900" dirty="0" err="1">
                <a:solidFill>
                  <a:srgbClr val="000000"/>
                </a:solidFill>
                <a:latin typeface="Verdana" pitchFamily="34" charset="0"/>
                <a:ea typeface="Verdana" pitchFamily="34" charset="0"/>
                <a:cs typeface="Verdana" pitchFamily="34" charset="0"/>
              </a:rPr>
              <a:t>ejecución</a:t>
            </a:r>
            <a:r>
              <a:rPr lang="en-CA" sz="900" dirty="0">
                <a:solidFill>
                  <a:srgbClr val="000000"/>
                </a:solidFill>
                <a:latin typeface="Verdana" pitchFamily="34" charset="0"/>
                <a:ea typeface="Verdana" pitchFamily="34" charset="0"/>
                <a:cs typeface="Verdana" pitchFamily="34" charset="0"/>
              </a:rPr>
              <a:t> </a:t>
            </a:r>
            <a:r>
              <a:rPr lang="en-CA" sz="900" dirty="0" err="1">
                <a:solidFill>
                  <a:srgbClr val="000000"/>
                </a:solidFill>
                <a:latin typeface="Verdana" pitchFamily="34" charset="0"/>
                <a:ea typeface="Verdana" pitchFamily="34" charset="0"/>
                <a:cs typeface="Verdana" pitchFamily="34" charset="0"/>
              </a:rPr>
              <a:t>ni</a:t>
            </a:r>
            <a:r>
              <a:rPr lang="en-CA" sz="900" dirty="0">
                <a:solidFill>
                  <a:srgbClr val="000000"/>
                </a:solidFill>
                <a:latin typeface="Verdana" pitchFamily="34" charset="0"/>
                <a:ea typeface="Verdana" pitchFamily="34" charset="0"/>
                <a:cs typeface="Verdana" pitchFamily="34" charset="0"/>
              </a:rPr>
              <a:t> </a:t>
            </a:r>
            <a:r>
              <a:rPr lang="en-CA" sz="900" dirty="0" err="1">
                <a:solidFill>
                  <a:srgbClr val="000000"/>
                </a:solidFill>
                <a:latin typeface="Verdana" pitchFamily="34" charset="0"/>
                <a:ea typeface="Verdana" pitchFamily="34" charset="0"/>
                <a:cs typeface="Verdana" pitchFamily="34" charset="0"/>
              </a:rPr>
              <a:t>envía</a:t>
            </a:r>
            <a:r>
              <a:rPr lang="en-CA" sz="900" dirty="0">
                <a:solidFill>
                  <a:srgbClr val="000000"/>
                </a:solidFill>
                <a:latin typeface="Verdana" pitchFamily="34" charset="0"/>
                <a:ea typeface="Verdana" pitchFamily="34" charset="0"/>
                <a:cs typeface="Verdana" pitchFamily="34" charset="0"/>
              </a:rPr>
              <a:t> </a:t>
            </a:r>
            <a:r>
              <a:rPr lang="en-CA" sz="900" dirty="0" err="1">
                <a:solidFill>
                  <a:srgbClr val="000000"/>
                </a:solidFill>
                <a:latin typeface="Verdana" pitchFamily="34" charset="0"/>
                <a:ea typeface="Verdana" pitchFamily="34" charset="0"/>
                <a:cs typeface="Verdana" pitchFamily="34" charset="0"/>
              </a:rPr>
              <a:t>parámetros</a:t>
            </a:r>
            <a:r>
              <a:rPr lang="en-CA" sz="900" dirty="0">
                <a:solidFill>
                  <a:srgbClr val="000000"/>
                </a:solidFill>
                <a:latin typeface="Verdana" pitchFamily="34" charset="0"/>
                <a:ea typeface="Verdana" pitchFamily="34" charset="0"/>
                <a:cs typeface="Verdana" pitchFamily="34" charset="0"/>
              </a:rPr>
              <a:t> al </a:t>
            </a:r>
            <a:r>
              <a:rPr lang="en-CA" sz="900" dirty="0" err="1">
                <a:solidFill>
                  <a:srgbClr val="000000"/>
                </a:solidFill>
                <a:latin typeface="Verdana" pitchFamily="34" charset="0"/>
                <a:ea typeface="Verdana" pitchFamily="34" charset="0"/>
                <a:cs typeface="Verdana" pitchFamily="34" charset="0"/>
              </a:rPr>
              <a:t>objeto</a:t>
            </a:r>
            <a:r>
              <a:rPr lang="en-CA" sz="900" dirty="0">
                <a:solidFill>
                  <a:srgbClr val="000000"/>
                </a:solidFill>
                <a:latin typeface="Verdana" pitchFamily="34" charset="0"/>
                <a:ea typeface="Verdana" pitchFamily="34" charset="0"/>
                <a:cs typeface="Verdana" pitchFamily="34" charset="0"/>
              </a:rPr>
              <a:t> </a:t>
            </a:r>
            <a:r>
              <a:rPr lang="en-CA" sz="900" dirty="0" err="1">
                <a:solidFill>
                  <a:srgbClr val="000000"/>
                </a:solidFill>
                <a:latin typeface="Verdana" pitchFamily="34" charset="0"/>
                <a:ea typeface="Verdana" pitchFamily="34" charset="0"/>
                <a:cs typeface="Verdana" pitchFamily="34" charset="0"/>
              </a:rPr>
              <a:t>invocado</a:t>
            </a:r>
            <a:r>
              <a:rPr lang="en-CA" sz="900" dirty="0">
                <a:solidFill>
                  <a:srgbClr val="000000"/>
                </a:solidFill>
                <a:latin typeface="Verdana" pitchFamily="34" charset="0"/>
                <a:ea typeface="Verdana" pitchFamily="34" charset="0"/>
                <a:cs typeface="Verdana" pitchFamily="34" charset="0"/>
              </a:rPr>
              <a:t> </a:t>
            </a:r>
            <a:r>
              <a:rPr lang="en-CA" sz="900" dirty="0" err="1">
                <a:solidFill>
                  <a:srgbClr val="000000"/>
                </a:solidFill>
                <a:latin typeface="Verdana" pitchFamily="34" charset="0"/>
                <a:ea typeface="Verdana" pitchFamily="34" charset="0"/>
                <a:cs typeface="Verdana" pitchFamily="34" charset="0"/>
              </a:rPr>
              <a:t>por</a:t>
            </a:r>
            <a:r>
              <a:rPr lang="en-CA" sz="900" dirty="0">
                <a:solidFill>
                  <a:srgbClr val="000000"/>
                </a:solidFill>
                <a:latin typeface="Verdana" pitchFamily="34" charset="0"/>
                <a:ea typeface="Verdana" pitchFamily="34" charset="0"/>
                <a:cs typeface="Verdana" pitchFamily="34" charset="0"/>
              </a:rPr>
              <a:t> los </a:t>
            </a:r>
            <a:r>
              <a:rPr lang="en-CA" sz="900" dirty="0" err="1">
                <a:solidFill>
                  <a:srgbClr val="000000"/>
                </a:solidFill>
                <a:latin typeface="Verdana" pitchFamily="34" charset="0"/>
                <a:ea typeface="Verdana" pitchFamily="34" charset="0"/>
                <a:cs typeface="Verdana" pitchFamily="34" charset="0"/>
              </a:rPr>
              <a:t>cuales</a:t>
            </a:r>
            <a:r>
              <a:rPr lang="en-CA" sz="900" dirty="0">
                <a:solidFill>
                  <a:srgbClr val="000000"/>
                </a:solidFill>
                <a:latin typeface="Verdana" pitchFamily="34" charset="0"/>
                <a:ea typeface="Verdana" pitchFamily="34" charset="0"/>
                <a:cs typeface="Verdana" pitchFamily="34" charset="0"/>
              </a:rPr>
              <a:t> </a:t>
            </a:r>
            <a:r>
              <a:rPr lang="en-CA" sz="900" dirty="0" err="1">
                <a:solidFill>
                  <a:srgbClr val="000000"/>
                </a:solidFill>
                <a:latin typeface="Verdana" pitchFamily="34" charset="0"/>
                <a:ea typeface="Verdana" pitchFamily="34" charset="0"/>
                <a:cs typeface="Verdana" pitchFamily="34" charset="0"/>
              </a:rPr>
              <a:t>haya</a:t>
            </a:r>
            <a:r>
              <a:rPr lang="en-CA" sz="900" dirty="0">
                <a:solidFill>
                  <a:srgbClr val="000000"/>
                </a:solidFill>
                <a:latin typeface="Verdana" pitchFamily="34" charset="0"/>
                <a:ea typeface="Verdana" pitchFamily="34" charset="0"/>
                <a:cs typeface="Verdana" pitchFamily="34" charset="0"/>
              </a:rPr>
              <a:t> </a:t>
            </a:r>
            <a:r>
              <a:rPr lang="en-CA" sz="900" dirty="0" err="1">
                <a:solidFill>
                  <a:srgbClr val="000000"/>
                </a:solidFill>
                <a:latin typeface="Verdana" pitchFamily="34" charset="0"/>
                <a:ea typeface="Verdana" pitchFamily="34" charset="0"/>
                <a:cs typeface="Verdana" pitchFamily="34" charset="0"/>
              </a:rPr>
              <a:t>que</a:t>
            </a:r>
            <a:r>
              <a:rPr lang="en-CA" sz="900" dirty="0">
                <a:solidFill>
                  <a:srgbClr val="000000"/>
                </a:solidFill>
                <a:latin typeface="Verdana" pitchFamily="34" charset="0"/>
                <a:ea typeface="Verdana" pitchFamily="34" charset="0"/>
                <a:cs typeface="Verdana" pitchFamily="34" charset="0"/>
              </a:rPr>
              <a:t> </a:t>
            </a:r>
            <a:r>
              <a:rPr lang="en-CA" sz="900" dirty="0" err="1">
                <a:solidFill>
                  <a:srgbClr val="000000"/>
                </a:solidFill>
                <a:latin typeface="Verdana" pitchFamily="34" charset="0"/>
                <a:ea typeface="Verdana" pitchFamily="34" charset="0"/>
                <a:cs typeface="Verdana" pitchFamily="34" charset="0"/>
              </a:rPr>
              <a:t>esperar</a:t>
            </a:r>
            <a:r>
              <a:rPr lang="en-CA" sz="900" dirty="0">
                <a:solidFill>
                  <a:srgbClr val="000000"/>
                </a:solidFill>
                <a:latin typeface="Verdana" pitchFamily="34" charset="0"/>
                <a:ea typeface="Verdana" pitchFamily="34" charset="0"/>
                <a:cs typeface="Verdana" pitchFamily="34" charset="0"/>
              </a:rPr>
              <a:t> </a:t>
            </a:r>
            <a:r>
              <a:rPr lang="en-CA" sz="900" dirty="0" err="1">
                <a:solidFill>
                  <a:srgbClr val="000000"/>
                </a:solidFill>
                <a:latin typeface="Verdana" pitchFamily="34" charset="0"/>
                <a:ea typeface="Verdana" pitchFamily="34" charset="0"/>
                <a:cs typeface="Verdana" pitchFamily="34" charset="0"/>
              </a:rPr>
              <a:t>su</a:t>
            </a:r>
            <a:r>
              <a:rPr lang="en-CA" sz="900" dirty="0">
                <a:solidFill>
                  <a:srgbClr val="000000"/>
                </a:solidFill>
                <a:latin typeface="Verdana" pitchFamily="34" charset="0"/>
                <a:ea typeface="Verdana" pitchFamily="34" charset="0"/>
                <a:cs typeface="Verdana" pitchFamily="34" charset="0"/>
              </a:rPr>
              <a:t> valor.</a:t>
            </a:r>
          </a:p>
          <a:p>
            <a:pPr algn="just" eaLnBrk="1" hangingPunct="1">
              <a:lnSpc>
                <a:spcPts val="1100"/>
              </a:lnSpc>
            </a:pPr>
            <a:endParaRPr lang="en-CA" sz="900" dirty="0">
              <a:solidFill>
                <a:srgbClr val="000000"/>
              </a:solidFill>
              <a:latin typeface="Verdana" pitchFamily="34" charset="0"/>
              <a:ea typeface="Verdana" pitchFamily="34" charset="0"/>
              <a:cs typeface="Verdana" pitchFamily="34" charset="0"/>
            </a:endParaRPr>
          </a:p>
          <a:p>
            <a:pPr algn="just" eaLnBrk="1" hangingPunct="1">
              <a:lnSpc>
                <a:spcPts val="1100"/>
              </a:lnSpc>
            </a:pPr>
            <a:r>
              <a:rPr lang="en-CA" sz="900" dirty="0">
                <a:solidFill>
                  <a:srgbClr val="000000"/>
                </a:solidFill>
                <a:latin typeface="Verdana" pitchFamily="34" charset="0"/>
                <a:ea typeface="Verdana" pitchFamily="34" charset="0"/>
                <a:cs typeface="Verdana" pitchFamily="34" charset="0"/>
              </a:rPr>
              <a:t>Sin embargo, </a:t>
            </a:r>
            <a:r>
              <a:rPr lang="en-CA" sz="900" dirty="0" err="1">
                <a:solidFill>
                  <a:srgbClr val="000000"/>
                </a:solidFill>
                <a:latin typeface="Verdana" pitchFamily="34" charset="0"/>
                <a:ea typeface="Verdana" pitchFamily="34" charset="0"/>
                <a:cs typeface="Verdana" pitchFamily="34" charset="0"/>
              </a:rPr>
              <a:t>nuestra</a:t>
            </a:r>
            <a:r>
              <a:rPr lang="en-CA" sz="900" dirty="0">
                <a:solidFill>
                  <a:srgbClr val="000000"/>
                </a:solidFill>
                <a:latin typeface="Verdana" pitchFamily="34" charset="0"/>
                <a:ea typeface="Verdana" pitchFamily="34" charset="0"/>
                <a:cs typeface="Verdana" pitchFamily="34" charset="0"/>
              </a:rPr>
              <a:t> </a:t>
            </a:r>
            <a:r>
              <a:rPr lang="en-CA" sz="900" dirty="0" err="1">
                <a:solidFill>
                  <a:srgbClr val="000000"/>
                </a:solidFill>
                <a:latin typeface="Verdana" pitchFamily="34" charset="0"/>
                <a:ea typeface="Verdana" pitchFamily="34" charset="0"/>
                <a:cs typeface="Verdana" pitchFamily="34" charset="0"/>
              </a:rPr>
              <a:t>necesidad</a:t>
            </a:r>
            <a:r>
              <a:rPr lang="en-CA" sz="900" dirty="0">
                <a:solidFill>
                  <a:srgbClr val="000000"/>
                </a:solidFill>
                <a:latin typeface="Verdana" pitchFamily="34" charset="0"/>
                <a:ea typeface="Verdana" pitchFamily="34" charset="0"/>
                <a:cs typeface="Verdana" pitchFamily="34" charset="0"/>
              </a:rPr>
              <a:t> </a:t>
            </a:r>
            <a:r>
              <a:rPr lang="en-CA" sz="900" dirty="0" err="1">
                <a:solidFill>
                  <a:srgbClr val="000000"/>
                </a:solidFill>
                <a:latin typeface="Verdana" pitchFamily="34" charset="0"/>
                <a:ea typeface="Verdana" pitchFamily="34" charset="0"/>
                <a:cs typeface="Verdana" pitchFamily="34" charset="0"/>
              </a:rPr>
              <a:t>es</a:t>
            </a:r>
            <a:r>
              <a:rPr lang="en-CA" sz="900" dirty="0">
                <a:solidFill>
                  <a:srgbClr val="000000"/>
                </a:solidFill>
                <a:latin typeface="Verdana" pitchFamily="34" charset="0"/>
                <a:ea typeface="Verdana" pitchFamily="34" charset="0"/>
                <a:cs typeface="Verdana" pitchFamily="34" charset="0"/>
              </a:rPr>
              <a:t> </a:t>
            </a:r>
            <a:r>
              <a:rPr lang="en-CA" sz="900" dirty="0" err="1">
                <a:solidFill>
                  <a:srgbClr val="000000"/>
                </a:solidFill>
                <a:latin typeface="Verdana" pitchFamily="34" charset="0"/>
                <a:ea typeface="Verdana" pitchFamily="34" charset="0"/>
                <a:cs typeface="Verdana" pitchFamily="34" charset="0"/>
              </a:rPr>
              <a:t>que</a:t>
            </a:r>
            <a:r>
              <a:rPr lang="en-CA" sz="900" dirty="0">
                <a:solidFill>
                  <a:srgbClr val="000000"/>
                </a:solidFill>
                <a:latin typeface="Verdana" pitchFamily="34" charset="0"/>
                <a:ea typeface="Verdana" pitchFamily="34" charset="0"/>
                <a:cs typeface="Verdana" pitchFamily="34" charset="0"/>
              </a:rPr>
              <a:t> la </a:t>
            </a:r>
            <a:r>
              <a:rPr lang="en-CA" sz="900" dirty="0" err="1">
                <a:solidFill>
                  <a:srgbClr val="000000"/>
                </a:solidFill>
                <a:latin typeface="Verdana" pitchFamily="34" charset="0"/>
                <a:ea typeface="Verdana" pitchFamily="34" charset="0"/>
                <a:cs typeface="Verdana" pitchFamily="34" charset="0"/>
              </a:rPr>
              <a:t>llamada</a:t>
            </a:r>
            <a:r>
              <a:rPr lang="en-CA" sz="900" dirty="0">
                <a:solidFill>
                  <a:srgbClr val="000000"/>
                </a:solidFill>
                <a:latin typeface="Verdana" pitchFamily="34" charset="0"/>
                <a:ea typeface="Verdana" pitchFamily="34" charset="0"/>
                <a:cs typeface="Verdana" pitchFamily="34" charset="0"/>
              </a:rPr>
              <a:t> al </a:t>
            </a:r>
            <a:r>
              <a:rPr lang="en-CA" sz="900" dirty="0" err="1">
                <a:solidFill>
                  <a:srgbClr val="000000"/>
                </a:solidFill>
                <a:latin typeface="Verdana" pitchFamily="34" charset="0"/>
                <a:ea typeface="Verdana" pitchFamily="34" charset="0"/>
                <a:cs typeface="Verdana" pitchFamily="34" charset="0"/>
              </a:rPr>
              <a:t>procedimiento</a:t>
            </a:r>
            <a:r>
              <a:rPr lang="en-CA" sz="900" dirty="0">
                <a:solidFill>
                  <a:srgbClr val="000000"/>
                </a:solidFill>
                <a:latin typeface="Verdana" pitchFamily="34" charset="0"/>
                <a:ea typeface="Verdana" pitchFamily="34" charset="0"/>
                <a:cs typeface="Verdana" pitchFamily="34" charset="0"/>
              </a:rPr>
              <a:t> se </a:t>
            </a:r>
            <a:r>
              <a:rPr lang="en-CA" sz="900" dirty="0" err="1">
                <a:solidFill>
                  <a:srgbClr val="000000"/>
                </a:solidFill>
                <a:latin typeface="Verdana" pitchFamily="34" charset="0"/>
                <a:ea typeface="Verdana" pitchFamily="34" charset="0"/>
                <a:cs typeface="Verdana" pitchFamily="34" charset="0"/>
              </a:rPr>
              <a:t>ejecute</a:t>
            </a:r>
            <a:r>
              <a:rPr lang="en-CA" sz="900" dirty="0">
                <a:solidFill>
                  <a:srgbClr val="000000"/>
                </a:solidFill>
                <a:latin typeface="Verdana" pitchFamily="34" charset="0"/>
                <a:ea typeface="Verdana" pitchFamily="34" charset="0"/>
                <a:cs typeface="Verdana" pitchFamily="34" charset="0"/>
              </a:rPr>
              <a:t> </a:t>
            </a:r>
            <a:r>
              <a:rPr lang="en-CA" sz="900" dirty="0" err="1">
                <a:solidFill>
                  <a:srgbClr val="000000"/>
                </a:solidFill>
                <a:latin typeface="Verdana" pitchFamily="34" charset="0"/>
                <a:ea typeface="Verdana" pitchFamily="34" charset="0"/>
                <a:cs typeface="Verdana" pitchFamily="34" charset="0"/>
              </a:rPr>
              <a:t>inmediatamente</a:t>
            </a:r>
            <a:r>
              <a:rPr lang="en-CA" sz="900" dirty="0">
                <a:solidFill>
                  <a:srgbClr val="000000"/>
                </a:solidFill>
                <a:latin typeface="Verdana" pitchFamily="34" charset="0"/>
                <a:ea typeface="Verdana" pitchFamily="34" charset="0"/>
                <a:cs typeface="Verdana" pitchFamily="34" charset="0"/>
              </a:rPr>
              <a:t> </a:t>
            </a:r>
            <a:r>
              <a:rPr lang="en-CA" sz="900" dirty="0" err="1">
                <a:solidFill>
                  <a:srgbClr val="000000"/>
                </a:solidFill>
                <a:latin typeface="Verdana" pitchFamily="34" charset="0"/>
                <a:ea typeface="Verdana" pitchFamily="34" charset="0"/>
                <a:cs typeface="Verdana" pitchFamily="34" charset="0"/>
              </a:rPr>
              <a:t>después</a:t>
            </a:r>
            <a:r>
              <a:rPr lang="en-CA" sz="900" dirty="0">
                <a:solidFill>
                  <a:srgbClr val="000000"/>
                </a:solidFill>
                <a:latin typeface="Verdana" pitchFamily="34" charset="0"/>
                <a:ea typeface="Verdana" pitchFamily="34" charset="0"/>
                <a:cs typeface="Verdana" pitchFamily="34" charset="0"/>
              </a:rPr>
              <a:t> </a:t>
            </a:r>
            <a:r>
              <a:rPr lang="en-CA" sz="900" dirty="0" err="1">
                <a:solidFill>
                  <a:srgbClr val="000000"/>
                </a:solidFill>
                <a:latin typeface="Verdana" pitchFamily="34" charset="0"/>
                <a:ea typeface="Verdana" pitchFamily="34" charset="0"/>
                <a:cs typeface="Verdana" pitchFamily="34" charset="0"/>
              </a:rPr>
              <a:t>que</a:t>
            </a:r>
            <a:r>
              <a:rPr lang="en-CA" sz="900" dirty="0">
                <a:solidFill>
                  <a:srgbClr val="000000"/>
                </a:solidFill>
                <a:latin typeface="Verdana" pitchFamily="34" charset="0"/>
                <a:ea typeface="Verdana" pitchFamily="34" charset="0"/>
                <a:cs typeface="Verdana" pitchFamily="34" charset="0"/>
              </a:rPr>
              <a:t> el </a:t>
            </a:r>
            <a:r>
              <a:rPr lang="en-CA" sz="900" dirty="0" err="1">
                <a:solidFill>
                  <a:srgbClr val="000000"/>
                </a:solidFill>
                <a:latin typeface="Verdana" pitchFamily="34" charset="0"/>
                <a:ea typeface="Verdana" pitchFamily="34" charset="0"/>
                <a:cs typeface="Verdana" pitchFamily="34" charset="0"/>
              </a:rPr>
              <a:t>usuario</a:t>
            </a:r>
            <a:r>
              <a:rPr lang="en-CA" sz="900" dirty="0">
                <a:solidFill>
                  <a:srgbClr val="000000"/>
                </a:solidFill>
                <a:latin typeface="Verdana" pitchFamily="34" charset="0"/>
                <a:ea typeface="Verdana" pitchFamily="34" charset="0"/>
                <a:cs typeface="Verdana" pitchFamily="34" charset="0"/>
              </a:rPr>
              <a:t> </a:t>
            </a:r>
            <a:r>
              <a:rPr lang="en-CA" sz="900" dirty="0" err="1">
                <a:solidFill>
                  <a:srgbClr val="000000"/>
                </a:solidFill>
                <a:latin typeface="Verdana" pitchFamily="34" charset="0"/>
                <a:ea typeface="Verdana" pitchFamily="34" charset="0"/>
                <a:cs typeface="Verdana" pitchFamily="34" charset="0"/>
              </a:rPr>
              <a:t>haya</a:t>
            </a:r>
            <a:r>
              <a:rPr lang="en-CA" sz="900" dirty="0">
                <a:solidFill>
                  <a:srgbClr val="000000"/>
                </a:solidFill>
                <a:latin typeface="Verdana" pitchFamily="34" charset="0"/>
                <a:ea typeface="Verdana" pitchFamily="34" charset="0"/>
                <a:cs typeface="Verdana" pitchFamily="34" charset="0"/>
              </a:rPr>
              <a:t> </a:t>
            </a:r>
            <a:r>
              <a:rPr lang="en-CA" sz="900" dirty="0" err="1">
                <a:solidFill>
                  <a:srgbClr val="000000"/>
                </a:solidFill>
                <a:latin typeface="Verdana" pitchFamily="34" charset="0"/>
                <a:ea typeface="Verdana" pitchFamily="34" charset="0"/>
                <a:cs typeface="Verdana" pitchFamily="34" charset="0"/>
              </a:rPr>
              <a:t>confirmado</a:t>
            </a:r>
            <a:r>
              <a:rPr lang="en-CA" sz="900" dirty="0">
                <a:solidFill>
                  <a:srgbClr val="000000"/>
                </a:solidFill>
                <a:latin typeface="Verdana" pitchFamily="34" charset="0"/>
                <a:ea typeface="Verdana" pitchFamily="34" charset="0"/>
                <a:cs typeface="Verdana" pitchFamily="34" charset="0"/>
              </a:rPr>
              <a:t> </a:t>
            </a:r>
            <a:r>
              <a:rPr lang="en-CA" sz="900" dirty="0" err="1">
                <a:solidFill>
                  <a:srgbClr val="000000"/>
                </a:solidFill>
                <a:latin typeface="Verdana" pitchFamily="34" charset="0"/>
                <a:ea typeface="Verdana" pitchFamily="34" charset="0"/>
                <a:cs typeface="Verdana" pitchFamily="34" charset="0"/>
              </a:rPr>
              <a:t>que</a:t>
            </a:r>
            <a:r>
              <a:rPr lang="en-CA" sz="900" dirty="0">
                <a:solidFill>
                  <a:srgbClr val="000000"/>
                </a:solidFill>
                <a:latin typeface="Verdana" pitchFamily="34" charset="0"/>
                <a:ea typeface="Verdana" pitchFamily="34" charset="0"/>
                <a:cs typeface="Verdana" pitchFamily="34" charset="0"/>
              </a:rPr>
              <a:t> </a:t>
            </a:r>
            <a:r>
              <a:rPr lang="en-CA" sz="900" dirty="0" err="1">
                <a:solidFill>
                  <a:srgbClr val="000000"/>
                </a:solidFill>
                <a:latin typeface="Verdana" pitchFamily="34" charset="0"/>
                <a:ea typeface="Verdana" pitchFamily="34" charset="0"/>
                <a:cs typeface="Verdana" pitchFamily="34" charset="0"/>
              </a:rPr>
              <a:t>desea</a:t>
            </a:r>
            <a:r>
              <a:rPr lang="en-CA" sz="900" dirty="0">
                <a:solidFill>
                  <a:srgbClr val="000000"/>
                </a:solidFill>
                <a:latin typeface="Verdana" pitchFamily="34" charset="0"/>
                <a:ea typeface="Verdana" pitchFamily="34" charset="0"/>
                <a:cs typeface="Verdana" pitchFamily="34" charset="0"/>
              </a:rPr>
              <a:t> </a:t>
            </a:r>
            <a:r>
              <a:rPr lang="en-CA" sz="900" dirty="0" err="1">
                <a:solidFill>
                  <a:srgbClr val="000000"/>
                </a:solidFill>
                <a:latin typeface="Verdana" pitchFamily="34" charset="0"/>
                <a:ea typeface="Verdana" pitchFamily="34" charset="0"/>
                <a:cs typeface="Verdana" pitchFamily="34" charset="0"/>
              </a:rPr>
              <a:t>realizar</a:t>
            </a:r>
            <a:r>
              <a:rPr lang="en-CA" sz="900" dirty="0">
                <a:solidFill>
                  <a:srgbClr val="000000"/>
                </a:solidFill>
                <a:latin typeface="Verdana" pitchFamily="34" charset="0"/>
                <a:ea typeface="Verdana" pitchFamily="34" charset="0"/>
                <a:cs typeface="Verdana" pitchFamily="34" charset="0"/>
              </a:rPr>
              <a:t> la </a:t>
            </a:r>
            <a:r>
              <a:rPr lang="en-CA" sz="900" dirty="0" err="1">
                <a:solidFill>
                  <a:srgbClr val="000000"/>
                </a:solidFill>
                <a:latin typeface="Verdana" pitchFamily="34" charset="0"/>
                <a:ea typeface="Verdana" pitchFamily="34" charset="0"/>
                <a:cs typeface="Verdana" pitchFamily="34" charset="0"/>
              </a:rPr>
              <a:t>inserción</a:t>
            </a:r>
            <a:r>
              <a:rPr lang="en-CA" sz="900" dirty="0">
                <a:solidFill>
                  <a:srgbClr val="000000"/>
                </a:solidFill>
                <a:latin typeface="Verdana" pitchFamily="34" charset="0"/>
                <a:ea typeface="Verdana" pitchFamily="34" charset="0"/>
                <a:cs typeface="Verdana" pitchFamily="34" charset="0"/>
              </a:rPr>
              <a:t> del </a:t>
            </a:r>
            <a:r>
              <a:rPr lang="en-CA" sz="900" dirty="0" err="1">
                <a:solidFill>
                  <a:srgbClr val="000000"/>
                </a:solidFill>
                <a:latin typeface="Verdana" pitchFamily="34" charset="0"/>
                <a:ea typeface="Verdana" pitchFamily="34" charset="0"/>
                <a:cs typeface="Verdana" pitchFamily="34" charset="0"/>
              </a:rPr>
              <a:t>vuelo</a:t>
            </a:r>
            <a:r>
              <a:rPr lang="en-CA" sz="900" dirty="0">
                <a:solidFill>
                  <a:srgbClr val="000000"/>
                </a:solidFill>
                <a:latin typeface="Verdana" pitchFamily="34" charset="0"/>
                <a:ea typeface="Verdana" pitchFamily="34" charset="0"/>
                <a:cs typeface="Verdana" pitchFamily="34" charset="0"/>
              </a:rPr>
              <a:t>, </a:t>
            </a:r>
            <a:r>
              <a:rPr lang="en-CA" sz="900" dirty="0" err="1">
                <a:solidFill>
                  <a:srgbClr val="000000"/>
                </a:solidFill>
                <a:latin typeface="Verdana" pitchFamily="34" charset="0"/>
                <a:ea typeface="Verdana" pitchFamily="34" charset="0"/>
                <a:cs typeface="Verdana" pitchFamily="34" charset="0"/>
              </a:rPr>
              <a:t>pues</a:t>
            </a:r>
            <a:r>
              <a:rPr lang="en-CA" sz="900" dirty="0">
                <a:solidFill>
                  <a:srgbClr val="000000"/>
                </a:solidFill>
                <a:latin typeface="Verdana" pitchFamily="34" charset="0"/>
                <a:ea typeface="Verdana" pitchFamily="34" charset="0"/>
                <a:cs typeface="Verdana" pitchFamily="34" charset="0"/>
              </a:rPr>
              <a:t> </a:t>
            </a:r>
            <a:r>
              <a:rPr lang="en-CA" sz="900" dirty="0" err="1">
                <a:solidFill>
                  <a:srgbClr val="000000"/>
                </a:solidFill>
                <a:latin typeface="Verdana" pitchFamily="34" charset="0"/>
                <a:ea typeface="Verdana" pitchFamily="34" charset="0"/>
                <a:cs typeface="Verdana" pitchFamily="34" charset="0"/>
              </a:rPr>
              <a:t>queremos</a:t>
            </a:r>
            <a:r>
              <a:rPr lang="en-CA" sz="900" dirty="0">
                <a:solidFill>
                  <a:srgbClr val="000000"/>
                </a:solidFill>
                <a:latin typeface="Verdana" pitchFamily="34" charset="0"/>
                <a:ea typeface="Verdana" pitchFamily="34" charset="0"/>
                <a:cs typeface="Verdana" pitchFamily="34" charset="0"/>
              </a:rPr>
              <a:t> </a:t>
            </a:r>
            <a:r>
              <a:rPr lang="en-CA" sz="900" dirty="0" err="1">
                <a:solidFill>
                  <a:srgbClr val="000000"/>
                </a:solidFill>
                <a:latin typeface="Verdana" pitchFamily="34" charset="0"/>
                <a:ea typeface="Verdana" pitchFamily="34" charset="0"/>
                <a:cs typeface="Verdana" pitchFamily="34" charset="0"/>
              </a:rPr>
              <a:t>evitar</a:t>
            </a:r>
            <a:r>
              <a:rPr lang="en-CA" sz="900" dirty="0">
                <a:solidFill>
                  <a:srgbClr val="000000"/>
                </a:solidFill>
                <a:latin typeface="Verdana" pitchFamily="34" charset="0"/>
                <a:ea typeface="Verdana" pitchFamily="34" charset="0"/>
                <a:cs typeface="Verdana" pitchFamily="34" charset="0"/>
              </a:rPr>
              <a:t> </a:t>
            </a:r>
            <a:r>
              <a:rPr lang="en-CA" sz="900" dirty="0" err="1">
                <a:solidFill>
                  <a:srgbClr val="000000"/>
                </a:solidFill>
                <a:latin typeface="Verdana" pitchFamily="34" charset="0"/>
                <a:ea typeface="Verdana" pitchFamily="34" charset="0"/>
                <a:cs typeface="Verdana" pitchFamily="34" charset="0"/>
              </a:rPr>
              <a:t>que</a:t>
            </a:r>
            <a:r>
              <a:rPr lang="en-CA" sz="900" dirty="0">
                <a:solidFill>
                  <a:srgbClr val="000000"/>
                </a:solidFill>
                <a:latin typeface="Verdana" pitchFamily="34" charset="0"/>
                <a:ea typeface="Verdana" pitchFamily="34" charset="0"/>
                <a:cs typeface="Verdana" pitchFamily="34" charset="0"/>
              </a:rPr>
              <a:t> </a:t>
            </a:r>
            <a:r>
              <a:rPr lang="en-CA" sz="900" dirty="0" err="1">
                <a:solidFill>
                  <a:srgbClr val="000000"/>
                </a:solidFill>
                <a:latin typeface="Verdana" pitchFamily="34" charset="0"/>
                <a:ea typeface="Verdana" pitchFamily="34" charset="0"/>
                <a:cs typeface="Verdana" pitchFamily="34" charset="0"/>
              </a:rPr>
              <a:t>suceda</a:t>
            </a:r>
            <a:r>
              <a:rPr lang="en-CA" sz="900" dirty="0">
                <a:solidFill>
                  <a:srgbClr val="000000"/>
                </a:solidFill>
                <a:latin typeface="Verdana" pitchFamily="34" charset="0"/>
                <a:ea typeface="Verdana" pitchFamily="34" charset="0"/>
                <a:cs typeface="Verdana" pitchFamily="34" charset="0"/>
              </a:rPr>
              <a:t> </a:t>
            </a:r>
            <a:r>
              <a:rPr lang="en-CA" sz="900" dirty="0" err="1">
                <a:solidFill>
                  <a:srgbClr val="000000"/>
                </a:solidFill>
                <a:latin typeface="Verdana" pitchFamily="34" charset="0"/>
                <a:ea typeface="Verdana" pitchFamily="34" charset="0"/>
                <a:cs typeface="Verdana" pitchFamily="34" charset="0"/>
              </a:rPr>
              <a:t>que</a:t>
            </a:r>
            <a:r>
              <a:rPr lang="en-CA" sz="900" dirty="0">
                <a:solidFill>
                  <a:srgbClr val="000000"/>
                </a:solidFill>
                <a:latin typeface="Verdana" pitchFamily="34" charset="0"/>
                <a:ea typeface="Verdana" pitchFamily="34" charset="0"/>
                <a:cs typeface="Verdana" pitchFamily="34" charset="0"/>
              </a:rPr>
              <a:t> el </a:t>
            </a:r>
            <a:r>
              <a:rPr lang="en-CA" sz="900" dirty="0" err="1">
                <a:solidFill>
                  <a:srgbClr val="000000"/>
                </a:solidFill>
                <a:latin typeface="Verdana" pitchFamily="34" charset="0"/>
                <a:ea typeface="Verdana" pitchFamily="34" charset="0"/>
                <a:cs typeface="Verdana" pitchFamily="34" charset="0"/>
              </a:rPr>
              <a:t>procedimiento</a:t>
            </a:r>
            <a:r>
              <a:rPr lang="en-CA" sz="900" dirty="0">
                <a:solidFill>
                  <a:srgbClr val="000000"/>
                </a:solidFill>
                <a:latin typeface="Verdana" pitchFamily="34" charset="0"/>
                <a:ea typeface="Verdana" pitchFamily="34" charset="0"/>
                <a:cs typeface="Verdana" pitchFamily="34" charset="0"/>
              </a:rPr>
              <a:t> </a:t>
            </a:r>
            <a:r>
              <a:rPr lang="en-CA" sz="900" dirty="0" err="1">
                <a:solidFill>
                  <a:srgbClr val="000000"/>
                </a:solidFill>
                <a:latin typeface="Verdana" pitchFamily="34" charset="0"/>
                <a:ea typeface="Verdana" pitchFamily="34" charset="0"/>
                <a:cs typeface="Verdana" pitchFamily="34" charset="0"/>
              </a:rPr>
              <a:t>devuelva</a:t>
            </a:r>
            <a:r>
              <a:rPr lang="en-CA" sz="900" dirty="0">
                <a:solidFill>
                  <a:srgbClr val="000000"/>
                </a:solidFill>
                <a:latin typeface="Verdana" pitchFamily="34" charset="0"/>
                <a:ea typeface="Verdana" pitchFamily="34" charset="0"/>
                <a:cs typeface="Verdana" pitchFamily="34" charset="0"/>
              </a:rPr>
              <a:t> un </a:t>
            </a:r>
            <a:r>
              <a:rPr lang="en-CA" sz="900" dirty="0" err="1">
                <a:solidFill>
                  <a:srgbClr val="000000"/>
                </a:solidFill>
                <a:latin typeface="Verdana" pitchFamily="34" charset="0"/>
                <a:ea typeface="Verdana" pitchFamily="34" charset="0"/>
                <a:cs typeface="Verdana" pitchFamily="34" charset="0"/>
              </a:rPr>
              <a:t>identificador</a:t>
            </a:r>
            <a:r>
              <a:rPr lang="en-CA" sz="900" dirty="0">
                <a:solidFill>
                  <a:srgbClr val="000000"/>
                </a:solidFill>
                <a:latin typeface="Verdana" pitchFamily="34" charset="0"/>
                <a:ea typeface="Verdana" pitchFamily="34" charset="0"/>
                <a:cs typeface="Verdana" pitchFamily="34" charset="0"/>
              </a:rPr>
              <a:t> y </a:t>
            </a:r>
            <a:r>
              <a:rPr lang="en-CA" sz="900" dirty="0" err="1">
                <a:solidFill>
                  <a:srgbClr val="000000"/>
                </a:solidFill>
                <a:latin typeface="Verdana" pitchFamily="34" charset="0"/>
                <a:ea typeface="Verdana" pitchFamily="34" charset="0"/>
                <a:cs typeface="Verdana" pitchFamily="34" charset="0"/>
              </a:rPr>
              <a:t>tal</a:t>
            </a:r>
            <a:r>
              <a:rPr lang="en-CA" sz="900" dirty="0">
                <a:solidFill>
                  <a:srgbClr val="000000"/>
                </a:solidFill>
                <a:latin typeface="Verdana" pitchFamily="34" charset="0"/>
                <a:ea typeface="Verdana" pitchFamily="34" charset="0"/>
                <a:cs typeface="Verdana" pitchFamily="34" charset="0"/>
              </a:rPr>
              <a:t> </a:t>
            </a:r>
            <a:r>
              <a:rPr lang="en-CA" sz="900" dirty="0" err="1">
                <a:solidFill>
                  <a:srgbClr val="000000"/>
                </a:solidFill>
                <a:latin typeface="Verdana" pitchFamily="34" charset="0"/>
                <a:ea typeface="Verdana" pitchFamily="34" charset="0"/>
                <a:cs typeface="Verdana" pitchFamily="34" charset="0"/>
              </a:rPr>
              <a:t>vez</a:t>
            </a:r>
            <a:r>
              <a:rPr lang="en-CA" sz="900" dirty="0">
                <a:solidFill>
                  <a:srgbClr val="000000"/>
                </a:solidFill>
                <a:latin typeface="Verdana" pitchFamily="34" charset="0"/>
                <a:ea typeface="Verdana" pitchFamily="34" charset="0"/>
                <a:cs typeface="Verdana" pitchFamily="34" charset="0"/>
              </a:rPr>
              <a:t> </a:t>
            </a:r>
            <a:r>
              <a:rPr lang="en-CA" sz="900" dirty="0" err="1">
                <a:solidFill>
                  <a:srgbClr val="000000"/>
                </a:solidFill>
                <a:latin typeface="Verdana" pitchFamily="34" charset="0"/>
                <a:ea typeface="Verdana" pitchFamily="34" charset="0"/>
                <a:cs typeface="Verdana" pitchFamily="34" charset="0"/>
              </a:rPr>
              <a:t>luego</a:t>
            </a:r>
            <a:r>
              <a:rPr lang="en-CA" sz="900" dirty="0">
                <a:solidFill>
                  <a:srgbClr val="000000"/>
                </a:solidFill>
                <a:latin typeface="Verdana" pitchFamily="34" charset="0"/>
                <a:ea typeface="Verdana" pitchFamily="34" charset="0"/>
                <a:cs typeface="Verdana" pitchFamily="34" charset="0"/>
              </a:rPr>
              <a:t> el </a:t>
            </a:r>
            <a:r>
              <a:rPr lang="en-CA" sz="900" dirty="0" err="1">
                <a:solidFill>
                  <a:srgbClr val="000000"/>
                </a:solidFill>
                <a:latin typeface="Verdana" pitchFamily="34" charset="0"/>
                <a:ea typeface="Verdana" pitchFamily="34" charset="0"/>
                <a:cs typeface="Verdana" pitchFamily="34" charset="0"/>
              </a:rPr>
              <a:t>usuario</a:t>
            </a:r>
            <a:r>
              <a:rPr lang="en-CA" sz="900" dirty="0">
                <a:solidFill>
                  <a:srgbClr val="000000"/>
                </a:solidFill>
                <a:latin typeface="Verdana" pitchFamily="34" charset="0"/>
                <a:ea typeface="Verdana" pitchFamily="34" charset="0"/>
                <a:cs typeface="Verdana" pitchFamily="34" charset="0"/>
              </a:rPr>
              <a:t> </a:t>
            </a:r>
            <a:r>
              <a:rPr lang="en-CA" sz="900" dirty="0" err="1">
                <a:solidFill>
                  <a:srgbClr val="000000"/>
                </a:solidFill>
                <a:latin typeface="Verdana" pitchFamily="34" charset="0"/>
                <a:ea typeface="Verdana" pitchFamily="34" charset="0"/>
                <a:cs typeface="Verdana" pitchFamily="34" charset="0"/>
              </a:rPr>
              <a:t>cierre</a:t>
            </a:r>
            <a:r>
              <a:rPr lang="en-CA" sz="900" dirty="0">
                <a:solidFill>
                  <a:srgbClr val="000000"/>
                </a:solidFill>
                <a:latin typeface="Verdana" pitchFamily="34" charset="0"/>
                <a:ea typeface="Verdana" pitchFamily="34" charset="0"/>
                <a:cs typeface="Verdana" pitchFamily="34" charset="0"/>
              </a:rPr>
              <a:t> el </a:t>
            </a:r>
            <a:r>
              <a:rPr lang="en-CA" sz="900" dirty="0" err="1">
                <a:solidFill>
                  <a:srgbClr val="000000"/>
                </a:solidFill>
                <a:latin typeface="Verdana" pitchFamily="34" charset="0"/>
                <a:ea typeface="Verdana" pitchFamily="34" charset="0"/>
                <a:cs typeface="Verdana" pitchFamily="34" charset="0"/>
              </a:rPr>
              <a:t>formulario</a:t>
            </a:r>
            <a:r>
              <a:rPr lang="en-CA" sz="900" dirty="0">
                <a:solidFill>
                  <a:srgbClr val="000000"/>
                </a:solidFill>
                <a:latin typeface="Verdana" pitchFamily="34" charset="0"/>
                <a:ea typeface="Verdana" pitchFamily="34" charset="0"/>
                <a:cs typeface="Verdana" pitchFamily="34" charset="0"/>
              </a:rPr>
              <a:t> sin </a:t>
            </a:r>
            <a:r>
              <a:rPr lang="en-CA" sz="900" dirty="0" err="1">
                <a:solidFill>
                  <a:srgbClr val="000000"/>
                </a:solidFill>
                <a:latin typeface="Verdana" pitchFamily="34" charset="0"/>
                <a:ea typeface="Verdana" pitchFamily="34" charset="0"/>
                <a:cs typeface="Verdana" pitchFamily="34" charset="0"/>
              </a:rPr>
              <a:t>confirmar</a:t>
            </a:r>
            <a:r>
              <a:rPr lang="en-CA" sz="900" dirty="0">
                <a:solidFill>
                  <a:srgbClr val="000000"/>
                </a:solidFill>
                <a:latin typeface="Verdana" pitchFamily="34" charset="0"/>
                <a:ea typeface="Verdana" pitchFamily="34" charset="0"/>
                <a:cs typeface="Verdana" pitchFamily="34" charset="0"/>
              </a:rPr>
              <a:t>, </a:t>
            </a:r>
            <a:r>
              <a:rPr lang="en-CA" sz="900" dirty="0" err="1">
                <a:solidFill>
                  <a:srgbClr val="000000"/>
                </a:solidFill>
                <a:latin typeface="Verdana" pitchFamily="34" charset="0"/>
                <a:ea typeface="Verdana" pitchFamily="34" charset="0"/>
                <a:cs typeface="Verdana" pitchFamily="34" charset="0"/>
              </a:rPr>
              <a:t>perdiendo</a:t>
            </a:r>
            <a:r>
              <a:rPr lang="en-CA" sz="900" dirty="0">
                <a:solidFill>
                  <a:srgbClr val="000000"/>
                </a:solidFill>
                <a:latin typeface="Verdana" pitchFamily="34" charset="0"/>
                <a:ea typeface="Verdana" pitchFamily="34" charset="0"/>
                <a:cs typeface="Verdana" pitchFamily="34" charset="0"/>
              </a:rPr>
              <a:t> </a:t>
            </a:r>
            <a:r>
              <a:rPr lang="en-CA" sz="900" dirty="0" err="1">
                <a:solidFill>
                  <a:srgbClr val="000000"/>
                </a:solidFill>
                <a:latin typeface="Verdana" pitchFamily="34" charset="0"/>
                <a:ea typeface="Verdana" pitchFamily="34" charset="0"/>
                <a:cs typeface="Verdana" pitchFamily="34" charset="0"/>
              </a:rPr>
              <a:t>así</a:t>
            </a:r>
            <a:r>
              <a:rPr lang="en-CA" sz="900" dirty="0">
                <a:solidFill>
                  <a:srgbClr val="000000"/>
                </a:solidFill>
                <a:latin typeface="Verdana" pitchFamily="34" charset="0"/>
                <a:ea typeface="Verdana" pitchFamily="34" charset="0"/>
                <a:cs typeface="Verdana" pitchFamily="34" charset="0"/>
              </a:rPr>
              <a:t> el valor del </a:t>
            </a:r>
            <a:r>
              <a:rPr lang="en-CA" sz="900" dirty="0" err="1">
                <a:solidFill>
                  <a:srgbClr val="000000"/>
                </a:solidFill>
                <a:latin typeface="Verdana" pitchFamily="34" charset="0"/>
                <a:ea typeface="Verdana" pitchFamily="34" charset="0"/>
                <a:cs typeface="Verdana" pitchFamily="34" charset="0"/>
              </a:rPr>
              <a:t>identificador</a:t>
            </a:r>
            <a:r>
              <a:rPr lang="en-CA" sz="900" dirty="0">
                <a:solidFill>
                  <a:srgbClr val="000000"/>
                </a:solidFill>
                <a:latin typeface="Verdana" pitchFamily="34" charset="0"/>
                <a:ea typeface="Verdana" pitchFamily="34" charset="0"/>
                <a:cs typeface="Verdana" pitchFamily="34" charset="0"/>
              </a:rPr>
              <a:t> </a:t>
            </a:r>
            <a:r>
              <a:rPr lang="en-CA" sz="900" dirty="0" err="1">
                <a:solidFill>
                  <a:srgbClr val="000000"/>
                </a:solidFill>
                <a:latin typeface="Verdana" pitchFamily="34" charset="0"/>
                <a:ea typeface="Verdana" pitchFamily="34" charset="0"/>
                <a:cs typeface="Verdana" pitchFamily="34" charset="0"/>
              </a:rPr>
              <a:t>que</a:t>
            </a:r>
            <a:r>
              <a:rPr lang="en-CA" sz="900" dirty="0">
                <a:solidFill>
                  <a:srgbClr val="000000"/>
                </a:solidFill>
                <a:latin typeface="Verdana" pitchFamily="34" charset="0"/>
                <a:ea typeface="Verdana" pitchFamily="34" charset="0"/>
                <a:cs typeface="Verdana" pitchFamily="34" charset="0"/>
              </a:rPr>
              <a:t> </a:t>
            </a:r>
            <a:r>
              <a:rPr lang="en-CA" sz="900" dirty="0" err="1">
                <a:solidFill>
                  <a:srgbClr val="000000"/>
                </a:solidFill>
                <a:latin typeface="Verdana" pitchFamily="34" charset="0"/>
                <a:ea typeface="Verdana" pitchFamily="34" charset="0"/>
                <a:cs typeface="Verdana" pitchFamily="34" charset="0"/>
              </a:rPr>
              <a:t>generó</a:t>
            </a:r>
            <a:r>
              <a:rPr lang="en-CA" sz="900" dirty="0">
                <a:solidFill>
                  <a:srgbClr val="000000"/>
                </a:solidFill>
                <a:latin typeface="Verdana" pitchFamily="34" charset="0"/>
                <a:ea typeface="Verdana" pitchFamily="34" charset="0"/>
                <a:cs typeface="Verdana" pitchFamily="34" charset="0"/>
              </a:rPr>
              <a:t> el </a:t>
            </a:r>
            <a:r>
              <a:rPr lang="en-CA" sz="900" dirty="0" err="1">
                <a:solidFill>
                  <a:srgbClr val="000000"/>
                </a:solidFill>
                <a:latin typeface="Verdana" pitchFamily="34" charset="0"/>
                <a:ea typeface="Verdana" pitchFamily="34" charset="0"/>
                <a:cs typeface="Verdana" pitchFamily="34" charset="0"/>
              </a:rPr>
              <a:t>procedimiento</a:t>
            </a:r>
            <a:r>
              <a:rPr lang="en-CA" sz="900" dirty="0">
                <a:solidFill>
                  <a:srgbClr val="000000"/>
                </a:solidFill>
                <a:latin typeface="Verdana" pitchFamily="34" charset="0"/>
                <a:ea typeface="Verdana" pitchFamily="34" charset="0"/>
                <a:cs typeface="Verdana" pitchFamily="34" charset="0"/>
              </a:rPr>
              <a:t>. </a:t>
            </a:r>
          </a:p>
          <a:p>
            <a:pPr algn="just" eaLnBrk="1" hangingPunct="1">
              <a:lnSpc>
                <a:spcPts val="1100"/>
              </a:lnSpc>
            </a:pPr>
            <a:endParaRPr lang="en-CA" sz="900" dirty="0">
              <a:solidFill>
                <a:srgbClr val="000000"/>
              </a:solidFill>
              <a:latin typeface="Verdana" pitchFamily="34" charset="0"/>
              <a:ea typeface="Verdana" pitchFamily="34" charset="0"/>
              <a:cs typeface="Verdana" pitchFamily="34" charset="0"/>
            </a:endParaRPr>
          </a:p>
          <a:p>
            <a:pPr algn="just" eaLnBrk="1" hangingPunct="1">
              <a:lnSpc>
                <a:spcPts val="1100"/>
              </a:lnSpc>
            </a:pPr>
            <a:r>
              <a:rPr lang="en-CA" sz="900" dirty="0" err="1">
                <a:solidFill>
                  <a:srgbClr val="000000"/>
                </a:solidFill>
                <a:latin typeface="Verdana" pitchFamily="34" charset="0"/>
                <a:ea typeface="Verdana" pitchFamily="34" charset="0"/>
                <a:cs typeface="Verdana" pitchFamily="34" charset="0"/>
              </a:rPr>
              <a:t>Explicaremos</a:t>
            </a:r>
            <a:r>
              <a:rPr lang="en-CA" sz="900" dirty="0">
                <a:solidFill>
                  <a:srgbClr val="000000"/>
                </a:solidFill>
                <a:latin typeface="Verdana" pitchFamily="34" charset="0"/>
                <a:ea typeface="Verdana" pitchFamily="34" charset="0"/>
                <a:cs typeface="Verdana" pitchFamily="34" charset="0"/>
              </a:rPr>
              <a:t> a </a:t>
            </a:r>
            <a:r>
              <a:rPr lang="en-CA" sz="900" dirty="0" err="1">
                <a:solidFill>
                  <a:srgbClr val="000000"/>
                </a:solidFill>
                <a:latin typeface="Verdana" pitchFamily="34" charset="0"/>
                <a:ea typeface="Verdana" pitchFamily="34" charset="0"/>
                <a:cs typeface="Verdana" pitchFamily="34" charset="0"/>
              </a:rPr>
              <a:t>continuación</a:t>
            </a:r>
            <a:r>
              <a:rPr lang="en-CA" sz="900" dirty="0">
                <a:solidFill>
                  <a:srgbClr val="000000"/>
                </a:solidFill>
                <a:latin typeface="Verdana" pitchFamily="34" charset="0"/>
                <a:ea typeface="Verdana" pitchFamily="34" charset="0"/>
                <a:cs typeface="Verdana" pitchFamily="34" charset="0"/>
              </a:rPr>
              <a:t> </a:t>
            </a:r>
            <a:r>
              <a:rPr lang="en-CA" sz="900" dirty="0" err="1">
                <a:solidFill>
                  <a:srgbClr val="000000"/>
                </a:solidFill>
                <a:latin typeface="Verdana" pitchFamily="34" charset="0"/>
                <a:ea typeface="Verdana" pitchFamily="34" charset="0"/>
                <a:cs typeface="Verdana" pitchFamily="34" charset="0"/>
              </a:rPr>
              <a:t>cómo</a:t>
            </a:r>
            <a:r>
              <a:rPr lang="en-CA" sz="900" dirty="0">
                <a:solidFill>
                  <a:srgbClr val="000000"/>
                </a:solidFill>
                <a:latin typeface="Verdana" pitchFamily="34" charset="0"/>
                <a:ea typeface="Verdana" pitchFamily="34" charset="0"/>
                <a:cs typeface="Verdana" pitchFamily="34" charset="0"/>
              </a:rPr>
              <a:t> </a:t>
            </a:r>
            <a:r>
              <a:rPr lang="en-CA" sz="900" dirty="0" err="1">
                <a:solidFill>
                  <a:srgbClr val="000000"/>
                </a:solidFill>
                <a:latin typeface="Verdana" pitchFamily="34" charset="0"/>
                <a:ea typeface="Verdana" pitchFamily="34" charset="0"/>
                <a:cs typeface="Verdana" pitchFamily="34" charset="0"/>
              </a:rPr>
              <a:t>modificar</a:t>
            </a:r>
            <a:r>
              <a:rPr lang="en-CA" sz="900" dirty="0">
                <a:solidFill>
                  <a:srgbClr val="000000"/>
                </a:solidFill>
                <a:latin typeface="Verdana" pitchFamily="34" charset="0"/>
                <a:ea typeface="Verdana" pitchFamily="34" charset="0"/>
                <a:cs typeface="Verdana" pitchFamily="34" charset="0"/>
              </a:rPr>
              <a:t> el </a:t>
            </a:r>
            <a:r>
              <a:rPr lang="en-CA" sz="900" dirty="0" err="1">
                <a:solidFill>
                  <a:srgbClr val="000000"/>
                </a:solidFill>
                <a:latin typeface="Verdana" pitchFamily="34" charset="0"/>
                <a:ea typeface="Verdana" pitchFamily="34" charset="0"/>
                <a:cs typeface="Verdana" pitchFamily="34" charset="0"/>
              </a:rPr>
              <a:t>momento</a:t>
            </a:r>
            <a:r>
              <a:rPr lang="en-CA" sz="900" dirty="0">
                <a:solidFill>
                  <a:srgbClr val="000000"/>
                </a:solidFill>
                <a:latin typeface="Verdana" pitchFamily="34" charset="0"/>
                <a:ea typeface="Verdana" pitchFamily="34" charset="0"/>
                <a:cs typeface="Verdana" pitchFamily="34" charset="0"/>
              </a:rPr>
              <a:t> de </a:t>
            </a:r>
            <a:r>
              <a:rPr lang="en-CA" sz="900" dirty="0" err="1">
                <a:solidFill>
                  <a:srgbClr val="000000"/>
                </a:solidFill>
                <a:latin typeface="Verdana" pitchFamily="34" charset="0"/>
                <a:ea typeface="Verdana" pitchFamily="34" charset="0"/>
                <a:cs typeface="Verdana" pitchFamily="34" charset="0"/>
              </a:rPr>
              <a:t>disparo</a:t>
            </a:r>
            <a:r>
              <a:rPr lang="en-CA" sz="900" dirty="0">
                <a:solidFill>
                  <a:srgbClr val="000000"/>
                </a:solidFill>
                <a:latin typeface="Verdana" pitchFamily="34" charset="0"/>
                <a:ea typeface="Verdana" pitchFamily="34" charset="0"/>
                <a:cs typeface="Verdana" pitchFamily="34" charset="0"/>
              </a:rPr>
              <a:t> de la </a:t>
            </a:r>
            <a:r>
              <a:rPr lang="en-CA" sz="900" dirty="0" err="1">
                <a:solidFill>
                  <a:srgbClr val="000000"/>
                </a:solidFill>
                <a:latin typeface="Verdana" pitchFamily="34" charset="0"/>
                <a:ea typeface="Verdana" pitchFamily="34" charset="0"/>
                <a:cs typeface="Verdana" pitchFamily="34" charset="0"/>
              </a:rPr>
              <a:t>regla</a:t>
            </a:r>
            <a:r>
              <a:rPr lang="en-CA" sz="900" dirty="0">
                <a:solidFill>
                  <a:srgbClr val="000000"/>
                </a:solidFill>
                <a:latin typeface="Verdana" pitchFamily="34" charset="0"/>
                <a:ea typeface="Verdana" pitchFamily="34" charset="0"/>
                <a:cs typeface="Verdana" pitchFamily="34" charset="0"/>
              </a:rPr>
              <a:t> </a:t>
            </a:r>
            <a:r>
              <a:rPr lang="en-CA" sz="900" dirty="0" err="1">
                <a:solidFill>
                  <a:srgbClr val="000000"/>
                </a:solidFill>
                <a:latin typeface="Verdana" pitchFamily="34" charset="0"/>
                <a:ea typeface="Verdana" pitchFamily="34" charset="0"/>
                <a:cs typeface="Verdana" pitchFamily="34" charset="0"/>
              </a:rPr>
              <a:t>para</a:t>
            </a:r>
            <a:r>
              <a:rPr lang="en-CA" sz="900" dirty="0">
                <a:solidFill>
                  <a:srgbClr val="000000"/>
                </a:solidFill>
                <a:latin typeface="Verdana" pitchFamily="34" charset="0"/>
                <a:ea typeface="Verdana" pitchFamily="34" charset="0"/>
                <a:cs typeface="Verdana" pitchFamily="34" charset="0"/>
              </a:rPr>
              <a:t> </a:t>
            </a:r>
            <a:r>
              <a:rPr lang="en-CA" sz="900" dirty="0" err="1">
                <a:solidFill>
                  <a:srgbClr val="000000"/>
                </a:solidFill>
                <a:latin typeface="Verdana" pitchFamily="34" charset="0"/>
                <a:ea typeface="Verdana" pitchFamily="34" charset="0"/>
                <a:cs typeface="Verdana" pitchFamily="34" charset="0"/>
              </a:rPr>
              <a:t>que</a:t>
            </a:r>
            <a:r>
              <a:rPr lang="en-CA" sz="900" dirty="0">
                <a:solidFill>
                  <a:srgbClr val="000000"/>
                </a:solidFill>
                <a:latin typeface="Verdana" pitchFamily="34" charset="0"/>
                <a:ea typeface="Verdana" pitchFamily="34" charset="0"/>
                <a:cs typeface="Verdana" pitchFamily="34" charset="0"/>
              </a:rPr>
              <a:t> la </a:t>
            </a:r>
            <a:r>
              <a:rPr lang="en-CA" sz="900" dirty="0" err="1">
                <a:solidFill>
                  <a:srgbClr val="000000"/>
                </a:solidFill>
                <a:latin typeface="Verdana" pitchFamily="34" charset="0"/>
                <a:ea typeface="Verdana" pitchFamily="34" charset="0"/>
                <a:cs typeface="Verdana" pitchFamily="34" charset="0"/>
              </a:rPr>
              <a:t>misma</a:t>
            </a:r>
            <a:r>
              <a:rPr lang="en-CA" sz="900" dirty="0">
                <a:solidFill>
                  <a:srgbClr val="000000"/>
                </a:solidFill>
                <a:latin typeface="Verdana" pitchFamily="34" charset="0"/>
                <a:ea typeface="Verdana" pitchFamily="34" charset="0"/>
                <a:cs typeface="Verdana" pitchFamily="34" charset="0"/>
              </a:rPr>
              <a:t> se </a:t>
            </a:r>
            <a:r>
              <a:rPr lang="en-CA" sz="900" dirty="0" err="1">
                <a:solidFill>
                  <a:srgbClr val="000000"/>
                </a:solidFill>
                <a:latin typeface="Verdana" pitchFamily="34" charset="0"/>
                <a:ea typeface="Verdana" pitchFamily="34" charset="0"/>
                <a:cs typeface="Verdana" pitchFamily="34" charset="0"/>
              </a:rPr>
              <a:t>ejecute</a:t>
            </a:r>
            <a:r>
              <a:rPr lang="en-CA" sz="900" dirty="0">
                <a:solidFill>
                  <a:srgbClr val="000000"/>
                </a:solidFill>
                <a:latin typeface="Verdana" pitchFamily="34" charset="0"/>
                <a:ea typeface="Verdana" pitchFamily="34" charset="0"/>
                <a:cs typeface="Verdana" pitchFamily="34" charset="0"/>
              </a:rPr>
              <a:t> en el </a:t>
            </a:r>
            <a:r>
              <a:rPr lang="en-CA" sz="900" dirty="0" err="1">
                <a:solidFill>
                  <a:srgbClr val="000000"/>
                </a:solidFill>
                <a:latin typeface="Verdana" pitchFamily="34" charset="0"/>
                <a:ea typeface="Verdana" pitchFamily="34" charset="0"/>
                <a:cs typeface="Verdana" pitchFamily="34" charset="0"/>
              </a:rPr>
              <a:t>instante</a:t>
            </a:r>
            <a:r>
              <a:rPr lang="en-CA" sz="900" dirty="0">
                <a:solidFill>
                  <a:srgbClr val="000000"/>
                </a:solidFill>
                <a:latin typeface="Verdana" pitchFamily="34" charset="0"/>
                <a:ea typeface="Verdana" pitchFamily="34" charset="0"/>
                <a:cs typeface="Verdana" pitchFamily="34" charset="0"/>
              </a:rPr>
              <a:t>  </a:t>
            </a:r>
            <a:r>
              <a:rPr lang="en-CA" sz="900" dirty="0" err="1">
                <a:solidFill>
                  <a:srgbClr val="000000"/>
                </a:solidFill>
                <a:latin typeface="Verdana" pitchFamily="34" charset="0"/>
                <a:ea typeface="Verdana" pitchFamily="34" charset="0"/>
                <a:cs typeface="Verdana" pitchFamily="34" charset="0"/>
              </a:rPr>
              <a:t>adecuado</a:t>
            </a:r>
            <a:r>
              <a:rPr lang="en-CA" sz="900" dirty="0">
                <a:solidFill>
                  <a:srgbClr val="000000"/>
                </a:solidFill>
                <a:latin typeface="Verdana" pitchFamily="34" charset="0"/>
                <a:ea typeface="Verdana" pitchFamily="34" charset="0"/>
                <a:cs typeface="Verdana" pitchFamily="34" charset="0"/>
              </a:rPr>
              <a:t>. </a:t>
            </a:r>
          </a:p>
          <a:p>
            <a:pPr algn="just" eaLnBrk="1" hangingPunct="1">
              <a:lnSpc>
                <a:spcPts val="1100"/>
              </a:lnSpc>
            </a:pPr>
            <a:endParaRPr lang="en-CA" sz="900" dirty="0">
              <a:solidFill>
                <a:srgbClr val="000000"/>
              </a:solidFill>
              <a:latin typeface="Verdana" pitchFamily="34" charset="0"/>
              <a:ea typeface="Verdana" pitchFamily="34" charset="0"/>
              <a:cs typeface="Verdana" pitchFamily="34" charset="0"/>
            </a:endParaRPr>
          </a:p>
          <a:p>
            <a:pPr algn="just" eaLnBrk="1" hangingPunct="1">
              <a:lnSpc>
                <a:spcPts val="1100"/>
              </a:lnSpc>
            </a:pPr>
            <a:endParaRPr lang="en-CA" sz="900" dirty="0">
              <a:solidFill>
                <a:srgbClr val="000000"/>
              </a:solidFill>
              <a:latin typeface="Verdana" pitchFamily="34" charset="0"/>
              <a:ea typeface="Verdana" pitchFamily="34" charset="0"/>
              <a:cs typeface="Verdana" pitchFamily="34" charset="0"/>
            </a:endParaRPr>
          </a:p>
          <a:p>
            <a:pPr algn="just" eaLnBrk="1" hangingPunct="1">
              <a:lnSpc>
                <a:spcPts val="1100"/>
              </a:lnSpc>
            </a:pPr>
            <a:endParaRPr lang="en-CA" sz="900" b="1" dirty="0">
              <a:solidFill>
                <a:srgbClr val="FF0000"/>
              </a:solidFill>
              <a:latin typeface="Verdana" pitchFamily="34" charset="0"/>
              <a:ea typeface="Verdana" pitchFamily="34" charset="0"/>
              <a:cs typeface="Verdana" pitchFamily="34" charset="0"/>
            </a:endParaRPr>
          </a:p>
          <a:p>
            <a:pPr algn="just" eaLnBrk="1" hangingPunct="1">
              <a:lnSpc>
                <a:spcPts val="1100"/>
              </a:lnSpc>
            </a:pPr>
            <a:endParaRPr lang="en-CA" sz="900" b="1" dirty="0">
              <a:solidFill>
                <a:srgbClr val="000000"/>
              </a:solidFill>
              <a:latin typeface="Verdana" pitchFamily="34" charset="0"/>
              <a:ea typeface="Verdana" pitchFamily="34" charset="0"/>
              <a:cs typeface="Verdana" pitchFamily="34" charset="0"/>
            </a:endParaRPr>
          </a:p>
          <a:p>
            <a:pPr algn="just" eaLnBrk="1" hangingPunct="1">
              <a:lnSpc>
                <a:spcPts val="1100"/>
              </a:lnSpc>
            </a:pPr>
            <a:endParaRPr lang="en-CA" sz="900" dirty="0">
              <a:solidFill>
                <a:srgbClr val="000000"/>
              </a:solidFill>
              <a:latin typeface="Verdana" pitchFamily="34" charset="0"/>
              <a:ea typeface="Verdana" pitchFamily="34" charset="0"/>
              <a:cs typeface="Verdana" pitchFamily="34" charset="0"/>
            </a:endParaRPr>
          </a:p>
          <a:p>
            <a:pPr algn="just" eaLnBrk="1" hangingPunct="1">
              <a:lnSpc>
                <a:spcPts val="1100"/>
              </a:lnSpc>
            </a:pPr>
            <a:endParaRPr lang="en-CA" sz="900" dirty="0">
              <a:solidFill>
                <a:srgbClr val="000000"/>
              </a:solidFill>
              <a:latin typeface="Verdana" pitchFamily="34" charset="0"/>
              <a:ea typeface="Verdana" pitchFamily="34" charset="0"/>
              <a:cs typeface="Verdana" pitchFamily="34" charset="0"/>
            </a:endParaRPr>
          </a:p>
          <a:p>
            <a:pPr algn="just" eaLnBrk="1" hangingPunct="1">
              <a:lnSpc>
                <a:spcPts val="1100"/>
              </a:lnSpc>
            </a:pPr>
            <a:endParaRPr lang="en-CA" sz="900" dirty="0">
              <a:solidFill>
                <a:srgbClr val="000000"/>
              </a:solidFill>
            </a:endParaRPr>
          </a:p>
        </p:txBody>
      </p:sp>
    </p:spTree>
    <p:extLst>
      <p:ext uri="{BB962C8B-B14F-4D97-AF65-F5344CB8AC3E}">
        <p14:creationId xmlns:p14="http://schemas.microsoft.com/office/powerpoint/2010/main" val="4114510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TextBox 2"/>
          <p:cNvSpPr txBox="1">
            <a:spLocks noChangeArrowheads="1"/>
          </p:cNvSpPr>
          <p:nvPr/>
        </p:nvSpPr>
        <p:spPr bwMode="auto">
          <a:xfrm>
            <a:off x="944701" y="4876146"/>
            <a:ext cx="4864100" cy="2680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lnSpc>
                <a:spcPts val="1100"/>
              </a:lnSpc>
              <a:defRPr/>
            </a:pPr>
            <a:r>
              <a:rPr lang="es-UY" sz="900" dirty="0" smtClean="0">
                <a:solidFill>
                  <a:srgbClr val="000000"/>
                </a:solidFill>
                <a:latin typeface="Verdana" pitchFamily="-109" charset="0"/>
                <a:ea typeface="Verdana" pitchFamily="-109" charset="0"/>
                <a:cs typeface="Verdana" pitchFamily="-109" charset="0"/>
              </a:rPr>
              <a:t>Para fijar ideas, resulta útil esquematizar lo siguiente:</a:t>
            </a:r>
          </a:p>
          <a:p>
            <a:pPr eaLnBrk="1" hangingPunct="1">
              <a:lnSpc>
                <a:spcPts val="1100"/>
              </a:lnSpc>
              <a:defRPr/>
            </a:pPr>
            <a:endParaRPr lang="es-UY" sz="900" dirty="0" smtClean="0">
              <a:solidFill>
                <a:srgbClr val="000000"/>
              </a:solidFill>
              <a:latin typeface="Verdana" pitchFamily="-109" charset="0"/>
              <a:ea typeface="Verdana" pitchFamily="-109" charset="0"/>
              <a:cs typeface="Verdana" pitchFamily="-109" charset="0"/>
            </a:endParaRPr>
          </a:p>
          <a:p>
            <a:pPr marL="171450" indent="-171450" algn="just" eaLnBrk="1" hangingPunct="1">
              <a:lnSpc>
                <a:spcPts val="1100"/>
              </a:lnSpc>
              <a:buFont typeface="Arial" pitchFamily="34" charset="0"/>
              <a:buChar char="•"/>
              <a:defRPr/>
            </a:pPr>
            <a:r>
              <a:rPr lang="es-UY" sz="900" dirty="0" smtClean="0">
                <a:solidFill>
                  <a:srgbClr val="000000"/>
                </a:solidFill>
                <a:latin typeface="Verdana" pitchFamily="-109" charset="0"/>
                <a:ea typeface="Verdana" pitchFamily="-109" charset="0"/>
                <a:cs typeface="Verdana" pitchFamily="-109" charset="0"/>
              </a:rPr>
              <a:t>Las reglas </a:t>
            </a:r>
            <a:r>
              <a:rPr lang="es-UY" sz="900" b="1" dirty="0" smtClean="0">
                <a:solidFill>
                  <a:srgbClr val="000000"/>
                </a:solidFill>
                <a:latin typeface="Verdana" pitchFamily="-109" charset="0"/>
                <a:ea typeface="Verdana" pitchFamily="-109" charset="0"/>
                <a:cs typeface="Verdana" pitchFamily="-109" charset="0"/>
              </a:rPr>
              <a:t>sin evento de disparo</a:t>
            </a:r>
            <a:r>
              <a:rPr lang="es-UY" sz="900" dirty="0" smtClean="0">
                <a:solidFill>
                  <a:srgbClr val="000000"/>
                </a:solidFill>
                <a:latin typeface="Verdana" pitchFamily="-109" charset="0"/>
                <a:ea typeface="Verdana" pitchFamily="-109" charset="0"/>
                <a:cs typeface="Verdana" pitchFamily="-109" charset="0"/>
              </a:rPr>
              <a:t>, se dispararán </a:t>
            </a:r>
            <a:r>
              <a:rPr lang="es-UY" sz="900" b="1" dirty="0" smtClean="0">
                <a:solidFill>
                  <a:srgbClr val="000000"/>
                </a:solidFill>
                <a:latin typeface="Verdana" pitchFamily="-109" charset="0"/>
                <a:ea typeface="Verdana" pitchFamily="-109" charset="0"/>
                <a:cs typeface="Verdana" pitchFamily="-109" charset="0"/>
              </a:rPr>
              <a:t>interactivamente</a:t>
            </a:r>
            <a:r>
              <a:rPr lang="es-UY" sz="900" dirty="0" smtClean="0">
                <a:solidFill>
                  <a:srgbClr val="000000"/>
                </a:solidFill>
                <a:latin typeface="Verdana" pitchFamily="-109" charset="0"/>
                <a:ea typeface="Verdana" pitchFamily="-109" charset="0"/>
                <a:cs typeface="Verdana" pitchFamily="-109" charset="0"/>
              </a:rPr>
              <a:t> </a:t>
            </a:r>
            <a:r>
              <a:rPr lang="en-CA" sz="900" b="1" dirty="0" smtClean="0">
                <a:solidFill>
                  <a:srgbClr val="000000"/>
                </a:solidFill>
                <a:latin typeface="Verdana" pitchFamily="-109" charset="0"/>
                <a:ea typeface="Verdana" pitchFamily="-109" charset="0"/>
                <a:cs typeface="Verdana" pitchFamily="-109" charset="0"/>
              </a:rPr>
              <a:t>en el primer </a:t>
            </a:r>
            <a:r>
              <a:rPr lang="en-CA" sz="900" b="1" dirty="0" err="1" smtClean="0">
                <a:solidFill>
                  <a:srgbClr val="000000"/>
                </a:solidFill>
                <a:latin typeface="Verdana" pitchFamily="-109" charset="0"/>
                <a:ea typeface="Verdana" pitchFamily="-109" charset="0"/>
                <a:cs typeface="Verdana" pitchFamily="-109" charset="0"/>
              </a:rPr>
              <a:t>momento</a:t>
            </a:r>
            <a:r>
              <a:rPr lang="en-CA" sz="900" b="1" dirty="0" smtClean="0">
                <a:solidFill>
                  <a:srgbClr val="000000"/>
                </a:solidFill>
                <a:latin typeface="Verdana" pitchFamily="-109" charset="0"/>
                <a:ea typeface="Verdana" pitchFamily="-109" charset="0"/>
                <a:cs typeface="Verdana" pitchFamily="-109" charset="0"/>
              </a:rPr>
              <a:t> en el </a:t>
            </a:r>
            <a:r>
              <a:rPr lang="en-CA" sz="900" b="1" dirty="0" err="1" smtClean="0">
                <a:solidFill>
                  <a:srgbClr val="000000"/>
                </a:solidFill>
                <a:latin typeface="Verdana" pitchFamily="-109" charset="0"/>
                <a:ea typeface="Verdana" pitchFamily="-109" charset="0"/>
                <a:cs typeface="Verdana" pitchFamily="-109" charset="0"/>
              </a:rPr>
              <a:t>cual</a:t>
            </a:r>
            <a:r>
              <a:rPr lang="en-CA" sz="900" b="1" dirty="0" smtClean="0">
                <a:solidFill>
                  <a:srgbClr val="000000"/>
                </a:solidFill>
                <a:latin typeface="Verdana" pitchFamily="-109" charset="0"/>
                <a:ea typeface="Verdana" pitchFamily="-109" charset="0"/>
                <a:cs typeface="Verdana" pitchFamily="-109" charset="0"/>
              </a:rPr>
              <a:t> se </a:t>
            </a:r>
            <a:r>
              <a:rPr lang="en-CA" sz="900" b="1" dirty="0" err="1" smtClean="0">
                <a:solidFill>
                  <a:srgbClr val="000000"/>
                </a:solidFill>
                <a:latin typeface="Verdana" pitchFamily="-109" charset="0"/>
                <a:ea typeface="Verdana" pitchFamily="-109" charset="0"/>
                <a:cs typeface="Verdana" pitchFamily="-109" charset="0"/>
              </a:rPr>
              <a:t>tengan</a:t>
            </a:r>
            <a:r>
              <a:rPr lang="en-CA" sz="900" b="1" dirty="0" smtClean="0">
                <a:solidFill>
                  <a:srgbClr val="000000"/>
                </a:solidFill>
                <a:latin typeface="Verdana" pitchFamily="-109" charset="0"/>
                <a:ea typeface="Verdana" pitchFamily="-109" charset="0"/>
                <a:cs typeface="Verdana" pitchFamily="-109" charset="0"/>
              </a:rPr>
              <a:t> </a:t>
            </a:r>
            <a:r>
              <a:rPr lang="en-CA" sz="900" b="1" dirty="0" err="1" smtClean="0">
                <a:solidFill>
                  <a:srgbClr val="000000"/>
                </a:solidFill>
                <a:latin typeface="Verdana" pitchFamily="-109" charset="0"/>
                <a:ea typeface="Verdana" pitchFamily="-109" charset="0"/>
                <a:cs typeface="Verdana" pitchFamily="-109" charset="0"/>
              </a:rPr>
              <a:t>todos</a:t>
            </a:r>
            <a:r>
              <a:rPr lang="en-CA" sz="900" b="1" dirty="0" smtClean="0">
                <a:solidFill>
                  <a:srgbClr val="000000"/>
                </a:solidFill>
                <a:latin typeface="Verdana" pitchFamily="-109" charset="0"/>
                <a:ea typeface="Verdana" pitchFamily="-109" charset="0"/>
                <a:cs typeface="Verdana" pitchFamily="-109" charset="0"/>
              </a:rPr>
              <a:t> los </a:t>
            </a:r>
            <a:r>
              <a:rPr lang="en-CA" sz="900" b="1" dirty="0" err="1" smtClean="0">
                <a:solidFill>
                  <a:srgbClr val="000000"/>
                </a:solidFill>
                <a:latin typeface="Verdana" pitchFamily="-109" charset="0"/>
                <a:ea typeface="Verdana" pitchFamily="-109" charset="0"/>
                <a:cs typeface="Verdana" pitchFamily="-109" charset="0"/>
              </a:rPr>
              <a:t>valores</a:t>
            </a:r>
            <a:r>
              <a:rPr lang="en-CA" sz="900" b="1" dirty="0" smtClean="0">
                <a:solidFill>
                  <a:srgbClr val="000000"/>
                </a:solidFill>
                <a:latin typeface="Verdana" pitchFamily="-109" charset="0"/>
                <a:ea typeface="Verdana" pitchFamily="-109" charset="0"/>
                <a:cs typeface="Verdana" pitchFamily="-109" charset="0"/>
              </a:rPr>
              <a:t> </a:t>
            </a:r>
            <a:r>
              <a:rPr lang="en-CA" sz="900" b="1" dirty="0" err="1" smtClean="0">
                <a:solidFill>
                  <a:srgbClr val="000000"/>
                </a:solidFill>
                <a:latin typeface="Verdana" pitchFamily="-109" charset="0"/>
                <a:ea typeface="Verdana" pitchFamily="-109" charset="0"/>
                <a:cs typeface="Verdana" pitchFamily="-109" charset="0"/>
              </a:rPr>
              <a:t>involucrados</a:t>
            </a:r>
            <a:r>
              <a:rPr lang="en-CA" sz="900" b="1" dirty="0" smtClean="0">
                <a:solidFill>
                  <a:srgbClr val="000000"/>
                </a:solidFill>
                <a:latin typeface="Verdana" pitchFamily="-109" charset="0"/>
                <a:ea typeface="Verdana" pitchFamily="-109" charset="0"/>
                <a:cs typeface="Verdana" pitchFamily="-109" charset="0"/>
              </a:rPr>
              <a:t> </a:t>
            </a:r>
            <a:r>
              <a:rPr lang="en-CA" sz="900" b="1" dirty="0" err="1" smtClean="0">
                <a:solidFill>
                  <a:srgbClr val="000000"/>
                </a:solidFill>
                <a:latin typeface="Verdana" pitchFamily="-109" charset="0"/>
                <a:ea typeface="Verdana" pitchFamily="-109" charset="0"/>
                <a:cs typeface="Verdana" pitchFamily="-109" charset="0"/>
              </a:rPr>
              <a:t>como</a:t>
            </a:r>
            <a:r>
              <a:rPr lang="en-CA" sz="900" b="1" dirty="0" smtClean="0">
                <a:solidFill>
                  <a:srgbClr val="000000"/>
                </a:solidFill>
                <a:latin typeface="Verdana" pitchFamily="-109" charset="0"/>
                <a:ea typeface="Verdana" pitchFamily="-109" charset="0"/>
                <a:cs typeface="Verdana" pitchFamily="-109" charset="0"/>
              </a:rPr>
              <a:t> </a:t>
            </a:r>
            <a:r>
              <a:rPr lang="en-CA" sz="900" b="1" dirty="0" err="1" smtClean="0">
                <a:solidFill>
                  <a:srgbClr val="000000"/>
                </a:solidFill>
                <a:latin typeface="Verdana" pitchFamily="-109" charset="0"/>
                <a:ea typeface="Verdana" pitchFamily="-109" charset="0"/>
                <a:cs typeface="Verdana" pitchFamily="-109" charset="0"/>
              </a:rPr>
              <a:t>para</a:t>
            </a:r>
            <a:r>
              <a:rPr lang="en-CA" sz="900" b="1" dirty="0" smtClean="0">
                <a:solidFill>
                  <a:srgbClr val="000000"/>
                </a:solidFill>
                <a:latin typeface="Verdana" pitchFamily="-109" charset="0"/>
                <a:ea typeface="Verdana" pitchFamily="-109" charset="0"/>
                <a:cs typeface="Verdana" pitchFamily="-109" charset="0"/>
              </a:rPr>
              <a:t> </a:t>
            </a:r>
            <a:r>
              <a:rPr lang="en-CA" sz="900" b="1" dirty="0" err="1" smtClean="0">
                <a:solidFill>
                  <a:srgbClr val="000000"/>
                </a:solidFill>
                <a:latin typeface="Verdana" pitchFamily="-109" charset="0"/>
                <a:ea typeface="Verdana" pitchFamily="-109" charset="0"/>
                <a:cs typeface="Verdana" pitchFamily="-109" charset="0"/>
              </a:rPr>
              <a:t>ejecutarlas</a:t>
            </a:r>
            <a:r>
              <a:rPr lang="en-CA" sz="900" dirty="0" smtClean="0">
                <a:solidFill>
                  <a:srgbClr val="000000"/>
                </a:solidFill>
                <a:latin typeface="Verdana" pitchFamily="-109" charset="0"/>
                <a:ea typeface="Verdana" pitchFamily="-109" charset="0"/>
                <a:cs typeface="Verdana" pitchFamily="-109" charset="0"/>
              </a:rPr>
              <a:t>. </a:t>
            </a:r>
          </a:p>
          <a:p>
            <a:pPr marL="171450" indent="-171450" algn="just" eaLnBrk="1" hangingPunct="1">
              <a:lnSpc>
                <a:spcPts val="1100"/>
              </a:lnSpc>
              <a:buFont typeface="Arial" pitchFamily="34" charset="0"/>
              <a:buChar char="•"/>
              <a:defRPr/>
            </a:pPr>
            <a:endParaRPr lang="en-CA" sz="900" dirty="0" smtClean="0">
              <a:solidFill>
                <a:srgbClr val="000000"/>
              </a:solidFill>
              <a:latin typeface="Verdana" pitchFamily="-109" charset="0"/>
              <a:ea typeface="Verdana" pitchFamily="-109" charset="0"/>
              <a:cs typeface="Verdana" pitchFamily="-109" charset="0"/>
            </a:endParaRPr>
          </a:p>
          <a:p>
            <a:pPr marL="180975" algn="just" eaLnBrk="1" hangingPunct="1">
              <a:lnSpc>
                <a:spcPts val="1100"/>
              </a:lnSpc>
              <a:defRPr/>
            </a:pPr>
            <a:r>
              <a:rPr lang="en-CA" sz="900" dirty="0" err="1" smtClean="0">
                <a:solidFill>
                  <a:srgbClr val="000000"/>
                </a:solidFill>
                <a:latin typeface="Verdana" pitchFamily="-109" charset="0"/>
                <a:ea typeface="Verdana" pitchFamily="-109" charset="0"/>
                <a:cs typeface="Verdana" pitchFamily="-109" charset="0"/>
              </a:rPr>
              <a:t>Luego</a:t>
            </a:r>
            <a:r>
              <a:rPr lang="en-CA" sz="900" dirty="0" smtClean="0">
                <a:solidFill>
                  <a:srgbClr val="000000"/>
                </a:solidFill>
                <a:latin typeface="Verdana" pitchFamily="-109" charset="0"/>
                <a:ea typeface="Verdana" pitchFamily="-109" charset="0"/>
                <a:cs typeface="Verdana" pitchFamily="-109" charset="0"/>
              </a:rPr>
              <a:t>, </a:t>
            </a:r>
            <a:r>
              <a:rPr lang="en-CA" sz="900" dirty="0" err="1" smtClean="0">
                <a:solidFill>
                  <a:srgbClr val="000000"/>
                </a:solidFill>
                <a:latin typeface="Verdana" pitchFamily="-109" charset="0"/>
                <a:ea typeface="Verdana" pitchFamily="-109" charset="0"/>
                <a:cs typeface="Verdana" pitchFamily="-109" charset="0"/>
              </a:rPr>
              <a:t>cuando</a:t>
            </a:r>
            <a:r>
              <a:rPr lang="en-CA" sz="900" dirty="0" smtClean="0">
                <a:solidFill>
                  <a:srgbClr val="000000"/>
                </a:solidFill>
                <a:latin typeface="Verdana" pitchFamily="-109" charset="0"/>
                <a:ea typeface="Verdana" pitchFamily="-109" charset="0"/>
                <a:cs typeface="Verdana" pitchFamily="-109" charset="0"/>
              </a:rPr>
              <a:t> el </a:t>
            </a:r>
            <a:r>
              <a:rPr lang="en-CA" sz="900" dirty="0" err="1" smtClean="0">
                <a:solidFill>
                  <a:srgbClr val="000000"/>
                </a:solidFill>
                <a:latin typeface="Verdana" pitchFamily="-109" charset="0"/>
                <a:ea typeface="Verdana" pitchFamily="-109" charset="0"/>
                <a:cs typeface="Verdana" pitchFamily="-109" charset="0"/>
              </a:rPr>
              <a:t>usuario</a:t>
            </a:r>
            <a:r>
              <a:rPr lang="en-CA" sz="900" dirty="0" smtClean="0">
                <a:solidFill>
                  <a:srgbClr val="000000"/>
                </a:solidFill>
                <a:latin typeface="Verdana" pitchFamily="-109" charset="0"/>
                <a:ea typeface="Verdana" pitchFamily="-109" charset="0"/>
                <a:cs typeface="Verdana" pitchFamily="-109" charset="0"/>
              </a:rPr>
              <a:t> </a:t>
            </a:r>
            <a:r>
              <a:rPr lang="en-CA" sz="900" dirty="0" err="1" smtClean="0">
                <a:solidFill>
                  <a:srgbClr val="000000"/>
                </a:solidFill>
                <a:latin typeface="Verdana" pitchFamily="-109" charset="0"/>
                <a:ea typeface="Verdana" pitchFamily="-109" charset="0"/>
                <a:cs typeface="Verdana" pitchFamily="-109" charset="0"/>
              </a:rPr>
              <a:t>presione</a:t>
            </a:r>
            <a:r>
              <a:rPr lang="en-CA" sz="900" dirty="0" smtClean="0">
                <a:solidFill>
                  <a:srgbClr val="000000"/>
                </a:solidFill>
                <a:latin typeface="Verdana" pitchFamily="-109" charset="0"/>
                <a:ea typeface="Verdana" pitchFamily="-109" charset="0"/>
                <a:cs typeface="Verdana" pitchFamily="-109" charset="0"/>
              </a:rPr>
              <a:t> el </a:t>
            </a:r>
            <a:r>
              <a:rPr lang="en-CA" sz="900" dirty="0" err="1" smtClean="0">
                <a:solidFill>
                  <a:srgbClr val="000000"/>
                </a:solidFill>
                <a:latin typeface="Verdana" pitchFamily="-109" charset="0"/>
                <a:ea typeface="Verdana" pitchFamily="-109" charset="0"/>
                <a:cs typeface="Verdana" pitchFamily="-109" charset="0"/>
              </a:rPr>
              <a:t>botón</a:t>
            </a:r>
            <a:r>
              <a:rPr lang="en-CA" sz="900" dirty="0" smtClean="0">
                <a:solidFill>
                  <a:srgbClr val="000000"/>
                </a:solidFill>
                <a:latin typeface="Verdana" pitchFamily="-109" charset="0"/>
                <a:ea typeface="Verdana" pitchFamily="-109" charset="0"/>
                <a:cs typeface="Verdana" pitchFamily="-109" charset="0"/>
              </a:rPr>
              <a:t> Confirm, </a:t>
            </a:r>
            <a:r>
              <a:rPr lang="en-CA" sz="900" dirty="0" err="1" smtClean="0">
                <a:solidFill>
                  <a:srgbClr val="000000"/>
                </a:solidFill>
                <a:latin typeface="Verdana" pitchFamily="-109" charset="0"/>
                <a:ea typeface="Verdana" pitchFamily="-109" charset="0"/>
                <a:cs typeface="Verdana" pitchFamily="-109" charset="0"/>
              </a:rPr>
              <a:t>las</a:t>
            </a:r>
            <a:r>
              <a:rPr lang="en-CA" sz="900" dirty="0" smtClean="0">
                <a:solidFill>
                  <a:srgbClr val="000000"/>
                </a:solidFill>
                <a:latin typeface="Verdana" pitchFamily="-109" charset="0"/>
                <a:ea typeface="Verdana" pitchFamily="-109" charset="0"/>
                <a:cs typeface="Verdana" pitchFamily="-109" charset="0"/>
              </a:rPr>
              <a:t> </a:t>
            </a:r>
            <a:r>
              <a:rPr lang="en-CA" sz="900" dirty="0" err="1" smtClean="0">
                <a:solidFill>
                  <a:srgbClr val="000000"/>
                </a:solidFill>
                <a:latin typeface="Verdana" pitchFamily="-109" charset="0"/>
                <a:ea typeface="Verdana" pitchFamily="-109" charset="0"/>
                <a:cs typeface="Verdana" pitchFamily="-109" charset="0"/>
              </a:rPr>
              <a:t>mismas</a:t>
            </a:r>
            <a:r>
              <a:rPr lang="en-CA" sz="900" dirty="0" smtClean="0">
                <a:solidFill>
                  <a:srgbClr val="000000"/>
                </a:solidFill>
                <a:latin typeface="Verdana" pitchFamily="-109" charset="0"/>
                <a:ea typeface="Verdana" pitchFamily="-109" charset="0"/>
                <a:cs typeface="Verdana" pitchFamily="-109" charset="0"/>
              </a:rPr>
              <a:t> se </a:t>
            </a:r>
            <a:r>
              <a:rPr lang="en-CA" sz="900" dirty="0" err="1" smtClean="0">
                <a:solidFill>
                  <a:srgbClr val="000000"/>
                </a:solidFill>
                <a:latin typeface="Verdana" pitchFamily="-109" charset="0"/>
                <a:ea typeface="Verdana" pitchFamily="-109" charset="0"/>
                <a:cs typeface="Verdana" pitchFamily="-109" charset="0"/>
              </a:rPr>
              <a:t>volverán</a:t>
            </a:r>
            <a:r>
              <a:rPr lang="en-CA" sz="900" dirty="0" smtClean="0">
                <a:solidFill>
                  <a:srgbClr val="000000"/>
                </a:solidFill>
                <a:latin typeface="Verdana" pitchFamily="-109" charset="0"/>
                <a:ea typeface="Verdana" pitchFamily="-109" charset="0"/>
                <a:cs typeface="Verdana" pitchFamily="-109" charset="0"/>
              </a:rPr>
              <a:t> a </a:t>
            </a:r>
            <a:r>
              <a:rPr lang="en-CA" sz="900" dirty="0" err="1" smtClean="0">
                <a:solidFill>
                  <a:srgbClr val="000000"/>
                </a:solidFill>
                <a:latin typeface="Verdana" pitchFamily="-109" charset="0"/>
                <a:ea typeface="Verdana" pitchFamily="-109" charset="0"/>
                <a:cs typeface="Verdana" pitchFamily="-109" charset="0"/>
              </a:rPr>
              <a:t>disparar</a:t>
            </a:r>
            <a:r>
              <a:rPr lang="en-CA" sz="900" dirty="0" smtClean="0">
                <a:solidFill>
                  <a:srgbClr val="000000"/>
                </a:solidFill>
                <a:latin typeface="Verdana" pitchFamily="-109" charset="0"/>
                <a:ea typeface="Verdana" pitchFamily="-109" charset="0"/>
                <a:cs typeface="Verdana" pitchFamily="-109" charset="0"/>
              </a:rPr>
              <a:t> </a:t>
            </a:r>
            <a:r>
              <a:rPr lang="en-CA" sz="900" dirty="0" err="1" smtClean="0">
                <a:solidFill>
                  <a:srgbClr val="000000"/>
                </a:solidFill>
                <a:latin typeface="Verdana" pitchFamily="-109" charset="0"/>
                <a:ea typeface="Verdana" pitchFamily="-109" charset="0"/>
                <a:cs typeface="Verdana" pitchFamily="-109" charset="0"/>
              </a:rPr>
              <a:t>para</a:t>
            </a:r>
            <a:r>
              <a:rPr lang="en-CA" sz="900" dirty="0" smtClean="0">
                <a:solidFill>
                  <a:srgbClr val="000000"/>
                </a:solidFill>
                <a:latin typeface="Verdana" pitchFamily="-109" charset="0"/>
                <a:ea typeface="Verdana" pitchFamily="-109" charset="0"/>
                <a:cs typeface="Verdana" pitchFamily="-109" charset="0"/>
              </a:rPr>
              <a:t> </a:t>
            </a:r>
            <a:r>
              <a:rPr lang="en-CA" sz="900" dirty="0" err="1" smtClean="0">
                <a:solidFill>
                  <a:srgbClr val="000000"/>
                </a:solidFill>
                <a:latin typeface="Verdana" pitchFamily="-109" charset="0"/>
                <a:ea typeface="Verdana" pitchFamily="-109" charset="0"/>
                <a:cs typeface="Verdana" pitchFamily="-109" charset="0"/>
              </a:rPr>
              <a:t>volver</a:t>
            </a:r>
            <a:r>
              <a:rPr lang="en-CA" sz="900" dirty="0" smtClean="0">
                <a:solidFill>
                  <a:srgbClr val="000000"/>
                </a:solidFill>
                <a:latin typeface="Verdana" pitchFamily="-109" charset="0"/>
                <a:ea typeface="Verdana" pitchFamily="-109" charset="0"/>
                <a:cs typeface="Verdana" pitchFamily="-109" charset="0"/>
              </a:rPr>
              <a:t> a </a:t>
            </a:r>
            <a:r>
              <a:rPr lang="en-CA" sz="900" dirty="0" err="1" smtClean="0">
                <a:solidFill>
                  <a:srgbClr val="000000"/>
                </a:solidFill>
                <a:latin typeface="Verdana" pitchFamily="-109" charset="0"/>
                <a:ea typeface="Verdana" pitchFamily="-109" charset="0"/>
                <a:cs typeface="Verdana" pitchFamily="-109" charset="0"/>
              </a:rPr>
              <a:t>realizar</a:t>
            </a:r>
            <a:r>
              <a:rPr lang="en-CA" sz="900" dirty="0" smtClean="0">
                <a:solidFill>
                  <a:srgbClr val="000000"/>
                </a:solidFill>
                <a:latin typeface="Verdana" pitchFamily="-109" charset="0"/>
                <a:ea typeface="Verdana" pitchFamily="-109" charset="0"/>
                <a:cs typeface="Verdana" pitchFamily="-109" charset="0"/>
              </a:rPr>
              <a:t> </a:t>
            </a:r>
            <a:r>
              <a:rPr lang="en-CA" sz="900" dirty="0" err="1" smtClean="0">
                <a:solidFill>
                  <a:srgbClr val="000000"/>
                </a:solidFill>
                <a:latin typeface="Verdana" pitchFamily="-109" charset="0"/>
                <a:ea typeface="Verdana" pitchFamily="-109" charset="0"/>
                <a:cs typeface="Verdana" pitchFamily="-109" charset="0"/>
              </a:rPr>
              <a:t>las</a:t>
            </a:r>
            <a:r>
              <a:rPr lang="en-CA" sz="900" dirty="0" smtClean="0">
                <a:solidFill>
                  <a:srgbClr val="000000"/>
                </a:solidFill>
                <a:latin typeface="Verdana" pitchFamily="-109" charset="0"/>
                <a:ea typeface="Verdana" pitchFamily="-109" charset="0"/>
                <a:cs typeface="Verdana" pitchFamily="-109" charset="0"/>
              </a:rPr>
              <a:t> </a:t>
            </a:r>
            <a:r>
              <a:rPr lang="en-CA" sz="900" dirty="0" err="1" smtClean="0">
                <a:solidFill>
                  <a:srgbClr val="000000"/>
                </a:solidFill>
                <a:latin typeface="Verdana" pitchFamily="-109" charset="0"/>
                <a:ea typeface="Verdana" pitchFamily="-109" charset="0"/>
                <a:cs typeface="Verdana" pitchFamily="-109" charset="0"/>
              </a:rPr>
              <a:t>evaluaciones</a:t>
            </a:r>
            <a:r>
              <a:rPr lang="en-CA" sz="900" dirty="0" smtClean="0">
                <a:solidFill>
                  <a:srgbClr val="000000"/>
                </a:solidFill>
                <a:latin typeface="Verdana" pitchFamily="-109" charset="0"/>
                <a:ea typeface="Verdana" pitchFamily="-109" charset="0"/>
                <a:cs typeface="Verdana" pitchFamily="-109" charset="0"/>
              </a:rPr>
              <a:t> antes de </a:t>
            </a:r>
            <a:r>
              <a:rPr lang="en-CA" sz="900" dirty="0" err="1" smtClean="0">
                <a:solidFill>
                  <a:srgbClr val="000000"/>
                </a:solidFill>
                <a:latin typeface="Verdana" pitchFamily="-109" charset="0"/>
                <a:ea typeface="Verdana" pitchFamily="-109" charset="0"/>
                <a:cs typeface="Verdana" pitchFamily="-109" charset="0"/>
              </a:rPr>
              <a:t>grabar</a:t>
            </a:r>
            <a:r>
              <a:rPr lang="en-CA" sz="900" dirty="0" smtClean="0">
                <a:solidFill>
                  <a:srgbClr val="000000"/>
                </a:solidFill>
                <a:latin typeface="Verdana" pitchFamily="-109" charset="0"/>
                <a:ea typeface="Verdana" pitchFamily="-109" charset="0"/>
                <a:cs typeface="Verdana" pitchFamily="-109" charset="0"/>
              </a:rPr>
              <a:t> en la base de </a:t>
            </a:r>
            <a:r>
              <a:rPr lang="en-CA" sz="900" dirty="0" err="1" smtClean="0">
                <a:solidFill>
                  <a:srgbClr val="000000"/>
                </a:solidFill>
                <a:latin typeface="Verdana" pitchFamily="-109" charset="0"/>
                <a:ea typeface="Verdana" pitchFamily="-109" charset="0"/>
                <a:cs typeface="Verdana" pitchFamily="-109" charset="0"/>
              </a:rPr>
              <a:t>datos</a:t>
            </a:r>
            <a:r>
              <a:rPr lang="en-CA" sz="900" dirty="0" smtClean="0">
                <a:solidFill>
                  <a:srgbClr val="000000"/>
                </a:solidFill>
                <a:latin typeface="Verdana" pitchFamily="-109" charset="0"/>
                <a:ea typeface="Verdana" pitchFamily="-109" charset="0"/>
                <a:cs typeface="Verdana" pitchFamily="-109" charset="0"/>
              </a:rPr>
              <a:t>. </a:t>
            </a:r>
          </a:p>
          <a:p>
            <a:pPr marL="171450" indent="-171450" algn="just" eaLnBrk="1" hangingPunct="1">
              <a:lnSpc>
                <a:spcPts val="1100"/>
              </a:lnSpc>
              <a:buFont typeface="Arial" pitchFamily="34" charset="0"/>
              <a:buChar char="•"/>
              <a:defRPr/>
            </a:pPr>
            <a:endParaRPr lang="en-CA" sz="900" dirty="0" smtClean="0">
              <a:solidFill>
                <a:srgbClr val="000000"/>
              </a:solidFill>
              <a:latin typeface="Verdana" pitchFamily="-109" charset="0"/>
              <a:ea typeface="Verdana" pitchFamily="-109" charset="0"/>
              <a:cs typeface="Verdana" pitchFamily="-109" charset="0"/>
            </a:endParaRPr>
          </a:p>
          <a:p>
            <a:pPr marL="171450" indent="-171450" algn="just" eaLnBrk="1" hangingPunct="1">
              <a:lnSpc>
                <a:spcPts val="1100"/>
              </a:lnSpc>
              <a:buFont typeface="Arial" pitchFamily="34" charset="0"/>
              <a:buChar char="•"/>
              <a:defRPr/>
            </a:pPr>
            <a:endParaRPr lang="en-CA" sz="900" dirty="0" smtClean="0">
              <a:solidFill>
                <a:srgbClr val="000000"/>
              </a:solidFill>
              <a:latin typeface="Verdana" pitchFamily="-109" charset="0"/>
              <a:ea typeface="Verdana" pitchFamily="-109" charset="0"/>
              <a:cs typeface="Verdana" pitchFamily="-109" charset="0"/>
            </a:endParaRPr>
          </a:p>
          <a:p>
            <a:pPr marL="171450" indent="-171450" algn="just" eaLnBrk="1" hangingPunct="1">
              <a:lnSpc>
                <a:spcPts val="1100"/>
              </a:lnSpc>
              <a:buFont typeface="Arial" pitchFamily="34" charset="0"/>
              <a:buChar char="•"/>
              <a:defRPr/>
            </a:pPr>
            <a:r>
              <a:rPr lang="es-UY" sz="900" dirty="0" smtClean="0">
                <a:solidFill>
                  <a:srgbClr val="000000"/>
                </a:solidFill>
                <a:latin typeface="Verdana" pitchFamily="-109" charset="0"/>
                <a:ea typeface="Verdana" pitchFamily="-109" charset="0"/>
                <a:cs typeface="Verdana" pitchFamily="-109" charset="0"/>
              </a:rPr>
              <a:t>Las reglas </a:t>
            </a:r>
            <a:r>
              <a:rPr lang="es-UY" sz="900" b="1" dirty="0" smtClean="0">
                <a:solidFill>
                  <a:srgbClr val="000000"/>
                </a:solidFill>
                <a:latin typeface="Verdana" pitchFamily="-109" charset="0"/>
                <a:ea typeface="Verdana" pitchFamily="-109" charset="0"/>
                <a:cs typeface="Verdana" pitchFamily="-109" charset="0"/>
              </a:rPr>
              <a:t>con evento de  disparo</a:t>
            </a:r>
            <a:r>
              <a:rPr lang="es-UY" sz="900" dirty="0" smtClean="0">
                <a:solidFill>
                  <a:srgbClr val="000000"/>
                </a:solidFill>
                <a:latin typeface="Verdana" pitchFamily="-109" charset="0"/>
                <a:ea typeface="Verdana" pitchFamily="-109" charset="0"/>
                <a:cs typeface="Verdana" pitchFamily="-109" charset="0"/>
              </a:rPr>
              <a:t>, se dispararán </a:t>
            </a:r>
            <a:r>
              <a:rPr lang="es-UY" sz="900" b="1" dirty="0" smtClean="0">
                <a:solidFill>
                  <a:srgbClr val="000000"/>
                </a:solidFill>
                <a:latin typeface="Verdana" pitchFamily="-109" charset="0"/>
                <a:ea typeface="Verdana" pitchFamily="-109" charset="0"/>
                <a:cs typeface="Verdana" pitchFamily="-109" charset="0"/>
              </a:rPr>
              <a:t>solamente</a:t>
            </a:r>
            <a:r>
              <a:rPr lang="es-UY" sz="900" dirty="0" smtClean="0">
                <a:solidFill>
                  <a:srgbClr val="000000"/>
                </a:solidFill>
                <a:latin typeface="Verdana" pitchFamily="-109" charset="0"/>
                <a:ea typeface="Verdana" pitchFamily="-109" charset="0"/>
                <a:cs typeface="Verdana" pitchFamily="-109" charset="0"/>
              </a:rPr>
              <a:t> </a:t>
            </a:r>
            <a:r>
              <a:rPr lang="es-UY" sz="900" b="1" dirty="0" smtClean="0">
                <a:solidFill>
                  <a:srgbClr val="000000"/>
                </a:solidFill>
                <a:latin typeface="Verdana" pitchFamily="-109" charset="0"/>
                <a:cs typeface="Times New Roman" pitchFamily="-109" charset="0"/>
              </a:rPr>
              <a:t>después de que el usuario haya presionado</a:t>
            </a:r>
            <a:r>
              <a:rPr lang="es-UY" sz="900" dirty="0" smtClean="0">
                <a:solidFill>
                  <a:srgbClr val="000000"/>
                </a:solidFill>
                <a:latin typeface="Verdana" pitchFamily="-109" charset="0"/>
                <a:cs typeface="Times New Roman" pitchFamily="-109" charset="0"/>
              </a:rPr>
              <a:t> </a:t>
            </a:r>
            <a:r>
              <a:rPr lang="es-UY" sz="900" b="1" dirty="0" err="1" smtClean="0">
                <a:solidFill>
                  <a:srgbClr val="000000"/>
                </a:solidFill>
                <a:latin typeface="Verdana" pitchFamily="-109" charset="0"/>
                <a:cs typeface="Times New Roman" pitchFamily="-109" charset="0"/>
              </a:rPr>
              <a:t>Confirm</a:t>
            </a:r>
            <a:r>
              <a:rPr lang="es-UY" sz="900" b="1" dirty="0" smtClean="0">
                <a:solidFill>
                  <a:srgbClr val="000000"/>
                </a:solidFill>
                <a:latin typeface="Verdana" pitchFamily="-109" charset="0"/>
                <a:cs typeface="Times New Roman" pitchFamily="-109" charset="0"/>
              </a:rPr>
              <a:t>. </a:t>
            </a:r>
          </a:p>
          <a:p>
            <a:pPr marL="171450" indent="-171450" algn="just" eaLnBrk="1" hangingPunct="1">
              <a:lnSpc>
                <a:spcPts val="1100"/>
              </a:lnSpc>
              <a:buFont typeface="Arial" pitchFamily="34" charset="0"/>
              <a:buChar char="•"/>
              <a:defRPr/>
            </a:pPr>
            <a:endParaRPr lang="es-UY" sz="900" b="1" dirty="0" smtClean="0">
              <a:solidFill>
                <a:srgbClr val="000000"/>
              </a:solidFill>
              <a:latin typeface="Verdana" pitchFamily="-109" charset="0"/>
              <a:cs typeface="Times New Roman" pitchFamily="-109" charset="0"/>
            </a:endParaRPr>
          </a:p>
          <a:p>
            <a:pPr marL="180975" algn="just" eaLnBrk="1" hangingPunct="1">
              <a:lnSpc>
                <a:spcPts val="1100"/>
              </a:lnSpc>
              <a:defRPr/>
            </a:pPr>
            <a:r>
              <a:rPr lang="es-UY" sz="900" dirty="0" smtClean="0">
                <a:solidFill>
                  <a:srgbClr val="000000"/>
                </a:solidFill>
                <a:latin typeface="Verdana" pitchFamily="-109" charset="0"/>
                <a:cs typeface="Times New Roman" pitchFamily="-109" charset="0"/>
              </a:rPr>
              <a:t>Es importante conocer bien los distintos eventos de disparo y en qué momento específico se ejecutan de acuerdo</a:t>
            </a:r>
            <a:r>
              <a:rPr lang="en-CA" sz="900" dirty="0" smtClean="0">
                <a:solidFill>
                  <a:srgbClr val="000000"/>
                </a:solidFill>
                <a:latin typeface="Verdana" pitchFamily="-109" charset="0"/>
                <a:ea typeface="Verdana" pitchFamily="-109" charset="0"/>
                <a:cs typeface="Verdana" pitchFamily="-109" charset="0"/>
              </a:rPr>
              <a:t> a </a:t>
            </a:r>
            <a:r>
              <a:rPr lang="en-CA" sz="900" dirty="0" err="1" smtClean="0">
                <a:solidFill>
                  <a:srgbClr val="000000"/>
                </a:solidFill>
                <a:latin typeface="Verdana" pitchFamily="-109" charset="0"/>
                <a:ea typeface="Verdana" pitchFamily="-109" charset="0"/>
                <a:cs typeface="Verdana" pitchFamily="-109" charset="0"/>
              </a:rPr>
              <a:t>las</a:t>
            </a:r>
            <a:r>
              <a:rPr lang="en-CA" sz="900" dirty="0" smtClean="0">
                <a:solidFill>
                  <a:srgbClr val="000000"/>
                </a:solidFill>
                <a:latin typeface="Verdana" pitchFamily="-109" charset="0"/>
                <a:ea typeface="Verdana" pitchFamily="-109" charset="0"/>
                <a:cs typeface="Verdana" pitchFamily="-109" charset="0"/>
              </a:rPr>
              <a:t> </a:t>
            </a:r>
            <a:r>
              <a:rPr lang="en-CA" sz="900" dirty="0" err="1" smtClean="0">
                <a:solidFill>
                  <a:srgbClr val="000000"/>
                </a:solidFill>
                <a:latin typeface="Verdana" pitchFamily="-109" charset="0"/>
                <a:ea typeface="Verdana" pitchFamily="-109" charset="0"/>
                <a:cs typeface="Verdana" pitchFamily="-109" charset="0"/>
              </a:rPr>
              <a:t>acciones</a:t>
            </a:r>
            <a:r>
              <a:rPr lang="en-CA" sz="900" dirty="0" smtClean="0">
                <a:solidFill>
                  <a:srgbClr val="000000"/>
                </a:solidFill>
                <a:latin typeface="Verdana" pitchFamily="-109" charset="0"/>
                <a:ea typeface="Verdana" pitchFamily="-109" charset="0"/>
                <a:cs typeface="Verdana" pitchFamily="-109" charset="0"/>
              </a:rPr>
              <a:t> </a:t>
            </a:r>
            <a:r>
              <a:rPr lang="en-CA" sz="900" dirty="0" err="1" smtClean="0">
                <a:solidFill>
                  <a:srgbClr val="000000"/>
                </a:solidFill>
                <a:latin typeface="Verdana" pitchFamily="-109" charset="0"/>
                <a:ea typeface="Verdana" pitchFamily="-109" charset="0"/>
                <a:cs typeface="Verdana" pitchFamily="-109" charset="0"/>
              </a:rPr>
              <a:t>que</a:t>
            </a:r>
            <a:r>
              <a:rPr lang="en-CA" sz="900" dirty="0" smtClean="0">
                <a:solidFill>
                  <a:srgbClr val="000000"/>
                </a:solidFill>
                <a:latin typeface="Verdana" pitchFamily="-109" charset="0"/>
                <a:ea typeface="Verdana" pitchFamily="-109" charset="0"/>
                <a:cs typeface="Verdana" pitchFamily="-109" charset="0"/>
              </a:rPr>
              <a:t> se </a:t>
            </a:r>
            <a:r>
              <a:rPr lang="en-CA" sz="900" dirty="0" err="1" smtClean="0">
                <a:solidFill>
                  <a:srgbClr val="000000"/>
                </a:solidFill>
                <a:latin typeface="Verdana" pitchFamily="-109" charset="0"/>
                <a:ea typeface="Verdana" pitchFamily="-109" charset="0"/>
                <a:cs typeface="Verdana" pitchFamily="-109" charset="0"/>
              </a:rPr>
              <a:t>realizan</a:t>
            </a:r>
            <a:r>
              <a:rPr lang="en-CA" sz="900" dirty="0" smtClean="0">
                <a:solidFill>
                  <a:srgbClr val="000000"/>
                </a:solidFill>
                <a:latin typeface="Verdana" pitchFamily="-109" charset="0"/>
                <a:ea typeface="Verdana" pitchFamily="-109" charset="0"/>
                <a:cs typeface="Verdana" pitchFamily="-109" charset="0"/>
              </a:rPr>
              <a:t> en la base de </a:t>
            </a:r>
            <a:r>
              <a:rPr lang="en-CA" sz="900" dirty="0" err="1" smtClean="0">
                <a:solidFill>
                  <a:srgbClr val="000000"/>
                </a:solidFill>
                <a:latin typeface="Verdana" pitchFamily="-109" charset="0"/>
                <a:ea typeface="Verdana" pitchFamily="-109" charset="0"/>
                <a:cs typeface="Verdana" pitchFamily="-109" charset="0"/>
              </a:rPr>
              <a:t>datos</a:t>
            </a:r>
            <a:r>
              <a:rPr lang="en-CA" sz="900" dirty="0" smtClean="0">
                <a:solidFill>
                  <a:srgbClr val="000000"/>
                </a:solidFill>
                <a:latin typeface="Verdana" pitchFamily="-109" charset="0"/>
                <a:ea typeface="Verdana" pitchFamily="-109" charset="0"/>
                <a:cs typeface="Verdana" pitchFamily="-109" charset="0"/>
              </a:rPr>
              <a:t>, </a:t>
            </a:r>
            <a:r>
              <a:rPr lang="en-CA" sz="900" dirty="0" err="1" smtClean="0">
                <a:solidFill>
                  <a:srgbClr val="000000"/>
                </a:solidFill>
                <a:latin typeface="Verdana" pitchFamily="-109" charset="0"/>
                <a:ea typeface="Verdana" pitchFamily="-109" charset="0"/>
                <a:cs typeface="Verdana" pitchFamily="-109" charset="0"/>
              </a:rPr>
              <a:t>para</a:t>
            </a:r>
            <a:r>
              <a:rPr lang="en-CA" sz="900" dirty="0" smtClean="0">
                <a:solidFill>
                  <a:srgbClr val="000000"/>
                </a:solidFill>
                <a:latin typeface="Verdana" pitchFamily="-109" charset="0"/>
                <a:ea typeface="Verdana" pitchFamily="-109" charset="0"/>
                <a:cs typeface="Verdana" pitchFamily="-109" charset="0"/>
              </a:rPr>
              <a:t> </a:t>
            </a:r>
            <a:r>
              <a:rPr lang="en-CA" sz="900" dirty="0" err="1" smtClean="0">
                <a:solidFill>
                  <a:srgbClr val="000000"/>
                </a:solidFill>
                <a:latin typeface="Verdana" pitchFamily="-109" charset="0"/>
                <a:ea typeface="Verdana" pitchFamily="-109" charset="0"/>
                <a:cs typeface="Verdana" pitchFamily="-109" charset="0"/>
              </a:rPr>
              <a:t>poder</a:t>
            </a:r>
            <a:r>
              <a:rPr lang="en-CA" sz="900" dirty="0" smtClean="0">
                <a:solidFill>
                  <a:srgbClr val="000000"/>
                </a:solidFill>
                <a:latin typeface="Verdana" pitchFamily="-109" charset="0"/>
                <a:ea typeface="Verdana" pitchFamily="-109" charset="0"/>
                <a:cs typeface="Verdana" pitchFamily="-109" charset="0"/>
              </a:rPr>
              <a:t> </a:t>
            </a:r>
            <a:r>
              <a:rPr lang="en-CA" sz="900" dirty="0" err="1" smtClean="0">
                <a:solidFill>
                  <a:srgbClr val="000000"/>
                </a:solidFill>
                <a:latin typeface="Verdana" pitchFamily="-109" charset="0"/>
                <a:ea typeface="Verdana" pitchFamily="-109" charset="0"/>
                <a:cs typeface="Verdana" pitchFamily="-109" charset="0"/>
              </a:rPr>
              <a:t>emplearlos</a:t>
            </a:r>
            <a:r>
              <a:rPr lang="en-CA" sz="900" dirty="0" smtClean="0">
                <a:solidFill>
                  <a:srgbClr val="000000"/>
                </a:solidFill>
                <a:latin typeface="Verdana" pitchFamily="-109" charset="0"/>
                <a:ea typeface="Verdana" pitchFamily="-109" charset="0"/>
                <a:cs typeface="Verdana" pitchFamily="-109" charset="0"/>
              </a:rPr>
              <a:t> </a:t>
            </a:r>
            <a:r>
              <a:rPr lang="en-CA" sz="900" dirty="0" err="1" smtClean="0">
                <a:solidFill>
                  <a:srgbClr val="000000"/>
                </a:solidFill>
                <a:latin typeface="Verdana" pitchFamily="-109" charset="0"/>
                <a:ea typeface="Verdana" pitchFamily="-109" charset="0"/>
                <a:cs typeface="Verdana" pitchFamily="-109" charset="0"/>
              </a:rPr>
              <a:t>adecuadamente</a:t>
            </a:r>
            <a:r>
              <a:rPr lang="en-CA" sz="900" dirty="0" smtClean="0">
                <a:solidFill>
                  <a:srgbClr val="000000"/>
                </a:solidFill>
                <a:latin typeface="Verdana" pitchFamily="-109" charset="0"/>
                <a:ea typeface="Verdana" pitchFamily="-109" charset="0"/>
                <a:cs typeface="Verdana" pitchFamily="-109" charset="0"/>
              </a:rPr>
              <a:t>. </a:t>
            </a:r>
            <a:r>
              <a:rPr lang="es-UY" sz="900" dirty="0" smtClean="0">
                <a:solidFill>
                  <a:srgbClr val="000000"/>
                </a:solidFill>
                <a:latin typeface="Verdana" pitchFamily="-109" charset="0"/>
                <a:ea typeface="Verdana" pitchFamily="-109" charset="0"/>
                <a:cs typeface="Verdana" pitchFamily="-109" charset="0"/>
              </a:rPr>
              <a:t>Veremos</a:t>
            </a:r>
            <a:r>
              <a:rPr lang="es-UY" sz="900" dirty="0" smtClean="0">
                <a:solidFill>
                  <a:srgbClr val="000000"/>
                </a:solidFill>
                <a:latin typeface="Verdana" pitchFamily="-109" charset="0"/>
                <a:cs typeface="Times New Roman" pitchFamily="-109" charset="0"/>
              </a:rPr>
              <a:t> esto a continuación.</a:t>
            </a:r>
            <a:endParaRPr lang="en-CA" sz="900" dirty="0" smtClean="0">
              <a:solidFill>
                <a:srgbClr val="000000"/>
              </a:solidFill>
              <a:latin typeface="Verdana" pitchFamily="-109" charset="0"/>
              <a:ea typeface="Verdana" pitchFamily="-109" charset="0"/>
              <a:cs typeface="Verdana" pitchFamily="-109" charset="0"/>
            </a:endParaRPr>
          </a:p>
          <a:p>
            <a:pPr marL="171450" indent="-171450" algn="just" eaLnBrk="1" hangingPunct="1">
              <a:lnSpc>
                <a:spcPts val="1100"/>
              </a:lnSpc>
              <a:buFont typeface="Arial" pitchFamily="34" charset="0"/>
              <a:buChar char="•"/>
              <a:defRPr/>
            </a:pPr>
            <a:endParaRPr lang="en-CA" sz="900" dirty="0" smtClean="0">
              <a:solidFill>
                <a:srgbClr val="000000"/>
              </a:solidFill>
              <a:latin typeface="Verdana" pitchFamily="-109" charset="0"/>
              <a:ea typeface="Verdana" pitchFamily="-109" charset="0"/>
              <a:cs typeface="Verdana" pitchFamily="-109" charset="0"/>
            </a:endParaRPr>
          </a:p>
          <a:p>
            <a:pPr marL="171450" indent="-171450" eaLnBrk="1" hangingPunct="1">
              <a:lnSpc>
                <a:spcPts val="1100"/>
              </a:lnSpc>
              <a:buFont typeface="Arial" pitchFamily="34" charset="0"/>
              <a:buChar char="•"/>
              <a:defRPr/>
            </a:pPr>
            <a:endParaRPr lang="en-CA" sz="900" dirty="0" smtClean="0">
              <a:solidFill>
                <a:srgbClr val="000000"/>
              </a:solidFill>
            </a:endParaRPr>
          </a:p>
        </p:txBody>
      </p:sp>
    </p:spTree>
    <p:extLst>
      <p:ext uri="{BB962C8B-B14F-4D97-AF65-F5344CB8AC3E}">
        <p14:creationId xmlns:p14="http://schemas.microsoft.com/office/powerpoint/2010/main" val="2353113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Notes Placeholder 1"/>
          <p:cNvSpPr>
            <a:spLocks noGrp="1"/>
          </p:cNvSpPr>
          <p:nvPr/>
        </p:nvSpPr>
        <p:spPr bwMode="auto">
          <a:xfrm>
            <a:off x="852248" y="4774764"/>
            <a:ext cx="5086025" cy="4570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defRPr/>
            </a:pPr>
            <a:r>
              <a:rPr lang="es-UY" sz="900" dirty="0">
                <a:solidFill>
                  <a:srgbClr val="000000"/>
                </a:solidFill>
                <a:latin typeface="Verdana" pitchFamily="34" charset="0"/>
                <a:cs typeface="Times New Roman" pitchFamily="18" charset="0"/>
              </a:rPr>
              <a:t>Las reglas con evento de disparo, se ejecutan después de que el usuario haya presionado el botón </a:t>
            </a:r>
            <a:r>
              <a:rPr lang="es-UY" sz="900" dirty="0" err="1">
                <a:solidFill>
                  <a:srgbClr val="000000"/>
                </a:solidFill>
                <a:latin typeface="Verdana" pitchFamily="34" charset="0"/>
                <a:cs typeface="Times New Roman" pitchFamily="18" charset="0"/>
              </a:rPr>
              <a:t>Confirm</a:t>
            </a:r>
            <a:r>
              <a:rPr lang="es-UY" sz="900" dirty="0">
                <a:solidFill>
                  <a:srgbClr val="000000"/>
                </a:solidFill>
                <a:latin typeface="Verdana" pitchFamily="34" charset="0"/>
                <a:cs typeface="Times New Roman" pitchFamily="18" charset="0"/>
              </a:rPr>
              <a:t>, en el momento específico que corresponda. </a:t>
            </a:r>
            <a:r>
              <a:rPr lang="es-UY" sz="900" dirty="0">
                <a:latin typeface="Verdana" pitchFamily="34" charset="0"/>
                <a:cs typeface="Arial" charset="0"/>
              </a:rPr>
              <a:t>Veremos cuándo ocurre exactamente cada evento de disparo.</a:t>
            </a:r>
            <a:endParaRPr lang="es-UY" sz="900" dirty="0">
              <a:solidFill>
                <a:srgbClr val="000080"/>
              </a:solidFill>
              <a:latin typeface="Verdana" pitchFamily="34" charset="0"/>
              <a:cs typeface="Arial" charset="0"/>
            </a:endParaRPr>
          </a:p>
          <a:p>
            <a:pPr algn="just">
              <a:spcBef>
                <a:spcPct val="30000"/>
              </a:spcBef>
              <a:defRPr/>
            </a:pPr>
            <a:endParaRPr lang="es-UY" sz="900" b="1" dirty="0">
              <a:solidFill>
                <a:srgbClr val="000080"/>
              </a:solidFill>
              <a:latin typeface="Verdana" pitchFamily="34" charset="0"/>
              <a:cs typeface="Arial" charset="0"/>
            </a:endParaRPr>
          </a:p>
          <a:p>
            <a:pPr algn="just">
              <a:spcBef>
                <a:spcPct val="30000"/>
              </a:spcBef>
              <a:defRPr/>
            </a:pPr>
            <a:endParaRPr lang="es-UY" sz="900" b="1" dirty="0">
              <a:latin typeface="Verdana" pitchFamily="34" charset="0"/>
              <a:cs typeface="Arial" charset="0"/>
            </a:endParaRPr>
          </a:p>
          <a:p>
            <a:pPr algn="just">
              <a:spcBef>
                <a:spcPct val="30000"/>
              </a:spcBef>
              <a:defRPr/>
            </a:pPr>
            <a:r>
              <a:rPr lang="es-UY" sz="900" b="1" dirty="0">
                <a:effectLst>
                  <a:outerShdw blurRad="38100" dist="38100" dir="2700000" algn="tl">
                    <a:srgbClr val="000000">
                      <a:alpha val="43137"/>
                    </a:srgbClr>
                  </a:outerShdw>
                </a:effectLst>
                <a:latin typeface="Verdana" pitchFamily="34" charset="0"/>
                <a:cs typeface="Arial" charset="0"/>
              </a:rPr>
              <a:t>Evento de disparo: </a:t>
            </a:r>
            <a:r>
              <a:rPr lang="es-UY" sz="900" b="1" dirty="0" err="1">
                <a:effectLst>
                  <a:outerShdw blurRad="38100" dist="38100" dir="2700000" algn="tl">
                    <a:srgbClr val="000000">
                      <a:alpha val="43137"/>
                    </a:srgbClr>
                  </a:outerShdw>
                </a:effectLst>
                <a:latin typeface="Verdana" pitchFamily="34" charset="0"/>
                <a:cs typeface="Arial" charset="0"/>
              </a:rPr>
              <a:t>BeforeValidate</a:t>
            </a:r>
            <a:endParaRPr lang="es-UY" sz="900" b="1" dirty="0">
              <a:effectLst>
                <a:outerShdw blurRad="38100" dist="38100" dir="2700000" algn="tl">
                  <a:srgbClr val="000000">
                    <a:alpha val="43137"/>
                  </a:srgbClr>
                </a:outerShdw>
              </a:effectLst>
              <a:latin typeface="Verdana" pitchFamily="34" charset="0"/>
              <a:cs typeface="Arial" charset="0"/>
            </a:endParaRPr>
          </a:p>
          <a:p>
            <a:pPr algn="just">
              <a:spcBef>
                <a:spcPct val="30000"/>
              </a:spcBef>
              <a:defRPr/>
            </a:pPr>
            <a:r>
              <a:rPr lang="es-UY" sz="900" dirty="0">
                <a:latin typeface="Verdana" pitchFamily="34" charset="0"/>
                <a:cs typeface="Arial" charset="0"/>
              </a:rPr>
              <a:t>Este evento de disparo ocurre un instante de tiempo antes de que la información de la instancia con la que se está trabajando (cabezal o línea x) sea validada. Es decir, ocurrirá un instante de tiempo antes de la acción de “validación del cabezal” o “validación de la línea”, según corresponda. Observar que aquí también se habrán disparado ya todas las reglas que no estén condicionadas a evento de disparo alguno. </a:t>
            </a:r>
          </a:p>
          <a:p>
            <a:pPr algn="just">
              <a:spcBef>
                <a:spcPct val="30000"/>
              </a:spcBef>
              <a:defRPr/>
            </a:pPr>
            <a:endParaRPr lang="es-UY" sz="900" dirty="0">
              <a:latin typeface="Verdana" pitchFamily="34" charset="0"/>
              <a:cs typeface="Arial" charset="0"/>
            </a:endParaRPr>
          </a:p>
          <a:p>
            <a:pPr algn="just">
              <a:spcBef>
                <a:spcPct val="30000"/>
              </a:spcBef>
              <a:defRPr/>
            </a:pPr>
            <a:endParaRPr lang="es-UY" sz="900" b="1" dirty="0">
              <a:latin typeface="Verdana" pitchFamily="34" charset="0"/>
              <a:cs typeface="Arial" charset="0"/>
            </a:endParaRPr>
          </a:p>
          <a:p>
            <a:pPr algn="just">
              <a:spcBef>
                <a:spcPct val="30000"/>
              </a:spcBef>
              <a:defRPr/>
            </a:pPr>
            <a:r>
              <a:rPr lang="es-UY" sz="900" b="1" dirty="0">
                <a:effectLst>
                  <a:outerShdw blurRad="38100" dist="38100" dir="2700000" algn="tl">
                    <a:srgbClr val="000000">
                      <a:alpha val="43137"/>
                    </a:srgbClr>
                  </a:outerShdw>
                </a:effectLst>
                <a:latin typeface="Verdana" pitchFamily="34" charset="0"/>
                <a:cs typeface="Arial" charset="0"/>
              </a:rPr>
              <a:t>Eventos de disparo: </a:t>
            </a:r>
            <a:r>
              <a:rPr lang="es-UY" sz="900" b="1" dirty="0" err="1">
                <a:effectLst>
                  <a:outerShdw blurRad="38100" dist="38100" dir="2700000" algn="tl">
                    <a:srgbClr val="000000">
                      <a:alpha val="43137"/>
                    </a:srgbClr>
                  </a:outerShdw>
                </a:effectLst>
                <a:latin typeface="Verdana" pitchFamily="34" charset="0"/>
                <a:cs typeface="Arial" charset="0"/>
              </a:rPr>
              <a:t>AfterValidate</a:t>
            </a:r>
            <a:r>
              <a:rPr lang="es-UY" sz="900" b="1" dirty="0">
                <a:effectLst>
                  <a:outerShdw blurRad="38100" dist="38100" dir="2700000" algn="tl">
                    <a:srgbClr val="000000">
                      <a:alpha val="43137"/>
                    </a:srgbClr>
                  </a:outerShdw>
                </a:effectLst>
                <a:latin typeface="Verdana" pitchFamily="34" charset="0"/>
                <a:cs typeface="Arial" charset="0"/>
              </a:rPr>
              <a:t>, </a:t>
            </a:r>
            <a:r>
              <a:rPr lang="es-UY" sz="900" b="1" dirty="0" err="1">
                <a:effectLst>
                  <a:outerShdw blurRad="38100" dist="38100" dir="2700000" algn="tl">
                    <a:srgbClr val="000000">
                      <a:alpha val="43137"/>
                    </a:srgbClr>
                  </a:outerShdw>
                </a:effectLst>
                <a:latin typeface="Verdana" pitchFamily="34" charset="0"/>
                <a:cs typeface="Arial" charset="0"/>
              </a:rPr>
              <a:t>BeforeInsert</a:t>
            </a:r>
            <a:r>
              <a:rPr lang="es-UY" sz="900" b="1" dirty="0">
                <a:effectLst>
                  <a:outerShdw blurRad="38100" dist="38100" dir="2700000" algn="tl">
                    <a:srgbClr val="000000">
                      <a:alpha val="43137"/>
                    </a:srgbClr>
                  </a:outerShdw>
                </a:effectLst>
                <a:latin typeface="Verdana" pitchFamily="34" charset="0"/>
                <a:cs typeface="Arial" charset="0"/>
              </a:rPr>
              <a:t>, </a:t>
            </a:r>
            <a:r>
              <a:rPr lang="es-UY" sz="900" b="1" dirty="0" err="1">
                <a:effectLst>
                  <a:outerShdw blurRad="38100" dist="38100" dir="2700000" algn="tl">
                    <a:srgbClr val="000000">
                      <a:alpha val="43137"/>
                    </a:srgbClr>
                  </a:outerShdw>
                </a:effectLst>
                <a:latin typeface="Verdana" pitchFamily="34" charset="0"/>
                <a:cs typeface="Arial" charset="0"/>
              </a:rPr>
              <a:t>BeforeUdate</a:t>
            </a:r>
            <a:r>
              <a:rPr lang="es-UY" sz="900" b="1" dirty="0">
                <a:effectLst>
                  <a:outerShdw blurRad="38100" dist="38100" dir="2700000" algn="tl">
                    <a:srgbClr val="000000">
                      <a:alpha val="43137"/>
                    </a:srgbClr>
                  </a:outerShdw>
                </a:effectLst>
                <a:latin typeface="Verdana" pitchFamily="34" charset="0"/>
                <a:cs typeface="Arial" charset="0"/>
              </a:rPr>
              <a:t>, </a:t>
            </a:r>
            <a:r>
              <a:rPr lang="es-UY" sz="900" b="1" dirty="0" err="1">
                <a:effectLst>
                  <a:outerShdw blurRad="38100" dist="38100" dir="2700000" algn="tl">
                    <a:srgbClr val="000000">
                      <a:alpha val="43137"/>
                    </a:srgbClr>
                  </a:outerShdw>
                </a:effectLst>
                <a:latin typeface="Verdana" pitchFamily="34" charset="0"/>
                <a:cs typeface="Arial" charset="0"/>
              </a:rPr>
              <a:t>BeforeDelete</a:t>
            </a:r>
            <a:endParaRPr lang="es-UY" sz="900" b="1" dirty="0">
              <a:effectLst>
                <a:outerShdw blurRad="38100" dist="38100" dir="2700000" algn="tl">
                  <a:srgbClr val="000000">
                    <a:alpha val="43137"/>
                  </a:srgbClr>
                </a:outerShdw>
              </a:effectLst>
              <a:latin typeface="Verdana" pitchFamily="34" charset="0"/>
              <a:cs typeface="Arial" charset="0"/>
            </a:endParaRPr>
          </a:p>
          <a:p>
            <a:pPr algn="just">
              <a:spcBef>
                <a:spcPct val="30000"/>
              </a:spcBef>
              <a:defRPr/>
            </a:pPr>
            <a:endParaRPr lang="es-UY" sz="900" b="1" dirty="0">
              <a:latin typeface="Verdana" pitchFamily="34" charset="0"/>
              <a:cs typeface="Arial" charset="0"/>
            </a:endParaRPr>
          </a:p>
          <a:p>
            <a:pPr algn="just">
              <a:defRPr/>
            </a:pPr>
            <a:r>
              <a:rPr lang="es-UY" sz="900" dirty="0">
                <a:latin typeface="Verdana" pitchFamily="34" charset="0"/>
                <a:cs typeface="Arial" charset="0"/>
              </a:rPr>
              <a:t>El evento de disparo </a:t>
            </a:r>
            <a:r>
              <a:rPr lang="es-UY" sz="900" b="1" dirty="0" err="1">
                <a:latin typeface="Verdana" pitchFamily="34" charset="0"/>
                <a:cs typeface="Arial" charset="0"/>
              </a:rPr>
              <a:t>AfterValidate</a:t>
            </a:r>
            <a:r>
              <a:rPr lang="es-UY" sz="900" b="1" dirty="0">
                <a:latin typeface="Verdana" pitchFamily="34" charset="0"/>
                <a:cs typeface="Arial" charset="0"/>
              </a:rPr>
              <a:t> </a:t>
            </a:r>
            <a:r>
              <a:rPr lang="es-UY" sz="900" dirty="0">
                <a:latin typeface="Verdana" pitchFamily="34" charset="0"/>
                <a:cs typeface="Arial" charset="0"/>
              </a:rPr>
              <a:t>permite especificar que una regla se ejecute inmediatamente antes de que se grabe físicamente cada instancia del nivel al cual está asociada la regla, en la tabla física correspondiente, y después de que se hayan validado los datos de esa instancia. </a:t>
            </a:r>
          </a:p>
          <a:p>
            <a:pPr algn="just">
              <a:defRPr/>
            </a:pPr>
            <a:endParaRPr lang="es-UY" sz="900" dirty="0">
              <a:latin typeface="Verdana" pitchFamily="34" charset="0"/>
              <a:cs typeface="Arial" charset="0"/>
            </a:endParaRPr>
          </a:p>
          <a:p>
            <a:pPr algn="just">
              <a:defRPr/>
            </a:pPr>
            <a:r>
              <a:rPr lang="es-UY" sz="900" dirty="0">
                <a:latin typeface="Verdana" pitchFamily="34" charset="0"/>
                <a:cs typeface="Arial" charset="0"/>
              </a:rPr>
              <a:t>En otras palabras, si se le agrega el evento de disparo </a:t>
            </a:r>
            <a:r>
              <a:rPr lang="es-UY" sz="900" b="1" dirty="0" err="1">
                <a:latin typeface="Verdana" pitchFamily="34" charset="0"/>
                <a:cs typeface="Arial" charset="0"/>
              </a:rPr>
              <a:t>AfterValidate</a:t>
            </a:r>
            <a:r>
              <a:rPr lang="es-UY" sz="900" dirty="0">
                <a:latin typeface="Verdana" pitchFamily="34" charset="0"/>
                <a:cs typeface="Arial" charset="0"/>
              </a:rPr>
              <a:t> a una regla, la misma se ejecutará para cada instancia del nivel al cual esté asociada, </a:t>
            </a:r>
            <a:r>
              <a:rPr lang="es-UY" sz="900" b="1" dirty="0">
                <a:latin typeface="Verdana" pitchFamily="34" charset="0"/>
                <a:cs typeface="Arial" charset="0"/>
              </a:rPr>
              <a:t>inmediatamente antes de que la</a:t>
            </a:r>
            <a:r>
              <a:rPr lang="es-UY" sz="900" dirty="0">
                <a:latin typeface="Verdana" pitchFamily="34" charset="0"/>
                <a:cs typeface="Arial" charset="0"/>
              </a:rPr>
              <a:t> </a:t>
            </a:r>
            <a:r>
              <a:rPr lang="es-UY" sz="900" b="1" dirty="0">
                <a:latin typeface="Verdana" pitchFamily="34" charset="0"/>
                <a:cs typeface="Arial" charset="0"/>
              </a:rPr>
              <a:t>instancia se grabe físicamente</a:t>
            </a:r>
            <a:r>
              <a:rPr lang="es-UY" sz="900" dirty="0">
                <a:latin typeface="Verdana" pitchFamily="34" charset="0"/>
                <a:cs typeface="Arial" charset="0"/>
              </a:rPr>
              <a:t> </a:t>
            </a:r>
            <a:r>
              <a:rPr lang="es-UY" sz="900" b="1" dirty="0">
                <a:latin typeface="Verdana" pitchFamily="34" charset="0"/>
                <a:cs typeface="Arial" charset="0"/>
              </a:rPr>
              <a:t>(ya sea que se inserte, modifique o elimine) como registro en la tabla física asociada al nivel</a:t>
            </a:r>
            <a:r>
              <a:rPr lang="es-UY" sz="900" dirty="0">
                <a:latin typeface="Verdana" pitchFamily="34" charset="0"/>
                <a:cs typeface="Arial" charset="0"/>
              </a:rPr>
              <a:t>.</a:t>
            </a:r>
          </a:p>
          <a:p>
            <a:pPr algn="just">
              <a:spcBef>
                <a:spcPct val="30000"/>
              </a:spcBef>
              <a:defRPr/>
            </a:pPr>
            <a:endParaRPr lang="es-UY" sz="900" dirty="0">
              <a:latin typeface="Verdana" pitchFamily="34" charset="0"/>
              <a:cs typeface="Arial" charset="0"/>
            </a:endParaRPr>
          </a:p>
          <a:p>
            <a:pPr algn="just" eaLnBrk="0" hangingPunct="0">
              <a:spcBef>
                <a:spcPct val="30000"/>
              </a:spcBef>
              <a:defRPr/>
            </a:pPr>
            <a:endParaRPr lang="es-UY" sz="900" dirty="0">
              <a:latin typeface="Verdana" pitchFamily="34" charset="0"/>
              <a:cs typeface="Arial" charset="0"/>
            </a:endParaRPr>
          </a:p>
        </p:txBody>
      </p:sp>
    </p:spTree>
    <p:extLst>
      <p:ext uri="{BB962C8B-B14F-4D97-AF65-F5344CB8AC3E}">
        <p14:creationId xmlns:p14="http://schemas.microsoft.com/office/powerpoint/2010/main" val="3546513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p:cNvSpPr>
          <p:nvPr>
            <p:ph type="body" idx="3"/>
          </p:nvPr>
        </p:nvSpPr>
        <p:spPr bwMode="auto">
          <a:xfrm>
            <a:off x="423136" y="382587"/>
            <a:ext cx="6120539" cy="89995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63" tIns="45734" rIns="91463" bIns="45734"/>
          <a:lstStyle/>
          <a:p>
            <a:pPr algn="just" eaLnBrk="1" hangingPunct="1">
              <a:lnSpc>
                <a:spcPct val="80000"/>
              </a:lnSpc>
            </a:pPr>
            <a:r>
              <a:rPr lang="es-UY" sz="900" u="sng" dirty="0" smtClean="0">
                <a:latin typeface="Verdana" pitchFamily="34" charset="0"/>
                <a:cs typeface="Arial" charset="0"/>
              </a:rPr>
              <a:t>EJEMPLO:</a:t>
            </a:r>
          </a:p>
          <a:p>
            <a:pPr algn="just" eaLnBrk="1" hangingPunct="1">
              <a:lnSpc>
                <a:spcPct val="80000"/>
              </a:lnSpc>
            </a:pPr>
            <a:endParaRPr lang="es-UY" sz="900" dirty="0" smtClean="0">
              <a:latin typeface="Verdana" pitchFamily="34" charset="0"/>
              <a:cs typeface="Arial" charset="0"/>
            </a:endParaRPr>
          </a:p>
          <a:p>
            <a:pPr algn="just" eaLnBrk="1" hangingPunct="1">
              <a:lnSpc>
                <a:spcPct val="80000"/>
              </a:lnSpc>
            </a:pPr>
            <a:r>
              <a:rPr lang="es-UY" sz="900" dirty="0" smtClean="0">
                <a:latin typeface="Verdana" pitchFamily="34" charset="0"/>
                <a:cs typeface="Arial" charset="0"/>
              </a:rPr>
              <a:t>A veces no contamos con la posibilidad de utilizar la propiedad </a:t>
            </a:r>
            <a:r>
              <a:rPr lang="es-UY" sz="900" dirty="0" err="1" smtClean="0">
                <a:latin typeface="Verdana" pitchFamily="34" charset="0"/>
                <a:cs typeface="Arial" charset="0"/>
              </a:rPr>
              <a:t>Autonumber</a:t>
            </a:r>
            <a:r>
              <a:rPr lang="es-UY" sz="900" dirty="0" smtClean="0">
                <a:latin typeface="Verdana" pitchFamily="34" charset="0"/>
                <a:cs typeface="Arial" charset="0"/>
              </a:rPr>
              <a:t> para numerar de forma automática y correlativa los atributos que son clave primaria simple. Tal funcionalidad es provista por los manejadores de base de datos (</a:t>
            </a:r>
            <a:r>
              <a:rPr lang="es-UY" sz="900" dirty="0" err="1" smtClean="0">
                <a:latin typeface="Verdana" pitchFamily="34" charset="0"/>
                <a:cs typeface="Arial" charset="0"/>
              </a:rPr>
              <a:t>DBMSs</a:t>
            </a:r>
            <a:r>
              <a:rPr lang="es-UY" sz="900" dirty="0" smtClean="0">
                <a:latin typeface="Verdana" pitchFamily="34" charset="0"/>
                <a:cs typeface="Arial" charset="0"/>
              </a:rPr>
              <a:t>) y </a:t>
            </a:r>
            <a:r>
              <a:rPr lang="es-UY" sz="900" dirty="0" err="1" smtClean="0">
                <a:latin typeface="Verdana" pitchFamily="34" charset="0"/>
                <a:cs typeface="Arial" charset="0"/>
              </a:rPr>
              <a:t>GeneXus</a:t>
            </a:r>
            <a:r>
              <a:rPr lang="es-UY" sz="900" dirty="0" smtClean="0">
                <a:latin typeface="Verdana" pitchFamily="34" charset="0"/>
                <a:cs typeface="Arial" charset="0"/>
              </a:rPr>
              <a:t> la aprovecha y permite usarla; sin embargo en el ejemplo que hemos planteado, el identificador de  cada vuelo se debe generar de una forma particular, por lo que se ha codificado un procedimiento para resolver dicha numeración. </a:t>
            </a:r>
          </a:p>
          <a:p>
            <a:pPr algn="just" eaLnBrk="1" hangingPunct="1">
              <a:lnSpc>
                <a:spcPct val="80000"/>
              </a:lnSpc>
            </a:pPr>
            <a:r>
              <a:rPr lang="es-UY" sz="900" dirty="0" smtClean="0">
                <a:latin typeface="Verdana" pitchFamily="34" charset="0"/>
                <a:cs typeface="Arial" charset="0"/>
              </a:rPr>
              <a:t> </a:t>
            </a:r>
          </a:p>
          <a:p>
            <a:pPr algn="just" eaLnBrk="1" hangingPunct="1">
              <a:lnSpc>
                <a:spcPct val="80000"/>
              </a:lnSpc>
            </a:pPr>
            <a:r>
              <a:rPr lang="es-UY" sz="900" dirty="0" smtClean="0">
                <a:latin typeface="Verdana" pitchFamily="34" charset="0"/>
                <a:cs typeface="Arial" charset="0"/>
              </a:rPr>
              <a:t>Tal como </a:t>
            </a:r>
            <a:r>
              <a:rPr lang="es-UY" sz="900" dirty="0" err="1" smtClean="0">
                <a:latin typeface="Verdana" pitchFamily="34" charset="0"/>
                <a:cs typeface="Arial" charset="0"/>
              </a:rPr>
              <a:t>hermos</a:t>
            </a:r>
            <a:r>
              <a:rPr lang="es-UY" sz="900" dirty="0" smtClean="0">
                <a:latin typeface="Verdana" pitchFamily="34" charset="0"/>
                <a:cs typeface="Arial" charset="0"/>
              </a:rPr>
              <a:t> explicado, necesitamos que la regla se ejecute inmediatamente después de que el usuario haya confirmado y si en particular estaba insertando 1 vuelo nuevo. </a:t>
            </a:r>
          </a:p>
          <a:p>
            <a:pPr algn="just" eaLnBrk="1" hangingPunct="1">
              <a:lnSpc>
                <a:spcPct val="80000"/>
              </a:lnSpc>
            </a:pPr>
            <a:endParaRPr lang="es-UY" sz="900" dirty="0" smtClean="0">
              <a:latin typeface="Verdana" pitchFamily="34" charset="0"/>
              <a:cs typeface="Arial" charset="0"/>
            </a:endParaRPr>
          </a:p>
          <a:p>
            <a:pPr algn="just" eaLnBrk="1" hangingPunct="1">
              <a:lnSpc>
                <a:spcPct val="80000"/>
              </a:lnSpc>
            </a:pPr>
            <a:r>
              <a:rPr lang="es-UY" sz="900" dirty="0" smtClean="0">
                <a:latin typeface="Verdana" pitchFamily="34" charset="0"/>
                <a:cs typeface="Arial" charset="0"/>
              </a:rPr>
              <a:t>Estas 2 posibles definiciones son correctas para definir lo que necesitamos:</a:t>
            </a:r>
          </a:p>
          <a:p>
            <a:pPr algn="just" eaLnBrk="1" hangingPunct="1">
              <a:lnSpc>
                <a:spcPct val="80000"/>
              </a:lnSpc>
            </a:pPr>
            <a:endParaRPr lang="es-UY" sz="900" dirty="0" smtClean="0">
              <a:latin typeface="Verdana" pitchFamily="34" charset="0"/>
              <a:cs typeface="Arial" charset="0"/>
            </a:endParaRPr>
          </a:p>
          <a:p>
            <a:pPr algn="just" eaLnBrk="1" hangingPunct="1">
              <a:lnSpc>
                <a:spcPct val="80000"/>
              </a:lnSpc>
            </a:pPr>
            <a:r>
              <a:rPr lang="es-UY" sz="900" dirty="0" smtClean="0">
                <a:latin typeface="Verdana" pitchFamily="34" charset="0"/>
                <a:cs typeface="Arial" charset="0"/>
              </a:rPr>
              <a:t>    </a:t>
            </a:r>
            <a:r>
              <a:rPr lang="es-UY" sz="900" i="1" dirty="0" err="1" smtClean="0">
                <a:latin typeface="Verdana" pitchFamily="34" charset="0"/>
                <a:cs typeface="Arial" charset="0"/>
              </a:rPr>
              <a:t>FlightId</a:t>
            </a:r>
            <a:r>
              <a:rPr lang="es-UY" sz="900" dirty="0" smtClean="0">
                <a:latin typeface="Verdana" pitchFamily="34" charset="0"/>
                <a:cs typeface="Arial" charset="0"/>
              </a:rPr>
              <a:t> = </a:t>
            </a:r>
            <a:r>
              <a:rPr lang="es-UY" sz="900" dirty="0" err="1" smtClean="0">
                <a:latin typeface="Verdana" pitchFamily="34" charset="0"/>
                <a:cs typeface="Arial" charset="0"/>
              </a:rPr>
              <a:t>ReturnFlightId</a:t>
            </a:r>
            <a:r>
              <a:rPr lang="es-UY" sz="900" dirty="0" smtClean="0">
                <a:latin typeface="Verdana" pitchFamily="34" charset="0"/>
                <a:cs typeface="Arial" charset="0"/>
              </a:rPr>
              <a:t>() </a:t>
            </a:r>
            <a:r>
              <a:rPr lang="es-UY" sz="900" b="1" dirty="0" err="1" smtClean="0">
                <a:latin typeface="Verdana" pitchFamily="34" charset="0"/>
                <a:cs typeface="Arial" charset="0"/>
              </a:rPr>
              <a:t>if</a:t>
            </a:r>
            <a:r>
              <a:rPr lang="es-UY" sz="900" b="1" dirty="0" smtClean="0">
                <a:latin typeface="Verdana" pitchFamily="34" charset="0"/>
                <a:cs typeface="Arial" charset="0"/>
              </a:rPr>
              <a:t> </a:t>
            </a:r>
            <a:r>
              <a:rPr lang="es-UY" sz="900" b="1" dirty="0" err="1" smtClean="0">
                <a:latin typeface="Verdana" pitchFamily="34" charset="0"/>
                <a:cs typeface="Arial" charset="0"/>
              </a:rPr>
              <a:t>Insert</a:t>
            </a:r>
            <a:r>
              <a:rPr lang="es-UY" sz="900" b="1" dirty="0" smtClean="0">
                <a:latin typeface="Verdana" pitchFamily="34" charset="0"/>
                <a:cs typeface="Arial" charset="0"/>
              </a:rPr>
              <a:t> </a:t>
            </a:r>
            <a:r>
              <a:rPr lang="es-UY" sz="900" b="1" dirty="0" err="1" smtClean="0">
                <a:latin typeface="Verdana" pitchFamily="34" charset="0"/>
                <a:cs typeface="Arial" charset="0"/>
              </a:rPr>
              <a:t>on</a:t>
            </a:r>
            <a:r>
              <a:rPr lang="es-UY" sz="900" b="1" dirty="0" smtClean="0">
                <a:latin typeface="Verdana" pitchFamily="34" charset="0"/>
                <a:cs typeface="Arial" charset="0"/>
              </a:rPr>
              <a:t> </a:t>
            </a:r>
            <a:r>
              <a:rPr lang="es-UY" sz="900" b="1" dirty="0" err="1" smtClean="0">
                <a:latin typeface="Verdana" pitchFamily="34" charset="0"/>
                <a:cs typeface="Arial" charset="0"/>
              </a:rPr>
              <a:t>AfterValidate</a:t>
            </a:r>
            <a:r>
              <a:rPr lang="es-UY" sz="900" dirty="0" smtClean="0">
                <a:latin typeface="Verdana" pitchFamily="34" charset="0"/>
                <a:cs typeface="Arial" charset="0"/>
              </a:rPr>
              <a:t>;</a:t>
            </a:r>
          </a:p>
          <a:p>
            <a:pPr algn="just" eaLnBrk="1" hangingPunct="1">
              <a:lnSpc>
                <a:spcPct val="80000"/>
              </a:lnSpc>
            </a:pPr>
            <a:endParaRPr lang="es-UY" sz="900" dirty="0" smtClean="0">
              <a:latin typeface="Verdana" pitchFamily="34" charset="0"/>
              <a:cs typeface="Arial" charset="0"/>
            </a:endParaRPr>
          </a:p>
          <a:p>
            <a:pPr algn="just" eaLnBrk="1" hangingPunct="1">
              <a:lnSpc>
                <a:spcPct val="80000"/>
              </a:lnSpc>
            </a:pPr>
            <a:r>
              <a:rPr lang="es-UY" sz="900" dirty="0" smtClean="0">
                <a:latin typeface="Verdana" pitchFamily="34" charset="0"/>
                <a:cs typeface="Arial" charset="0"/>
              </a:rPr>
              <a:t>    o bien</a:t>
            </a:r>
          </a:p>
          <a:p>
            <a:pPr algn="just" eaLnBrk="1" hangingPunct="1">
              <a:lnSpc>
                <a:spcPct val="80000"/>
              </a:lnSpc>
            </a:pPr>
            <a:endParaRPr lang="es-UY" sz="900" dirty="0" smtClean="0">
              <a:latin typeface="Verdana" pitchFamily="34" charset="0"/>
              <a:cs typeface="Arial" charset="0"/>
            </a:endParaRPr>
          </a:p>
          <a:p>
            <a:pPr algn="just" eaLnBrk="1" hangingPunct="1">
              <a:lnSpc>
                <a:spcPct val="80000"/>
              </a:lnSpc>
            </a:pPr>
            <a:r>
              <a:rPr lang="es-UY" sz="900" dirty="0" smtClean="0">
                <a:latin typeface="Verdana" pitchFamily="34" charset="0"/>
                <a:cs typeface="Arial" charset="0"/>
              </a:rPr>
              <a:t>    </a:t>
            </a:r>
            <a:r>
              <a:rPr lang="es-UY" sz="900" i="1" dirty="0" err="1" smtClean="0">
                <a:latin typeface="Verdana" pitchFamily="34" charset="0"/>
                <a:cs typeface="Arial" charset="0"/>
              </a:rPr>
              <a:t>FlightId</a:t>
            </a:r>
            <a:r>
              <a:rPr lang="es-UY" sz="900" dirty="0" smtClean="0">
                <a:latin typeface="Verdana" pitchFamily="34" charset="0"/>
                <a:cs typeface="Arial" charset="0"/>
              </a:rPr>
              <a:t> = </a:t>
            </a:r>
            <a:r>
              <a:rPr lang="es-UY" sz="900" dirty="0" err="1" smtClean="0">
                <a:latin typeface="Verdana" pitchFamily="34" charset="0"/>
                <a:cs typeface="Arial" charset="0"/>
              </a:rPr>
              <a:t>ReturnFlightId</a:t>
            </a:r>
            <a:r>
              <a:rPr lang="es-UY" sz="900" dirty="0" smtClean="0">
                <a:latin typeface="Verdana" pitchFamily="34" charset="0"/>
                <a:cs typeface="Arial" charset="0"/>
              </a:rPr>
              <a:t>() </a:t>
            </a:r>
            <a:r>
              <a:rPr lang="es-UY" sz="900" b="1" dirty="0" err="1" smtClean="0">
                <a:latin typeface="Verdana" pitchFamily="34" charset="0"/>
                <a:cs typeface="Arial" charset="0"/>
              </a:rPr>
              <a:t>on</a:t>
            </a:r>
            <a:r>
              <a:rPr lang="es-UY" sz="900" b="1" dirty="0" smtClean="0">
                <a:latin typeface="Verdana" pitchFamily="34" charset="0"/>
                <a:cs typeface="Arial" charset="0"/>
              </a:rPr>
              <a:t> </a:t>
            </a:r>
            <a:r>
              <a:rPr lang="es-UY" sz="900" b="1" dirty="0" err="1" smtClean="0">
                <a:latin typeface="Verdana" pitchFamily="34" charset="0"/>
                <a:cs typeface="Arial" charset="0"/>
              </a:rPr>
              <a:t>BeforeInsert</a:t>
            </a:r>
            <a:r>
              <a:rPr lang="es-UY" sz="900" dirty="0" smtClean="0">
                <a:latin typeface="Verdana" pitchFamily="34" charset="0"/>
                <a:cs typeface="Arial" charset="0"/>
              </a:rPr>
              <a:t>;</a:t>
            </a:r>
          </a:p>
          <a:p>
            <a:pPr algn="just" eaLnBrk="1" hangingPunct="1">
              <a:lnSpc>
                <a:spcPct val="80000"/>
              </a:lnSpc>
            </a:pPr>
            <a:endParaRPr lang="es-UY" sz="900" dirty="0" smtClean="0">
              <a:latin typeface="Verdana" pitchFamily="34" charset="0"/>
              <a:cs typeface="Arial" charset="0"/>
            </a:endParaRPr>
          </a:p>
          <a:p>
            <a:pPr algn="just" eaLnBrk="1" hangingPunct="1">
              <a:lnSpc>
                <a:spcPct val="80000"/>
              </a:lnSpc>
            </a:pPr>
            <a:r>
              <a:rPr lang="es-UY" sz="900" dirty="0" smtClean="0">
                <a:solidFill>
                  <a:srgbClr val="000000"/>
                </a:solidFill>
                <a:latin typeface="Verdana" pitchFamily="34" charset="0"/>
                <a:cs typeface="Arial" charset="0"/>
              </a:rPr>
              <a:t>En la primer definición estamos especificando que el procedimiento se ejecute </a:t>
            </a:r>
            <a:r>
              <a:rPr lang="es-UY" sz="900" b="1" dirty="0" smtClean="0">
                <a:solidFill>
                  <a:srgbClr val="000000"/>
                </a:solidFill>
                <a:latin typeface="Verdana" pitchFamily="34" charset="0"/>
                <a:cs typeface="Arial" charset="0"/>
              </a:rPr>
              <a:t>únicamente si se trata de una inserción</a:t>
            </a:r>
            <a:r>
              <a:rPr lang="es-UY" sz="900" dirty="0" smtClean="0">
                <a:solidFill>
                  <a:srgbClr val="000000"/>
                </a:solidFill>
                <a:latin typeface="Verdana" pitchFamily="34" charset="0"/>
                <a:cs typeface="Arial" charset="0"/>
              </a:rPr>
              <a:t> (por la condición de disparo: </a:t>
            </a:r>
            <a:r>
              <a:rPr lang="es-UY" sz="900" dirty="0" err="1" smtClean="0">
                <a:solidFill>
                  <a:srgbClr val="000000"/>
                </a:solidFill>
                <a:latin typeface="Verdana" pitchFamily="34" charset="0"/>
                <a:cs typeface="Arial" charset="0"/>
              </a:rPr>
              <a:t>if</a:t>
            </a:r>
            <a:r>
              <a:rPr lang="es-UY" sz="900" dirty="0" smtClean="0">
                <a:solidFill>
                  <a:srgbClr val="000000"/>
                </a:solidFill>
                <a:latin typeface="Verdana" pitchFamily="34" charset="0"/>
                <a:cs typeface="Arial" charset="0"/>
              </a:rPr>
              <a:t> </a:t>
            </a:r>
            <a:r>
              <a:rPr lang="es-UY" sz="900" dirty="0" err="1" smtClean="0">
                <a:solidFill>
                  <a:srgbClr val="000000"/>
                </a:solidFill>
                <a:latin typeface="Verdana" pitchFamily="34" charset="0"/>
                <a:cs typeface="Arial" charset="0"/>
              </a:rPr>
              <a:t>Insert</a:t>
            </a:r>
            <a:r>
              <a:rPr lang="es-UY" sz="900" dirty="0" smtClean="0">
                <a:solidFill>
                  <a:srgbClr val="000000"/>
                </a:solidFill>
                <a:latin typeface="Verdana" pitchFamily="34" charset="0"/>
                <a:cs typeface="Arial" charset="0"/>
              </a:rPr>
              <a:t>), </a:t>
            </a:r>
            <a:r>
              <a:rPr lang="es-UY" sz="900" b="1" dirty="0" smtClean="0">
                <a:solidFill>
                  <a:srgbClr val="000000"/>
                </a:solidFill>
                <a:latin typeface="Verdana" pitchFamily="34" charset="0"/>
                <a:cs typeface="Arial" charset="0"/>
              </a:rPr>
              <a:t>inmediatamente después de validados los datos del primer nivel </a:t>
            </a:r>
            <a:r>
              <a:rPr lang="es-UY" sz="900" dirty="0" smtClean="0">
                <a:solidFill>
                  <a:srgbClr val="000000"/>
                </a:solidFill>
                <a:latin typeface="Verdana" pitchFamily="34" charset="0"/>
                <a:cs typeface="Arial" charset="0"/>
              </a:rPr>
              <a:t>(porque hay solamente un atributo involucrado en la regla, que pertenece al primer nivel de la transacción) </a:t>
            </a:r>
            <a:r>
              <a:rPr lang="es-UY" sz="900" b="1" dirty="0" smtClean="0">
                <a:solidFill>
                  <a:srgbClr val="000000"/>
                </a:solidFill>
                <a:latin typeface="Verdana" pitchFamily="34" charset="0"/>
                <a:cs typeface="Arial" charset="0"/>
              </a:rPr>
              <a:t>y justo antes de que se grabe físicamente el registro</a:t>
            </a:r>
            <a:r>
              <a:rPr lang="es-UY" sz="900" dirty="0" smtClean="0">
                <a:solidFill>
                  <a:srgbClr val="000000"/>
                </a:solidFill>
                <a:latin typeface="Verdana" pitchFamily="34" charset="0"/>
                <a:cs typeface="Arial" charset="0"/>
              </a:rPr>
              <a:t> (por el evento de disparo: </a:t>
            </a:r>
            <a:r>
              <a:rPr lang="es-UY" sz="900" dirty="0" err="1" smtClean="0">
                <a:solidFill>
                  <a:srgbClr val="000000"/>
                </a:solidFill>
                <a:latin typeface="Verdana" pitchFamily="34" charset="0"/>
                <a:cs typeface="Arial" charset="0"/>
              </a:rPr>
              <a:t>on</a:t>
            </a:r>
            <a:r>
              <a:rPr lang="es-UY" sz="900" dirty="0" smtClean="0">
                <a:solidFill>
                  <a:srgbClr val="000000"/>
                </a:solidFill>
                <a:latin typeface="Verdana" pitchFamily="34" charset="0"/>
                <a:cs typeface="Arial" charset="0"/>
              </a:rPr>
              <a:t> </a:t>
            </a:r>
            <a:r>
              <a:rPr lang="es-UY" sz="900" dirty="0" err="1" smtClean="0">
                <a:solidFill>
                  <a:srgbClr val="000000"/>
                </a:solidFill>
                <a:latin typeface="Verdana" pitchFamily="34" charset="0"/>
                <a:cs typeface="Arial" charset="0"/>
              </a:rPr>
              <a:t>AfterValidate</a:t>
            </a:r>
            <a:r>
              <a:rPr lang="es-UY" sz="900" dirty="0" smtClean="0">
                <a:solidFill>
                  <a:srgbClr val="000000"/>
                </a:solidFill>
                <a:latin typeface="Verdana" pitchFamily="34" charset="0"/>
                <a:cs typeface="Arial" charset="0"/>
              </a:rPr>
              <a:t>). </a:t>
            </a:r>
          </a:p>
          <a:p>
            <a:pPr algn="just" eaLnBrk="1" hangingPunct="1">
              <a:lnSpc>
                <a:spcPct val="80000"/>
              </a:lnSpc>
            </a:pPr>
            <a:r>
              <a:rPr lang="es-UY" sz="900" dirty="0" smtClean="0">
                <a:solidFill>
                  <a:srgbClr val="000000"/>
                </a:solidFill>
                <a:latin typeface="Verdana" pitchFamily="34" charset="0"/>
                <a:cs typeface="Arial" charset="0"/>
              </a:rPr>
              <a:t> </a:t>
            </a:r>
          </a:p>
          <a:p>
            <a:pPr algn="just" eaLnBrk="1" hangingPunct="1">
              <a:lnSpc>
                <a:spcPct val="90000"/>
              </a:lnSpc>
            </a:pPr>
            <a:r>
              <a:rPr lang="es-UY" sz="900" dirty="0" smtClean="0">
                <a:solidFill>
                  <a:srgbClr val="000000"/>
                </a:solidFill>
                <a:latin typeface="Verdana" pitchFamily="34" charset="0"/>
                <a:cs typeface="Arial" charset="0"/>
              </a:rPr>
              <a:t>Bien. Existen tres eventos de disparo que ocurren en el mismo momento que el evento </a:t>
            </a:r>
            <a:r>
              <a:rPr lang="es-UY" sz="900" dirty="0" err="1" smtClean="0">
                <a:solidFill>
                  <a:srgbClr val="000000"/>
                </a:solidFill>
                <a:latin typeface="Verdana" pitchFamily="34" charset="0"/>
                <a:cs typeface="Arial" charset="0"/>
              </a:rPr>
              <a:t>AfterValidate</a:t>
            </a:r>
            <a:r>
              <a:rPr lang="es-UY" sz="900" dirty="0" smtClean="0">
                <a:solidFill>
                  <a:srgbClr val="000000"/>
                </a:solidFill>
                <a:latin typeface="Verdana" pitchFamily="34" charset="0"/>
                <a:cs typeface="Arial" charset="0"/>
              </a:rPr>
              <a:t>, pero que ya contienen intrínseco el modo. Ellos son: </a:t>
            </a:r>
            <a:r>
              <a:rPr lang="es-UY" sz="900" dirty="0" err="1" smtClean="0">
                <a:solidFill>
                  <a:srgbClr val="000000"/>
                </a:solidFill>
                <a:latin typeface="Verdana" pitchFamily="34" charset="0"/>
                <a:cs typeface="Arial" charset="0"/>
              </a:rPr>
              <a:t>BeforeInsert</a:t>
            </a:r>
            <a:r>
              <a:rPr lang="es-UY" sz="900" dirty="0" smtClean="0">
                <a:solidFill>
                  <a:srgbClr val="000000"/>
                </a:solidFill>
                <a:latin typeface="Verdana" pitchFamily="34" charset="0"/>
                <a:cs typeface="Arial" charset="0"/>
              </a:rPr>
              <a:t>, </a:t>
            </a:r>
            <a:r>
              <a:rPr lang="es-UY" sz="900" dirty="0" err="1" smtClean="0">
                <a:solidFill>
                  <a:srgbClr val="000000"/>
                </a:solidFill>
                <a:latin typeface="Verdana" pitchFamily="34" charset="0"/>
                <a:cs typeface="Arial" charset="0"/>
              </a:rPr>
              <a:t>BeforeUpdate</a:t>
            </a:r>
            <a:r>
              <a:rPr lang="es-UY" sz="900" dirty="0" smtClean="0">
                <a:solidFill>
                  <a:srgbClr val="000000"/>
                </a:solidFill>
                <a:latin typeface="Verdana" pitchFamily="34" charset="0"/>
                <a:cs typeface="Arial" charset="0"/>
              </a:rPr>
              <a:t> y </a:t>
            </a:r>
            <a:r>
              <a:rPr lang="es-UY" sz="900" dirty="0" err="1" smtClean="0">
                <a:solidFill>
                  <a:srgbClr val="000000"/>
                </a:solidFill>
                <a:latin typeface="Verdana" pitchFamily="34" charset="0"/>
                <a:cs typeface="Arial" charset="0"/>
              </a:rPr>
              <a:t>BeforeDelete</a:t>
            </a:r>
            <a:r>
              <a:rPr lang="es-UY" sz="900" dirty="0" smtClean="0">
                <a:solidFill>
                  <a:srgbClr val="000000"/>
                </a:solidFill>
                <a:latin typeface="Verdana" pitchFamily="34" charset="0"/>
                <a:cs typeface="Arial" charset="0"/>
              </a:rPr>
              <a:t>.</a:t>
            </a:r>
          </a:p>
          <a:p>
            <a:pPr algn="just" eaLnBrk="1" hangingPunct="1">
              <a:lnSpc>
                <a:spcPct val="90000"/>
              </a:lnSpc>
            </a:pPr>
            <a:endParaRPr lang="es-UY" sz="900" dirty="0" smtClean="0">
              <a:solidFill>
                <a:srgbClr val="000000"/>
              </a:solidFill>
              <a:latin typeface="Verdana" pitchFamily="34" charset="0"/>
              <a:cs typeface="Arial" charset="0"/>
            </a:endParaRPr>
          </a:p>
          <a:p>
            <a:pPr algn="just" eaLnBrk="1" hangingPunct="1">
              <a:lnSpc>
                <a:spcPct val="90000"/>
              </a:lnSpc>
            </a:pPr>
            <a:r>
              <a:rPr lang="es-UY" sz="900" dirty="0" smtClean="0">
                <a:solidFill>
                  <a:srgbClr val="000000"/>
                </a:solidFill>
                <a:latin typeface="Verdana" pitchFamily="34" charset="0"/>
                <a:cs typeface="Arial" charset="0"/>
              </a:rPr>
              <a:t>Por este motivo es equivalente escribir las 2 reglas presentada arriba y en la 2da propuesta, sería redundante condicionar la regla a “</a:t>
            </a:r>
            <a:r>
              <a:rPr lang="es-UY" sz="900" dirty="0" err="1" smtClean="0">
                <a:solidFill>
                  <a:srgbClr val="000000"/>
                </a:solidFill>
                <a:latin typeface="Verdana" pitchFamily="34" charset="0"/>
                <a:cs typeface="Arial" charset="0"/>
              </a:rPr>
              <a:t>If</a:t>
            </a:r>
            <a:r>
              <a:rPr lang="es-UY" sz="900" dirty="0" smtClean="0">
                <a:solidFill>
                  <a:srgbClr val="000000"/>
                </a:solidFill>
                <a:latin typeface="Verdana" pitchFamily="34" charset="0"/>
                <a:cs typeface="Arial" charset="0"/>
              </a:rPr>
              <a:t> </a:t>
            </a:r>
            <a:r>
              <a:rPr lang="es-UY" sz="900" dirty="0" err="1" smtClean="0">
                <a:solidFill>
                  <a:srgbClr val="000000"/>
                </a:solidFill>
                <a:latin typeface="Verdana" pitchFamily="34" charset="0"/>
                <a:cs typeface="Arial" charset="0"/>
              </a:rPr>
              <a:t>Insert</a:t>
            </a:r>
            <a:r>
              <a:rPr lang="es-UY" sz="900" dirty="0" smtClean="0">
                <a:solidFill>
                  <a:srgbClr val="000000"/>
                </a:solidFill>
                <a:latin typeface="Verdana" pitchFamily="34" charset="0"/>
                <a:cs typeface="Arial" charset="0"/>
              </a:rPr>
              <a:t>”. </a:t>
            </a:r>
          </a:p>
          <a:p>
            <a:pPr algn="just" eaLnBrk="1" hangingPunct="1">
              <a:lnSpc>
                <a:spcPct val="90000"/>
              </a:lnSpc>
            </a:pPr>
            <a:endParaRPr lang="es-UY" sz="900" dirty="0" smtClean="0">
              <a:solidFill>
                <a:srgbClr val="000000"/>
              </a:solidFill>
              <a:latin typeface="Verdana" pitchFamily="34" charset="0"/>
              <a:cs typeface="Arial" charset="0"/>
            </a:endParaRPr>
          </a:p>
          <a:p>
            <a:pPr algn="just" eaLnBrk="1" hangingPunct="1">
              <a:lnSpc>
                <a:spcPct val="90000"/>
              </a:lnSpc>
            </a:pPr>
            <a:r>
              <a:rPr lang="es-UY" sz="900" dirty="0" smtClean="0">
                <a:solidFill>
                  <a:srgbClr val="000000"/>
                </a:solidFill>
                <a:latin typeface="Verdana" pitchFamily="34" charset="0"/>
                <a:cs typeface="Arial" charset="0"/>
              </a:rPr>
              <a:t>De modo que valen las siguientes equivalencias:</a:t>
            </a:r>
          </a:p>
          <a:p>
            <a:pPr algn="just" eaLnBrk="1" hangingPunct="1">
              <a:lnSpc>
                <a:spcPct val="90000"/>
              </a:lnSpc>
            </a:pPr>
            <a:endParaRPr lang="es-UY" sz="900" dirty="0" smtClean="0">
              <a:solidFill>
                <a:srgbClr val="000000"/>
              </a:solidFill>
              <a:latin typeface="Verdana" pitchFamily="34" charset="0"/>
              <a:cs typeface="Arial" charset="0"/>
            </a:endParaRPr>
          </a:p>
          <a:p>
            <a:pPr algn="just" eaLnBrk="1" hangingPunct="1">
              <a:lnSpc>
                <a:spcPct val="90000"/>
              </a:lnSpc>
            </a:pPr>
            <a:r>
              <a:rPr lang="es-UY" sz="900" dirty="0" smtClean="0">
                <a:solidFill>
                  <a:srgbClr val="000000"/>
                </a:solidFill>
                <a:latin typeface="Verdana" pitchFamily="34" charset="0"/>
                <a:cs typeface="Arial" charset="0"/>
              </a:rPr>
              <a:t>     </a:t>
            </a:r>
            <a:r>
              <a:rPr lang="es-UY" sz="900" dirty="0" err="1" smtClean="0">
                <a:solidFill>
                  <a:srgbClr val="000000"/>
                </a:solidFill>
                <a:latin typeface="Verdana" pitchFamily="34" charset="0"/>
                <a:cs typeface="Arial" charset="0"/>
              </a:rPr>
              <a:t>on</a:t>
            </a:r>
            <a:r>
              <a:rPr lang="es-UY" sz="900" dirty="0" smtClean="0">
                <a:solidFill>
                  <a:srgbClr val="000000"/>
                </a:solidFill>
                <a:latin typeface="Verdana" pitchFamily="34" charset="0"/>
                <a:cs typeface="Arial" charset="0"/>
              </a:rPr>
              <a:t> </a:t>
            </a:r>
            <a:r>
              <a:rPr lang="es-UY" sz="900" b="1" dirty="0" err="1" smtClean="0">
                <a:solidFill>
                  <a:srgbClr val="000000"/>
                </a:solidFill>
                <a:latin typeface="Verdana" pitchFamily="34" charset="0"/>
                <a:cs typeface="Arial" charset="0"/>
              </a:rPr>
              <a:t>BeforeInsert</a:t>
            </a:r>
            <a:r>
              <a:rPr lang="es-UY" sz="900" dirty="0" smtClean="0">
                <a:solidFill>
                  <a:srgbClr val="000000"/>
                </a:solidFill>
                <a:latin typeface="Verdana" pitchFamily="34" charset="0"/>
                <a:cs typeface="Arial" charset="0"/>
              </a:rPr>
              <a:t>     </a:t>
            </a:r>
            <a:r>
              <a:rPr lang="es-UY" sz="900" dirty="0" smtClean="0">
                <a:solidFill>
                  <a:srgbClr val="000000"/>
                </a:solidFill>
                <a:latin typeface="Verdana" pitchFamily="34" charset="0"/>
                <a:cs typeface="Arial" charset="0"/>
                <a:sym typeface="Symbol" pitchFamily="-109" charset="2"/>
              </a:rPr>
              <a:t></a:t>
            </a:r>
            <a:r>
              <a:rPr lang="es-UY" sz="900" dirty="0" smtClean="0">
                <a:solidFill>
                  <a:srgbClr val="000000"/>
                </a:solidFill>
                <a:latin typeface="Verdana" pitchFamily="34" charset="0"/>
                <a:cs typeface="Arial" charset="0"/>
              </a:rPr>
              <a:t>   </a:t>
            </a:r>
            <a:r>
              <a:rPr lang="es-UY" sz="900" dirty="0" err="1" smtClean="0">
                <a:solidFill>
                  <a:srgbClr val="000000"/>
                </a:solidFill>
                <a:latin typeface="Verdana" pitchFamily="34" charset="0"/>
                <a:cs typeface="Arial" charset="0"/>
              </a:rPr>
              <a:t>If</a:t>
            </a:r>
            <a:r>
              <a:rPr lang="es-UY" sz="900" dirty="0" smtClean="0">
                <a:solidFill>
                  <a:srgbClr val="000000"/>
                </a:solidFill>
                <a:latin typeface="Verdana" pitchFamily="34" charset="0"/>
                <a:cs typeface="Arial" charset="0"/>
              </a:rPr>
              <a:t> </a:t>
            </a:r>
            <a:r>
              <a:rPr lang="es-UY" sz="900" b="1" dirty="0" err="1" smtClean="0">
                <a:solidFill>
                  <a:srgbClr val="000000"/>
                </a:solidFill>
                <a:latin typeface="Verdana" pitchFamily="34" charset="0"/>
                <a:cs typeface="Arial" charset="0"/>
              </a:rPr>
              <a:t>Insert</a:t>
            </a:r>
            <a:r>
              <a:rPr lang="es-UY" sz="900" dirty="0" smtClean="0">
                <a:solidFill>
                  <a:srgbClr val="000000"/>
                </a:solidFill>
                <a:latin typeface="Verdana" pitchFamily="34" charset="0"/>
                <a:cs typeface="Arial" charset="0"/>
              </a:rPr>
              <a:t> </a:t>
            </a:r>
            <a:r>
              <a:rPr lang="es-UY" sz="900" dirty="0" err="1" smtClean="0">
                <a:solidFill>
                  <a:srgbClr val="000000"/>
                </a:solidFill>
                <a:latin typeface="Verdana" pitchFamily="34" charset="0"/>
                <a:cs typeface="Arial" charset="0"/>
              </a:rPr>
              <a:t>on</a:t>
            </a:r>
            <a:r>
              <a:rPr lang="es-UY" sz="900" dirty="0" smtClean="0">
                <a:solidFill>
                  <a:srgbClr val="000000"/>
                </a:solidFill>
                <a:latin typeface="Verdana" pitchFamily="34" charset="0"/>
                <a:cs typeface="Arial" charset="0"/>
              </a:rPr>
              <a:t> </a:t>
            </a:r>
            <a:r>
              <a:rPr lang="es-UY" sz="900" b="1" dirty="0" err="1" smtClean="0">
                <a:solidFill>
                  <a:srgbClr val="000000"/>
                </a:solidFill>
                <a:latin typeface="Verdana" pitchFamily="34" charset="0"/>
                <a:cs typeface="Arial" charset="0"/>
              </a:rPr>
              <a:t>AfterValidate</a:t>
            </a:r>
            <a:endParaRPr lang="es-UY" sz="900" b="1" dirty="0" smtClean="0">
              <a:solidFill>
                <a:srgbClr val="000000"/>
              </a:solidFill>
              <a:latin typeface="Verdana" pitchFamily="34" charset="0"/>
              <a:cs typeface="Arial" charset="0"/>
            </a:endParaRPr>
          </a:p>
          <a:p>
            <a:pPr algn="just" eaLnBrk="1" hangingPunct="1">
              <a:lnSpc>
                <a:spcPct val="90000"/>
              </a:lnSpc>
            </a:pPr>
            <a:r>
              <a:rPr lang="es-UY" sz="900" dirty="0" smtClean="0">
                <a:solidFill>
                  <a:srgbClr val="000000"/>
                </a:solidFill>
                <a:latin typeface="Verdana" pitchFamily="34" charset="0"/>
                <a:cs typeface="Arial" charset="0"/>
              </a:rPr>
              <a:t>     </a:t>
            </a:r>
            <a:r>
              <a:rPr lang="es-UY" sz="900" dirty="0" err="1" smtClean="0">
                <a:solidFill>
                  <a:srgbClr val="000000"/>
                </a:solidFill>
                <a:latin typeface="Verdana" pitchFamily="34" charset="0"/>
                <a:cs typeface="Arial" charset="0"/>
              </a:rPr>
              <a:t>on</a:t>
            </a:r>
            <a:r>
              <a:rPr lang="es-UY" sz="900" dirty="0" smtClean="0">
                <a:solidFill>
                  <a:srgbClr val="000000"/>
                </a:solidFill>
                <a:latin typeface="Verdana" pitchFamily="34" charset="0"/>
                <a:cs typeface="Arial" charset="0"/>
              </a:rPr>
              <a:t> </a:t>
            </a:r>
            <a:r>
              <a:rPr lang="es-UY" sz="900" b="1" dirty="0" err="1" smtClean="0">
                <a:solidFill>
                  <a:srgbClr val="000000"/>
                </a:solidFill>
                <a:latin typeface="Verdana" pitchFamily="34" charset="0"/>
                <a:cs typeface="Arial" charset="0"/>
              </a:rPr>
              <a:t>BeforeUpdate</a:t>
            </a:r>
            <a:r>
              <a:rPr lang="es-UY" sz="900" b="1" dirty="0" smtClean="0">
                <a:solidFill>
                  <a:srgbClr val="000000"/>
                </a:solidFill>
                <a:latin typeface="Verdana" pitchFamily="34" charset="0"/>
                <a:cs typeface="Arial" charset="0"/>
              </a:rPr>
              <a:t>    </a:t>
            </a:r>
            <a:r>
              <a:rPr lang="es-UY" sz="900" dirty="0" smtClean="0">
                <a:solidFill>
                  <a:srgbClr val="000000"/>
                </a:solidFill>
                <a:latin typeface="Verdana" pitchFamily="34" charset="0"/>
                <a:cs typeface="Arial" charset="0"/>
                <a:sym typeface="Symbol" pitchFamily="-109" charset="2"/>
              </a:rPr>
              <a:t></a:t>
            </a:r>
            <a:r>
              <a:rPr lang="es-UY" sz="900" dirty="0" smtClean="0">
                <a:solidFill>
                  <a:srgbClr val="000000"/>
                </a:solidFill>
                <a:latin typeface="Verdana" pitchFamily="34" charset="0"/>
                <a:cs typeface="Arial" charset="0"/>
              </a:rPr>
              <a:t>   </a:t>
            </a:r>
            <a:r>
              <a:rPr lang="es-UY" sz="900" dirty="0" err="1" smtClean="0">
                <a:solidFill>
                  <a:srgbClr val="000000"/>
                </a:solidFill>
                <a:latin typeface="Verdana" pitchFamily="34" charset="0"/>
                <a:cs typeface="Arial" charset="0"/>
              </a:rPr>
              <a:t>If</a:t>
            </a:r>
            <a:r>
              <a:rPr lang="es-UY" sz="900" dirty="0" smtClean="0">
                <a:solidFill>
                  <a:srgbClr val="000000"/>
                </a:solidFill>
                <a:latin typeface="Verdana" pitchFamily="34" charset="0"/>
                <a:cs typeface="Arial" charset="0"/>
              </a:rPr>
              <a:t> </a:t>
            </a:r>
            <a:r>
              <a:rPr lang="es-UY" sz="900" b="1" dirty="0" err="1" smtClean="0">
                <a:solidFill>
                  <a:srgbClr val="000000"/>
                </a:solidFill>
                <a:latin typeface="Verdana" pitchFamily="34" charset="0"/>
                <a:cs typeface="Arial" charset="0"/>
              </a:rPr>
              <a:t>Update</a:t>
            </a:r>
            <a:r>
              <a:rPr lang="es-UY" sz="900" dirty="0" smtClean="0">
                <a:solidFill>
                  <a:srgbClr val="000000"/>
                </a:solidFill>
                <a:latin typeface="Verdana" pitchFamily="34" charset="0"/>
                <a:cs typeface="Arial" charset="0"/>
              </a:rPr>
              <a:t> </a:t>
            </a:r>
            <a:r>
              <a:rPr lang="es-UY" sz="900" dirty="0" err="1" smtClean="0">
                <a:solidFill>
                  <a:srgbClr val="000000"/>
                </a:solidFill>
                <a:latin typeface="Verdana" pitchFamily="34" charset="0"/>
                <a:cs typeface="Arial" charset="0"/>
              </a:rPr>
              <a:t>on</a:t>
            </a:r>
            <a:r>
              <a:rPr lang="es-UY" sz="900" dirty="0" smtClean="0">
                <a:solidFill>
                  <a:srgbClr val="000000"/>
                </a:solidFill>
                <a:latin typeface="Verdana" pitchFamily="34" charset="0"/>
                <a:cs typeface="Arial" charset="0"/>
              </a:rPr>
              <a:t> </a:t>
            </a:r>
            <a:r>
              <a:rPr lang="es-UY" sz="900" b="1" dirty="0" err="1" smtClean="0">
                <a:solidFill>
                  <a:srgbClr val="000000"/>
                </a:solidFill>
                <a:latin typeface="Verdana" pitchFamily="34" charset="0"/>
                <a:cs typeface="Arial" charset="0"/>
              </a:rPr>
              <a:t>AfterValidate</a:t>
            </a:r>
            <a:r>
              <a:rPr lang="es-UY" sz="900" dirty="0" smtClean="0">
                <a:solidFill>
                  <a:srgbClr val="000000"/>
                </a:solidFill>
                <a:latin typeface="Verdana" pitchFamily="34" charset="0"/>
                <a:cs typeface="Arial" charset="0"/>
              </a:rPr>
              <a:t>     </a:t>
            </a:r>
          </a:p>
          <a:p>
            <a:pPr algn="just" eaLnBrk="1" hangingPunct="1">
              <a:lnSpc>
                <a:spcPct val="90000"/>
              </a:lnSpc>
            </a:pPr>
            <a:r>
              <a:rPr lang="es-UY" sz="900" dirty="0" smtClean="0">
                <a:solidFill>
                  <a:srgbClr val="000000"/>
                </a:solidFill>
                <a:latin typeface="Verdana" pitchFamily="34" charset="0"/>
                <a:cs typeface="Arial" charset="0"/>
              </a:rPr>
              <a:t>     </a:t>
            </a:r>
            <a:r>
              <a:rPr lang="es-UY" sz="900" dirty="0" err="1" smtClean="0">
                <a:solidFill>
                  <a:srgbClr val="000000"/>
                </a:solidFill>
                <a:latin typeface="Verdana" pitchFamily="34" charset="0"/>
                <a:cs typeface="Arial" charset="0"/>
              </a:rPr>
              <a:t>on</a:t>
            </a:r>
            <a:r>
              <a:rPr lang="es-UY" sz="900" dirty="0" smtClean="0">
                <a:solidFill>
                  <a:srgbClr val="000000"/>
                </a:solidFill>
                <a:latin typeface="Verdana" pitchFamily="34" charset="0"/>
                <a:cs typeface="Arial" charset="0"/>
              </a:rPr>
              <a:t> </a:t>
            </a:r>
            <a:r>
              <a:rPr lang="es-UY" sz="900" b="1" dirty="0" err="1" smtClean="0">
                <a:solidFill>
                  <a:srgbClr val="000000"/>
                </a:solidFill>
                <a:latin typeface="Verdana" pitchFamily="34" charset="0"/>
                <a:cs typeface="Arial" charset="0"/>
              </a:rPr>
              <a:t>BeforeDelete</a:t>
            </a:r>
            <a:r>
              <a:rPr lang="es-UY" sz="900" b="1" dirty="0" smtClean="0">
                <a:solidFill>
                  <a:srgbClr val="000000"/>
                </a:solidFill>
                <a:latin typeface="Verdana" pitchFamily="34" charset="0"/>
                <a:cs typeface="Arial" charset="0"/>
              </a:rPr>
              <a:t>     </a:t>
            </a:r>
            <a:r>
              <a:rPr lang="es-UY" sz="900" dirty="0" smtClean="0">
                <a:solidFill>
                  <a:srgbClr val="000000"/>
                </a:solidFill>
                <a:latin typeface="Verdana" pitchFamily="34" charset="0"/>
                <a:cs typeface="Arial" charset="0"/>
                <a:sym typeface="Symbol" pitchFamily="-109" charset="2"/>
              </a:rPr>
              <a:t></a:t>
            </a:r>
            <a:r>
              <a:rPr lang="es-UY" sz="900" dirty="0" smtClean="0">
                <a:solidFill>
                  <a:srgbClr val="000000"/>
                </a:solidFill>
                <a:latin typeface="Verdana" pitchFamily="34" charset="0"/>
                <a:cs typeface="Arial" charset="0"/>
              </a:rPr>
              <a:t>   </a:t>
            </a:r>
            <a:r>
              <a:rPr lang="es-UY" sz="900" dirty="0" err="1" smtClean="0">
                <a:solidFill>
                  <a:srgbClr val="000000"/>
                </a:solidFill>
                <a:latin typeface="Verdana" pitchFamily="34" charset="0"/>
                <a:cs typeface="Arial" charset="0"/>
              </a:rPr>
              <a:t>If</a:t>
            </a:r>
            <a:r>
              <a:rPr lang="es-UY" sz="900" dirty="0" smtClean="0">
                <a:solidFill>
                  <a:srgbClr val="000000"/>
                </a:solidFill>
                <a:latin typeface="Verdana" pitchFamily="34" charset="0"/>
                <a:cs typeface="Arial" charset="0"/>
              </a:rPr>
              <a:t> </a:t>
            </a:r>
            <a:r>
              <a:rPr lang="es-UY" sz="900" b="1" dirty="0" err="1" smtClean="0">
                <a:solidFill>
                  <a:srgbClr val="000000"/>
                </a:solidFill>
                <a:latin typeface="Verdana" pitchFamily="34" charset="0"/>
                <a:cs typeface="Arial" charset="0"/>
              </a:rPr>
              <a:t>Delete</a:t>
            </a:r>
            <a:r>
              <a:rPr lang="es-UY" sz="900" dirty="0" smtClean="0">
                <a:solidFill>
                  <a:srgbClr val="000000"/>
                </a:solidFill>
                <a:latin typeface="Verdana" pitchFamily="34" charset="0"/>
                <a:cs typeface="Arial" charset="0"/>
              </a:rPr>
              <a:t> </a:t>
            </a:r>
            <a:r>
              <a:rPr lang="es-UY" sz="900" dirty="0" err="1" smtClean="0">
                <a:solidFill>
                  <a:srgbClr val="000000"/>
                </a:solidFill>
                <a:latin typeface="Verdana" pitchFamily="34" charset="0"/>
                <a:cs typeface="Arial" charset="0"/>
              </a:rPr>
              <a:t>on</a:t>
            </a:r>
            <a:r>
              <a:rPr lang="es-UY" sz="900" dirty="0" smtClean="0">
                <a:solidFill>
                  <a:srgbClr val="000000"/>
                </a:solidFill>
                <a:latin typeface="Verdana" pitchFamily="34" charset="0"/>
                <a:cs typeface="Arial" charset="0"/>
              </a:rPr>
              <a:t> </a:t>
            </a:r>
            <a:r>
              <a:rPr lang="es-UY" sz="900" b="1" dirty="0" err="1" smtClean="0">
                <a:solidFill>
                  <a:srgbClr val="000000"/>
                </a:solidFill>
                <a:latin typeface="Verdana" pitchFamily="34" charset="0"/>
                <a:cs typeface="Arial" charset="0"/>
              </a:rPr>
              <a:t>AfterValidate</a:t>
            </a:r>
            <a:endParaRPr lang="es-UY" sz="900" dirty="0" smtClean="0">
              <a:latin typeface="Verdana" pitchFamily="34" charset="0"/>
              <a:cs typeface="Arial" charset="0"/>
            </a:endParaRPr>
          </a:p>
          <a:p>
            <a:pPr algn="just" eaLnBrk="1" hangingPunct="1">
              <a:lnSpc>
                <a:spcPct val="90000"/>
              </a:lnSpc>
            </a:pPr>
            <a:endParaRPr lang="es-UY" sz="900" b="1" dirty="0" smtClean="0">
              <a:solidFill>
                <a:srgbClr val="000000"/>
              </a:solidFill>
              <a:latin typeface="Verdana" pitchFamily="34" charset="0"/>
              <a:cs typeface="Arial" charset="0"/>
            </a:endParaRPr>
          </a:p>
          <a:p>
            <a:pPr algn="just" eaLnBrk="1" hangingPunct="1">
              <a:lnSpc>
                <a:spcPct val="90000"/>
              </a:lnSpc>
            </a:pPr>
            <a:r>
              <a:rPr lang="es-UY" sz="900" dirty="0" smtClean="0">
                <a:solidFill>
                  <a:srgbClr val="000000"/>
                </a:solidFill>
                <a:latin typeface="Verdana" pitchFamily="34" charset="0"/>
                <a:cs typeface="Arial" charset="0"/>
              </a:rPr>
              <a:t>Este esquema grafica el momento de disparo exacto de estos eventos:</a:t>
            </a:r>
          </a:p>
          <a:p>
            <a:pPr algn="just" eaLnBrk="1" hangingPunct="1"/>
            <a:endParaRPr lang="es-UY" sz="900" dirty="0" smtClean="0">
              <a:solidFill>
                <a:srgbClr val="000000"/>
              </a:solidFill>
              <a:latin typeface="Verdana" pitchFamily="34" charset="0"/>
              <a:cs typeface="Arial" charset="0"/>
            </a:endParaRPr>
          </a:p>
          <a:p>
            <a:pPr algn="just" eaLnBrk="1" hangingPunct="1">
              <a:lnSpc>
                <a:spcPct val="90000"/>
              </a:lnSpc>
            </a:pPr>
            <a:endParaRPr lang="es-UY" sz="900" b="1" dirty="0" smtClean="0">
              <a:solidFill>
                <a:srgbClr val="000000"/>
              </a:solidFill>
              <a:latin typeface="Verdana" pitchFamily="34" charset="0"/>
              <a:cs typeface="Arial" charset="0"/>
            </a:endParaRPr>
          </a:p>
          <a:p>
            <a:pPr algn="just" eaLnBrk="1" hangingPunct="1">
              <a:lnSpc>
                <a:spcPct val="90000"/>
              </a:lnSpc>
            </a:pPr>
            <a:r>
              <a:rPr lang="es-UY" sz="900" b="1" dirty="0" smtClean="0">
                <a:solidFill>
                  <a:srgbClr val="000000"/>
                </a:solidFill>
                <a:latin typeface="Verdana" pitchFamily="34" charset="0"/>
                <a:cs typeface="Arial" charset="0"/>
              </a:rPr>
              <a:t>	VALIDACIÓN DE LOS DATOS</a:t>
            </a:r>
          </a:p>
          <a:p>
            <a:pPr algn="just" eaLnBrk="1" hangingPunct="1">
              <a:lnSpc>
                <a:spcPct val="90000"/>
              </a:lnSpc>
            </a:pPr>
            <a:r>
              <a:rPr lang="es-UY" sz="900" dirty="0" smtClean="0">
                <a:solidFill>
                  <a:srgbClr val="000000"/>
                </a:solidFill>
                <a:latin typeface="Verdana" pitchFamily="34" charset="0"/>
                <a:cs typeface="Arial" charset="0"/>
              </a:rPr>
              <a:t/>
            </a:r>
            <a:br>
              <a:rPr lang="es-UY" sz="900" dirty="0" smtClean="0">
                <a:solidFill>
                  <a:srgbClr val="000000"/>
                </a:solidFill>
                <a:latin typeface="Verdana" pitchFamily="34" charset="0"/>
                <a:cs typeface="Arial" charset="0"/>
              </a:rPr>
            </a:br>
            <a:r>
              <a:rPr lang="es-UY" sz="900" dirty="0" smtClean="0">
                <a:solidFill>
                  <a:srgbClr val="000000"/>
                </a:solidFill>
                <a:latin typeface="Verdana" pitchFamily="34" charset="0"/>
                <a:cs typeface="Arial" charset="0"/>
              </a:rPr>
              <a:t>	</a:t>
            </a:r>
            <a:r>
              <a:rPr lang="es-UY" sz="900" b="1" dirty="0" err="1" smtClean="0">
                <a:solidFill>
                  <a:srgbClr val="CC0000"/>
                </a:solidFill>
                <a:latin typeface="Verdana" pitchFamily="34" charset="0"/>
                <a:cs typeface="Arial" charset="0"/>
              </a:rPr>
              <a:t>AfterValidate</a:t>
            </a:r>
            <a:r>
              <a:rPr lang="es-UY" sz="900" b="1" dirty="0" smtClean="0">
                <a:solidFill>
                  <a:srgbClr val="CC0000"/>
                </a:solidFill>
                <a:latin typeface="Verdana" pitchFamily="34" charset="0"/>
                <a:cs typeface="Arial" charset="0"/>
              </a:rPr>
              <a:t> – </a:t>
            </a:r>
            <a:r>
              <a:rPr lang="es-UY" sz="900" b="1" dirty="0" err="1" smtClean="0">
                <a:solidFill>
                  <a:srgbClr val="CC0000"/>
                </a:solidFill>
                <a:latin typeface="Verdana" pitchFamily="34" charset="0"/>
                <a:cs typeface="Arial" charset="0"/>
              </a:rPr>
              <a:t>BeforeInsert</a:t>
            </a:r>
            <a:r>
              <a:rPr lang="es-UY" sz="900" b="1" dirty="0" smtClean="0">
                <a:solidFill>
                  <a:srgbClr val="CC0000"/>
                </a:solidFill>
                <a:latin typeface="Verdana" pitchFamily="34" charset="0"/>
                <a:cs typeface="Arial" charset="0"/>
              </a:rPr>
              <a:t> – </a:t>
            </a:r>
            <a:r>
              <a:rPr lang="es-UY" sz="900" b="1" dirty="0" err="1" smtClean="0">
                <a:solidFill>
                  <a:srgbClr val="CC0000"/>
                </a:solidFill>
                <a:latin typeface="Verdana" pitchFamily="34" charset="0"/>
                <a:cs typeface="Arial" charset="0"/>
              </a:rPr>
              <a:t>BeforeUpdate</a:t>
            </a:r>
            <a:r>
              <a:rPr lang="es-UY" sz="900" b="1" dirty="0" smtClean="0">
                <a:solidFill>
                  <a:srgbClr val="CC0000"/>
                </a:solidFill>
                <a:latin typeface="Verdana" pitchFamily="34" charset="0"/>
                <a:cs typeface="Arial" charset="0"/>
              </a:rPr>
              <a:t> – </a:t>
            </a:r>
            <a:r>
              <a:rPr lang="es-UY" sz="900" b="1" dirty="0" err="1" smtClean="0">
                <a:solidFill>
                  <a:srgbClr val="CC0000"/>
                </a:solidFill>
                <a:latin typeface="Verdana" pitchFamily="34" charset="0"/>
                <a:cs typeface="Arial" charset="0"/>
              </a:rPr>
              <a:t>BeforeDelete</a:t>
            </a:r>
            <a:endParaRPr lang="es-UY" sz="900" b="1" dirty="0" smtClean="0">
              <a:solidFill>
                <a:srgbClr val="CC0000"/>
              </a:solidFill>
              <a:latin typeface="Verdana" pitchFamily="34" charset="0"/>
              <a:cs typeface="Arial" charset="0"/>
            </a:endParaRPr>
          </a:p>
          <a:p>
            <a:pPr algn="just" eaLnBrk="1" hangingPunct="1">
              <a:lnSpc>
                <a:spcPct val="90000"/>
              </a:lnSpc>
            </a:pPr>
            <a:r>
              <a:rPr lang="es-UY" sz="900" dirty="0" smtClean="0">
                <a:solidFill>
                  <a:srgbClr val="000000"/>
                </a:solidFill>
                <a:latin typeface="Verdana" pitchFamily="34" charset="0"/>
                <a:cs typeface="Arial" charset="0"/>
              </a:rPr>
              <a:t/>
            </a:r>
            <a:br>
              <a:rPr lang="es-UY" sz="900" dirty="0" smtClean="0">
                <a:solidFill>
                  <a:srgbClr val="000000"/>
                </a:solidFill>
                <a:latin typeface="Verdana" pitchFamily="34" charset="0"/>
                <a:cs typeface="Arial" charset="0"/>
              </a:rPr>
            </a:br>
            <a:r>
              <a:rPr lang="es-UY" sz="900" dirty="0" smtClean="0">
                <a:solidFill>
                  <a:srgbClr val="000000"/>
                </a:solidFill>
                <a:latin typeface="Verdana" pitchFamily="34" charset="0"/>
                <a:cs typeface="Arial" charset="0"/>
              </a:rPr>
              <a:t>	</a:t>
            </a:r>
            <a:r>
              <a:rPr lang="es-UY" sz="900" b="1" dirty="0" smtClean="0">
                <a:solidFill>
                  <a:srgbClr val="000000"/>
                </a:solidFill>
                <a:latin typeface="Verdana" pitchFamily="34" charset="0"/>
                <a:cs typeface="Arial" charset="0"/>
              </a:rPr>
              <a:t>GRABACIÓN DEL REGISTRO</a:t>
            </a:r>
            <a:r>
              <a:rPr lang="es-UY" sz="900" dirty="0" smtClean="0">
                <a:solidFill>
                  <a:srgbClr val="000000"/>
                </a:solidFill>
                <a:latin typeface="Verdana" pitchFamily="34" charset="0"/>
                <a:cs typeface="Arial" charset="0"/>
              </a:rPr>
              <a:t> (</a:t>
            </a:r>
            <a:r>
              <a:rPr lang="es-UY" sz="900" dirty="0" err="1" smtClean="0">
                <a:solidFill>
                  <a:srgbClr val="000000"/>
                </a:solidFill>
                <a:latin typeface="Verdana" pitchFamily="34" charset="0"/>
                <a:cs typeface="Arial" charset="0"/>
              </a:rPr>
              <a:t>insert</a:t>
            </a:r>
            <a:r>
              <a:rPr lang="es-UY" sz="900" dirty="0" smtClean="0">
                <a:solidFill>
                  <a:srgbClr val="000000"/>
                </a:solidFill>
                <a:latin typeface="Verdana" pitchFamily="34" charset="0"/>
                <a:cs typeface="Arial" charset="0"/>
              </a:rPr>
              <a:t>, </a:t>
            </a:r>
            <a:r>
              <a:rPr lang="es-UY" sz="900" dirty="0" err="1" smtClean="0">
                <a:solidFill>
                  <a:srgbClr val="000000"/>
                </a:solidFill>
                <a:latin typeface="Verdana" pitchFamily="34" charset="0"/>
                <a:cs typeface="Arial" charset="0"/>
              </a:rPr>
              <a:t>update</a:t>
            </a:r>
            <a:r>
              <a:rPr lang="es-UY" sz="900" dirty="0" smtClean="0">
                <a:solidFill>
                  <a:srgbClr val="000000"/>
                </a:solidFill>
                <a:latin typeface="Verdana" pitchFamily="34" charset="0"/>
                <a:cs typeface="Arial" charset="0"/>
              </a:rPr>
              <a:t>, </a:t>
            </a:r>
            <a:r>
              <a:rPr lang="es-UY" sz="900" dirty="0" err="1" smtClean="0">
                <a:solidFill>
                  <a:srgbClr val="000000"/>
                </a:solidFill>
                <a:latin typeface="Verdana" pitchFamily="34" charset="0"/>
                <a:cs typeface="Arial" charset="0"/>
              </a:rPr>
              <a:t>delete</a:t>
            </a:r>
            <a:r>
              <a:rPr lang="es-UY" sz="900" dirty="0" smtClean="0">
                <a:solidFill>
                  <a:srgbClr val="000000"/>
                </a:solidFill>
                <a:latin typeface="Verdana" pitchFamily="34" charset="0"/>
                <a:cs typeface="Arial" charset="0"/>
              </a:rPr>
              <a:t> según corresponda)</a:t>
            </a:r>
          </a:p>
          <a:p>
            <a:pPr algn="just" eaLnBrk="1" hangingPunct="1">
              <a:lnSpc>
                <a:spcPct val="90000"/>
              </a:lnSpc>
            </a:pPr>
            <a:endParaRPr lang="es-UY" sz="900" dirty="0" smtClean="0">
              <a:solidFill>
                <a:srgbClr val="000000"/>
              </a:solidFill>
              <a:latin typeface="Verdana" pitchFamily="34" charset="0"/>
              <a:cs typeface="Arial" charset="0"/>
            </a:endParaRPr>
          </a:p>
          <a:p>
            <a:pPr algn="just" eaLnBrk="1" hangingPunct="1">
              <a:lnSpc>
                <a:spcPct val="80000"/>
              </a:lnSpc>
            </a:pPr>
            <a:endParaRPr lang="es-UY" sz="900" dirty="0" smtClean="0">
              <a:solidFill>
                <a:srgbClr val="000000"/>
              </a:solidFill>
              <a:latin typeface="Verdana" pitchFamily="34" charset="0"/>
              <a:cs typeface="Arial" charset="0"/>
            </a:endParaRPr>
          </a:p>
          <a:p>
            <a:pPr algn="just" eaLnBrk="1" hangingPunct="1">
              <a:lnSpc>
                <a:spcPct val="80000"/>
              </a:lnSpc>
            </a:pPr>
            <a:r>
              <a:rPr lang="es-UY" sz="900" dirty="0" smtClean="0">
                <a:solidFill>
                  <a:srgbClr val="000000"/>
                </a:solidFill>
                <a:latin typeface="Verdana" pitchFamily="34" charset="0"/>
                <a:cs typeface="Arial" charset="0"/>
              </a:rPr>
              <a:t>Si definimos una regla a la cual le incluimos también el evento de disparo </a:t>
            </a:r>
            <a:r>
              <a:rPr lang="es-UY" sz="900" b="1" dirty="0" err="1" smtClean="0">
                <a:solidFill>
                  <a:srgbClr val="000000"/>
                </a:solidFill>
                <a:latin typeface="Verdana" pitchFamily="34" charset="0"/>
                <a:cs typeface="Arial" charset="0"/>
              </a:rPr>
              <a:t>on</a:t>
            </a:r>
            <a:r>
              <a:rPr lang="es-UY" sz="900" dirty="0" smtClean="0">
                <a:solidFill>
                  <a:srgbClr val="000000"/>
                </a:solidFill>
                <a:latin typeface="Verdana" pitchFamily="34" charset="0"/>
                <a:cs typeface="Arial" charset="0"/>
              </a:rPr>
              <a:t> </a:t>
            </a:r>
            <a:r>
              <a:rPr lang="es-UY" sz="900" b="1" dirty="0" err="1" smtClean="0">
                <a:solidFill>
                  <a:srgbClr val="000000"/>
                </a:solidFill>
                <a:latin typeface="Verdana" pitchFamily="34" charset="0"/>
                <a:cs typeface="Arial" charset="0"/>
              </a:rPr>
              <a:t>AfterValidate</a:t>
            </a:r>
            <a:r>
              <a:rPr lang="es-UY" sz="900" dirty="0" smtClean="0">
                <a:solidFill>
                  <a:srgbClr val="000000"/>
                </a:solidFill>
                <a:latin typeface="Verdana" pitchFamily="34" charset="0"/>
                <a:cs typeface="Arial" charset="0"/>
              </a:rPr>
              <a:t>, u </a:t>
            </a:r>
            <a:r>
              <a:rPr lang="es-UY" sz="900" b="1" dirty="0" err="1" smtClean="0">
                <a:solidFill>
                  <a:srgbClr val="000000"/>
                </a:solidFill>
                <a:latin typeface="Verdana" pitchFamily="34" charset="0"/>
                <a:cs typeface="Arial" charset="0"/>
              </a:rPr>
              <a:t>on</a:t>
            </a:r>
            <a:r>
              <a:rPr lang="es-UY" sz="900" b="1" dirty="0" smtClean="0">
                <a:solidFill>
                  <a:srgbClr val="000000"/>
                </a:solidFill>
                <a:latin typeface="Verdana" pitchFamily="34" charset="0"/>
                <a:cs typeface="Arial" charset="0"/>
              </a:rPr>
              <a:t> </a:t>
            </a:r>
            <a:r>
              <a:rPr lang="es-UY" sz="900" b="1" dirty="0" err="1" smtClean="0">
                <a:solidFill>
                  <a:srgbClr val="000000"/>
                </a:solidFill>
                <a:latin typeface="Verdana" pitchFamily="34" charset="0"/>
                <a:cs typeface="Arial" charset="0"/>
              </a:rPr>
              <a:t>BeforeInsert</a:t>
            </a:r>
            <a:r>
              <a:rPr lang="es-UY" sz="900" b="1" dirty="0" smtClean="0">
                <a:solidFill>
                  <a:srgbClr val="000000"/>
                </a:solidFill>
                <a:latin typeface="Verdana" pitchFamily="34" charset="0"/>
                <a:cs typeface="Arial" charset="0"/>
              </a:rPr>
              <a:t>, </a:t>
            </a:r>
            <a:r>
              <a:rPr lang="es-UY" sz="900" b="1" dirty="0" err="1" smtClean="0">
                <a:solidFill>
                  <a:srgbClr val="000000"/>
                </a:solidFill>
                <a:latin typeface="Verdana" pitchFamily="34" charset="0"/>
                <a:cs typeface="Arial" charset="0"/>
              </a:rPr>
              <a:t>BeforeDelete</a:t>
            </a:r>
            <a:r>
              <a:rPr lang="es-UY" sz="900" b="1" dirty="0" smtClean="0">
                <a:solidFill>
                  <a:srgbClr val="000000"/>
                </a:solidFill>
                <a:latin typeface="Verdana" pitchFamily="34" charset="0"/>
                <a:cs typeface="Arial" charset="0"/>
              </a:rPr>
              <a:t>, </a:t>
            </a:r>
            <a:r>
              <a:rPr lang="es-UY" sz="900" b="1" dirty="0" err="1" smtClean="0">
                <a:solidFill>
                  <a:srgbClr val="000000"/>
                </a:solidFill>
                <a:latin typeface="Verdana" pitchFamily="34" charset="0"/>
                <a:cs typeface="Arial" charset="0"/>
              </a:rPr>
              <a:t>BeforeUdate</a:t>
            </a:r>
            <a:r>
              <a:rPr lang="es-UY" sz="900" dirty="0" smtClean="0">
                <a:solidFill>
                  <a:srgbClr val="000000"/>
                </a:solidFill>
                <a:latin typeface="Verdana" pitchFamily="34" charset="0"/>
                <a:cs typeface="Arial" charset="0"/>
              </a:rPr>
              <a:t> pero a diferencia del ejemplo recién visto, se referencia en la regla al menos un atributo del segundo nivel de la transacción, la misma estará asociada al segundo nivel. Por lo tanto, la regla se ejecutará </a:t>
            </a:r>
            <a:r>
              <a:rPr lang="es-UY" sz="900" b="1" dirty="0" smtClean="0">
                <a:solidFill>
                  <a:srgbClr val="000000"/>
                </a:solidFill>
                <a:latin typeface="Verdana" pitchFamily="34" charset="0"/>
                <a:cs typeface="Arial" charset="0"/>
              </a:rPr>
              <a:t>inmediatamente antes de que se grabe físicamente</a:t>
            </a:r>
            <a:r>
              <a:rPr lang="es-UY" sz="900" dirty="0" smtClean="0">
                <a:solidFill>
                  <a:srgbClr val="000000"/>
                </a:solidFill>
                <a:latin typeface="Verdana" pitchFamily="34" charset="0"/>
                <a:cs typeface="Arial" charset="0"/>
              </a:rPr>
              <a:t> cada instancia </a:t>
            </a:r>
            <a:r>
              <a:rPr lang="es-UY" sz="900" u="sng" dirty="0" smtClean="0">
                <a:solidFill>
                  <a:srgbClr val="000000"/>
                </a:solidFill>
                <a:latin typeface="Verdana" pitchFamily="34" charset="0"/>
                <a:cs typeface="Arial" charset="0"/>
              </a:rPr>
              <a:t>correspondiente al segundo nivel de la transacción</a:t>
            </a:r>
            <a:r>
              <a:rPr lang="es-UY" sz="900" dirty="0" smtClean="0">
                <a:solidFill>
                  <a:srgbClr val="000000"/>
                </a:solidFill>
                <a:latin typeface="Verdana" pitchFamily="34" charset="0"/>
                <a:cs typeface="Arial" charset="0"/>
              </a:rPr>
              <a:t>.</a:t>
            </a:r>
          </a:p>
          <a:p>
            <a:pPr algn="just" eaLnBrk="1" hangingPunct="1">
              <a:lnSpc>
                <a:spcPct val="80000"/>
              </a:lnSpc>
            </a:pPr>
            <a:endParaRPr lang="es-UY" sz="900" dirty="0" smtClean="0">
              <a:solidFill>
                <a:srgbClr val="000000"/>
              </a:solidFill>
              <a:latin typeface="Verdana" pitchFamily="34" charset="0"/>
              <a:cs typeface="Arial" charset="0"/>
            </a:endParaRPr>
          </a:p>
          <a:p>
            <a:pPr algn="just">
              <a:lnSpc>
                <a:spcPct val="120000"/>
              </a:lnSpc>
              <a:spcBef>
                <a:spcPts val="100"/>
              </a:spcBef>
              <a:spcAft>
                <a:spcPts val="100"/>
              </a:spcAft>
              <a:defRPr/>
            </a:pPr>
            <a:endParaRPr lang="en-US" sz="900" b="1"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endParaRPr>
          </a:p>
          <a:p>
            <a:pPr algn="just">
              <a:lnSpc>
                <a:spcPct val="120000"/>
              </a:lnSpc>
              <a:spcBef>
                <a:spcPts val="100"/>
              </a:spcBef>
              <a:spcAft>
                <a:spcPts val="100"/>
              </a:spcAft>
              <a:defRPr/>
            </a:pPr>
            <a:endParaRPr lang="en-US" sz="900" b="1" dirty="0">
              <a:effectLst>
                <a:outerShdw blurRad="38100" dist="38100" dir="2700000" algn="tl">
                  <a:srgbClr val="000000">
                    <a:alpha val="43137"/>
                  </a:srgbClr>
                </a:outerShdw>
              </a:effectLst>
              <a:latin typeface="Verdana" pitchFamily="34" charset="0"/>
              <a:ea typeface="Verdana" pitchFamily="34" charset="0"/>
              <a:cs typeface="Verdana" pitchFamily="34" charset="0"/>
            </a:endParaRPr>
          </a:p>
          <a:p>
            <a:pPr algn="just">
              <a:lnSpc>
                <a:spcPct val="120000"/>
              </a:lnSpc>
              <a:spcBef>
                <a:spcPts val="100"/>
              </a:spcBef>
              <a:spcAft>
                <a:spcPts val="100"/>
              </a:spcAft>
              <a:defRPr/>
            </a:pPr>
            <a:endParaRPr lang="en-US" sz="900" b="1"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endParaRPr>
          </a:p>
          <a:p>
            <a:pPr algn="just">
              <a:lnSpc>
                <a:spcPct val="120000"/>
              </a:lnSpc>
              <a:spcBef>
                <a:spcPts val="100"/>
              </a:spcBef>
              <a:spcAft>
                <a:spcPts val="100"/>
              </a:spcAft>
              <a:defRPr/>
            </a:pPr>
            <a:r>
              <a:rPr lang="en-US" sz="900" b="1" dirty="0" err="1" smtClean="0">
                <a:effectLst>
                  <a:outerShdw blurRad="38100" dist="38100" dir="2700000" algn="tl">
                    <a:srgbClr val="000000">
                      <a:alpha val="43137"/>
                    </a:srgbClr>
                  </a:outerShdw>
                </a:effectLst>
                <a:latin typeface="Verdana" pitchFamily="34" charset="0"/>
                <a:ea typeface="Verdana" pitchFamily="34" charset="0"/>
                <a:cs typeface="Verdana" pitchFamily="34" charset="0"/>
              </a:rPr>
              <a:t>Eventos</a:t>
            </a:r>
            <a:r>
              <a:rPr lang="en-US" sz="900" b="1"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 </a:t>
            </a:r>
            <a:r>
              <a:rPr lang="en-US" sz="900" b="1" dirty="0">
                <a:effectLst>
                  <a:outerShdw blurRad="38100" dist="38100" dir="2700000" algn="tl">
                    <a:srgbClr val="000000">
                      <a:alpha val="43137"/>
                    </a:srgbClr>
                  </a:outerShdw>
                </a:effectLst>
                <a:latin typeface="Verdana" pitchFamily="34" charset="0"/>
                <a:ea typeface="Verdana" pitchFamily="34" charset="0"/>
                <a:cs typeface="Verdana" pitchFamily="34" charset="0"/>
              </a:rPr>
              <a:t>de </a:t>
            </a:r>
            <a:r>
              <a:rPr lang="en-US" sz="900" b="1" dirty="0" err="1">
                <a:effectLst>
                  <a:outerShdw blurRad="38100" dist="38100" dir="2700000" algn="tl">
                    <a:srgbClr val="000000">
                      <a:alpha val="43137"/>
                    </a:srgbClr>
                  </a:outerShdw>
                </a:effectLst>
                <a:latin typeface="Verdana" pitchFamily="34" charset="0"/>
                <a:ea typeface="Verdana" pitchFamily="34" charset="0"/>
                <a:cs typeface="Verdana" pitchFamily="34" charset="0"/>
              </a:rPr>
              <a:t>disparo</a:t>
            </a:r>
            <a:r>
              <a:rPr lang="en-US" sz="900" b="1" dirty="0">
                <a:effectLst>
                  <a:outerShdw blurRad="38100" dist="38100" dir="2700000" algn="tl">
                    <a:srgbClr val="000000">
                      <a:alpha val="43137"/>
                    </a:srgbClr>
                  </a:outerShdw>
                </a:effectLst>
                <a:latin typeface="Verdana" pitchFamily="34" charset="0"/>
                <a:ea typeface="Verdana" pitchFamily="34" charset="0"/>
                <a:cs typeface="Verdana" pitchFamily="34" charset="0"/>
              </a:rPr>
              <a:t>: </a:t>
            </a:r>
            <a:r>
              <a:rPr lang="en-US" sz="900" b="1" dirty="0" err="1">
                <a:effectLst>
                  <a:outerShdw blurRad="38100" dist="38100" dir="2700000" algn="tl">
                    <a:srgbClr val="000000">
                      <a:alpha val="43137"/>
                    </a:srgbClr>
                  </a:outerShdw>
                </a:effectLst>
                <a:latin typeface="Verdana" pitchFamily="34" charset="0"/>
                <a:ea typeface="Verdana" pitchFamily="34" charset="0"/>
                <a:cs typeface="Verdana" pitchFamily="34" charset="0"/>
              </a:rPr>
              <a:t>AfterInsert</a:t>
            </a:r>
            <a:r>
              <a:rPr lang="en-US" sz="900" b="1" dirty="0">
                <a:effectLst>
                  <a:outerShdw blurRad="38100" dist="38100" dir="2700000" algn="tl">
                    <a:srgbClr val="000000">
                      <a:alpha val="43137"/>
                    </a:srgbClr>
                  </a:outerShdw>
                </a:effectLst>
                <a:latin typeface="Verdana" pitchFamily="34" charset="0"/>
                <a:ea typeface="Verdana" pitchFamily="34" charset="0"/>
                <a:cs typeface="Verdana" pitchFamily="34" charset="0"/>
              </a:rPr>
              <a:t>, </a:t>
            </a:r>
            <a:r>
              <a:rPr lang="en-US" sz="900" b="1" dirty="0" err="1">
                <a:effectLst>
                  <a:outerShdw blurRad="38100" dist="38100" dir="2700000" algn="tl">
                    <a:srgbClr val="000000">
                      <a:alpha val="43137"/>
                    </a:srgbClr>
                  </a:outerShdw>
                </a:effectLst>
                <a:latin typeface="Verdana" pitchFamily="34" charset="0"/>
                <a:ea typeface="Verdana" pitchFamily="34" charset="0"/>
                <a:cs typeface="Verdana" pitchFamily="34" charset="0"/>
              </a:rPr>
              <a:t>AfterUpdate</a:t>
            </a:r>
            <a:r>
              <a:rPr lang="en-US" sz="900" b="1" dirty="0">
                <a:effectLst>
                  <a:outerShdw blurRad="38100" dist="38100" dir="2700000" algn="tl">
                    <a:srgbClr val="000000">
                      <a:alpha val="43137"/>
                    </a:srgbClr>
                  </a:outerShdw>
                </a:effectLst>
                <a:latin typeface="Verdana" pitchFamily="34" charset="0"/>
                <a:ea typeface="Verdana" pitchFamily="34" charset="0"/>
                <a:cs typeface="Verdana" pitchFamily="34" charset="0"/>
              </a:rPr>
              <a:t>, </a:t>
            </a:r>
            <a:r>
              <a:rPr lang="en-US" sz="900" b="1" dirty="0" err="1">
                <a:effectLst>
                  <a:outerShdw blurRad="38100" dist="38100" dir="2700000" algn="tl">
                    <a:srgbClr val="000000">
                      <a:alpha val="43137"/>
                    </a:srgbClr>
                  </a:outerShdw>
                </a:effectLst>
                <a:latin typeface="Verdana" pitchFamily="34" charset="0"/>
                <a:ea typeface="Verdana" pitchFamily="34" charset="0"/>
                <a:cs typeface="Verdana" pitchFamily="34" charset="0"/>
              </a:rPr>
              <a:t>AfterDelete</a:t>
            </a:r>
            <a:endParaRPr lang="es-UY" sz="900" b="1" dirty="0">
              <a:effectLst>
                <a:outerShdw blurRad="38100" dist="38100" dir="2700000" algn="tl">
                  <a:srgbClr val="000000">
                    <a:alpha val="43137"/>
                  </a:srgbClr>
                </a:outerShdw>
              </a:effectLst>
              <a:latin typeface="Verdana" pitchFamily="34" charset="0"/>
              <a:ea typeface="Verdana" pitchFamily="34" charset="0"/>
              <a:cs typeface="Verdana" pitchFamily="34" charset="0"/>
            </a:endParaRPr>
          </a:p>
          <a:p>
            <a:pPr algn="just">
              <a:lnSpc>
                <a:spcPct val="120000"/>
              </a:lnSpc>
              <a:spcBef>
                <a:spcPts val="100"/>
              </a:spcBef>
              <a:spcAft>
                <a:spcPts val="100"/>
              </a:spcAft>
              <a:defRPr/>
            </a:pPr>
            <a:endParaRPr lang="es-UY" sz="900" b="1" dirty="0">
              <a:latin typeface="Verdana" pitchFamily="34" charset="0"/>
              <a:ea typeface="Verdana" pitchFamily="34" charset="0"/>
              <a:cs typeface="Verdana" pitchFamily="34" charset="0"/>
            </a:endParaRPr>
          </a:p>
          <a:p>
            <a:pPr algn="just">
              <a:lnSpc>
                <a:spcPct val="120000"/>
              </a:lnSpc>
              <a:spcBef>
                <a:spcPts val="100"/>
              </a:spcBef>
              <a:spcAft>
                <a:spcPts val="100"/>
              </a:spcAft>
              <a:defRPr/>
            </a:pPr>
            <a:r>
              <a:rPr lang="es-UY" sz="900" dirty="0">
                <a:solidFill>
                  <a:srgbClr val="000000"/>
                </a:solidFill>
                <a:latin typeface="Verdana" pitchFamily="34" charset="0"/>
                <a:ea typeface="Verdana" pitchFamily="34" charset="0"/>
                <a:cs typeface="Verdana" pitchFamily="34" charset="0"/>
              </a:rPr>
              <a:t>Así como existe un evento de disparo que permite definir que determinadas reglas se ejecuten inmediatamente antes de que se produzca la grabación física de cada instancia de un nivel (</a:t>
            </a:r>
            <a:r>
              <a:rPr lang="es-UY" sz="900" dirty="0" err="1">
                <a:solidFill>
                  <a:srgbClr val="000000"/>
                </a:solidFill>
                <a:latin typeface="Verdana" pitchFamily="34" charset="0"/>
                <a:ea typeface="Verdana" pitchFamily="34" charset="0"/>
                <a:cs typeface="Verdana" pitchFamily="34" charset="0"/>
              </a:rPr>
              <a:t>AfterValidate</a:t>
            </a:r>
            <a:r>
              <a:rPr lang="es-UY" sz="900" dirty="0">
                <a:solidFill>
                  <a:srgbClr val="000000"/>
                </a:solidFill>
                <a:latin typeface="Verdana" pitchFamily="34" charset="0"/>
                <a:ea typeface="Verdana" pitchFamily="34" charset="0"/>
                <a:cs typeface="Verdana" pitchFamily="34" charset="0"/>
              </a:rPr>
              <a:t>, </a:t>
            </a:r>
            <a:r>
              <a:rPr lang="es-UY" sz="900" dirty="0" err="1">
                <a:solidFill>
                  <a:srgbClr val="000000"/>
                </a:solidFill>
                <a:latin typeface="Verdana" pitchFamily="34" charset="0"/>
                <a:ea typeface="Verdana" pitchFamily="34" charset="0"/>
                <a:cs typeface="Verdana" pitchFamily="34" charset="0"/>
              </a:rPr>
              <a:t>BeforeInsert</a:t>
            </a:r>
            <a:r>
              <a:rPr lang="es-UY" sz="900" dirty="0">
                <a:solidFill>
                  <a:srgbClr val="000000"/>
                </a:solidFill>
                <a:latin typeface="Verdana" pitchFamily="34" charset="0"/>
                <a:ea typeface="Verdana" pitchFamily="34" charset="0"/>
                <a:cs typeface="Verdana" pitchFamily="34" charset="0"/>
              </a:rPr>
              <a:t>, </a:t>
            </a:r>
            <a:r>
              <a:rPr lang="es-UY" sz="900" dirty="0" err="1">
                <a:solidFill>
                  <a:srgbClr val="000000"/>
                </a:solidFill>
                <a:latin typeface="Verdana" pitchFamily="34" charset="0"/>
                <a:ea typeface="Verdana" pitchFamily="34" charset="0"/>
                <a:cs typeface="Verdana" pitchFamily="34" charset="0"/>
              </a:rPr>
              <a:t>BeforeUpdate</a:t>
            </a:r>
            <a:r>
              <a:rPr lang="es-UY" sz="900" dirty="0">
                <a:solidFill>
                  <a:srgbClr val="000000"/>
                </a:solidFill>
                <a:latin typeface="Verdana" pitchFamily="34" charset="0"/>
                <a:ea typeface="Verdana" pitchFamily="34" charset="0"/>
                <a:cs typeface="Verdana" pitchFamily="34" charset="0"/>
              </a:rPr>
              <a:t>, </a:t>
            </a:r>
            <a:r>
              <a:rPr lang="es-UY" sz="900" dirty="0" err="1">
                <a:solidFill>
                  <a:srgbClr val="000000"/>
                </a:solidFill>
                <a:latin typeface="Verdana" pitchFamily="34" charset="0"/>
                <a:ea typeface="Verdana" pitchFamily="34" charset="0"/>
                <a:cs typeface="Verdana" pitchFamily="34" charset="0"/>
              </a:rPr>
              <a:t>BeforeDelete</a:t>
            </a:r>
            <a:r>
              <a:rPr lang="es-UY" sz="900" dirty="0">
                <a:solidFill>
                  <a:srgbClr val="000000"/>
                </a:solidFill>
                <a:latin typeface="Verdana" pitchFamily="34" charset="0"/>
                <a:ea typeface="Verdana" pitchFamily="34" charset="0"/>
                <a:cs typeface="Verdana" pitchFamily="34" charset="0"/>
              </a:rPr>
              <a:t>), también existen eventos de disparo para definir que ciertas reglas se ejecuten </a:t>
            </a:r>
            <a:r>
              <a:rPr lang="es-UY" sz="900" b="1" dirty="0" err="1">
                <a:solidFill>
                  <a:srgbClr val="000000"/>
                </a:solidFill>
                <a:latin typeface="Verdana" pitchFamily="34" charset="0"/>
                <a:ea typeface="Verdana" pitchFamily="34" charset="0"/>
                <a:cs typeface="Verdana" pitchFamily="34" charset="0"/>
              </a:rPr>
              <a:t>inmediantamente</a:t>
            </a:r>
            <a:r>
              <a:rPr lang="es-UY" sz="900" b="1" dirty="0">
                <a:solidFill>
                  <a:srgbClr val="000000"/>
                </a:solidFill>
                <a:latin typeface="Verdana" pitchFamily="34" charset="0"/>
                <a:ea typeface="Verdana" pitchFamily="34" charset="0"/>
                <a:cs typeface="Verdana" pitchFamily="34" charset="0"/>
              </a:rPr>
              <a:t> después</a:t>
            </a:r>
            <a:r>
              <a:rPr lang="es-UY" sz="900" dirty="0">
                <a:solidFill>
                  <a:srgbClr val="000000"/>
                </a:solidFill>
                <a:latin typeface="Verdana" pitchFamily="34" charset="0"/>
                <a:ea typeface="Verdana" pitchFamily="34" charset="0"/>
                <a:cs typeface="Verdana" pitchFamily="34" charset="0"/>
              </a:rPr>
              <a:t> de que se </a:t>
            </a:r>
            <a:r>
              <a:rPr lang="es-UY" sz="900" b="1" dirty="0">
                <a:solidFill>
                  <a:srgbClr val="000000"/>
                </a:solidFill>
                <a:latin typeface="Verdana" pitchFamily="34" charset="0"/>
                <a:ea typeface="Verdana" pitchFamily="34" charset="0"/>
                <a:cs typeface="Verdana" pitchFamily="34" charset="0"/>
              </a:rPr>
              <a:t>inserten, modifiquen o eliminen físicamente instancias</a:t>
            </a:r>
            <a:r>
              <a:rPr lang="es-UY" sz="900" dirty="0">
                <a:solidFill>
                  <a:srgbClr val="000000"/>
                </a:solidFill>
                <a:latin typeface="Verdana" pitchFamily="34" charset="0"/>
                <a:ea typeface="Verdana" pitchFamily="34" charset="0"/>
                <a:cs typeface="Verdana" pitchFamily="34" charset="0"/>
              </a:rPr>
              <a:t> de un nivel. Estos eventos son </a:t>
            </a:r>
            <a:r>
              <a:rPr lang="es-UY" sz="900" dirty="0" err="1">
                <a:solidFill>
                  <a:srgbClr val="000000"/>
                </a:solidFill>
                <a:latin typeface="Verdana" pitchFamily="34" charset="0"/>
                <a:ea typeface="Verdana" pitchFamily="34" charset="0"/>
                <a:cs typeface="Verdana" pitchFamily="34" charset="0"/>
              </a:rPr>
              <a:t>AfterInsert</a:t>
            </a:r>
            <a:r>
              <a:rPr lang="es-UY" sz="900" dirty="0">
                <a:solidFill>
                  <a:srgbClr val="000000"/>
                </a:solidFill>
                <a:latin typeface="Verdana" pitchFamily="34" charset="0"/>
                <a:ea typeface="Verdana" pitchFamily="34" charset="0"/>
                <a:cs typeface="Verdana" pitchFamily="34" charset="0"/>
              </a:rPr>
              <a:t>, </a:t>
            </a:r>
            <a:r>
              <a:rPr lang="es-UY" sz="900" dirty="0" err="1">
                <a:solidFill>
                  <a:srgbClr val="000000"/>
                </a:solidFill>
                <a:latin typeface="Verdana" pitchFamily="34" charset="0"/>
                <a:ea typeface="Verdana" pitchFamily="34" charset="0"/>
                <a:cs typeface="Verdana" pitchFamily="34" charset="0"/>
              </a:rPr>
              <a:t>AfterUpdate</a:t>
            </a:r>
            <a:r>
              <a:rPr lang="es-UY" sz="900" dirty="0">
                <a:solidFill>
                  <a:srgbClr val="000000"/>
                </a:solidFill>
                <a:latin typeface="Verdana" pitchFamily="34" charset="0"/>
                <a:ea typeface="Verdana" pitchFamily="34" charset="0"/>
                <a:cs typeface="Verdana" pitchFamily="34" charset="0"/>
              </a:rPr>
              <a:t> y </a:t>
            </a:r>
            <a:r>
              <a:rPr lang="es-UY" sz="900" dirty="0" err="1">
                <a:solidFill>
                  <a:srgbClr val="000000"/>
                </a:solidFill>
                <a:latin typeface="Verdana" pitchFamily="34" charset="0"/>
                <a:ea typeface="Verdana" pitchFamily="34" charset="0"/>
                <a:cs typeface="Verdana" pitchFamily="34" charset="0"/>
              </a:rPr>
              <a:t>AfterDelete</a:t>
            </a:r>
            <a:r>
              <a:rPr lang="es-UY" sz="900" dirty="0">
                <a:solidFill>
                  <a:srgbClr val="000000"/>
                </a:solidFill>
                <a:latin typeface="Verdana" pitchFamily="34" charset="0"/>
                <a:ea typeface="Verdana" pitchFamily="34" charset="0"/>
                <a:cs typeface="Verdana" pitchFamily="34" charset="0"/>
              </a:rPr>
              <a:t>.</a:t>
            </a:r>
          </a:p>
          <a:p>
            <a:pPr algn="just">
              <a:lnSpc>
                <a:spcPct val="120000"/>
              </a:lnSpc>
              <a:spcBef>
                <a:spcPts val="100"/>
              </a:spcBef>
              <a:spcAft>
                <a:spcPts val="100"/>
              </a:spcAft>
              <a:defRPr/>
            </a:pPr>
            <a:r>
              <a:rPr lang="es-UY" sz="900" dirty="0">
                <a:solidFill>
                  <a:srgbClr val="000000"/>
                </a:solidFill>
                <a:latin typeface="Verdana" pitchFamily="34" charset="0"/>
                <a:ea typeface="Verdana" pitchFamily="34" charset="0"/>
                <a:cs typeface="Verdana" pitchFamily="34" charset="0"/>
              </a:rPr>
              <a:t> </a:t>
            </a:r>
          </a:p>
          <a:p>
            <a:pPr algn="just">
              <a:lnSpc>
                <a:spcPct val="120000"/>
              </a:lnSpc>
              <a:spcBef>
                <a:spcPts val="100"/>
              </a:spcBef>
              <a:spcAft>
                <a:spcPts val="100"/>
              </a:spcAft>
              <a:defRPr/>
            </a:pPr>
            <a:r>
              <a:rPr lang="es-UY" sz="900" dirty="0">
                <a:solidFill>
                  <a:srgbClr val="000000"/>
                </a:solidFill>
                <a:latin typeface="Verdana" pitchFamily="34" charset="0"/>
                <a:ea typeface="Verdana" pitchFamily="34" charset="0"/>
                <a:cs typeface="Verdana" pitchFamily="34" charset="0"/>
              </a:rPr>
              <a:t>El evento de disparo </a:t>
            </a:r>
            <a:r>
              <a:rPr lang="es-UY" sz="900" dirty="0" err="1">
                <a:solidFill>
                  <a:srgbClr val="000000"/>
                </a:solidFill>
                <a:latin typeface="Verdana" pitchFamily="34" charset="0"/>
                <a:ea typeface="Verdana" pitchFamily="34" charset="0"/>
                <a:cs typeface="Verdana" pitchFamily="34" charset="0"/>
              </a:rPr>
              <a:t>AfterInsert</a:t>
            </a:r>
            <a:r>
              <a:rPr lang="es-UY" sz="900" dirty="0">
                <a:solidFill>
                  <a:srgbClr val="000000"/>
                </a:solidFill>
                <a:latin typeface="Verdana" pitchFamily="34" charset="0"/>
                <a:ea typeface="Verdana" pitchFamily="34" charset="0"/>
                <a:cs typeface="Verdana" pitchFamily="34" charset="0"/>
              </a:rPr>
              <a:t> permite definir que una regla se ejecute inmediatamente después de que se inserte físicamente cada instancia del nivel al cual está asociada la regla; el </a:t>
            </a:r>
            <a:r>
              <a:rPr lang="es-UY" sz="900" dirty="0" err="1">
                <a:solidFill>
                  <a:srgbClr val="000000"/>
                </a:solidFill>
                <a:latin typeface="Verdana" pitchFamily="34" charset="0"/>
                <a:ea typeface="Verdana" pitchFamily="34" charset="0"/>
                <a:cs typeface="Verdana" pitchFamily="34" charset="0"/>
              </a:rPr>
              <a:t>AfterUdate</a:t>
            </a:r>
            <a:r>
              <a:rPr lang="es-UY" sz="900" dirty="0">
                <a:solidFill>
                  <a:srgbClr val="000000"/>
                </a:solidFill>
                <a:latin typeface="Verdana" pitchFamily="34" charset="0"/>
                <a:ea typeface="Verdana" pitchFamily="34" charset="0"/>
                <a:cs typeface="Verdana" pitchFamily="34" charset="0"/>
              </a:rPr>
              <a:t> luego de que se actualice físicamente la instancia, y el </a:t>
            </a:r>
            <a:r>
              <a:rPr lang="es-UY" sz="900" dirty="0" err="1">
                <a:solidFill>
                  <a:srgbClr val="000000"/>
                </a:solidFill>
                <a:latin typeface="Verdana" pitchFamily="34" charset="0"/>
                <a:ea typeface="Verdana" pitchFamily="34" charset="0"/>
                <a:cs typeface="Verdana" pitchFamily="34" charset="0"/>
              </a:rPr>
              <a:t>AfterDelete</a:t>
            </a:r>
            <a:r>
              <a:rPr lang="es-UY" sz="900" dirty="0">
                <a:solidFill>
                  <a:srgbClr val="000000"/>
                </a:solidFill>
                <a:latin typeface="Verdana" pitchFamily="34" charset="0"/>
                <a:ea typeface="Verdana" pitchFamily="34" charset="0"/>
                <a:cs typeface="Verdana" pitchFamily="34" charset="0"/>
              </a:rPr>
              <a:t> luego de que se elimine.</a:t>
            </a:r>
          </a:p>
          <a:p>
            <a:pPr algn="just" eaLnBrk="1" hangingPunct="1">
              <a:lnSpc>
                <a:spcPct val="80000"/>
              </a:lnSpc>
            </a:pPr>
            <a:endParaRPr lang="es-UY" sz="900" dirty="0" smtClean="0">
              <a:solidFill>
                <a:srgbClr val="000000"/>
              </a:solidFill>
              <a:latin typeface="Verdana" pitchFamily="34" charset="0"/>
              <a:cs typeface="Arial" charset="0"/>
            </a:endParaRPr>
          </a:p>
        </p:txBody>
      </p:sp>
      <p:sp>
        <p:nvSpPr>
          <p:cNvPr id="7" name="Line 3"/>
          <p:cNvSpPr>
            <a:spLocks noChangeShapeType="1"/>
          </p:cNvSpPr>
          <p:nvPr/>
        </p:nvSpPr>
        <p:spPr bwMode="auto">
          <a:xfrm>
            <a:off x="1296293" y="4959486"/>
            <a:ext cx="0" cy="7731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es-UY"/>
          </a:p>
        </p:txBody>
      </p:sp>
      <p:sp>
        <p:nvSpPr>
          <p:cNvPr id="8" name="Text Box 4"/>
          <p:cNvSpPr txBox="1">
            <a:spLocks noChangeArrowheads="1"/>
          </p:cNvSpPr>
          <p:nvPr/>
        </p:nvSpPr>
        <p:spPr bwMode="auto">
          <a:xfrm rot="16200000">
            <a:off x="917297" y="5204378"/>
            <a:ext cx="53340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03" tIns="46646" rIns="89703" bIns="46646">
            <a:spAutoFit/>
          </a:bodyPr>
          <a:lstStyle>
            <a:lvl1pPr defTabSz="911225" eaLnBrk="0" hangingPunct="0">
              <a:defRPr sz="2000">
                <a:solidFill>
                  <a:schemeClr val="tx1"/>
                </a:solidFill>
                <a:latin typeface="Arial" charset="0"/>
              </a:defRPr>
            </a:lvl1pPr>
            <a:lvl2pPr marL="742950" indent="-285750" defTabSz="911225" eaLnBrk="0" hangingPunct="0">
              <a:defRPr sz="2000">
                <a:solidFill>
                  <a:schemeClr val="tx1"/>
                </a:solidFill>
                <a:latin typeface="Arial" charset="0"/>
              </a:defRPr>
            </a:lvl2pPr>
            <a:lvl3pPr marL="1143000" indent="-228600" defTabSz="911225" eaLnBrk="0" hangingPunct="0">
              <a:defRPr sz="2000">
                <a:solidFill>
                  <a:schemeClr val="tx1"/>
                </a:solidFill>
                <a:latin typeface="Arial" charset="0"/>
              </a:defRPr>
            </a:lvl3pPr>
            <a:lvl4pPr marL="1600200" indent="-228600" defTabSz="911225" eaLnBrk="0" hangingPunct="0">
              <a:defRPr sz="2000">
                <a:solidFill>
                  <a:schemeClr val="tx1"/>
                </a:solidFill>
                <a:latin typeface="Arial" charset="0"/>
              </a:defRPr>
            </a:lvl4pPr>
            <a:lvl5pPr marL="2057400" indent="-228600" defTabSz="911225" eaLnBrk="0" hangingPunct="0">
              <a:defRPr sz="2000">
                <a:solidFill>
                  <a:schemeClr val="tx1"/>
                </a:solidFill>
                <a:latin typeface="Arial" charset="0"/>
              </a:defRPr>
            </a:lvl5pPr>
            <a:lvl6pPr marL="2514600" indent="-228600" defTabSz="911225" eaLnBrk="0" fontAlgn="base" hangingPunct="0">
              <a:spcBef>
                <a:spcPct val="0"/>
              </a:spcBef>
              <a:spcAft>
                <a:spcPct val="0"/>
              </a:spcAft>
              <a:defRPr sz="2000">
                <a:solidFill>
                  <a:schemeClr val="tx1"/>
                </a:solidFill>
                <a:latin typeface="Arial" charset="0"/>
              </a:defRPr>
            </a:lvl6pPr>
            <a:lvl7pPr marL="2971800" indent="-228600" defTabSz="911225" eaLnBrk="0" fontAlgn="base" hangingPunct="0">
              <a:spcBef>
                <a:spcPct val="0"/>
              </a:spcBef>
              <a:spcAft>
                <a:spcPct val="0"/>
              </a:spcAft>
              <a:defRPr sz="2000">
                <a:solidFill>
                  <a:schemeClr val="tx1"/>
                </a:solidFill>
                <a:latin typeface="Arial" charset="0"/>
              </a:defRPr>
            </a:lvl7pPr>
            <a:lvl8pPr marL="3429000" indent="-228600" defTabSz="911225" eaLnBrk="0" fontAlgn="base" hangingPunct="0">
              <a:spcBef>
                <a:spcPct val="0"/>
              </a:spcBef>
              <a:spcAft>
                <a:spcPct val="0"/>
              </a:spcAft>
              <a:defRPr sz="2000">
                <a:solidFill>
                  <a:schemeClr val="tx1"/>
                </a:solidFill>
                <a:latin typeface="Arial" charset="0"/>
              </a:defRPr>
            </a:lvl8pPr>
            <a:lvl9pPr marL="3886200" indent="-228600" defTabSz="911225" eaLnBrk="0" fontAlgn="base" hangingPunct="0">
              <a:spcBef>
                <a:spcPct val="0"/>
              </a:spcBef>
              <a:spcAft>
                <a:spcPct val="0"/>
              </a:spcAft>
              <a:defRPr sz="2000">
                <a:solidFill>
                  <a:schemeClr val="tx1"/>
                </a:solidFill>
                <a:latin typeface="Arial" charset="0"/>
              </a:defRPr>
            </a:lvl9pPr>
          </a:lstStyle>
          <a:p>
            <a:pPr algn="r" eaLnBrk="1" hangingPunct="1"/>
            <a:r>
              <a:rPr lang="es-UY" sz="800" dirty="0">
                <a:latin typeface="Verdana" pitchFamily="34" charset="0"/>
              </a:rPr>
              <a:t>tiempo</a:t>
            </a:r>
          </a:p>
        </p:txBody>
      </p:sp>
    </p:spTree>
    <p:extLst>
      <p:ext uri="{BB962C8B-B14F-4D97-AF65-F5344CB8AC3E}">
        <p14:creationId xmlns:p14="http://schemas.microsoft.com/office/powerpoint/2010/main" val="3201509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79768" y="314324"/>
            <a:ext cx="5740082" cy="9229725"/>
          </a:xfrm>
        </p:spPr>
        <p:txBody>
          <a:bodyPr/>
          <a:lstStyle/>
          <a:p>
            <a:pPr algn="just" eaLnBrk="1" hangingPunct="1">
              <a:lnSpc>
                <a:spcPct val="120000"/>
              </a:lnSpc>
              <a:spcBef>
                <a:spcPts val="100"/>
              </a:spcBef>
              <a:spcAft>
                <a:spcPts val="100"/>
              </a:spcAft>
              <a:defRPr/>
            </a:pPr>
            <a:r>
              <a:rPr lang="es-UY" sz="900" u="sng" dirty="0" smtClean="0">
                <a:latin typeface="Verdana" pitchFamily="34" charset="0"/>
                <a:ea typeface="Verdana" pitchFamily="34" charset="0"/>
                <a:cs typeface="Verdana" pitchFamily="34" charset="0"/>
              </a:rPr>
              <a:t>EJEMPLOS:</a:t>
            </a:r>
          </a:p>
          <a:p>
            <a:pPr algn="just" eaLnBrk="1" hangingPunct="1">
              <a:lnSpc>
                <a:spcPct val="120000"/>
              </a:lnSpc>
              <a:spcBef>
                <a:spcPts val="100"/>
              </a:spcBef>
              <a:spcAft>
                <a:spcPts val="100"/>
              </a:spcAft>
              <a:defRPr/>
            </a:pPr>
            <a:endParaRPr lang="es-MX" sz="900" dirty="0" smtClean="0">
              <a:solidFill>
                <a:srgbClr val="000000"/>
              </a:solidFill>
              <a:latin typeface="Verdana" pitchFamily="34" charset="0"/>
              <a:ea typeface="Verdana" pitchFamily="34" charset="0"/>
              <a:cs typeface="Verdana" pitchFamily="34" charset="0"/>
            </a:endParaRPr>
          </a:p>
          <a:p>
            <a:pPr algn="just" eaLnBrk="1" hangingPunct="1">
              <a:lnSpc>
                <a:spcPct val="120000"/>
              </a:lnSpc>
              <a:spcBef>
                <a:spcPts val="100"/>
              </a:spcBef>
              <a:spcAft>
                <a:spcPts val="100"/>
              </a:spcAft>
              <a:defRPr/>
            </a:pPr>
            <a:r>
              <a:rPr lang="es-MX" sz="900" dirty="0" smtClean="0">
                <a:solidFill>
                  <a:srgbClr val="000000"/>
                </a:solidFill>
                <a:latin typeface="Verdana" pitchFamily="34" charset="0"/>
                <a:ea typeface="Verdana" pitchFamily="34" charset="0"/>
                <a:cs typeface="Verdana" pitchFamily="34" charset="0"/>
              </a:rPr>
              <a:t>Supongamos que en la transacción </a:t>
            </a:r>
            <a:r>
              <a:rPr lang="es-MX" sz="900" dirty="0" err="1" smtClean="0">
                <a:solidFill>
                  <a:srgbClr val="000000"/>
                </a:solidFill>
                <a:latin typeface="Verdana" pitchFamily="34" charset="0"/>
                <a:ea typeface="Verdana" pitchFamily="34" charset="0"/>
                <a:cs typeface="Verdana" pitchFamily="34" charset="0"/>
              </a:rPr>
              <a:t>Customer</a:t>
            </a:r>
            <a:r>
              <a:rPr lang="es-MX" sz="900" dirty="0" smtClean="0">
                <a:solidFill>
                  <a:srgbClr val="000000"/>
                </a:solidFill>
                <a:latin typeface="Verdana" pitchFamily="34" charset="0"/>
                <a:ea typeface="Verdana" pitchFamily="34" charset="0"/>
                <a:cs typeface="Verdana" pitchFamily="34" charset="0"/>
              </a:rPr>
              <a:t> queremos invocar a un procedimiento que realice la impresión de los datos de cada cliente con el cual se trabaje por medio de la transacción.</a:t>
            </a:r>
            <a:endParaRPr lang="es-UY" sz="900" dirty="0" smtClean="0">
              <a:solidFill>
                <a:srgbClr val="000000"/>
              </a:solidFill>
              <a:latin typeface="Verdana" pitchFamily="34" charset="0"/>
              <a:ea typeface="Verdana" pitchFamily="34" charset="0"/>
              <a:cs typeface="Verdana" pitchFamily="34" charset="0"/>
            </a:endParaRPr>
          </a:p>
          <a:p>
            <a:pPr algn="just">
              <a:lnSpc>
                <a:spcPct val="120000"/>
              </a:lnSpc>
              <a:spcBef>
                <a:spcPts val="100"/>
              </a:spcBef>
              <a:spcAft>
                <a:spcPts val="100"/>
              </a:spcAft>
              <a:defRPr/>
            </a:pPr>
            <a:r>
              <a:rPr lang="es-MX" sz="900" dirty="0" smtClean="0">
                <a:solidFill>
                  <a:srgbClr val="000000"/>
                </a:solidFill>
                <a:latin typeface="Verdana" pitchFamily="34" charset="0"/>
                <a:ea typeface="Verdana" pitchFamily="34" charset="0"/>
                <a:cs typeface="Verdana" pitchFamily="34" charset="0"/>
              </a:rPr>
              <a:t> </a:t>
            </a:r>
            <a:endParaRPr lang="es-UY" sz="900" dirty="0" smtClean="0">
              <a:solidFill>
                <a:srgbClr val="000000"/>
              </a:solidFill>
              <a:latin typeface="Verdana" pitchFamily="34" charset="0"/>
              <a:ea typeface="Verdana" pitchFamily="34" charset="0"/>
              <a:cs typeface="Verdana" pitchFamily="34" charset="0"/>
            </a:endParaRPr>
          </a:p>
          <a:p>
            <a:pPr algn="just">
              <a:lnSpc>
                <a:spcPct val="120000"/>
              </a:lnSpc>
              <a:spcBef>
                <a:spcPts val="100"/>
              </a:spcBef>
              <a:spcAft>
                <a:spcPts val="100"/>
              </a:spcAft>
              <a:defRPr/>
            </a:pPr>
            <a:r>
              <a:rPr lang="es-MX" sz="900" dirty="0" smtClean="0">
                <a:solidFill>
                  <a:srgbClr val="000000"/>
                </a:solidFill>
                <a:latin typeface="Verdana" pitchFamily="34" charset="0"/>
                <a:ea typeface="Verdana" pitchFamily="34" charset="0"/>
                <a:cs typeface="Verdana" pitchFamily="34" charset="0"/>
              </a:rPr>
              <a:t>¿En qué momento debemos realizar la invocación al reporte desde la transacción?</a:t>
            </a:r>
          </a:p>
          <a:p>
            <a:pPr algn="just">
              <a:lnSpc>
                <a:spcPct val="120000"/>
              </a:lnSpc>
              <a:spcBef>
                <a:spcPts val="100"/>
              </a:spcBef>
              <a:spcAft>
                <a:spcPts val="100"/>
              </a:spcAft>
              <a:defRPr/>
            </a:pPr>
            <a:endParaRPr lang="es-MX" sz="900" dirty="0" smtClean="0">
              <a:solidFill>
                <a:srgbClr val="000000"/>
              </a:solidFill>
              <a:latin typeface="Verdana" pitchFamily="34" charset="0"/>
              <a:ea typeface="Verdana" pitchFamily="34" charset="0"/>
              <a:cs typeface="Verdana" pitchFamily="34" charset="0"/>
            </a:endParaRPr>
          </a:p>
          <a:p>
            <a:pPr algn="just">
              <a:lnSpc>
                <a:spcPct val="120000"/>
              </a:lnSpc>
              <a:spcBef>
                <a:spcPts val="100"/>
              </a:spcBef>
              <a:spcAft>
                <a:spcPts val="100"/>
              </a:spcAft>
              <a:defRPr/>
            </a:pPr>
            <a:r>
              <a:rPr lang="en-US" sz="900" u="sng" dirty="0" err="1" smtClean="0">
                <a:effectLst>
                  <a:outerShdw blurRad="38100" dist="38100" dir="2700000" algn="tl">
                    <a:srgbClr val="000000">
                      <a:alpha val="43137"/>
                    </a:srgbClr>
                  </a:outerShdw>
                </a:effectLst>
                <a:latin typeface="Verdana" pitchFamily="34" charset="0"/>
                <a:ea typeface="Verdana" pitchFamily="34" charset="0"/>
                <a:cs typeface="Verdana" pitchFamily="34" charset="0"/>
              </a:rPr>
              <a:t>Caso</a:t>
            </a:r>
            <a:r>
              <a:rPr lang="en-US" sz="900" u="sng"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 1:</a:t>
            </a:r>
            <a:r>
              <a:rPr lang="en-US" sz="900" dirty="0" smtClean="0">
                <a:latin typeface="Verdana" pitchFamily="34" charset="0"/>
                <a:ea typeface="Verdana" pitchFamily="34" charset="0"/>
                <a:cs typeface="Verdana" pitchFamily="34" charset="0"/>
              </a:rPr>
              <a:t>  </a:t>
            </a:r>
            <a:r>
              <a:rPr lang="es-UY" sz="900" dirty="0" err="1" smtClean="0">
                <a:solidFill>
                  <a:srgbClr val="000000"/>
                </a:solidFill>
                <a:latin typeface="Verdana" pitchFamily="34" charset="0"/>
                <a:ea typeface="Verdana" pitchFamily="34" charset="0"/>
                <a:cs typeface="Verdana" pitchFamily="34" charset="0"/>
              </a:rPr>
              <a:t>PrintCustomer</a:t>
            </a:r>
            <a:r>
              <a:rPr lang="es-UY" sz="900" dirty="0" smtClean="0">
                <a:solidFill>
                  <a:srgbClr val="000000"/>
                </a:solidFill>
                <a:latin typeface="Verdana" pitchFamily="34" charset="0"/>
                <a:ea typeface="Verdana" pitchFamily="34" charset="0"/>
                <a:cs typeface="Verdana" pitchFamily="34" charset="0"/>
              </a:rPr>
              <a:t>(</a:t>
            </a:r>
            <a:r>
              <a:rPr lang="es-UY" sz="900" i="1" dirty="0" err="1" smtClean="0">
                <a:solidFill>
                  <a:srgbClr val="000000"/>
                </a:solidFill>
                <a:latin typeface="Verdana" pitchFamily="34" charset="0"/>
                <a:ea typeface="Verdana" pitchFamily="34" charset="0"/>
                <a:cs typeface="Verdana" pitchFamily="34" charset="0"/>
              </a:rPr>
              <a:t>CustomerId</a:t>
            </a:r>
            <a:r>
              <a:rPr lang="es-UY" sz="900" dirty="0" smtClean="0">
                <a:solidFill>
                  <a:srgbClr val="000000"/>
                </a:solidFill>
                <a:latin typeface="Verdana" pitchFamily="34" charset="0"/>
                <a:ea typeface="Verdana" pitchFamily="34" charset="0"/>
                <a:cs typeface="Verdana" pitchFamily="34" charset="0"/>
              </a:rPr>
              <a:t>) </a:t>
            </a:r>
            <a:r>
              <a:rPr lang="es-UY" sz="900" b="1" dirty="0" err="1" smtClean="0">
                <a:solidFill>
                  <a:srgbClr val="000000"/>
                </a:solidFill>
                <a:latin typeface="Verdana" pitchFamily="34" charset="0"/>
                <a:ea typeface="Verdana" pitchFamily="34" charset="0"/>
                <a:cs typeface="Verdana" pitchFamily="34" charset="0"/>
              </a:rPr>
              <a:t>on</a:t>
            </a:r>
            <a:r>
              <a:rPr lang="es-UY" sz="900" dirty="0" smtClean="0">
                <a:solidFill>
                  <a:srgbClr val="000000"/>
                </a:solidFill>
                <a:latin typeface="Verdana" pitchFamily="34" charset="0"/>
                <a:ea typeface="Verdana" pitchFamily="34" charset="0"/>
                <a:cs typeface="Verdana" pitchFamily="34" charset="0"/>
              </a:rPr>
              <a:t> </a:t>
            </a:r>
            <a:r>
              <a:rPr lang="es-UY" sz="900" b="1" dirty="0" err="1" smtClean="0">
                <a:solidFill>
                  <a:srgbClr val="000000"/>
                </a:solidFill>
                <a:latin typeface="Verdana" pitchFamily="34" charset="0"/>
                <a:ea typeface="Verdana" pitchFamily="34" charset="0"/>
                <a:cs typeface="Verdana" pitchFamily="34" charset="0"/>
              </a:rPr>
              <a:t>AfterValidate</a:t>
            </a:r>
            <a:r>
              <a:rPr lang="es-UY" sz="900" dirty="0" smtClean="0">
                <a:solidFill>
                  <a:srgbClr val="000000"/>
                </a:solidFill>
                <a:latin typeface="Verdana" pitchFamily="34" charset="0"/>
                <a:ea typeface="Verdana" pitchFamily="34" charset="0"/>
                <a:cs typeface="Verdana" pitchFamily="34" charset="0"/>
              </a:rPr>
              <a:t>;</a:t>
            </a:r>
          </a:p>
          <a:p>
            <a:pPr algn="just">
              <a:lnSpc>
                <a:spcPct val="120000"/>
              </a:lnSpc>
              <a:spcBef>
                <a:spcPts val="100"/>
              </a:spcBef>
              <a:spcAft>
                <a:spcPts val="100"/>
              </a:spcAft>
              <a:defRPr/>
            </a:pPr>
            <a:endParaRPr lang="en-US" sz="900" dirty="0" smtClean="0">
              <a:latin typeface="Verdana" pitchFamily="34" charset="0"/>
              <a:ea typeface="Verdana" pitchFamily="34" charset="0"/>
              <a:cs typeface="Verdana" pitchFamily="34" charset="0"/>
            </a:endParaRPr>
          </a:p>
          <a:p>
            <a:pPr algn="just">
              <a:lnSpc>
                <a:spcPct val="120000"/>
              </a:lnSpc>
              <a:spcBef>
                <a:spcPts val="100"/>
              </a:spcBef>
              <a:spcAft>
                <a:spcPts val="100"/>
              </a:spcAft>
              <a:defRPr/>
            </a:pPr>
            <a:r>
              <a:rPr lang="es-MX" sz="900" dirty="0" smtClean="0">
                <a:solidFill>
                  <a:srgbClr val="000000"/>
                </a:solidFill>
                <a:latin typeface="Verdana" pitchFamily="34" charset="0"/>
                <a:ea typeface="Verdana" pitchFamily="34" charset="0"/>
                <a:cs typeface="Verdana" pitchFamily="34" charset="0"/>
              </a:rPr>
              <a:t>No es adecuado agregarle este evento de disparo a la regla de invocación, porque el procedimiento se invocaría </a:t>
            </a:r>
            <a:r>
              <a:rPr lang="es-MX" sz="900" b="1" dirty="0" smtClean="0">
                <a:solidFill>
                  <a:srgbClr val="000000"/>
                </a:solidFill>
                <a:latin typeface="Verdana" pitchFamily="34" charset="0"/>
                <a:ea typeface="Verdana" pitchFamily="34" charset="0"/>
                <a:cs typeface="Verdana" pitchFamily="34" charset="0"/>
              </a:rPr>
              <a:t>inmediatamente antes de la grabación física</a:t>
            </a:r>
            <a:r>
              <a:rPr lang="es-MX" sz="900" dirty="0" smtClean="0">
                <a:solidFill>
                  <a:srgbClr val="000000"/>
                </a:solidFill>
                <a:latin typeface="Verdana" pitchFamily="34" charset="0"/>
                <a:ea typeface="Verdana" pitchFamily="34" charset="0"/>
                <a:cs typeface="Verdana" pitchFamily="34" charset="0"/>
              </a:rPr>
              <a:t> de cada cliente. En consecuencia, no se encontraría al cliente con sus datos en la tabla CUSTOMER (si se estaba insertando un cliente por medio de la transacción), o lo encontraría con sus datos desactualizados (si se estaba modificando un cliente por medio de la transacción). Si en cambio se estaba eliminando un cliente por medio de la transacción, se encontraría los datos del cliente en la tabla CUSTOMER y los listaría </a:t>
            </a:r>
            <a:r>
              <a:rPr lang="es-MX" sz="900" b="1" dirty="0" smtClean="0">
                <a:solidFill>
                  <a:srgbClr val="000000"/>
                </a:solidFill>
                <a:latin typeface="Verdana" pitchFamily="34" charset="0"/>
                <a:ea typeface="Verdana" pitchFamily="34" charset="0"/>
                <a:cs typeface="Verdana" pitchFamily="34" charset="0"/>
              </a:rPr>
              <a:t>justamente antes de la actualización física (eliminación).</a:t>
            </a:r>
            <a:endParaRPr lang="es-UY" sz="900" dirty="0" smtClean="0">
              <a:latin typeface="Verdana" pitchFamily="34" charset="0"/>
              <a:ea typeface="Verdana" pitchFamily="34" charset="0"/>
              <a:cs typeface="Verdana" pitchFamily="34" charset="0"/>
            </a:endParaRPr>
          </a:p>
          <a:p>
            <a:pPr algn="just" eaLnBrk="1" hangingPunct="1">
              <a:lnSpc>
                <a:spcPct val="120000"/>
              </a:lnSpc>
              <a:spcBef>
                <a:spcPts val="100"/>
              </a:spcBef>
              <a:spcAft>
                <a:spcPts val="100"/>
              </a:spcAft>
              <a:defRPr/>
            </a:pPr>
            <a:endParaRPr lang="es-UY" sz="900" dirty="0" smtClean="0">
              <a:latin typeface="Verdana" pitchFamily="34" charset="0"/>
              <a:ea typeface="Verdana" pitchFamily="34" charset="0"/>
              <a:cs typeface="Verdana" pitchFamily="34" charset="0"/>
            </a:endParaRPr>
          </a:p>
          <a:p>
            <a:pPr algn="just" eaLnBrk="1" hangingPunct="1">
              <a:lnSpc>
                <a:spcPct val="120000"/>
              </a:lnSpc>
              <a:spcBef>
                <a:spcPts val="100"/>
              </a:spcBef>
              <a:spcAft>
                <a:spcPts val="100"/>
              </a:spcAft>
              <a:defRPr/>
            </a:pPr>
            <a:r>
              <a:rPr lang="es-MX" sz="900" dirty="0" smtClean="0">
                <a:solidFill>
                  <a:srgbClr val="000000"/>
                </a:solidFill>
                <a:latin typeface="Verdana" pitchFamily="34" charset="0"/>
                <a:ea typeface="Verdana" pitchFamily="34" charset="0"/>
                <a:cs typeface="Verdana" pitchFamily="34" charset="0"/>
              </a:rPr>
              <a:t>Si se desea esto, es decir, emitir un listado con los datos de cada cliente que se elimine, sería adecuado definir la siguiente regla:</a:t>
            </a:r>
            <a:endParaRPr lang="es-UY" sz="900" dirty="0" smtClean="0">
              <a:solidFill>
                <a:srgbClr val="000000"/>
              </a:solidFill>
              <a:latin typeface="Verdana" pitchFamily="34" charset="0"/>
              <a:ea typeface="Verdana" pitchFamily="34" charset="0"/>
              <a:cs typeface="Verdana" pitchFamily="34" charset="0"/>
            </a:endParaRPr>
          </a:p>
          <a:p>
            <a:pPr algn="just">
              <a:lnSpc>
                <a:spcPct val="120000"/>
              </a:lnSpc>
              <a:spcBef>
                <a:spcPts val="100"/>
              </a:spcBef>
              <a:spcAft>
                <a:spcPts val="100"/>
              </a:spcAft>
              <a:defRPr/>
            </a:pPr>
            <a:endParaRPr lang="es-MX" sz="900" dirty="0" smtClean="0">
              <a:solidFill>
                <a:srgbClr val="000000"/>
              </a:solidFill>
              <a:latin typeface="Verdana" pitchFamily="34" charset="0"/>
              <a:ea typeface="Verdana" pitchFamily="34" charset="0"/>
              <a:cs typeface="Verdana" pitchFamily="34" charset="0"/>
            </a:endParaRPr>
          </a:p>
          <a:p>
            <a:pPr algn="just">
              <a:lnSpc>
                <a:spcPct val="120000"/>
              </a:lnSpc>
              <a:spcBef>
                <a:spcPts val="100"/>
              </a:spcBef>
              <a:spcAft>
                <a:spcPts val="100"/>
              </a:spcAft>
              <a:defRPr/>
            </a:pPr>
            <a:r>
              <a:rPr lang="es-UY" sz="900" dirty="0" err="1" smtClean="0">
                <a:solidFill>
                  <a:srgbClr val="000000"/>
                </a:solidFill>
                <a:latin typeface="Verdana" pitchFamily="34" charset="0"/>
                <a:ea typeface="Verdana" pitchFamily="34" charset="0"/>
                <a:cs typeface="Verdana" pitchFamily="34" charset="0"/>
              </a:rPr>
              <a:t>PrintCustomer</a:t>
            </a:r>
            <a:r>
              <a:rPr lang="es-UY" sz="900" dirty="0" smtClean="0">
                <a:solidFill>
                  <a:srgbClr val="000000"/>
                </a:solidFill>
                <a:latin typeface="Verdana" pitchFamily="34" charset="0"/>
                <a:ea typeface="Verdana" pitchFamily="34" charset="0"/>
                <a:cs typeface="Verdana" pitchFamily="34" charset="0"/>
              </a:rPr>
              <a:t>(</a:t>
            </a:r>
            <a:r>
              <a:rPr lang="es-UY" sz="900" i="1" dirty="0" err="1" smtClean="0">
                <a:solidFill>
                  <a:srgbClr val="000000"/>
                </a:solidFill>
                <a:latin typeface="Verdana" pitchFamily="34" charset="0"/>
                <a:ea typeface="Verdana" pitchFamily="34" charset="0"/>
                <a:cs typeface="Verdana" pitchFamily="34" charset="0"/>
              </a:rPr>
              <a:t>CustomerId</a:t>
            </a:r>
            <a:r>
              <a:rPr lang="es-UY" sz="900" dirty="0" smtClean="0">
                <a:solidFill>
                  <a:srgbClr val="000000"/>
                </a:solidFill>
                <a:latin typeface="Verdana" pitchFamily="34" charset="0"/>
                <a:ea typeface="Verdana" pitchFamily="34" charset="0"/>
                <a:cs typeface="Verdana" pitchFamily="34" charset="0"/>
              </a:rPr>
              <a:t>)</a:t>
            </a:r>
            <a:r>
              <a:rPr lang="es-MX" sz="900" dirty="0" smtClean="0">
                <a:solidFill>
                  <a:srgbClr val="000000"/>
                </a:solidFill>
                <a:latin typeface="Verdana" pitchFamily="34" charset="0"/>
                <a:ea typeface="Verdana" pitchFamily="34" charset="0"/>
                <a:cs typeface="Verdana" pitchFamily="34" charset="0"/>
              </a:rPr>
              <a:t> </a:t>
            </a:r>
            <a:r>
              <a:rPr lang="es-MX" sz="900" b="1" dirty="0" err="1" smtClean="0">
                <a:solidFill>
                  <a:srgbClr val="000000"/>
                </a:solidFill>
                <a:latin typeface="Verdana" pitchFamily="34" charset="0"/>
                <a:ea typeface="Verdana" pitchFamily="34" charset="0"/>
                <a:cs typeface="Verdana" pitchFamily="34" charset="0"/>
              </a:rPr>
              <a:t>on</a:t>
            </a:r>
            <a:r>
              <a:rPr lang="es-MX" sz="900" b="1" dirty="0" smtClean="0">
                <a:solidFill>
                  <a:srgbClr val="000000"/>
                </a:solidFill>
                <a:latin typeface="Verdana" pitchFamily="34" charset="0"/>
                <a:ea typeface="Verdana" pitchFamily="34" charset="0"/>
                <a:cs typeface="Verdana" pitchFamily="34" charset="0"/>
              </a:rPr>
              <a:t> </a:t>
            </a:r>
            <a:r>
              <a:rPr lang="es-MX" sz="900" b="1" dirty="0" err="1" smtClean="0">
                <a:solidFill>
                  <a:srgbClr val="000000"/>
                </a:solidFill>
                <a:latin typeface="Verdana" pitchFamily="34" charset="0"/>
                <a:ea typeface="Verdana" pitchFamily="34" charset="0"/>
                <a:cs typeface="Verdana" pitchFamily="34" charset="0"/>
              </a:rPr>
              <a:t>BeforeDelete</a:t>
            </a:r>
            <a:r>
              <a:rPr lang="es-MX" sz="900" dirty="0" smtClean="0">
                <a:solidFill>
                  <a:srgbClr val="000000"/>
                </a:solidFill>
                <a:latin typeface="Verdana" pitchFamily="34" charset="0"/>
                <a:ea typeface="Verdana" pitchFamily="34" charset="0"/>
                <a:cs typeface="Verdana" pitchFamily="34" charset="0"/>
              </a:rPr>
              <a:t>; </a:t>
            </a:r>
          </a:p>
          <a:p>
            <a:pPr algn="just">
              <a:lnSpc>
                <a:spcPct val="120000"/>
              </a:lnSpc>
              <a:spcBef>
                <a:spcPts val="100"/>
              </a:spcBef>
              <a:spcAft>
                <a:spcPts val="100"/>
              </a:spcAft>
              <a:defRPr/>
            </a:pPr>
            <a:endParaRPr lang="es-MX" sz="900" dirty="0" smtClean="0">
              <a:solidFill>
                <a:srgbClr val="000000"/>
              </a:solidFill>
              <a:latin typeface="Verdana" pitchFamily="34" charset="0"/>
              <a:ea typeface="Verdana" pitchFamily="34" charset="0"/>
              <a:cs typeface="Verdana" pitchFamily="34" charset="0"/>
            </a:endParaRPr>
          </a:p>
          <a:p>
            <a:pPr algn="just">
              <a:lnSpc>
                <a:spcPct val="120000"/>
              </a:lnSpc>
              <a:spcBef>
                <a:spcPts val="100"/>
              </a:spcBef>
              <a:spcAft>
                <a:spcPts val="100"/>
              </a:spcAft>
              <a:defRPr/>
            </a:pPr>
            <a:r>
              <a:rPr lang="es-MX" sz="900" dirty="0" smtClean="0">
                <a:solidFill>
                  <a:srgbClr val="000000"/>
                </a:solidFill>
                <a:latin typeface="Verdana" pitchFamily="34" charset="0"/>
                <a:ea typeface="Verdana" pitchFamily="34" charset="0"/>
                <a:cs typeface="Verdana" pitchFamily="34" charset="0"/>
              </a:rPr>
              <a:t>o su equivalente:</a:t>
            </a:r>
            <a:endParaRPr lang="es-UY" sz="900" dirty="0" smtClean="0">
              <a:solidFill>
                <a:srgbClr val="000000"/>
              </a:solidFill>
              <a:latin typeface="Verdana" pitchFamily="34" charset="0"/>
              <a:ea typeface="Verdana" pitchFamily="34" charset="0"/>
              <a:cs typeface="Verdana" pitchFamily="34" charset="0"/>
            </a:endParaRPr>
          </a:p>
          <a:p>
            <a:pPr algn="just">
              <a:lnSpc>
                <a:spcPct val="120000"/>
              </a:lnSpc>
              <a:spcBef>
                <a:spcPts val="100"/>
              </a:spcBef>
              <a:spcAft>
                <a:spcPts val="100"/>
              </a:spcAft>
              <a:defRPr/>
            </a:pPr>
            <a:endParaRPr lang="es-UY" sz="900" dirty="0" smtClean="0">
              <a:solidFill>
                <a:srgbClr val="000000"/>
              </a:solidFill>
              <a:latin typeface="Verdana" pitchFamily="34" charset="0"/>
              <a:ea typeface="Verdana" pitchFamily="34" charset="0"/>
              <a:cs typeface="Verdana" pitchFamily="34" charset="0"/>
            </a:endParaRPr>
          </a:p>
          <a:p>
            <a:pPr algn="just">
              <a:lnSpc>
                <a:spcPct val="120000"/>
              </a:lnSpc>
              <a:spcBef>
                <a:spcPts val="100"/>
              </a:spcBef>
              <a:spcAft>
                <a:spcPts val="100"/>
              </a:spcAft>
              <a:defRPr/>
            </a:pPr>
            <a:r>
              <a:rPr lang="es-UY" sz="900" dirty="0" err="1" smtClean="0">
                <a:solidFill>
                  <a:srgbClr val="000000"/>
                </a:solidFill>
                <a:latin typeface="Verdana" pitchFamily="34" charset="0"/>
                <a:ea typeface="Verdana" pitchFamily="34" charset="0"/>
                <a:cs typeface="Verdana" pitchFamily="34" charset="0"/>
              </a:rPr>
              <a:t>PrintCustomer</a:t>
            </a:r>
            <a:r>
              <a:rPr lang="es-UY" sz="900" dirty="0" smtClean="0">
                <a:solidFill>
                  <a:srgbClr val="000000"/>
                </a:solidFill>
                <a:latin typeface="Verdana" pitchFamily="34" charset="0"/>
                <a:ea typeface="Verdana" pitchFamily="34" charset="0"/>
                <a:cs typeface="Verdana" pitchFamily="34" charset="0"/>
              </a:rPr>
              <a:t>(</a:t>
            </a:r>
            <a:r>
              <a:rPr lang="es-UY" sz="900" i="1" dirty="0" err="1" smtClean="0">
                <a:solidFill>
                  <a:srgbClr val="000000"/>
                </a:solidFill>
                <a:latin typeface="Verdana" pitchFamily="34" charset="0"/>
                <a:ea typeface="Verdana" pitchFamily="34" charset="0"/>
                <a:cs typeface="Verdana" pitchFamily="34" charset="0"/>
              </a:rPr>
              <a:t>CustomerId</a:t>
            </a:r>
            <a:r>
              <a:rPr lang="es-UY" sz="900" dirty="0" smtClean="0">
                <a:solidFill>
                  <a:srgbClr val="000000"/>
                </a:solidFill>
                <a:latin typeface="Verdana" pitchFamily="34" charset="0"/>
                <a:ea typeface="Verdana" pitchFamily="34" charset="0"/>
                <a:cs typeface="Verdana" pitchFamily="34" charset="0"/>
              </a:rPr>
              <a:t>) </a:t>
            </a:r>
            <a:r>
              <a:rPr lang="es-UY" sz="900" dirty="0" err="1" smtClean="0">
                <a:solidFill>
                  <a:srgbClr val="000000"/>
                </a:solidFill>
                <a:latin typeface="Verdana" pitchFamily="34" charset="0"/>
                <a:ea typeface="Verdana" pitchFamily="34" charset="0"/>
                <a:cs typeface="Verdana" pitchFamily="34" charset="0"/>
              </a:rPr>
              <a:t>if</a:t>
            </a:r>
            <a:r>
              <a:rPr lang="es-UY" sz="900" dirty="0" smtClean="0">
                <a:solidFill>
                  <a:srgbClr val="000000"/>
                </a:solidFill>
                <a:latin typeface="Verdana" pitchFamily="34" charset="0"/>
                <a:ea typeface="Verdana" pitchFamily="34" charset="0"/>
                <a:cs typeface="Verdana" pitchFamily="34" charset="0"/>
              </a:rPr>
              <a:t> </a:t>
            </a:r>
            <a:r>
              <a:rPr lang="es-UY" sz="900" dirty="0" err="1" smtClean="0">
                <a:solidFill>
                  <a:srgbClr val="000000"/>
                </a:solidFill>
                <a:latin typeface="Verdana" pitchFamily="34" charset="0"/>
                <a:ea typeface="Verdana" pitchFamily="34" charset="0"/>
                <a:cs typeface="Verdana" pitchFamily="34" charset="0"/>
              </a:rPr>
              <a:t>Delete</a:t>
            </a:r>
            <a:r>
              <a:rPr lang="es-UY" sz="900" dirty="0" smtClean="0">
                <a:solidFill>
                  <a:srgbClr val="000000"/>
                </a:solidFill>
                <a:latin typeface="Verdana" pitchFamily="34" charset="0"/>
                <a:ea typeface="Verdana" pitchFamily="34" charset="0"/>
                <a:cs typeface="Verdana" pitchFamily="34" charset="0"/>
              </a:rPr>
              <a:t> </a:t>
            </a:r>
            <a:r>
              <a:rPr lang="es-UY" sz="900" b="1" dirty="0" err="1" smtClean="0">
                <a:solidFill>
                  <a:srgbClr val="000000"/>
                </a:solidFill>
                <a:latin typeface="Verdana" pitchFamily="34" charset="0"/>
                <a:ea typeface="Verdana" pitchFamily="34" charset="0"/>
                <a:cs typeface="Verdana" pitchFamily="34" charset="0"/>
              </a:rPr>
              <a:t>on</a:t>
            </a:r>
            <a:r>
              <a:rPr lang="es-UY" sz="900" b="1" dirty="0" smtClean="0">
                <a:solidFill>
                  <a:srgbClr val="000000"/>
                </a:solidFill>
                <a:latin typeface="Verdana" pitchFamily="34" charset="0"/>
                <a:ea typeface="Verdana" pitchFamily="34" charset="0"/>
                <a:cs typeface="Verdana" pitchFamily="34" charset="0"/>
              </a:rPr>
              <a:t> </a:t>
            </a:r>
            <a:r>
              <a:rPr lang="es-UY" sz="900" b="1" dirty="0" err="1" smtClean="0">
                <a:solidFill>
                  <a:srgbClr val="000000"/>
                </a:solidFill>
                <a:latin typeface="Verdana" pitchFamily="34" charset="0"/>
                <a:ea typeface="Verdana" pitchFamily="34" charset="0"/>
                <a:cs typeface="Verdana" pitchFamily="34" charset="0"/>
              </a:rPr>
              <a:t>AfterValidate</a:t>
            </a:r>
            <a:r>
              <a:rPr lang="es-UY" sz="900" dirty="0" smtClean="0">
                <a:solidFill>
                  <a:srgbClr val="000000"/>
                </a:solidFill>
                <a:latin typeface="Verdana" pitchFamily="34" charset="0"/>
                <a:ea typeface="Verdana" pitchFamily="34" charset="0"/>
                <a:cs typeface="Verdana" pitchFamily="34" charset="0"/>
              </a:rPr>
              <a:t>;</a:t>
            </a:r>
          </a:p>
          <a:p>
            <a:pPr algn="just">
              <a:lnSpc>
                <a:spcPct val="120000"/>
              </a:lnSpc>
              <a:spcBef>
                <a:spcPts val="100"/>
              </a:spcBef>
              <a:spcAft>
                <a:spcPts val="100"/>
              </a:spcAft>
              <a:defRPr/>
            </a:pPr>
            <a:endParaRPr lang="es-MX" sz="900" dirty="0" smtClean="0">
              <a:solidFill>
                <a:srgbClr val="000000"/>
              </a:solidFill>
              <a:latin typeface="Verdana" pitchFamily="34" charset="0"/>
              <a:ea typeface="Verdana" pitchFamily="34" charset="0"/>
              <a:cs typeface="Verdana" pitchFamily="34" charset="0"/>
            </a:endParaRPr>
          </a:p>
          <a:p>
            <a:pPr algn="just">
              <a:lnSpc>
                <a:spcPct val="120000"/>
              </a:lnSpc>
              <a:spcBef>
                <a:spcPts val="100"/>
              </a:spcBef>
              <a:spcAft>
                <a:spcPts val="100"/>
              </a:spcAft>
              <a:defRPr/>
            </a:pPr>
            <a:r>
              <a:rPr lang="es-MX" sz="900" dirty="0" smtClean="0">
                <a:solidFill>
                  <a:srgbClr val="000000"/>
                </a:solidFill>
                <a:latin typeface="Verdana" pitchFamily="34" charset="0"/>
                <a:ea typeface="Verdana" pitchFamily="34" charset="0"/>
                <a:cs typeface="Verdana" pitchFamily="34" charset="0"/>
              </a:rPr>
              <a:t>para restringir el disparo de la regla únicamente a cuando se esté eliminando un cliente, porque es el único caso en el sería correcto utilizar el evento de disparo </a:t>
            </a:r>
            <a:r>
              <a:rPr lang="es-MX" sz="900" dirty="0" err="1" smtClean="0">
                <a:solidFill>
                  <a:srgbClr val="000000"/>
                </a:solidFill>
                <a:latin typeface="Verdana" pitchFamily="34" charset="0"/>
                <a:ea typeface="Verdana" pitchFamily="34" charset="0"/>
                <a:cs typeface="Verdana" pitchFamily="34" charset="0"/>
              </a:rPr>
              <a:t>AfterValidate</a:t>
            </a:r>
            <a:r>
              <a:rPr lang="es-MX" sz="900" dirty="0" smtClean="0">
                <a:solidFill>
                  <a:srgbClr val="000000"/>
                </a:solidFill>
                <a:latin typeface="Verdana" pitchFamily="34" charset="0"/>
                <a:ea typeface="Verdana" pitchFamily="34" charset="0"/>
                <a:cs typeface="Verdana" pitchFamily="34" charset="0"/>
              </a:rPr>
              <a:t>.</a:t>
            </a:r>
            <a:r>
              <a:rPr lang="es-UY" sz="900" dirty="0" smtClean="0">
                <a:solidFill>
                  <a:srgbClr val="000000"/>
                </a:solidFill>
                <a:latin typeface="Verdana" pitchFamily="34" charset="0"/>
                <a:ea typeface="Verdana" pitchFamily="34" charset="0"/>
                <a:cs typeface="Verdana" pitchFamily="34" charset="0"/>
              </a:rPr>
              <a:t> </a:t>
            </a:r>
          </a:p>
          <a:p>
            <a:pPr algn="just">
              <a:lnSpc>
                <a:spcPct val="120000"/>
              </a:lnSpc>
              <a:spcBef>
                <a:spcPts val="100"/>
              </a:spcBef>
              <a:spcAft>
                <a:spcPts val="100"/>
              </a:spcAft>
              <a:defRPr/>
            </a:pPr>
            <a:endParaRPr lang="es-UY" sz="900" dirty="0">
              <a:solidFill>
                <a:srgbClr val="000000"/>
              </a:solidFill>
              <a:latin typeface="Verdana" pitchFamily="34" charset="0"/>
              <a:ea typeface="Verdana" pitchFamily="34" charset="0"/>
              <a:cs typeface="Verdana" pitchFamily="34" charset="0"/>
            </a:endParaRPr>
          </a:p>
          <a:p>
            <a:pPr algn="just">
              <a:spcBef>
                <a:spcPct val="0"/>
              </a:spcBef>
              <a:defRPr/>
            </a:pPr>
            <a:endParaRPr lang="en-US" sz="900" u="sng" dirty="0" smtClean="0">
              <a:latin typeface="Verdana" pitchFamily="34" charset="0"/>
              <a:cs typeface="Arial" charset="0"/>
            </a:endParaRPr>
          </a:p>
          <a:p>
            <a:pPr algn="just">
              <a:spcBef>
                <a:spcPct val="0"/>
              </a:spcBef>
              <a:defRPr/>
            </a:pPr>
            <a:endParaRPr lang="en-US" sz="900" u="sng" dirty="0">
              <a:latin typeface="Verdana" pitchFamily="34" charset="0"/>
              <a:cs typeface="Arial" charset="0"/>
            </a:endParaRPr>
          </a:p>
          <a:p>
            <a:pPr algn="just">
              <a:spcBef>
                <a:spcPct val="0"/>
              </a:spcBef>
              <a:defRPr/>
            </a:pPr>
            <a:r>
              <a:rPr lang="en-US" sz="900" u="sng" dirty="0" err="1" smtClean="0">
                <a:effectLst>
                  <a:outerShdw blurRad="38100" dist="38100" dir="2700000" algn="tl">
                    <a:srgbClr val="000000">
                      <a:alpha val="43137"/>
                    </a:srgbClr>
                  </a:outerShdw>
                </a:effectLst>
                <a:latin typeface="Verdana" pitchFamily="34" charset="0"/>
                <a:cs typeface="Arial" charset="0"/>
              </a:rPr>
              <a:t>Caso</a:t>
            </a:r>
            <a:r>
              <a:rPr lang="en-US" sz="900" u="sng" dirty="0" smtClean="0">
                <a:effectLst>
                  <a:outerShdw blurRad="38100" dist="38100" dir="2700000" algn="tl">
                    <a:srgbClr val="000000">
                      <a:alpha val="43137"/>
                    </a:srgbClr>
                  </a:outerShdw>
                </a:effectLst>
                <a:latin typeface="Verdana" pitchFamily="34" charset="0"/>
                <a:cs typeface="Arial" charset="0"/>
              </a:rPr>
              <a:t> </a:t>
            </a:r>
            <a:r>
              <a:rPr lang="en-US" sz="900" u="sng" dirty="0">
                <a:effectLst>
                  <a:outerShdw blurRad="38100" dist="38100" dir="2700000" algn="tl">
                    <a:srgbClr val="000000">
                      <a:alpha val="43137"/>
                    </a:srgbClr>
                  </a:outerShdw>
                </a:effectLst>
                <a:latin typeface="Verdana" pitchFamily="34" charset="0"/>
                <a:cs typeface="Arial" charset="0"/>
              </a:rPr>
              <a:t>2:</a:t>
            </a:r>
            <a:r>
              <a:rPr lang="en-US" sz="900" dirty="0">
                <a:latin typeface="Verdana" pitchFamily="34" charset="0"/>
                <a:cs typeface="Arial" charset="0"/>
              </a:rPr>
              <a:t> </a:t>
            </a:r>
            <a:r>
              <a:rPr lang="en-US" sz="900" dirty="0" err="1">
                <a:latin typeface="Verdana" pitchFamily="34" charset="0"/>
                <a:cs typeface="Arial" charset="0"/>
              </a:rPr>
              <a:t>PrintCustomer</a:t>
            </a:r>
            <a:r>
              <a:rPr lang="en-US" sz="900" dirty="0">
                <a:latin typeface="Verdana" pitchFamily="34" charset="0"/>
                <a:cs typeface="Arial" charset="0"/>
              </a:rPr>
              <a:t>( </a:t>
            </a:r>
            <a:r>
              <a:rPr lang="en-US" sz="900" i="1" dirty="0" err="1">
                <a:latin typeface="Verdana" pitchFamily="34" charset="0"/>
                <a:cs typeface="Arial" charset="0"/>
              </a:rPr>
              <a:t>CustomerId</a:t>
            </a:r>
            <a:r>
              <a:rPr lang="en-US" sz="900" i="1" dirty="0">
                <a:latin typeface="Verdana" pitchFamily="34" charset="0"/>
                <a:cs typeface="Arial" charset="0"/>
              </a:rPr>
              <a:t> </a:t>
            </a:r>
            <a:r>
              <a:rPr lang="en-US" sz="900" dirty="0">
                <a:latin typeface="Verdana" pitchFamily="34" charset="0"/>
                <a:cs typeface="Arial" charset="0"/>
              </a:rPr>
              <a:t>) on </a:t>
            </a:r>
            <a:r>
              <a:rPr lang="en-US" sz="900" b="1" dirty="0" err="1">
                <a:latin typeface="Verdana" pitchFamily="34" charset="0"/>
                <a:cs typeface="Arial" charset="0"/>
              </a:rPr>
              <a:t>AfterInsert</a:t>
            </a:r>
            <a:r>
              <a:rPr lang="en-US" sz="900" dirty="0">
                <a:latin typeface="Verdana" pitchFamily="34" charset="0"/>
                <a:cs typeface="Arial" charset="0"/>
              </a:rPr>
              <a:t>;</a:t>
            </a:r>
            <a:r>
              <a:rPr lang="es-UY" sz="900" dirty="0">
                <a:latin typeface="Verdana" pitchFamily="34" charset="0"/>
                <a:cs typeface="Arial" charset="0"/>
              </a:rPr>
              <a:t> </a:t>
            </a:r>
          </a:p>
          <a:p>
            <a:pPr algn="just">
              <a:spcBef>
                <a:spcPct val="0"/>
              </a:spcBef>
              <a:defRPr/>
            </a:pPr>
            <a:endParaRPr lang="es-UY" sz="900" dirty="0">
              <a:latin typeface="Verdana" pitchFamily="34" charset="0"/>
              <a:cs typeface="Arial" charset="0"/>
            </a:endParaRPr>
          </a:p>
          <a:p>
            <a:pPr algn="just">
              <a:spcBef>
                <a:spcPct val="0"/>
              </a:spcBef>
              <a:defRPr/>
            </a:pPr>
            <a:r>
              <a:rPr lang="es-MX" sz="900" dirty="0">
                <a:solidFill>
                  <a:srgbClr val="000000"/>
                </a:solidFill>
                <a:latin typeface="Verdana" pitchFamily="34" charset="0"/>
                <a:cs typeface="Arial" charset="0"/>
              </a:rPr>
              <a:t>El evento de disparo </a:t>
            </a:r>
            <a:r>
              <a:rPr lang="es-MX" sz="900" b="1" dirty="0" err="1">
                <a:solidFill>
                  <a:srgbClr val="000000"/>
                </a:solidFill>
                <a:latin typeface="Verdana" pitchFamily="34" charset="0"/>
                <a:cs typeface="Arial" charset="0"/>
              </a:rPr>
              <a:t>AfterInsert</a:t>
            </a:r>
            <a:r>
              <a:rPr lang="es-MX" sz="900" dirty="0">
                <a:solidFill>
                  <a:srgbClr val="000000"/>
                </a:solidFill>
                <a:latin typeface="Verdana" pitchFamily="34" charset="0"/>
                <a:cs typeface="Arial" charset="0"/>
              </a:rPr>
              <a:t> ocurre inmediatamente después de insertada físicamente cada instancia asociada a cierto nivel de la transacción (en este caso, como el único atributo involucrado en la regla es </a:t>
            </a:r>
            <a:r>
              <a:rPr lang="es-MX" sz="900" i="1" dirty="0" err="1">
                <a:solidFill>
                  <a:srgbClr val="000000"/>
                </a:solidFill>
                <a:latin typeface="Verdana" pitchFamily="34" charset="0"/>
                <a:cs typeface="Arial" charset="0"/>
              </a:rPr>
              <a:t>CustomerId</a:t>
            </a:r>
            <a:r>
              <a:rPr lang="es-MX" sz="900" i="1" dirty="0">
                <a:solidFill>
                  <a:srgbClr val="000000"/>
                </a:solidFill>
                <a:latin typeface="Verdana" pitchFamily="34" charset="0"/>
                <a:cs typeface="Arial" charset="0"/>
              </a:rPr>
              <a:t>,</a:t>
            </a:r>
            <a:r>
              <a:rPr lang="es-MX" sz="900" dirty="0">
                <a:solidFill>
                  <a:srgbClr val="000000"/>
                </a:solidFill>
                <a:latin typeface="Verdana" pitchFamily="34" charset="0"/>
                <a:cs typeface="Arial" charset="0"/>
              </a:rPr>
              <a:t> se trata de una regla asociada al primer y único  nivel de la transacción </a:t>
            </a:r>
            <a:r>
              <a:rPr lang="es-MX" sz="900" dirty="0" err="1">
                <a:solidFill>
                  <a:srgbClr val="000000"/>
                </a:solidFill>
                <a:latin typeface="Verdana" pitchFamily="34" charset="0"/>
                <a:cs typeface="Arial" charset="0"/>
              </a:rPr>
              <a:t>Customer</a:t>
            </a:r>
            <a:r>
              <a:rPr lang="es-MX" sz="900" dirty="0">
                <a:solidFill>
                  <a:srgbClr val="000000"/>
                </a:solidFill>
                <a:latin typeface="Verdana" pitchFamily="34" charset="0"/>
                <a:cs typeface="Arial" charset="0"/>
              </a:rPr>
              <a:t>).</a:t>
            </a:r>
            <a:endParaRPr lang="es-UY" sz="900" dirty="0">
              <a:solidFill>
                <a:srgbClr val="000000"/>
              </a:solidFill>
              <a:latin typeface="Verdana" pitchFamily="34" charset="0"/>
              <a:cs typeface="Arial" charset="0"/>
            </a:endParaRPr>
          </a:p>
          <a:p>
            <a:pPr algn="just">
              <a:spcBef>
                <a:spcPct val="0"/>
              </a:spcBef>
              <a:defRPr/>
            </a:pPr>
            <a:r>
              <a:rPr lang="es-MX" sz="900" dirty="0">
                <a:solidFill>
                  <a:srgbClr val="000000"/>
                </a:solidFill>
                <a:latin typeface="Verdana" pitchFamily="34" charset="0"/>
                <a:cs typeface="Arial" charset="0"/>
              </a:rPr>
              <a:t> </a:t>
            </a:r>
            <a:endParaRPr lang="es-UY" sz="900" dirty="0">
              <a:solidFill>
                <a:srgbClr val="000000"/>
              </a:solidFill>
              <a:latin typeface="Verdana" pitchFamily="34" charset="0"/>
              <a:cs typeface="Arial" charset="0"/>
            </a:endParaRPr>
          </a:p>
          <a:p>
            <a:pPr algn="just">
              <a:spcBef>
                <a:spcPct val="0"/>
              </a:spcBef>
              <a:defRPr/>
            </a:pPr>
            <a:r>
              <a:rPr lang="es-MX" sz="900" dirty="0">
                <a:solidFill>
                  <a:srgbClr val="000000"/>
                </a:solidFill>
                <a:latin typeface="Verdana" pitchFamily="34" charset="0"/>
                <a:cs typeface="Arial" charset="0"/>
              </a:rPr>
              <a:t>Como lo indica claramente su nombre, el evento de disparo </a:t>
            </a:r>
            <a:r>
              <a:rPr lang="es-MX" sz="900" b="1" dirty="0" err="1">
                <a:solidFill>
                  <a:srgbClr val="000000"/>
                </a:solidFill>
                <a:latin typeface="Verdana" pitchFamily="34" charset="0"/>
                <a:cs typeface="Arial" charset="0"/>
              </a:rPr>
              <a:t>AfterInsert</a:t>
            </a:r>
            <a:r>
              <a:rPr lang="es-MX" sz="900" dirty="0">
                <a:solidFill>
                  <a:srgbClr val="000000"/>
                </a:solidFill>
                <a:latin typeface="Verdana" pitchFamily="34" charset="0"/>
                <a:cs typeface="Arial" charset="0"/>
              </a:rPr>
              <a:t> sólo ocurre al </a:t>
            </a:r>
            <a:r>
              <a:rPr lang="es-MX" sz="900" b="1" dirty="0">
                <a:solidFill>
                  <a:srgbClr val="000000"/>
                </a:solidFill>
                <a:latin typeface="Verdana" pitchFamily="34" charset="0"/>
                <a:cs typeface="Arial" charset="0"/>
              </a:rPr>
              <a:t>insertar</a:t>
            </a:r>
            <a:r>
              <a:rPr lang="es-MX" sz="900" dirty="0">
                <a:solidFill>
                  <a:srgbClr val="000000"/>
                </a:solidFill>
                <a:latin typeface="Verdana" pitchFamily="34" charset="0"/>
                <a:cs typeface="Arial" charset="0"/>
              </a:rPr>
              <a:t> una nueva instancia (precisamente luego de ser insertada como registro físico). Es por ello que cuando se agrega este evento de disparo a una regla, no es necesario agregarle la condición de disparo </a:t>
            </a:r>
            <a:r>
              <a:rPr lang="es-MX" sz="900" b="1" dirty="0" err="1">
                <a:solidFill>
                  <a:srgbClr val="000000"/>
                </a:solidFill>
                <a:latin typeface="Verdana" pitchFamily="34" charset="0"/>
                <a:cs typeface="Arial" charset="0"/>
              </a:rPr>
              <a:t>if</a:t>
            </a:r>
            <a:r>
              <a:rPr lang="es-MX" sz="900" b="1" dirty="0">
                <a:solidFill>
                  <a:srgbClr val="000000"/>
                </a:solidFill>
                <a:latin typeface="Verdana" pitchFamily="34" charset="0"/>
                <a:cs typeface="Arial" charset="0"/>
              </a:rPr>
              <a:t> </a:t>
            </a:r>
            <a:r>
              <a:rPr lang="es-MX" sz="900" b="1" dirty="0" err="1">
                <a:solidFill>
                  <a:srgbClr val="000000"/>
                </a:solidFill>
                <a:latin typeface="Verdana" pitchFamily="34" charset="0"/>
                <a:cs typeface="Arial" charset="0"/>
              </a:rPr>
              <a:t>insert</a:t>
            </a:r>
            <a:r>
              <a:rPr lang="es-MX" sz="900" dirty="0">
                <a:solidFill>
                  <a:srgbClr val="000000"/>
                </a:solidFill>
                <a:latin typeface="Verdana" pitchFamily="34" charset="0"/>
                <a:cs typeface="Arial" charset="0"/>
              </a:rPr>
              <a:t>. </a:t>
            </a:r>
            <a:endParaRPr lang="es-UY" sz="900" dirty="0">
              <a:solidFill>
                <a:srgbClr val="000000"/>
              </a:solidFill>
              <a:latin typeface="Verdana" pitchFamily="34" charset="0"/>
              <a:cs typeface="Arial" charset="0"/>
            </a:endParaRPr>
          </a:p>
          <a:p>
            <a:pPr algn="just">
              <a:spcBef>
                <a:spcPct val="0"/>
              </a:spcBef>
              <a:defRPr/>
            </a:pPr>
            <a:r>
              <a:rPr lang="es-MX" sz="900" dirty="0">
                <a:solidFill>
                  <a:srgbClr val="000000"/>
                </a:solidFill>
                <a:latin typeface="Verdana" pitchFamily="34" charset="0"/>
                <a:cs typeface="Arial" charset="0"/>
              </a:rPr>
              <a:t> </a:t>
            </a:r>
            <a:endParaRPr lang="es-UY" sz="900" dirty="0">
              <a:solidFill>
                <a:srgbClr val="000000"/>
              </a:solidFill>
              <a:latin typeface="Verdana" pitchFamily="34" charset="0"/>
              <a:cs typeface="Arial" charset="0"/>
            </a:endParaRPr>
          </a:p>
          <a:p>
            <a:pPr algn="just">
              <a:spcBef>
                <a:spcPct val="0"/>
              </a:spcBef>
              <a:defRPr/>
            </a:pPr>
            <a:r>
              <a:rPr lang="es-MX" sz="900" dirty="0">
                <a:solidFill>
                  <a:srgbClr val="000000"/>
                </a:solidFill>
                <a:latin typeface="Verdana" pitchFamily="34" charset="0"/>
                <a:cs typeface="Arial" charset="0"/>
              </a:rPr>
              <a:t>Es correcto agregarle este evento de disparo a la regla de invocación al procedimiento, ya que el mismo se invocaría </a:t>
            </a:r>
            <a:r>
              <a:rPr lang="es-MX" sz="900" b="1" dirty="0">
                <a:solidFill>
                  <a:srgbClr val="000000"/>
                </a:solidFill>
                <a:latin typeface="Verdana" pitchFamily="34" charset="0"/>
                <a:cs typeface="Arial" charset="0"/>
              </a:rPr>
              <a:t>inmediatamente después de que se inserte físicamente </a:t>
            </a:r>
            <a:r>
              <a:rPr lang="es-MX" sz="900" dirty="0">
                <a:solidFill>
                  <a:srgbClr val="000000"/>
                </a:solidFill>
                <a:latin typeface="Verdana" pitchFamily="34" charset="0"/>
                <a:cs typeface="Arial" charset="0"/>
              </a:rPr>
              <a:t>cada cliente, así que el procedimiento encontraría al cliente con sus datos en la tabla CUSTOMER y los imprimiría. </a:t>
            </a:r>
            <a:endParaRPr lang="es-UY" sz="900" dirty="0">
              <a:solidFill>
                <a:srgbClr val="000000"/>
              </a:solidFill>
              <a:latin typeface="Verdana" pitchFamily="34" charset="0"/>
              <a:cs typeface="Arial" charset="0"/>
            </a:endParaRPr>
          </a:p>
          <a:p>
            <a:pPr algn="just">
              <a:spcBef>
                <a:spcPct val="0"/>
              </a:spcBef>
              <a:defRPr/>
            </a:pPr>
            <a:r>
              <a:rPr lang="es-MX" sz="900" dirty="0">
                <a:solidFill>
                  <a:srgbClr val="000000"/>
                </a:solidFill>
                <a:latin typeface="Verdana" pitchFamily="34" charset="0"/>
                <a:cs typeface="Arial" charset="0"/>
              </a:rPr>
              <a:t> </a:t>
            </a:r>
            <a:endParaRPr lang="es-UY" sz="900" dirty="0">
              <a:solidFill>
                <a:srgbClr val="000000"/>
              </a:solidFill>
              <a:latin typeface="Verdana" pitchFamily="34" charset="0"/>
              <a:cs typeface="Arial" charset="0"/>
            </a:endParaRPr>
          </a:p>
          <a:p>
            <a:pPr algn="just">
              <a:spcBef>
                <a:spcPct val="0"/>
              </a:spcBef>
              <a:defRPr/>
            </a:pPr>
            <a:r>
              <a:rPr lang="es-MX" sz="900" dirty="0">
                <a:latin typeface="Verdana" pitchFamily="34" charset="0"/>
                <a:cs typeface="Arial" charset="0"/>
              </a:rPr>
              <a:t>Lo que debe quedar claro es que con esta definición el reporte se invocará únicamente luego de realizar inserciones.</a:t>
            </a:r>
            <a:r>
              <a:rPr lang="es-UY" sz="900" dirty="0">
                <a:latin typeface="Verdana" pitchFamily="34" charset="0"/>
                <a:cs typeface="Arial" charset="0"/>
              </a:rPr>
              <a:t> </a:t>
            </a:r>
          </a:p>
          <a:p>
            <a:pPr algn="just">
              <a:spcBef>
                <a:spcPct val="0"/>
              </a:spcBef>
              <a:defRPr/>
            </a:pPr>
            <a:endParaRPr lang="es-UY" sz="900" dirty="0">
              <a:latin typeface="Verdana" pitchFamily="34" charset="0"/>
              <a:cs typeface="Arial" charset="0"/>
            </a:endParaRPr>
          </a:p>
          <a:p>
            <a:pPr algn="just">
              <a:spcBef>
                <a:spcPct val="0"/>
              </a:spcBef>
              <a:defRPr/>
            </a:pPr>
            <a:endParaRPr lang="en-US" sz="900" u="sng" dirty="0">
              <a:latin typeface="Verdana" pitchFamily="34" charset="0"/>
              <a:cs typeface="Arial" charset="0"/>
            </a:endParaRPr>
          </a:p>
        </p:txBody>
      </p:sp>
    </p:spTree>
    <p:extLst>
      <p:ext uri="{BB962C8B-B14F-4D97-AF65-F5344CB8AC3E}">
        <p14:creationId xmlns:p14="http://schemas.microsoft.com/office/powerpoint/2010/main" val="2814407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79768" y="514350"/>
            <a:ext cx="5587682" cy="8669259"/>
          </a:xfrm>
        </p:spPr>
        <p:txBody>
          <a:bodyPr/>
          <a:lstStyle/>
          <a:p>
            <a:pPr algn="just">
              <a:spcBef>
                <a:spcPct val="0"/>
              </a:spcBef>
              <a:defRPr/>
            </a:pPr>
            <a:r>
              <a:rPr lang="en-US" sz="900" u="sng" dirty="0" err="1">
                <a:effectLst>
                  <a:outerShdw blurRad="38100" dist="38100" dir="2700000" algn="tl">
                    <a:srgbClr val="000000">
                      <a:alpha val="43137"/>
                    </a:srgbClr>
                  </a:outerShdw>
                </a:effectLst>
                <a:latin typeface="Verdana" pitchFamily="34" charset="0"/>
                <a:cs typeface="Arial" charset="0"/>
              </a:rPr>
              <a:t>Caso</a:t>
            </a:r>
            <a:r>
              <a:rPr lang="en-US" sz="900" u="sng" dirty="0">
                <a:effectLst>
                  <a:outerShdw blurRad="38100" dist="38100" dir="2700000" algn="tl">
                    <a:srgbClr val="000000">
                      <a:alpha val="43137"/>
                    </a:srgbClr>
                  </a:outerShdw>
                </a:effectLst>
                <a:latin typeface="Verdana" pitchFamily="34" charset="0"/>
                <a:cs typeface="Arial" charset="0"/>
              </a:rPr>
              <a:t> 3:</a:t>
            </a:r>
            <a:r>
              <a:rPr lang="en-US" sz="900" dirty="0">
                <a:latin typeface="Verdana" pitchFamily="34" charset="0"/>
                <a:cs typeface="Arial" charset="0"/>
              </a:rPr>
              <a:t> </a:t>
            </a:r>
            <a:r>
              <a:rPr lang="en-US" sz="900" dirty="0" smtClean="0">
                <a:latin typeface="Verdana" pitchFamily="34" charset="0"/>
                <a:cs typeface="Arial" charset="0"/>
              </a:rPr>
              <a:t> </a:t>
            </a:r>
            <a:r>
              <a:rPr lang="en-US" sz="900" dirty="0" err="1" smtClean="0">
                <a:latin typeface="Verdana" pitchFamily="34" charset="0"/>
                <a:cs typeface="Arial" charset="0"/>
              </a:rPr>
              <a:t>PrintCustomer</a:t>
            </a:r>
            <a:r>
              <a:rPr lang="en-US" sz="900" dirty="0" smtClean="0">
                <a:latin typeface="Verdana" pitchFamily="34" charset="0"/>
                <a:cs typeface="Arial" charset="0"/>
              </a:rPr>
              <a:t> </a:t>
            </a:r>
            <a:r>
              <a:rPr lang="en-US" sz="900" dirty="0">
                <a:latin typeface="Verdana" pitchFamily="34" charset="0"/>
                <a:cs typeface="Arial" charset="0"/>
              </a:rPr>
              <a:t>(</a:t>
            </a:r>
            <a:r>
              <a:rPr lang="en-US" sz="900" i="1" dirty="0" err="1">
                <a:latin typeface="Verdana" pitchFamily="34" charset="0"/>
                <a:cs typeface="Arial" charset="0"/>
              </a:rPr>
              <a:t>CustomerId</a:t>
            </a:r>
            <a:r>
              <a:rPr lang="en-US" sz="900" dirty="0">
                <a:latin typeface="Verdana" pitchFamily="34" charset="0"/>
                <a:cs typeface="Arial" charset="0"/>
              </a:rPr>
              <a:t>) on </a:t>
            </a:r>
            <a:r>
              <a:rPr lang="en-US" sz="900" b="1" dirty="0" err="1">
                <a:latin typeface="Verdana" pitchFamily="34" charset="0"/>
                <a:cs typeface="Arial" charset="0"/>
              </a:rPr>
              <a:t>AfterUpdate</a:t>
            </a:r>
            <a:r>
              <a:rPr lang="en-US" sz="900" dirty="0">
                <a:latin typeface="Verdana" pitchFamily="34" charset="0"/>
                <a:cs typeface="Arial" charset="0"/>
              </a:rPr>
              <a:t>;</a:t>
            </a:r>
            <a:endParaRPr lang="es-UY" sz="900" dirty="0">
              <a:latin typeface="Verdana" pitchFamily="34" charset="0"/>
              <a:cs typeface="Arial" charset="0"/>
            </a:endParaRPr>
          </a:p>
          <a:p>
            <a:pPr algn="just">
              <a:spcBef>
                <a:spcPct val="0"/>
              </a:spcBef>
              <a:defRPr/>
            </a:pPr>
            <a:endParaRPr lang="es-UY" sz="900" dirty="0">
              <a:latin typeface="Verdana" pitchFamily="34" charset="0"/>
              <a:cs typeface="Arial" charset="0"/>
            </a:endParaRPr>
          </a:p>
          <a:p>
            <a:pPr algn="just">
              <a:spcBef>
                <a:spcPct val="0"/>
              </a:spcBef>
              <a:defRPr/>
            </a:pPr>
            <a:r>
              <a:rPr lang="es-MX" sz="900" dirty="0">
                <a:solidFill>
                  <a:srgbClr val="000000"/>
                </a:solidFill>
                <a:latin typeface="Verdana" pitchFamily="34" charset="0"/>
                <a:cs typeface="Arial" charset="0"/>
              </a:rPr>
              <a:t>El evento de disparo </a:t>
            </a:r>
            <a:r>
              <a:rPr lang="es-MX" sz="900" b="1" dirty="0" err="1">
                <a:solidFill>
                  <a:srgbClr val="000000"/>
                </a:solidFill>
                <a:latin typeface="Verdana" pitchFamily="34" charset="0"/>
                <a:cs typeface="Arial" charset="0"/>
              </a:rPr>
              <a:t>AfterUpdate</a:t>
            </a:r>
            <a:r>
              <a:rPr lang="es-MX" sz="900" dirty="0">
                <a:solidFill>
                  <a:srgbClr val="000000"/>
                </a:solidFill>
                <a:latin typeface="Verdana" pitchFamily="34" charset="0"/>
                <a:cs typeface="Arial" charset="0"/>
              </a:rPr>
              <a:t> ocurre inmediatamente después de actualizada físicamente cada instancia asociada a cierto nivel de la transacción (en este caso, como el único atributo involucrado en la regla es </a:t>
            </a:r>
            <a:r>
              <a:rPr lang="es-MX" sz="900" i="1" dirty="0" err="1">
                <a:solidFill>
                  <a:srgbClr val="000000"/>
                </a:solidFill>
                <a:latin typeface="Verdana" pitchFamily="34" charset="0"/>
                <a:cs typeface="Arial" charset="0"/>
              </a:rPr>
              <a:t>CustomerId</a:t>
            </a:r>
            <a:r>
              <a:rPr lang="es-MX" sz="900" i="1" dirty="0">
                <a:solidFill>
                  <a:srgbClr val="000000"/>
                </a:solidFill>
                <a:latin typeface="Verdana" pitchFamily="34" charset="0"/>
                <a:cs typeface="Arial" charset="0"/>
              </a:rPr>
              <a:t>,</a:t>
            </a:r>
            <a:r>
              <a:rPr lang="es-MX" sz="900" dirty="0">
                <a:solidFill>
                  <a:srgbClr val="000000"/>
                </a:solidFill>
                <a:latin typeface="Verdana" pitchFamily="34" charset="0"/>
                <a:cs typeface="Arial" charset="0"/>
              </a:rPr>
              <a:t> se trata de una regla asociada al primer y único nivel de la transacción </a:t>
            </a:r>
            <a:r>
              <a:rPr lang="es-MX" sz="900" dirty="0" err="1">
                <a:solidFill>
                  <a:srgbClr val="000000"/>
                </a:solidFill>
                <a:latin typeface="Verdana" pitchFamily="34" charset="0"/>
                <a:cs typeface="Arial" charset="0"/>
              </a:rPr>
              <a:t>Customer</a:t>
            </a:r>
            <a:r>
              <a:rPr lang="es-MX" sz="900" dirty="0">
                <a:solidFill>
                  <a:srgbClr val="000000"/>
                </a:solidFill>
                <a:latin typeface="Verdana" pitchFamily="34" charset="0"/>
                <a:cs typeface="Arial" charset="0"/>
              </a:rPr>
              <a:t>).</a:t>
            </a:r>
            <a:endParaRPr lang="es-UY" sz="900" dirty="0">
              <a:solidFill>
                <a:srgbClr val="000000"/>
              </a:solidFill>
              <a:latin typeface="Verdana" pitchFamily="34" charset="0"/>
              <a:cs typeface="Arial" charset="0"/>
            </a:endParaRPr>
          </a:p>
          <a:p>
            <a:pPr algn="just">
              <a:spcBef>
                <a:spcPct val="0"/>
              </a:spcBef>
              <a:defRPr/>
            </a:pPr>
            <a:r>
              <a:rPr lang="es-MX" sz="900" dirty="0">
                <a:solidFill>
                  <a:srgbClr val="000000"/>
                </a:solidFill>
                <a:latin typeface="Verdana" pitchFamily="34" charset="0"/>
                <a:cs typeface="Arial" charset="0"/>
              </a:rPr>
              <a:t> </a:t>
            </a:r>
            <a:endParaRPr lang="es-UY" sz="900" dirty="0">
              <a:solidFill>
                <a:srgbClr val="000000"/>
              </a:solidFill>
              <a:latin typeface="Verdana" pitchFamily="34" charset="0"/>
              <a:cs typeface="Arial" charset="0"/>
            </a:endParaRPr>
          </a:p>
          <a:p>
            <a:pPr algn="just">
              <a:spcBef>
                <a:spcPct val="0"/>
              </a:spcBef>
              <a:defRPr/>
            </a:pPr>
            <a:r>
              <a:rPr lang="es-MX" sz="900" dirty="0">
                <a:solidFill>
                  <a:srgbClr val="000000"/>
                </a:solidFill>
                <a:latin typeface="Verdana" pitchFamily="34" charset="0"/>
                <a:cs typeface="Arial" charset="0"/>
              </a:rPr>
              <a:t>Es adecuado agregarle este evento de disparo a la regla de invocación al procedimiento, ya que el mismo se invocaría </a:t>
            </a:r>
            <a:r>
              <a:rPr lang="es-MX" sz="900" b="1" dirty="0">
                <a:solidFill>
                  <a:srgbClr val="000000"/>
                </a:solidFill>
                <a:latin typeface="Verdana" pitchFamily="34" charset="0"/>
                <a:cs typeface="Arial" charset="0"/>
              </a:rPr>
              <a:t>inmediatamente después de actualizado físicamente </a:t>
            </a:r>
            <a:r>
              <a:rPr lang="es-MX" sz="900" dirty="0">
                <a:solidFill>
                  <a:srgbClr val="000000"/>
                </a:solidFill>
                <a:latin typeface="Verdana" pitchFamily="34" charset="0"/>
                <a:cs typeface="Arial" charset="0"/>
              </a:rPr>
              <a:t>un cliente. Así que el procedimiento encontraría al cliente con sus datos actualizados en la tabla CLIENTES y los imprimiría. El procedimiento se invocará únicamente luego de realizar actualizaciones.</a:t>
            </a:r>
            <a:endParaRPr lang="es-UY" sz="900" dirty="0">
              <a:solidFill>
                <a:srgbClr val="000000"/>
              </a:solidFill>
              <a:latin typeface="Verdana" pitchFamily="34" charset="0"/>
              <a:cs typeface="Arial" charset="0"/>
            </a:endParaRPr>
          </a:p>
          <a:p>
            <a:pPr algn="just">
              <a:lnSpc>
                <a:spcPct val="120000"/>
              </a:lnSpc>
              <a:spcBef>
                <a:spcPts val="100"/>
              </a:spcBef>
              <a:spcAft>
                <a:spcPts val="100"/>
              </a:spcAft>
              <a:defRPr/>
            </a:pPr>
            <a:endParaRPr lang="es-UY" sz="900" dirty="0"/>
          </a:p>
          <a:p>
            <a:pPr algn="just">
              <a:spcBef>
                <a:spcPct val="0"/>
              </a:spcBef>
              <a:defRPr/>
            </a:pPr>
            <a:endParaRPr lang="es-UY" sz="900" dirty="0" smtClean="0">
              <a:latin typeface="Verdana" pitchFamily="34" charset="0"/>
              <a:cs typeface="Arial" charset="0"/>
            </a:endParaRPr>
          </a:p>
          <a:p>
            <a:pPr algn="just">
              <a:spcBef>
                <a:spcPct val="0"/>
              </a:spcBef>
              <a:defRPr/>
            </a:pPr>
            <a:endParaRPr lang="en-US" sz="900" u="sng" dirty="0" smtClean="0">
              <a:latin typeface="Verdana" pitchFamily="34" charset="0"/>
              <a:cs typeface="Arial" charset="0"/>
            </a:endParaRPr>
          </a:p>
          <a:p>
            <a:pPr algn="just">
              <a:spcBef>
                <a:spcPct val="0"/>
              </a:spcBef>
              <a:defRPr/>
            </a:pPr>
            <a:endParaRPr lang="en-US" sz="900" u="sng" dirty="0" smtClean="0">
              <a:latin typeface="Verdana" pitchFamily="34" charset="0"/>
              <a:cs typeface="Arial" charset="0"/>
            </a:endParaRPr>
          </a:p>
          <a:p>
            <a:pPr algn="just">
              <a:spcBef>
                <a:spcPct val="0"/>
              </a:spcBef>
              <a:defRPr/>
            </a:pPr>
            <a:r>
              <a:rPr lang="en-US" sz="900" u="sng" dirty="0" err="1" smtClean="0">
                <a:effectLst>
                  <a:outerShdw blurRad="38100" dist="38100" dir="2700000" algn="tl">
                    <a:srgbClr val="000000">
                      <a:alpha val="43137"/>
                    </a:srgbClr>
                  </a:outerShdw>
                </a:effectLst>
                <a:latin typeface="Verdana" pitchFamily="34" charset="0"/>
                <a:cs typeface="Arial" charset="0"/>
              </a:rPr>
              <a:t>Caso</a:t>
            </a:r>
            <a:r>
              <a:rPr lang="en-US" sz="900" u="sng" dirty="0" smtClean="0">
                <a:effectLst>
                  <a:outerShdw blurRad="38100" dist="38100" dir="2700000" algn="tl">
                    <a:srgbClr val="000000">
                      <a:alpha val="43137"/>
                    </a:srgbClr>
                  </a:outerShdw>
                </a:effectLst>
                <a:latin typeface="Verdana" pitchFamily="34" charset="0"/>
                <a:cs typeface="Arial" charset="0"/>
              </a:rPr>
              <a:t> 4:</a:t>
            </a:r>
            <a:r>
              <a:rPr lang="en-US" sz="900" dirty="0" smtClean="0">
                <a:latin typeface="Verdana" pitchFamily="34" charset="0"/>
                <a:cs typeface="Arial" charset="0"/>
              </a:rPr>
              <a:t>  </a:t>
            </a:r>
            <a:r>
              <a:rPr lang="en-US" sz="900" dirty="0" err="1" smtClean="0">
                <a:latin typeface="Verdana" pitchFamily="34" charset="0"/>
                <a:cs typeface="Arial" charset="0"/>
              </a:rPr>
              <a:t>PrintCustomer</a:t>
            </a:r>
            <a:r>
              <a:rPr lang="en-US" sz="900" dirty="0" smtClean="0">
                <a:latin typeface="Verdana" pitchFamily="34" charset="0"/>
                <a:cs typeface="Arial" charset="0"/>
              </a:rPr>
              <a:t>(</a:t>
            </a:r>
            <a:r>
              <a:rPr lang="en-US" sz="900" i="1" dirty="0" err="1" smtClean="0">
                <a:latin typeface="Verdana" pitchFamily="34" charset="0"/>
                <a:cs typeface="Arial" charset="0"/>
              </a:rPr>
              <a:t>CustomerId</a:t>
            </a:r>
            <a:r>
              <a:rPr lang="en-US" sz="900" dirty="0" smtClean="0">
                <a:latin typeface="Verdana" pitchFamily="34" charset="0"/>
                <a:cs typeface="Arial" charset="0"/>
              </a:rPr>
              <a:t>) on </a:t>
            </a:r>
            <a:r>
              <a:rPr lang="en-US" sz="900" b="1" dirty="0" err="1" smtClean="0">
                <a:latin typeface="Verdana" pitchFamily="34" charset="0"/>
                <a:cs typeface="Arial" charset="0"/>
              </a:rPr>
              <a:t>AfterDelete</a:t>
            </a:r>
            <a:r>
              <a:rPr lang="en-US" sz="900" dirty="0" smtClean="0">
                <a:latin typeface="Verdana" pitchFamily="34" charset="0"/>
                <a:cs typeface="Arial" charset="0"/>
              </a:rPr>
              <a:t>;</a:t>
            </a:r>
            <a:endParaRPr lang="es-UY" sz="900" dirty="0" smtClean="0">
              <a:latin typeface="Verdana" pitchFamily="34" charset="0"/>
              <a:cs typeface="Arial" charset="0"/>
            </a:endParaRPr>
          </a:p>
          <a:p>
            <a:pPr algn="just">
              <a:spcBef>
                <a:spcPct val="0"/>
              </a:spcBef>
              <a:defRPr/>
            </a:pPr>
            <a:endParaRPr lang="es-UY" sz="900" dirty="0" smtClean="0">
              <a:latin typeface="Verdana" pitchFamily="34" charset="0"/>
              <a:cs typeface="Arial" charset="0"/>
            </a:endParaRPr>
          </a:p>
          <a:p>
            <a:pPr algn="just">
              <a:spcBef>
                <a:spcPct val="0"/>
              </a:spcBef>
              <a:defRPr/>
            </a:pPr>
            <a:r>
              <a:rPr lang="es-MX" sz="900" dirty="0" smtClean="0">
                <a:solidFill>
                  <a:srgbClr val="000000"/>
                </a:solidFill>
                <a:latin typeface="Verdana" pitchFamily="34" charset="0"/>
                <a:cs typeface="Arial" charset="0"/>
              </a:rPr>
              <a:t>El evento de disparo </a:t>
            </a:r>
            <a:r>
              <a:rPr lang="es-MX" sz="900" b="1" dirty="0" err="1" smtClean="0">
                <a:solidFill>
                  <a:srgbClr val="000000"/>
                </a:solidFill>
                <a:latin typeface="Verdana" pitchFamily="34" charset="0"/>
                <a:cs typeface="Arial" charset="0"/>
              </a:rPr>
              <a:t>AfterDelete</a:t>
            </a:r>
            <a:r>
              <a:rPr lang="es-MX" sz="900" dirty="0" smtClean="0">
                <a:solidFill>
                  <a:srgbClr val="000000"/>
                </a:solidFill>
                <a:latin typeface="Verdana" pitchFamily="34" charset="0"/>
                <a:cs typeface="Arial" charset="0"/>
              </a:rPr>
              <a:t> ocurre inmediatamente después de eliminada físicamente cada instancia asociada a cierto nivel de la transacción (en este caso, como el único atributo involucrado en la regla es </a:t>
            </a:r>
            <a:r>
              <a:rPr lang="es-MX" sz="900" i="1" dirty="0" err="1" smtClean="0">
                <a:solidFill>
                  <a:srgbClr val="000000"/>
                </a:solidFill>
                <a:latin typeface="Verdana" pitchFamily="34" charset="0"/>
                <a:cs typeface="Arial" charset="0"/>
              </a:rPr>
              <a:t>CustomerId</a:t>
            </a:r>
            <a:r>
              <a:rPr lang="es-MX" sz="900" i="1" dirty="0" smtClean="0">
                <a:solidFill>
                  <a:srgbClr val="000000"/>
                </a:solidFill>
                <a:latin typeface="Verdana" pitchFamily="34" charset="0"/>
                <a:cs typeface="Arial" charset="0"/>
              </a:rPr>
              <a:t>,</a:t>
            </a:r>
            <a:r>
              <a:rPr lang="es-MX" sz="900" dirty="0" smtClean="0">
                <a:solidFill>
                  <a:srgbClr val="000000"/>
                </a:solidFill>
                <a:latin typeface="Verdana" pitchFamily="34" charset="0"/>
                <a:cs typeface="Arial" charset="0"/>
              </a:rPr>
              <a:t> se trata de una regla asociada al primer y único nivel de la transacción </a:t>
            </a:r>
            <a:r>
              <a:rPr lang="es-MX" sz="900" dirty="0" err="1" smtClean="0">
                <a:solidFill>
                  <a:srgbClr val="000000"/>
                </a:solidFill>
                <a:latin typeface="Verdana" pitchFamily="34" charset="0"/>
                <a:cs typeface="Arial" charset="0"/>
              </a:rPr>
              <a:t>Customer</a:t>
            </a:r>
            <a:r>
              <a:rPr lang="es-MX" sz="900" dirty="0" smtClean="0">
                <a:solidFill>
                  <a:srgbClr val="000000"/>
                </a:solidFill>
                <a:latin typeface="Verdana" pitchFamily="34" charset="0"/>
                <a:cs typeface="Arial" charset="0"/>
              </a:rPr>
              <a:t>).</a:t>
            </a:r>
            <a:endParaRPr lang="es-UY" sz="900" dirty="0" smtClean="0">
              <a:solidFill>
                <a:srgbClr val="000000"/>
              </a:solidFill>
              <a:latin typeface="Verdana" pitchFamily="34" charset="0"/>
              <a:cs typeface="Arial" charset="0"/>
            </a:endParaRPr>
          </a:p>
          <a:p>
            <a:pPr algn="just">
              <a:spcBef>
                <a:spcPct val="0"/>
              </a:spcBef>
              <a:defRPr/>
            </a:pPr>
            <a:r>
              <a:rPr lang="es-MX" sz="900" dirty="0" smtClean="0">
                <a:solidFill>
                  <a:srgbClr val="000000"/>
                </a:solidFill>
                <a:latin typeface="Verdana" pitchFamily="34" charset="0"/>
                <a:cs typeface="Arial" charset="0"/>
              </a:rPr>
              <a:t> </a:t>
            </a:r>
            <a:endParaRPr lang="es-UY" sz="900" dirty="0" smtClean="0">
              <a:solidFill>
                <a:srgbClr val="000000"/>
              </a:solidFill>
              <a:latin typeface="Verdana" pitchFamily="34" charset="0"/>
              <a:cs typeface="Arial" charset="0"/>
            </a:endParaRPr>
          </a:p>
          <a:p>
            <a:pPr algn="just">
              <a:spcBef>
                <a:spcPct val="0"/>
              </a:spcBef>
              <a:defRPr/>
            </a:pPr>
            <a:r>
              <a:rPr lang="es-MX" sz="900" u="sng" dirty="0" smtClean="0">
                <a:latin typeface="Verdana" pitchFamily="34" charset="0"/>
                <a:cs typeface="Arial" charset="0"/>
              </a:rPr>
              <a:t>No es adecuado</a:t>
            </a:r>
            <a:r>
              <a:rPr lang="es-MX" sz="900" dirty="0" smtClean="0">
                <a:latin typeface="Verdana" pitchFamily="34" charset="0"/>
                <a:cs typeface="Arial" charset="0"/>
              </a:rPr>
              <a:t> agregarle este evento de disparo a la regla de invocación al procedimiento porque el mismo se invocaría </a:t>
            </a:r>
            <a:r>
              <a:rPr lang="es-MX" sz="900" b="1" dirty="0" smtClean="0">
                <a:latin typeface="Verdana" pitchFamily="34" charset="0"/>
                <a:cs typeface="Arial" charset="0"/>
              </a:rPr>
              <a:t>inmediatamente después de la eliminación física</a:t>
            </a:r>
            <a:r>
              <a:rPr lang="es-MX" sz="900" dirty="0" smtClean="0">
                <a:latin typeface="Verdana" pitchFamily="34" charset="0"/>
                <a:cs typeface="Arial" charset="0"/>
              </a:rPr>
              <a:t> de cada cliente. En consecuencia, el procedimiento no encontraría al cliente con sus datos en la tabla CUSTOMER.</a:t>
            </a:r>
          </a:p>
          <a:p>
            <a:pPr algn="just">
              <a:spcBef>
                <a:spcPct val="0"/>
              </a:spcBef>
              <a:defRPr/>
            </a:pPr>
            <a:endParaRPr lang="es-MX" sz="900" dirty="0" smtClean="0">
              <a:latin typeface="Verdana" pitchFamily="34" charset="0"/>
              <a:cs typeface="Arial" charset="0"/>
            </a:endParaRPr>
          </a:p>
          <a:p>
            <a:pPr algn="just">
              <a:lnSpc>
                <a:spcPct val="90000"/>
              </a:lnSpc>
              <a:spcBef>
                <a:spcPct val="0"/>
              </a:spcBef>
              <a:defRPr/>
            </a:pPr>
            <a:endParaRPr lang="en-US" sz="900" u="sng" dirty="0" smtClean="0">
              <a:latin typeface="Verdana" pitchFamily="34" charset="0"/>
              <a:cs typeface="Arial" charset="0"/>
            </a:endParaRPr>
          </a:p>
          <a:p>
            <a:pPr algn="just">
              <a:lnSpc>
                <a:spcPct val="90000"/>
              </a:lnSpc>
              <a:spcBef>
                <a:spcPct val="0"/>
              </a:spcBef>
              <a:defRPr/>
            </a:pPr>
            <a:endParaRPr lang="en-US" sz="900" u="sng" dirty="0" smtClean="0">
              <a:latin typeface="Verdana" pitchFamily="34" charset="0"/>
              <a:cs typeface="Arial" charset="0"/>
            </a:endParaRPr>
          </a:p>
          <a:p>
            <a:pPr algn="just">
              <a:lnSpc>
                <a:spcPct val="90000"/>
              </a:lnSpc>
              <a:spcBef>
                <a:spcPct val="0"/>
              </a:spcBef>
              <a:defRPr/>
            </a:pPr>
            <a:endParaRPr lang="en-US" sz="900" u="sng" dirty="0">
              <a:latin typeface="Verdana" pitchFamily="34" charset="0"/>
              <a:cs typeface="Arial" charset="0"/>
            </a:endParaRPr>
          </a:p>
          <a:p>
            <a:pPr algn="just">
              <a:lnSpc>
                <a:spcPct val="90000"/>
              </a:lnSpc>
              <a:spcBef>
                <a:spcPct val="0"/>
              </a:spcBef>
              <a:defRPr/>
            </a:pPr>
            <a:endParaRPr lang="en-US" sz="900" u="sng" dirty="0" smtClean="0">
              <a:latin typeface="Verdana" pitchFamily="34" charset="0"/>
              <a:cs typeface="Arial" charset="0"/>
            </a:endParaRPr>
          </a:p>
          <a:p>
            <a:pPr algn="just">
              <a:lnSpc>
                <a:spcPct val="90000"/>
              </a:lnSpc>
              <a:spcBef>
                <a:spcPct val="0"/>
              </a:spcBef>
              <a:defRPr/>
            </a:pPr>
            <a:endParaRPr lang="en-US" sz="900" u="sng" dirty="0" smtClean="0">
              <a:latin typeface="Verdana" pitchFamily="34" charset="0"/>
              <a:cs typeface="Arial" charset="0"/>
            </a:endParaRPr>
          </a:p>
          <a:p>
            <a:pPr algn="just">
              <a:lnSpc>
                <a:spcPct val="90000"/>
              </a:lnSpc>
              <a:spcBef>
                <a:spcPct val="0"/>
              </a:spcBef>
              <a:defRPr/>
            </a:pPr>
            <a:r>
              <a:rPr lang="en-US" sz="900" u="sng" dirty="0" err="1" smtClean="0">
                <a:effectLst>
                  <a:outerShdw blurRad="38100" dist="38100" dir="2700000" algn="tl">
                    <a:srgbClr val="000000">
                      <a:alpha val="43137"/>
                    </a:srgbClr>
                  </a:outerShdw>
                </a:effectLst>
                <a:latin typeface="Verdana" pitchFamily="34" charset="0"/>
                <a:cs typeface="Arial" charset="0"/>
              </a:rPr>
              <a:t>Caso</a:t>
            </a:r>
            <a:r>
              <a:rPr lang="en-US" sz="900" u="sng" dirty="0" smtClean="0">
                <a:effectLst>
                  <a:outerShdw blurRad="38100" dist="38100" dir="2700000" algn="tl">
                    <a:srgbClr val="000000">
                      <a:alpha val="43137"/>
                    </a:srgbClr>
                  </a:outerShdw>
                </a:effectLst>
                <a:latin typeface="Verdana" pitchFamily="34" charset="0"/>
                <a:cs typeface="Arial" charset="0"/>
              </a:rPr>
              <a:t> 5:</a:t>
            </a:r>
            <a:r>
              <a:rPr lang="en-US" sz="900" dirty="0" smtClean="0">
                <a:latin typeface="Verdana" pitchFamily="34" charset="0"/>
                <a:cs typeface="Arial" charset="0"/>
              </a:rPr>
              <a:t>  </a:t>
            </a:r>
            <a:r>
              <a:rPr lang="en-US" sz="900" dirty="0" err="1" smtClean="0">
                <a:latin typeface="Verdana" pitchFamily="34" charset="0"/>
                <a:cs typeface="Arial" charset="0"/>
              </a:rPr>
              <a:t>PrintCustomer</a:t>
            </a:r>
            <a:r>
              <a:rPr lang="en-US" sz="900" dirty="0" smtClean="0">
                <a:latin typeface="Verdana" pitchFamily="34" charset="0"/>
                <a:cs typeface="Arial" charset="0"/>
              </a:rPr>
              <a:t>(</a:t>
            </a:r>
            <a:r>
              <a:rPr lang="en-US" sz="900" i="1" dirty="0" err="1" smtClean="0">
                <a:latin typeface="Verdana" pitchFamily="34" charset="0"/>
                <a:cs typeface="Arial" charset="0"/>
              </a:rPr>
              <a:t>CustomerId</a:t>
            </a:r>
            <a:r>
              <a:rPr lang="en-US" sz="900" dirty="0" smtClean="0">
                <a:latin typeface="Verdana" pitchFamily="34" charset="0"/>
                <a:cs typeface="Arial" charset="0"/>
              </a:rPr>
              <a:t>)</a:t>
            </a:r>
            <a:r>
              <a:rPr lang="es-UY" sz="900" dirty="0" smtClean="0">
                <a:solidFill>
                  <a:srgbClr val="000000"/>
                </a:solidFill>
                <a:latin typeface="Verdana" pitchFamily="34" charset="0"/>
                <a:cs typeface="Arial" charset="0"/>
              </a:rPr>
              <a:t> </a:t>
            </a:r>
            <a:r>
              <a:rPr lang="es-UY" sz="900" dirty="0" err="1" smtClean="0">
                <a:solidFill>
                  <a:srgbClr val="000000"/>
                </a:solidFill>
                <a:latin typeface="Verdana" pitchFamily="34" charset="0"/>
                <a:cs typeface="Arial" charset="0"/>
              </a:rPr>
              <a:t>on</a:t>
            </a:r>
            <a:r>
              <a:rPr lang="es-UY" sz="900" dirty="0" smtClean="0">
                <a:solidFill>
                  <a:srgbClr val="000000"/>
                </a:solidFill>
                <a:latin typeface="Verdana" pitchFamily="34" charset="0"/>
                <a:cs typeface="Arial" charset="0"/>
              </a:rPr>
              <a:t> </a:t>
            </a:r>
            <a:r>
              <a:rPr lang="es-UY" sz="900" b="1" dirty="0" err="1" smtClean="0">
                <a:solidFill>
                  <a:srgbClr val="000000"/>
                </a:solidFill>
                <a:latin typeface="Verdana" pitchFamily="34" charset="0"/>
                <a:cs typeface="Arial" charset="0"/>
              </a:rPr>
              <a:t>AfterInsert</a:t>
            </a:r>
            <a:r>
              <a:rPr lang="es-UY" sz="900" b="1" dirty="0" smtClean="0">
                <a:solidFill>
                  <a:srgbClr val="000000"/>
                </a:solidFill>
                <a:latin typeface="Verdana" pitchFamily="34" charset="0"/>
                <a:cs typeface="Arial" charset="0"/>
              </a:rPr>
              <a:t>, </a:t>
            </a:r>
            <a:r>
              <a:rPr lang="es-UY" sz="900" b="1" dirty="0" err="1" smtClean="0">
                <a:solidFill>
                  <a:srgbClr val="000000"/>
                </a:solidFill>
                <a:latin typeface="Verdana" pitchFamily="34" charset="0"/>
                <a:cs typeface="Arial" charset="0"/>
              </a:rPr>
              <a:t>AfterUpdate</a:t>
            </a:r>
            <a:r>
              <a:rPr lang="es-UY" sz="900" dirty="0" smtClean="0">
                <a:solidFill>
                  <a:srgbClr val="000000"/>
                </a:solidFill>
                <a:latin typeface="Verdana" pitchFamily="34" charset="0"/>
                <a:cs typeface="Arial" charset="0"/>
              </a:rPr>
              <a:t>;</a:t>
            </a:r>
          </a:p>
          <a:p>
            <a:pPr algn="just">
              <a:lnSpc>
                <a:spcPct val="90000"/>
              </a:lnSpc>
              <a:spcBef>
                <a:spcPct val="0"/>
              </a:spcBef>
              <a:defRPr/>
            </a:pPr>
            <a:r>
              <a:rPr lang="es-UY" sz="900" dirty="0" smtClean="0">
                <a:solidFill>
                  <a:srgbClr val="000000"/>
                </a:solidFill>
                <a:latin typeface="Verdana" pitchFamily="34" charset="0"/>
                <a:cs typeface="Arial" charset="0"/>
              </a:rPr>
              <a:t>             </a:t>
            </a:r>
            <a:r>
              <a:rPr lang="en-US" sz="900" dirty="0" err="1" smtClean="0">
                <a:latin typeface="Verdana" pitchFamily="34" charset="0"/>
                <a:cs typeface="Arial" charset="0"/>
              </a:rPr>
              <a:t>PrintCustomer</a:t>
            </a:r>
            <a:r>
              <a:rPr lang="en-US" sz="900" dirty="0" smtClean="0">
                <a:latin typeface="Verdana" pitchFamily="34" charset="0"/>
                <a:cs typeface="Arial" charset="0"/>
              </a:rPr>
              <a:t>(</a:t>
            </a:r>
            <a:r>
              <a:rPr lang="en-US" sz="900" i="1" dirty="0" err="1" smtClean="0">
                <a:latin typeface="Verdana" pitchFamily="34" charset="0"/>
                <a:cs typeface="Arial" charset="0"/>
              </a:rPr>
              <a:t>CustomerId</a:t>
            </a:r>
            <a:r>
              <a:rPr lang="en-US" sz="900" dirty="0" smtClean="0">
                <a:latin typeface="Verdana" pitchFamily="34" charset="0"/>
                <a:cs typeface="Arial" charset="0"/>
              </a:rPr>
              <a:t>) </a:t>
            </a:r>
            <a:r>
              <a:rPr lang="en-US" sz="900" b="1" dirty="0" smtClean="0">
                <a:latin typeface="Verdana" pitchFamily="34" charset="0"/>
                <a:cs typeface="Arial" charset="0"/>
              </a:rPr>
              <a:t>if delete on</a:t>
            </a:r>
            <a:r>
              <a:rPr lang="en-US" sz="900" dirty="0" smtClean="0">
                <a:latin typeface="Verdana" pitchFamily="34" charset="0"/>
                <a:cs typeface="Arial" charset="0"/>
              </a:rPr>
              <a:t> </a:t>
            </a:r>
            <a:r>
              <a:rPr lang="en-US" sz="900" b="1" dirty="0" err="1" smtClean="0">
                <a:latin typeface="Verdana" pitchFamily="34" charset="0"/>
                <a:cs typeface="Arial" charset="0"/>
              </a:rPr>
              <a:t>AfterValidate</a:t>
            </a:r>
            <a:r>
              <a:rPr lang="en-US" sz="900" dirty="0" smtClean="0">
                <a:latin typeface="Verdana" pitchFamily="34" charset="0"/>
                <a:cs typeface="Arial" charset="0"/>
              </a:rPr>
              <a:t>;</a:t>
            </a:r>
            <a:r>
              <a:rPr lang="es-UY" sz="900" dirty="0" smtClean="0">
                <a:latin typeface="Verdana" pitchFamily="34" charset="0"/>
                <a:cs typeface="Arial" charset="0"/>
              </a:rPr>
              <a:t> </a:t>
            </a:r>
          </a:p>
          <a:p>
            <a:pPr algn="just">
              <a:lnSpc>
                <a:spcPct val="90000"/>
              </a:lnSpc>
              <a:spcBef>
                <a:spcPct val="0"/>
              </a:spcBef>
              <a:defRPr/>
            </a:pPr>
            <a:endParaRPr lang="es-UY" sz="900" dirty="0" smtClean="0">
              <a:latin typeface="Verdana" pitchFamily="34" charset="0"/>
              <a:cs typeface="Arial" charset="0"/>
            </a:endParaRPr>
          </a:p>
          <a:p>
            <a:pPr algn="just">
              <a:lnSpc>
                <a:spcPct val="90000"/>
              </a:lnSpc>
              <a:spcBef>
                <a:spcPct val="0"/>
              </a:spcBef>
              <a:defRPr/>
            </a:pPr>
            <a:r>
              <a:rPr lang="es-MX" sz="900" dirty="0" smtClean="0">
                <a:solidFill>
                  <a:srgbClr val="000000"/>
                </a:solidFill>
                <a:latin typeface="Verdana" pitchFamily="34" charset="0"/>
                <a:cs typeface="Arial" charset="0"/>
              </a:rPr>
              <a:t>Para finalizar, estas dos reglas son las adecuadas para invocar a un procedimiento en la transacción </a:t>
            </a:r>
            <a:r>
              <a:rPr lang="es-MX" sz="900" dirty="0" err="1" smtClean="0">
                <a:solidFill>
                  <a:srgbClr val="000000"/>
                </a:solidFill>
                <a:latin typeface="Verdana" pitchFamily="34" charset="0"/>
                <a:cs typeface="Arial" charset="0"/>
              </a:rPr>
              <a:t>Customer</a:t>
            </a:r>
            <a:r>
              <a:rPr lang="es-MX" sz="900" dirty="0" smtClean="0">
                <a:solidFill>
                  <a:srgbClr val="000000"/>
                </a:solidFill>
                <a:latin typeface="Verdana" pitchFamily="34" charset="0"/>
                <a:cs typeface="Arial" charset="0"/>
              </a:rPr>
              <a:t>, con el objetivo de imprimir los datos de cada cliente con el cual se trabaje, abarcando los tres modos de trabajo.</a:t>
            </a:r>
            <a:endParaRPr lang="es-UY" sz="900" dirty="0" smtClean="0">
              <a:solidFill>
                <a:srgbClr val="000000"/>
              </a:solidFill>
              <a:latin typeface="Verdana" pitchFamily="34" charset="0"/>
              <a:cs typeface="Arial" charset="0"/>
            </a:endParaRPr>
          </a:p>
          <a:p>
            <a:pPr algn="just">
              <a:lnSpc>
                <a:spcPct val="90000"/>
              </a:lnSpc>
              <a:spcBef>
                <a:spcPct val="0"/>
              </a:spcBef>
              <a:defRPr/>
            </a:pPr>
            <a:endParaRPr lang="es-UY" sz="900" dirty="0" smtClean="0">
              <a:latin typeface="Verdana" pitchFamily="34" charset="0"/>
              <a:cs typeface="Arial" charset="0"/>
            </a:endParaRPr>
          </a:p>
          <a:p>
            <a:pPr algn="just">
              <a:lnSpc>
                <a:spcPct val="90000"/>
              </a:lnSpc>
              <a:spcBef>
                <a:spcPct val="0"/>
              </a:spcBef>
              <a:defRPr/>
            </a:pPr>
            <a:r>
              <a:rPr lang="es-MX" sz="900" dirty="0" smtClean="0">
                <a:solidFill>
                  <a:srgbClr val="000000"/>
                </a:solidFill>
                <a:latin typeface="Verdana" pitchFamily="34" charset="0"/>
                <a:cs typeface="Arial" charset="0"/>
              </a:rPr>
              <a:t>Como se puede observar en la primera regla es posible incluir varios eventos de disparo separados por coma, cuando los mismos aplican a una misma regla.</a:t>
            </a:r>
            <a:endParaRPr lang="es-UY" sz="900" dirty="0" smtClean="0">
              <a:solidFill>
                <a:srgbClr val="000000"/>
              </a:solidFill>
              <a:latin typeface="Verdana" pitchFamily="34" charset="0"/>
              <a:cs typeface="Arial" charset="0"/>
            </a:endParaRPr>
          </a:p>
          <a:p>
            <a:pPr algn="just">
              <a:lnSpc>
                <a:spcPct val="90000"/>
              </a:lnSpc>
              <a:spcBef>
                <a:spcPct val="0"/>
              </a:spcBef>
              <a:defRPr/>
            </a:pPr>
            <a:r>
              <a:rPr lang="es-MX" sz="900" dirty="0" smtClean="0">
                <a:solidFill>
                  <a:srgbClr val="000000"/>
                </a:solidFill>
                <a:latin typeface="Verdana" pitchFamily="34" charset="0"/>
                <a:cs typeface="Arial" charset="0"/>
              </a:rPr>
              <a:t> </a:t>
            </a:r>
            <a:endParaRPr lang="es-UY" sz="900" dirty="0" smtClean="0">
              <a:solidFill>
                <a:srgbClr val="000000"/>
              </a:solidFill>
              <a:latin typeface="Verdana" pitchFamily="34" charset="0"/>
              <a:cs typeface="Arial" charset="0"/>
            </a:endParaRPr>
          </a:p>
          <a:p>
            <a:pPr algn="just">
              <a:lnSpc>
                <a:spcPct val="90000"/>
              </a:lnSpc>
              <a:spcBef>
                <a:spcPct val="0"/>
              </a:spcBef>
              <a:defRPr/>
            </a:pPr>
            <a:r>
              <a:rPr lang="es-MX" sz="900" dirty="0" smtClean="0">
                <a:solidFill>
                  <a:srgbClr val="000000"/>
                </a:solidFill>
                <a:latin typeface="Verdana" pitchFamily="34" charset="0"/>
                <a:cs typeface="Arial" charset="0"/>
              </a:rPr>
              <a:t>Es decir, es lo mismo definir estas dos reglas independientes:</a:t>
            </a:r>
            <a:endParaRPr lang="es-UY" sz="900" dirty="0" smtClean="0">
              <a:solidFill>
                <a:srgbClr val="000000"/>
              </a:solidFill>
              <a:latin typeface="Verdana" pitchFamily="34" charset="0"/>
              <a:cs typeface="Arial" charset="0"/>
            </a:endParaRPr>
          </a:p>
          <a:p>
            <a:pPr algn="just">
              <a:lnSpc>
                <a:spcPct val="90000"/>
              </a:lnSpc>
              <a:spcBef>
                <a:spcPct val="0"/>
              </a:spcBef>
              <a:defRPr/>
            </a:pPr>
            <a:r>
              <a:rPr lang="es-MX" sz="900" dirty="0" smtClean="0">
                <a:solidFill>
                  <a:srgbClr val="000000"/>
                </a:solidFill>
                <a:latin typeface="Verdana" pitchFamily="34" charset="0"/>
                <a:cs typeface="Arial" charset="0"/>
              </a:rPr>
              <a:t> </a:t>
            </a:r>
            <a:endParaRPr lang="es-UY" sz="900" dirty="0" smtClean="0">
              <a:solidFill>
                <a:srgbClr val="000000"/>
              </a:solidFill>
              <a:latin typeface="Verdana" pitchFamily="34" charset="0"/>
              <a:cs typeface="Arial" charset="0"/>
            </a:endParaRPr>
          </a:p>
          <a:p>
            <a:pPr algn="just">
              <a:lnSpc>
                <a:spcPct val="90000"/>
              </a:lnSpc>
              <a:spcBef>
                <a:spcPct val="0"/>
              </a:spcBef>
              <a:defRPr/>
            </a:pPr>
            <a:r>
              <a:rPr lang="en-US" sz="900" dirty="0" err="1" smtClean="0">
                <a:latin typeface="Verdana" pitchFamily="34" charset="0"/>
                <a:cs typeface="Arial" charset="0"/>
              </a:rPr>
              <a:t>PrintCustomer</a:t>
            </a:r>
            <a:r>
              <a:rPr lang="en-US" sz="900" dirty="0" smtClean="0">
                <a:latin typeface="Verdana" pitchFamily="34" charset="0"/>
                <a:cs typeface="Arial" charset="0"/>
              </a:rPr>
              <a:t>(</a:t>
            </a:r>
            <a:r>
              <a:rPr lang="en-US" sz="900" i="1" dirty="0" err="1" smtClean="0">
                <a:latin typeface="Verdana" pitchFamily="34" charset="0"/>
                <a:cs typeface="Arial" charset="0"/>
              </a:rPr>
              <a:t>CustomerId</a:t>
            </a:r>
            <a:r>
              <a:rPr lang="en-US" sz="900" dirty="0" smtClean="0">
                <a:latin typeface="Verdana" pitchFamily="34" charset="0"/>
                <a:cs typeface="Arial" charset="0"/>
              </a:rPr>
              <a:t>)</a:t>
            </a:r>
            <a:r>
              <a:rPr lang="es-UY" sz="900" dirty="0" smtClean="0">
                <a:solidFill>
                  <a:srgbClr val="000000"/>
                </a:solidFill>
                <a:latin typeface="Verdana" pitchFamily="34" charset="0"/>
                <a:cs typeface="Arial" charset="0"/>
              </a:rPr>
              <a:t> </a:t>
            </a:r>
            <a:r>
              <a:rPr lang="es-UY" sz="900" dirty="0" err="1" smtClean="0">
                <a:solidFill>
                  <a:srgbClr val="000000"/>
                </a:solidFill>
                <a:latin typeface="Verdana" pitchFamily="34" charset="0"/>
                <a:cs typeface="Arial" charset="0"/>
              </a:rPr>
              <a:t>on</a:t>
            </a:r>
            <a:r>
              <a:rPr lang="es-UY" sz="900" dirty="0" smtClean="0">
                <a:solidFill>
                  <a:srgbClr val="000000"/>
                </a:solidFill>
                <a:latin typeface="Verdana" pitchFamily="34" charset="0"/>
                <a:cs typeface="Arial" charset="0"/>
              </a:rPr>
              <a:t> </a:t>
            </a:r>
            <a:r>
              <a:rPr lang="es-UY" sz="900" b="1" dirty="0" err="1" smtClean="0">
                <a:solidFill>
                  <a:srgbClr val="000000"/>
                </a:solidFill>
                <a:latin typeface="Verdana" pitchFamily="34" charset="0"/>
                <a:cs typeface="Arial" charset="0"/>
              </a:rPr>
              <a:t>AfterInsert</a:t>
            </a:r>
            <a:r>
              <a:rPr lang="es-UY" sz="900" b="1" dirty="0" smtClean="0">
                <a:solidFill>
                  <a:srgbClr val="000000"/>
                </a:solidFill>
                <a:latin typeface="Verdana" pitchFamily="34" charset="0"/>
                <a:cs typeface="Arial" charset="0"/>
              </a:rPr>
              <a:t>;</a:t>
            </a:r>
            <a:endParaRPr lang="es-UY" sz="900" dirty="0" smtClean="0">
              <a:solidFill>
                <a:srgbClr val="000000"/>
              </a:solidFill>
              <a:latin typeface="Verdana" pitchFamily="34" charset="0"/>
              <a:cs typeface="Arial" charset="0"/>
            </a:endParaRPr>
          </a:p>
          <a:p>
            <a:pPr algn="just">
              <a:lnSpc>
                <a:spcPct val="90000"/>
              </a:lnSpc>
              <a:spcBef>
                <a:spcPct val="0"/>
              </a:spcBef>
              <a:defRPr/>
            </a:pPr>
            <a:r>
              <a:rPr lang="en-US" sz="900" dirty="0" err="1" smtClean="0">
                <a:latin typeface="Verdana" pitchFamily="34" charset="0"/>
                <a:cs typeface="Arial" charset="0"/>
              </a:rPr>
              <a:t>PrintCustomer</a:t>
            </a:r>
            <a:r>
              <a:rPr lang="en-US" sz="900" dirty="0" smtClean="0">
                <a:latin typeface="Verdana" pitchFamily="34" charset="0"/>
                <a:cs typeface="Arial" charset="0"/>
              </a:rPr>
              <a:t>(</a:t>
            </a:r>
            <a:r>
              <a:rPr lang="en-US" sz="900" i="1" dirty="0" err="1" smtClean="0">
                <a:latin typeface="Verdana" pitchFamily="34" charset="0"/>
                <a:cs typeface="Arial" charset="0"/>
              </a:rPr>
              <a:t>CustomerId</a:t>
            </a:r>
            <a:r>
              <a:rPr lang="en-US" sz="900" i="1" dirty="0" smtClean="0">
                <a:latin typeface="Verdana" pitchFamily="34" charset="0"/>
                <a:cs typeface="Arial" charset="0"/>
              </a:rPr>
              <a:t>) </a:t>
            </a:r>
            <a:r>
              <a:rPr lang="es-UY" sz="900" dirty="0" smtClean="0">
                <a:solidFill>
                  <a:srgbClr val="000000"/>
                </a:solidFill>
                <a:latin typeface="Verdana" pitchFamily="34" charset="0"/>
                <a:cs typeface="Arial" charset="0"/>
              </a:rPr>
              <a:t> </a:t>
            </a:r>
            <a:r>
              <a:rPr lang="es-UY" sz="900" dirty="0" err="1" smtClean="0">
                <a:solidFill>
                  <a:srgbClr val="000000"/>
                </a:solidFill>
                <a:latin typeface="Verdana" pitchFamily="34" charset="0"/>
                <a:cs typeface="Arial" charset="0"/>
              </a:rPr>
              <a:t>on</a:t>
            </a:r>
            <a:r>
              <a:rPr lang="es-UY" sz="900" dirty="0" smtClean="0">
                <a:solidFill>
                  <a:srgbClr val="000000"/>
                </a:solidFill>
                <a:latin typeface="Verdana" pitchFamily="34" charset="0"/>
                <a:cs typeface="Arial" charset="0"/>
              </a:rPr>
              <a:t> </a:t>
            </a:r>
            <a:r>
              <a:rPr lang="es-UY" sz="900" b="1" dirty="0" err="1" smtClean="0">
                <a:solidFill>
                  <a:srgbClr val="000000"/>
                </a:solidFill>
                <a:latin typeface="Verdana" pitchFamily="34" charset="0"/>
                <a:cs typeface="Arial" charset="0"/>
              </a:rPr>
              <a:t>AfterUpdate</a:t>
            </a:r>
            <a:r>
              <a:rPr lang="es-UY" sz="900" b="1" dirty="0" smtClean="0">
                <a:solidFill>
                  <a:srgbClr val="000000"/>
                </a:solidFill>
                <a:latin typeface="Verdana" pitchFamily="34" charset="0"/>
                <a:cs typeface="Arial" charset="0"/>
              </a:rPr>
              <a:t>;</a:t>
            </a:r>
            <a:endParaRPr lang="es-UY" sz="900" dirty="0" smtClean="0">
              <a:solidFill>
                <a:srgbClr val="000000"/>
              </a:solidFill>
              <a:latin typeface="Verdana" pitchFamily="34" charset="0"/>
              <a:cs typeface="Arial" charset="0"/>
            </a:endParaRPr>
          </a:p>
          <a:p>
            <a:pPr algn="just">
              <a:lnSpc>
                <a:spcPct val="90000"/>
              </a:lnSpc>
              <a:spcBef>
                <a:spcPct val="0"/>
              </a:spcBef>
              <a:defRPr/>
            </a:pPr>
            <a:r>
              <a:rPr lang="es-UY" sz="900" b="1" dirty="0" smtClean="0">
                <a:solidFill>
                  <a:srgbClr val="000000"/>
                </a:solidFill>
                <a:latin typeface="Verdana" pitchFamily="34" charset="0"/>
                <a:cs typeface="Arial" charset="0"/>
              </a:rPr>
              <a:t> </a:t>
            </a:r>
            <a:endParaRPr lang="es-UY" sz="900" dirty="0" smtClean="0">
              <a:solidFill>
                <a:srgbClr val="000000"/>
              </a:solidFill>
              <a:latin typeface="Verdana" pitchFamily="34" charset="0"/>
              <a:cs typeface="Arial" charset="0"/>
            </a:endParaRPr>
          </a:p>
          <a:p>
            <a:pPr algn="just">
              <a:lnSpc>
                <a:spcPct val="90000"/>
              </a:lnSpc>
              <a:spcBef>
                <a:spcPct val="0"/>
              </a:spcBef>
              <a:defRPr/>
            </a:pPr>
            <a:r>
              <a:rPr lang="es-MX" sz="900" dirty="0" smtClean="0">
                <a:solidFill>
                  <a:srgbClr val="000000"/>
                </a:solidFill>
                <a:latin typeface="Verdana" pitchFamily="34" charset="0"/>
                <a:cs typeface="Arial" charset="0"/>
              </a:rPr>
              <a:t>que esta regla:</a:t>
            </a:r>
            <a:endParaRPr lang="es-UY" sz="900" dirty="0" smtClean="0">
              <a:solidFill>
                <a:srgbClr val="000000"/>
              </a:solidFill>
              <a:latin typeface="Verdana" pitchFamily="34" charset="0"/>
              <a:cs typeface="Arial" charset="0"/>
            </a:endParaRPr>
          </a:p>
          <a:p>
            <a:pPr algn="just">
              <a:lnSpc>
                <a:spcPct val="90000"/>
              </a:lnSpc>
              <a:spcBef>
                <a:spcPct val="0"/>
              </a:spcBef>
              <a:defRPr/>
            </a:pPr>
            <a:r>
              <a:rPr lang="es-MX" sz="900" dirty="0" smtClean="0">
                <a:solidFill>
                  <a:srgbClr val="000000"/>
                </a:solidFill>
                <a:latin typeface="Verdana" pitchFamily="34" charset="0"/>
                <a:cs typeface="Arial" charset="0"/>
              </a:rPr>
              <a:t> </a:t>
            </a:r>
            <a:endParaRPr lang="es-UY" sz="900" dirty="0" smtClean="0">
              <a:solidFill>
                <a:srgbClr val="000000"/>
              </a:solidFill>
              <a:latin typeface="Verdana" pitchFamily="34" charset="0"/>
              <a:cs typeface="Arial" charset="0"/>
            </a:endParaRPr>
          </a:p>
          <a:p>
            <a:pPr algn="just">
              <a:lnSpc>
                <a:spcPct val="90000"/>
              </a:lnSpc>
              <a:spcBef>
                <a:spcPct val="0"/>
              </a:spcBef>
              <a:defRPr/>
            </a:pPr>
            <a:r>
              <a:rPr lang="en-US" sz="900" dirty="0" err="1" smtClean="0">
                <a:latin typeface="Verdana" pitchFamily="34" charset="0"/>
                <a:cs typeface="Arial" charset="0"/>
              </a:rPr>
              <a:t>PrintCustomer</a:t>
            </a:r>
            <a:r>
              <a:rPr lang="en-US" sz="900" dirty="0" smtClean="0">
                <a:latin typeface="Verdana" pitchFamily="34" charset="0"/>
                <a:cs typeface="Arial" charset="0"/>
              </a:rPr>
              <a:t>(</a:t>
            </a:r>
            <a:r>
              <a:rPr lang="en-US" sz="900" i="1" dirty="0" err="1" smtClean="0">
                <a:latin typeface="Verdana" pitchFamily="34" charset="0"/>
                <a:cs typeface="Arial" charset="0"/>
              </a:rPr>
              <a:t>CustomerId</a:t>
            </a:r>
            <a:r>
              <a:rPr lang="en-US" sz="900" dirty="0" smtClean="0">
                <a:latin typeface="Verdana" pitchFamily="34" charset="0"/>
                <a:cs typeface="Arial" charset="0"/>
              </a:rPr>
              <a:t>)</a:t>
            </a:r>
            <a:r>
              <a:rPr lang="es-UY" sz="900" dirty="0" smtClean="0">
                <a:solidFill>
                  <a:srgbClr val="000000"/>
                </a:solidFill>
                <a:latin typeface="Verdana" pitchFamily="34" charset="0"/>
                <a:cs typeface="Arial" charset="0"/>
              </a:rPr>
              <a:t> </a:t>
            </a:r>
            <a:r>
              <a:rPr lang="es-UY" sz="900" dirty="0" err="1" smtClean="0">
                <a:solidFill>
                  <a:srgbClr val="000000"/>
                </a:solidFill>
                <a:latin typeface="Verdana" pitchFamily="34" charset="0"/>
                <a:cs typeface="Arial" charset="0"/>
              </a:rPr>
              <a:t>on</a:t>
            </a:r>
            <a:r>
              <a:rPr lang="es-UY" sz="900" dirty="0" smtClean="0">
                <a:solidFill>
                  <a:srgbClr val="000000"/>
                </a:solidFill>
                <a:latin typeface="Verdana" pitchFamily="34" charset="0"/>
                <a:cs typeface="Arial" charset="0"/>
              </a:rPr>
              <a:t> </a:t>
            </a:r>
            <a:r>
              <a:rPr lang="es-UY" sz="900" b="1" dirty="0" err="1" smtClean="0">
                <a:solidFill>
                  <a:srgbClr val="000000"/>
                </a:solidFill>
                <a:latin typeface="Verdana" pitchFamily="34" charset="0"/>
                <a:cs typeface="Arial" charset="0"/>
              </a:rPr>
              <a:t>AfterInsert</a:t>
            </a:r>
            <a:r>
              <a:rPr lang="es-UY" sz="900" b="1" dirty="0" smtClean="0">
                <a:solidFill>
                  <a:srgbClr val="000000"/>
                </a:solidFill>
                <a:latin typeface="Verdana" pitchFamily="34" charset="0"/>
                <a:cs typeface="Arial" charset="0"/>
              </a:rPr>
              <a:t>, </a:t>
            </a:r>
            <a:r>
              <a:rPr lang="es-UY" sz="900" b="1" dirty="0" err="1" smtClean="0">
                <a:solidFill>
                  <a:srgbClr val="000000"/>
                </a:solidFill>
                <a:latin typeface="Verdana" pitchFamily="34" charset="0"/>
                <a:cs typeface="Arial" charset="0"/>
              </a:rPr>
              <a:t>AfterUpdate</a:t>
            </a:r>
            <a:r>
              <a:rPr lang="es-UY" sz="900" b="1" dirty="0" smtClean="0">
                <a:solidFill>
                  <a:srgbClr val="000000"/>
                </a:solidFill>
                <a:latin typeface="Verdana" pitchFamily="34" charset="0"/>
                <a:cs typeface="Arial" charset="0"/>
              </a:rPr>
              <a:t>;</a:t>
            </a:r>
          </a:p>
          <a:p>
            <a:pPr algn="just">
              <a:lnSpc>
                <a:spcPct val="90000"/>
              </a:lnSpc>
              <a:spcBef>
                <a:spcPct val="0"/>
              </a:spcBef>
              <a:defRPr/>
            </a:pPr>
            <a:endParaRPr lang="es-UY" sz="900" b="1" dirty="0">
              <a:solidFill>
                <a:srgbClr val="000000"/>
              </a:solidFill>
              <a:latin typeface="Verdana" pitchFamily="34" charset="0"/>
              <a:cs typeface="Arial" charset="0"/>
            </a:endParaRPr>
          </a:p>
          <a:p>
            <a:pPr algn="just">
              <a:lnSpc>
                <a:spcPct val="90000"/>
              </a:lnSpc>
              <a:spcBef>
                <a:spcPct val="0"/>
              </a:spcBef>
            </a:pPr>
            <a:endParaRPr lang="en-US" sz="900" u="sng" dirty="0" smtClean="0">
              <a:latin typeface="Verdana" pitchFamily="34" charset="0"/>
              <a:cs typeface="Arial" charset="0"/>
            </a:endParaRPr>
          </a:p>
          <a:p>
            <a:pPr algn="just">
              <a:lnSpc>
                <a:spcPct val="90000"/>
              </a:lnSpc>
              <a:spcBef>
                <a:spcPct val="0"/>
              </a:spcBef>
            </a:pPr>
            <a:endParaRPr lang="en-US" sz="900" u="sng" dirty="0">
              <a:latin typeface="Verdana" pitchFamily="34" charset="0"/>
              <a:cs typeface="Arial" charset="0"/>
            </a:endParaRPr>
          </a:p>
          <a:p>
            <a:pPr algn="just">
              <a:lnSpc>
                <a:spcPct val="90000"/>
              </a:lnSpc>
              <a:spcBef>
                <a:spcPct val="0"/>
              </a:spcBef>
            </a:pPr>
            <a:endParaRPr lang="en-US" sz="900" u="sng" dirty="0" smtClean="0">
              <a:latin typeface="Verdana" pitchFamily="34" charset="0"/>
              <a:cs typeface="Arial" charset="0"/>
            </a:endParaRPr>
          </a:p>
        </p:txBody>
      </p:sp>
    </p:spTree>
    <p:extLst>
      <p:ext uri="{BB962C8B-B14F-4D97-AF65-F5344CB8AC3E}">
        <p14:creationId xmlns:p14="http://schemas.microsoft.com/office/powerpoint/2010/main" val="28974928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p:cNvSpPr>
          <p:nvPr>
            <p:ph type="body" idx="3"/>
          </p:nvPr>
        </p:nvSpPr>
        <p:spPr bwMode="auto">
          <a:xfrm>
            <a:off x="646113" y="382588"/>
            <a:ext cx="5911850" cy="85217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63" tIns="45734" rIns="91463" bIns="45734"/>
          <a:lstStyle/>
          <a:p>
            <a:r>
              <a:rPr lang="en-US" sz="900" u="sng" dirty="0" err="1" smtClean="0">
                <a:effectLst>
                  <a:outerShdw blurRad="38100" dist="38100" dir="2700000" algn="tl">
                    <a:srgbClr val="000000">
                      <a:alpha val="43137"/>
                    </a:srgbClr>
                  </a:outerShdw>
                </a:effectLst>
                <a:latin typeface="Verdana" pitchFamily="34" charset="0"/>
                <a:cs typeface="Arial" charset="0"/>
              </a:rPr>
              <a:t>Caso</a:t>
            </a:r>
            <a:r>
              <a:rPr lang="en-US" sz="900" u="sng" dirty="0" smtClean="0">
                <a:effectLst>
                  <a:outerShdw blurRad="38100" dist="38100" dir="2700000" algn="tl">
                    <a:srgbClr val="000000">
                      <a:alpha val="43137"/>
                    </a:srgbClr>
                  </a:outerShdw>
                </a:effectLst>
                <a:latin typeface="Verdana" pitchFamily="34" charset="0"/>
                <a:cs typeface="Arial" charset="0"/>
              </a:rPr>
              <a:t> 6:</a:t>
            </a:r>
            <a:r>
              <a:rPr lang="en-US" sz="900" dirty="0" smtClean="0">
                <a:latin typeface="Verdana" pitchFamily="34" charset="0"/>
                <a:cs typeface="Arial" charset="0"/>
              </a:rPr>
              <a:t> </a:t>
            </a:r>
            <a:r>
              <a:rPr lang="es-UY" sz="900" dirty="0" smtClean="0">
                <a:solidFill>
                  <a:srgbClr val="000000"/>
                </a:solidFill>
                <a:latin typeface="Verdana" pitchFamily="34" charset="0"/>
                <a:cs typeface="Arial" charset="0"/>
              </a:rPr>
              <a:t>Si definimos una regla a la cual le incluimos el evento de disparo </a:t>
            </a:r>
            <a:r>
              <a:rPr lang="es-UY" sz="900" b="1" dirty="0" err="1" smtClean="0">
                <a:solidFill>
                  <a:srgbClr val="000000"/>
                </a:solidFill>
                <a:latin typeface="Verdana" pitchFamily="34" charset="0"/>
                <a:cs typeface="Arial" charset="0"/>
              </a:rPr>
              <a:t>on</a:t>
            </a:r>
            <a:r>
              <a:rPr lang="es-UY" sz="900" dirty="0" smtClean="0">
                <a:solidFill>
                  <a:srgbClr val="000000"/>
                </a:solidFill>
                <a:latin typeface="Verdana" pitchFamily="34" charset="0"/>
                <a:cs typeface="Arial" charset="0"/>
              </a:rPr>
              <a:t> </a:t>
            </a:r>
            <a:r>
              <a:rPr lang="es-UY" sz="900" b="1" dirty="0" err="1" smtClean="0">
                <a:solidFill>
                  <a:srgbClr val="000000"/>
                </a:solidFill>
                <a:latin typeface="Verdana" pitchFamily="34" charset="0"/>
                <a:cs typeface="Arial" charset="0"/>
              </a:rPr>
              <a:t>AfterInsert</a:t>
            </a:r>
            <a:r>
              <a:rPr lang="es-UY" sz="900" dirty="0" smtClean="0">
                <a:solidFill>
                  <a:srgbClr val="000000"/>
                </a:solidFill>
                <a:latin typeface="Verdana" pitchFamily="34" charset="0"/>
                <a:cs typeface="Arial" charset="0"/>
              </a:rPr>
              <a:t>, pero a diferencia de los ejemplos recién vistos, se referencia en la regla al menos un atributo del segundo nivel de la transacción en la cual se está definiendo la regla, la misma estará asociada al segundo nivel. Por lo tanto, la regla se ejecutará </a:t>
            </a:r>
            <a:r>
              <a:rPr lang="es-UY" sz="900" b="1" dirty="0" smtClean="0">
                <a:solidFill>
                  <a:srgbClr val="000000"/>
                </a:solidFill>
                <a:latin typeface="Verdana" pitchFamily="34" charset="0"/>
                <a:cs typeface="Arial" charset="0"/>
              </a:rPr>
              <a:t>inmediatamente </a:t>
            </a:r>
            <a:r>
              <a:rPr lang="es-MX" sz="900" b="1" dirty="0" smtClean="0">
                <a:solidFill>
                  <a:srgbClr val="000000"/>
                </a:solidFill>
                <a:latin typeface="Verdana" pitchFamily="34" charset="0"/>
                <a:cs typeface="Arial" charset="0"/>
              </a:rPr>
              <a:t>después de que se inserte físicamente </a:t>
            </a:r>
            <a:r>
              <a:rPr lang="es-UY" sz="900" dirty="0" smtClean="0">
                <a:solidFill>
                  <a:srgbClr val="000000"/>
                </a:solidFill>
                <a:latin typeface="Verdana" pitchFamily="34" charset="0"/>
                <a:cs typeface="Arial" charset="0"/>
              </a:rPr>
              <a:t>cada instancia </a:t>
            </a:r>
            <a:r>
              <a:rPr lang="es-UY" sz="900" u="sng" dirty="0" smtClean="0">
                <a:solidFill>
                  <a:srgbClr val="000000"/>
                </a:solidFill>
                <a:latin typeface="Verdana" pitchFamily="34" charset="0"/>
                <a:cs typeface="Arial" charset="0"/>
              </a:rPr>
              <a:t>correspondiente al segundo nivel de la transacción</a:t>
            </a:r>
            <a:r>
              <a:rPr lang="es-UY" sz="900" dirty="0" smtClean="0">
                <a:solidFill>
                  <a:srgbClr val="000000"/>
                </a:solidFill>
                <a:latin typeface="Verdana" pitchFamily="34" charset="0"/>
                <a:cs typeface="Arial" charset="0"/>
              </a:rPr>
              <a:t>.</a:t>
            </a:r>
          </a:p>
          <a:p>
            <a:r>
              <a:rPr lang="es-UY" sz="900" dirty="0" smtClean="0">
                <a:solidFill>
                  <a:srgbClr val="000000"/>
                </a:solidFill>
                <a:latin typeface="Verdana" pitchFamily="34" charset="0"/>
                <a:cs typeface="Arial" charset="0"/>
              </a:rPr>
              <a:t> </a:t>
            </a:r>
          </a:p>
          <a:p>
            <a:r>
              <a:rPr lang="es-UY" sz="900" dirty="0" smtClean="0">
                <a:solidFill>
                  <a:srgbClr val="000000"/>
                </a:solidFill>
                <a:latin typeface="Verdana" pitchFamily="34" charset="0"/>
                <a:cs typeface="Arial" charset="0"/>
              </a:rPr>
              <a:t>Análogo es el caso de </a:t>
            </a:r>
            <a:r>
              <a:rPr lang="es-UY" sz="900" dirty="0" err="1" smtClean="0">
                <a:solidFill>
                  <a:srgbClr val="000000"/>
                </a:solidFill>
                <a:latin typeface="Verdana" pitchFamily="34" charset="0"/>
                <a:cs typeface="Arial" charset="0"/>
              </a:rPr>
              <a:t>on</a:t>
            </a:r>
            <a:r>
              <a:rPr lang="es-UY" sz="900" dirty="0" smtClean="0">
                <a:solidFill>
                  <a:srgbClr val="000000"/>
                </a:solidFill>
                <a:latin typeface="Verdana" pitchFamily="34" charset="0"/>
                <a:cs typeface="Arial" charset="0"/>
              </a:rPr>
              <a:t> </a:t>
            </a:r>
            <a:r>
              <a:rPr lang="es-UY" sz="900" b="1" dirty="0" err="1" smtClean="0">
                <a:solidFill>
                  <a:srgbClr val="000000"/>
                </a:solidFill>
                <a:latin typeface="Verdana" pitchFamily="34" charset="0"/>
                <a:cs typeface="Arial" charset="0"/>
              </a:rPr>
              <a:t>AfterUpdate</a:t>
            </a:r>
            <a:r>
              <a:rPr lang="es-UY" sz="900" dirty="0" smtClean="0">
                <a:solidFill>
                  <a:srgbClr val="000000"/>
                </a:solidFill>
                <a:latin typeface="Verdana" pitchFamily="34" charset="0"/>
                <a:cs typeface="Arial" charset="0"/>
              </a:rPr>
              <a:t> y </a:t>
            </a:r>
            <a:r>
              <a:rPr lang="es-UY" sz="900" dirty="0" err="1" smtClean="0">
                <a:solidFill>
                  <a:srgbClr val="000000"/>
                </a:solidFill>
                <a:latin typeface="Verdana" pitchFamily="34" charset="0"/>
                <a:cs typeface="Arial" charset="0"/>
              </a:rPr>
              <a:t>on</a:t>
            </a:r>
            <a:r>
              <a:rPr lang="es-UY" sz="900" dirty="0" smtClean="0">
                <a:solidFill>
                  <a:srgbClr val="000000"/>
                </a:solidFill>
                <a:latin typeface="Verdana" pitchFamily="34" charset="0"/>
                <a:cs typeface="Arial" charset="0"/>
              </a:rPr>
              <a:t> </a:t>
            </a:r>
            <a:r>
              <a:rPr lang="es-UY" sz="900" b="1" dirty="0" err="1" smtClean="0">
                <a:solidFill>
                  <a:srgbClr val="000000"/>
                </a:solidFill>
                <a:latin typeface="Verdana" pitchFamily="34" charset="0"/>
                <a:cs typeface="Arial" charset="0"/>
              </a:rPr>
              <a:t>AfterDelete</a:t>
            </a:r>
            <a:r>
              <a:rPr lang="es-UY" sz="900" dirty="0" smtClean="0">
                <a:solidFill>
                  <a:srgbClr val="000000"/>
                </a:solidFill>
                <a:latin typeface="Verdana" pitchFamily="34" charset="0"/>
                <a:cs typeface="Arial" charset="0"/>
              </a:rPr>
              <a:t>.</a:t>
            </a:r>
          </a:p>
          <a:p>
            <a:endParaRPr lang="es-UY" sz="900" dirty="0" smtClean="0">
              <a:solidFill>
                <a:srgbClr val="000000"/>
              </a:solidFill>
              <a:latin typeface="Verdana" pitchFamily="34" charset="0"/>
              <a:cs typeface="Arial" charset="0"/>
            </a:endParaRPr>
          </a:p>
          <a:p>
            <a:pPr eaLnBrk="1" hangingPunct="1"/>
            <a:r>
              <a:rPr lang="es-UY" sz="900" dirty="0" smtClean="0">
                <a:solidFill>
                  <a:srgbClr val="000000"/>
                </a:solidFill>
                <a:latin typeface="Verdana" pitchFamily="34" charset="0"/>
                <a:cs typeface="Arial" charset="0"/>
              </a:rPr>
              <a:t>Ampliamos el esquema que habíamos efectuado antes, de las acciones que rodean a los eventos de disparo vistos hasta ahora:</a:t>
            </a:r>
          </a:p>
          <a:p>
            <a:pPr eaLnBrk="1" hangingPunct="1"/>
            <a:endParaRPr lang="es-UY" sz="900" dirty="0" smtClean="0">
              <a:solidFill>
                <a:srgbClr val="000000"/>
              </a:solidFill>
              <a:latin typeface="Verdana" pitchFamily="34" charset="0"/>
              <a:cs typeface="Arial" charset="0"/>
            </a:endParaRPr>
          </a:p>
          <a:p>
            <a:pPr eaLnBrk="1" hangingPunct="1"/>
            <a:r>
              <a:rPr lang="es-UY" sz="900" dirty="0" smtClean="0">
                <a:solidFill>
                  <a:srgbClr val="000000"/>
                </a:solidFill>
                <a:latin typeface="Verdana" pitchFamily="34" charset="0"/>
                <a:cs typeface="Arial" charset="0"/>
              </a:rPr>
              <a:t>	</a:t>
            </a:r>
            <a:r>
              <a:rPr lang="es-UY" sz="900" b="1" dirty="0" smtClean="0">
                <a:solidFill>
                  <a:srgbClr val="000000"/>
                </a:solidFill>
                <a:latin typeface="Verdana" pitchFamily="34" charset="0"/>
                <a:cs typeface="Arial" charset="0"/>
              </a:rPr>
              <a:t>VALIDACIÓN DE LOS DATOS</a:t>
            </a:r>
          </a:p>
          <a:p>
            <a:pPr eaLnBrk="1" hangingPunct="1"/>
            <a:r>
              <a:rPr lang="es-UY" sz="900" dirty="0" smtClean="0">
                <a:solidFill>
                  <a:srgbClr val="000000"/>
                </a:solidFill>
                <a:latin typeface="Verdana" pitchFamily="34" charset="0"/>
                <a:cs typeface="Arial" charset="0"/>
              </a:rPr>
              <a:t>	</a:t>
            </a:r>
            <a:r>
              <a:rPr lang="es-UY" sz="900" b="1" dirty="0" err="1" smtClean="0">
                <a:solidFill>
                  <a:srgbClr val="CC0000"/>
                </a:solidFill>
                <a:latin typeface="Verdana" pitchFamily="34" charset="0"/>
                <a:cs typeface="Arial" charset="0"/>
              </a:rPr>
              <a:t>AfterValidate</a:t>
            </a:r>
            <a:r>
              <a:rPr lang="es-UY" sz="900" b="1" dirty="0" smtClean="0">
                <a:solidFill>
                  <a:srgbClr val="CC0000"/>
                </a:solidFill>
                <a:latin typeface="Verdana" pitchFamily="34" charset="0"/>
                <a:cs typeface="Arial" charset="0"/>
              </a:rPr>
              <a:t> – </a:t>
            </a:r>
            <a:r>
              <a:rPr lang="es-UY" sz="900" b="1" dirty="0" err="1" smtClean="0">
                <a:solidFill>
                  <a:srgbClr val="CC0000"/>
                </a:solidFill>
                <a:latin typeface="Verdana" pitchFamily="34" charset="0"/>
                <a:cs typeface="Arial" charset="0"/>
              </a:rPr>
              <a:t>BeforeInsert</a:t>
            </a:r>
            <a:r>
              <a:rPr lang="es-UY" sz="900" b="1" dirty="0" smtClean="0">
                <a:solidFill>
                  <a:srgbClr val="CC0000"/>
                </a:solidFill>
                <a:latin typeface="Verdana" pitchFamily="34" charset="0"/>
                <a:cs typeface="Arial" charset="0"/>
              </a:rPr>
              <a:t> – </a:t>
            </a:r>
            <a:r>
              <a:rPr lang="es-UY" sz="900" b="1" dirty="0" err="1" smtClean="0">
                <a:solidFill>
                  <a:srgbClr val="CC0000"/>
                </a:solidFill>
                <a:latin typeface="Verdana" pitchFamily="34" charset="0"/>
                <a:cs typeface="Arial" charset="0"/>
              </a:rPr>
              <a:t>BeforeUpdate</a:t>
            </a:r>
            <a:r>
              <a:rPr lang="es-UY" sz="900" b="1" dirty="0" smtClean="0">
                <a:solidFill>
                  <a:srgbClr val="CC0000"/>
                </a:solidFill>
                <a:latin typeface="Verdana" pitchFamily="34" charset="0"/>
                <a:cs typeface="Arial" charset="0"/>
              </a:rPr>
              <a:t> – </a:t>
            </a:r>
            <a:r>
              <a:rPr lang="es-UY" sz="900" b="1" dirty="0" err="1" smtClean="0">
                <a:solidFill>
                  <a:srgbClr val="CC0000"/>
                </a:solidFill>
                <a:latin typeface="Verdana" pitchFamily="34" charset="0"/>
                <a:cs typeface="Arial" charset="0"/>
              </a:rPr>
              <a:t>BeforeDelete</a:t>
            </a:r>
            <a:endParaRPr lang="es-UY" sz="900" b="1" dirty="0" smtClean="0">
              <a:solidFill>
                <a:srgbClr val="CC0000"/>
              </a:solidFill>
              <a:latin typeface="Verdana" pitchFamily="34" charset="0"/>
              <a:cs typeface="Arial" charset="0"/>
            </a:endParaRPr>
          </a:p>
          <a:p>
            <a:pPr eaLnBrk="1" hangingPunct="1"/>
            <a:r>
              <a:rPr lang="es-UY" sz="900" dirty="0" smtClean="0">
                <a:solidFill>
                  <a:srgbClr val="000000"/>
                </a:solidFill>
                <a:latin typeface="Verdana" pitchFamily="34" charset="0"/>
                <a:cs typeface="Arial" charset="0"/>
              </a:rPr>
              <a:t>	</a:t>
            </a:r>
            <a:r>
              <a:rPr lang="es-UY" sz="900" b="1" dirty="0" smtClean="0">
                <a:solidFill>
                  <a:srgbClr val="000000"/>
                </a:solidFill>
                <a:latin typeface="Verdana" pitchFamily="34" charset="0"/>
                <a:cs typeface="Arial" charset="0"/>
              </a:rPr>
              <a:t>GRABACIÓN DEL REGISTRO</a:t>
            </a:r>
            <a:r>
              <a:rPr lang="es-UY" sz="900" dirty="0" smtClean="0">
                <a:solidFill>
                  <a:srgbClr val="000000"/>
                </a:solidFill>
                <a:latin typeface="Verdana" pitchFamily="34" charset="0"/>
                <a:cs typeface="Arial" charset="0"/>
              </a:rPr>
              <a:t> (</a:t>
            </a:r>
            <a:r>
              <a:rPr lang="es-UY" sz="900" dirty="0" err="1" smtClean="0">
                <a:solidFill>
                  <a:srgbClr val="000000"/>
                </a:solidFill>
                <a:latin typeface="Verdana" pitchFamily="34" charset="0"/>
                <a:cs typeface="Arial" charset="0"/>
              </a:rPr>
              <a:t>insert</a:t>
            </a:r>
            <a:r>
              <a:rPr lang="es-UY" sz="900" dirty="0" smtClean="0">
                <a:solidFill>
                  <a:srgbClr val="000000"/>
                </a:solidFill>
                <a:latin typeface="Verdana" pitchFamily="34" charset="0"/>
                <a:cs typeface="Arial" charset="0"/>
              </a:rPr>
              <a:t>, </a:t>
            </a:r>
            <a:r>
              <a:rPr lang="es-UY" sz="900" dirty="0" err="1" smtClean="0">
                <a:solidFill>
                  <a:srgbClr val="000000"/>
                </a:solidFill>
                <a:latin typeface="Verdana" pitchFamily="34" charset="0"/>
                <a:cs typeface="Arial" charset="0"/>
              </a:rPr>
              <a:t>update</a:t>
            </a:r>
            <a:r>
              <a:rPr lang="es-UY" sz="900" dirty="0" smtClean="0">
                <a:solidFill>
                  <a:srgbClr val="000000"/>
                </a:solidFill>
                <a:latin typeface="Verdana" pitchFamily="34" charset="0"/>
                <a:cs typeface="Arial" charset="0"/>
              </a:rPr>
              <a:t>, </a:t>
            </a:r>
            <a:r>
              <a:rPr lang="es-UY" sz="900" dirty="0" err="1" smtClean="0">
                <a:solidFill>
                  <a:srgbClr val="000000"/>
                </a:solidFill>
                <a:latin typeface="Verdana" pitchFamily="34" charset="0"/>
                <a:cs typeface="Arial" charset="0"/>
              </a:rPr>
              <a:t>delete</a:t>
            </a:r>
            <a:r>
              <a:rPr lang="es-UY" sz="900" dirty="0" smtClean="0">
                <a:solidFill>
                  <a:srgbClr val="000000"/>
                </a:solidFill>
                <a:latin typeface="Verdana" pitchFamily="34" charset="0"/>
                <a:cs typeface="Arial" charset="0"/>
              </a:rPr>
              <a:t> según corresponda)</a:t>
            </a:r>
          </a:p>
          <a:p>
            <a:pPr eaLnBrk="1" hangingPunct="1"/>
            <a:r>
              <a:rPr lang="es-UY" sz="900" dirty="0" smtClean="0">
                <a:solidFill>
                  <a:srgbClr val="000000"/>
                </a:solidFill>
                <a:latin typeface="Verdana" pitchFamily="34" charset="0"/>
                <a:cs typeface="Arial" charset="0"/>
              </a:rPr>
              <a:t>	</a:t>
            </a:r>
            <a:r>
              <a:rPr lang="es-UY" sz="900" b="1" dirty="0" err="1" smtClean="0">
                <a:solidFill>
                  <a:srgbClr val="CC0000"/>
                </a:solidFill>
                <a:latin typeface="Verdana" pitchFamily="34" charset="0"/>
                <a:cs typeface="Arial" charset="0"/>
              </a:rPr>
              <a:t>AfterInsert</a:t>
            </a:r>
            <a:r>
              <a:rPr lang="es-UY" sz="900" b="1" dirty="0" smtClean="0">
                <a:solidFill>
                  <a:srgbClr val="CC0000"/>
                </a:solidFill>
                <a:latin typeface="Verdana" pitchFamily="34" charset="0"/>
                <a:cs typeface="Arial" charset="0"/>
              </a:rPr>
              <a:t> – </a:t>
            </a:r>
            <a:r>
              <a:rPr lang="es-UY" sz="900" b="1" dirty="0" err="1" smtClean="0">
                <a:solidFill>
                  <a:srgbClr val="CC0000"/>
                </a:solidFill>
                <a:latin typeface="Verdana" pitchFamily="34" charset="0"/>
                <a:cs typeface="Arial" charset="0"/>
              </a:rPr>
              <a:t>AfterUpdate</a:t>
            </a:r>
            <a:r>
              <a:rPr lang="es-UY" sz="900" b="1" dirty="0" smtClean="0">
                <a:solidFill>
                  <a:srgbClr val="CC0000"/>
                </a:solidFill>
                <a:latin typeface="Verdana" pitchFamily="34" charset="0"/>
                <a:cs typeface="Arial" charset="0"/>
              </a:rPr>
              <a:t> – </a:t>
            </a:r>
            <a:r>
              <a:rPr lang="es-UY" sz="900" b="1" dirty="0" err="1" smtClean="0">
                <a:solidFill>
                  <a:srgbClr val="CC0000"/>
                </a:solidFill>
                <a:latin typeface="Verdana" pitchFamily="34" charset="0"/>
                <a:cs typeface="Arial" charset="0"/>
              </a:rPr>
              <a:t>AfterDelete</a:t>
            </a:r>
            <a:endParaRPr lang="es-UY" sz="900" dirty="0" smtClean="0">
              <a:solidFill>
                <a:srgbClr val="000000"/>
              </a:solidFill>
              <a:latin typeface="Verdana" pitchFamily="34" charset="0"/>
              <a:cs typeface="Arial" charset="0"/>
            </a:endParaRPr>
          </a:p>
          <a:p>
            <a:endParaRPr lang="es-UY" sz="900" dirty="0" smtClean="0">
              <a:solidFill>
                <a:srgbClr val="000000"/>
              </a:solidFill>
              <a:latin typeface="Verdana" pitchFamily="34" charset="0"/>
              <a:cs typeface="Arial" charset="0"/>
            </a:endParaRPr>
          </a:p>
          <a:p>
            <a:endParaRPr lang="es-UY" sz="900" dirty="0" smtClean="0">
              <a:solidFill>
                <a:srgbClr val="000000"/>
              </a:solidFill>
              <a:latin typeface="Verdana" pitchFamily="34" charset="0"/>
              <a:cs typeface="Arial" charset="0"/>
            </a:endParaRPr>
          </a:p>
          <a:p>
            <a:r>
              <a:rPr lang="es-UY" sz="900" dirty="0" smtClean="0">
                <a:solidFill>
                  <a:srgbClr val="000000"/>
                </a:solidFill>
                <a:latin typeface="Verdana" pitchFamily="34" charset="0"/>
                <a:cs typeface="Arial" charset="0"/>
              </a:rPr>
              <a:t>Este esquema se repite para cada instancia del nivel. Por ejemplo, pensemos en el ingreso de los asientos de un vuelo. Para cada línea con 1 asiento, ocurrirá este esquema, por lo que podemos pensar en un </a:t>
            </a:r>
            <a:r>
              <a:rPr lang="es-UY" sz="900" dirty="0" err="1" smtClean="0">
                <a:solidFill>
                  <a:srgbClr val="000000"/>
                </a:solidFill>
                <a:latin typeface="Verdana" pitchFamily="34" charset="0"/>
                <a:cs typeface="Arial" charset="0"/>
              </a:rPr>
              <a:t>loop</a:t>
            </a:r>
            <a:r>
              <a:rPr lang="es-UY" sz="900" dirty="0" smtClean="0">
                <a:solidFill>
                  <a:srgbClr val="000000"/>
                </a:solidFill>
                <a:latin typeface="Verdana" pitchFamily="34" charset="0"/>
                <a:cs typeface="Arial" charset="0"/>
              </a:rPr>
              <a:t> que se repite hasta que se termina de grabar la última línea del </a:t>
            </a:r>
            <a:r>
              <a:rPr lang="es-UY" sz="900" dirty="0" err="1" smtClean="0">
                <a:solidFill>
                  <a:srgbClr val="000000"/>
                </a:solidFill>
                <a:latin typeface="Verdana" pitchFamily="34" charset="0"/>
                <a:cs typeface="Arial" charset="0"/>
              </a:rPr>
              <a:t>grid</a:t>
            </a:r>
            <a:r>
              <a:rPr lang="es-UY" sz="900" dirty="0" smtClean="0">
                <a:solidFill>
                  <a:srgbClr val="000000"/>
                </a:solidFill>
                <a:latin typeface="Verdana" pitchFamily="34" charset="0"/>
                <a:cs typeface="Arial" charset="0"/>
              </a:rPr>
              <a:t> como registro físico.</a:t>
            </a:r>
          </a:p>
          <a:p>
            <a:endParaRPr lang="es-UY" sz="900" dirty="0" smtClean="0">
              <a:solidFill>
                <a:srgbClr val="000000"/>
              </a:solidFill>
              <a:latin typeface="Verdana" pitchFamily="34" charset="0"/>
              <a:cs typeface="Arial" charset="0"/>
            </a:endParaRPr>
          </a:p>
          <a:p>
            <a:r>
              <a:rPr lang="es-UY" sz="900" dirty="0" smtClean="0">
                <a:solidFill>
                  <a:srgbClr val="000000"/>
                </a:solidFill>
                <a:latin typeface="Verdana" pitchFamily="34" charset="0"/>
                <a:cs typeface="Arial" charset="0"/>
              </a:rPr>
              <a:t>La acción que sucede a la grabación de la última línea sería el </a:t>
            </a:r>
            <a:r>
              <a:rPr lang="es-UY" sz="900" u="sng" dirty="0" smtClean="0">
                <a:solidFill>
                  <a:srgbClr val="000000"/>
                </a:solidFill>
                <a:latin typeface="Verdana" pitchFamily="34" charset="0"/>
                <a:cs typeface="Arial" charset="0"/>
              </a:rPr>
              <a:t>abandonar ese nivel</a:t>
            </a:r>
            <a:r>
              <a:rPr lang="es-UY" sz="900" dirty="0" smtClean="0">
                <a:solidFill>
                  <a:srgbClr val="000000"/>
                </a:solidFill>
                <a:latin typeface="Verdana" pitchFamily="34" charset="0"/>
                <a:cs typeface="Arial" charset="0"/>
              </a:rPr>
              <a:t>. Y luego de esa acción, a menos que venga otro nivel con el que se volvería a ingresar en el esquema anterior, ocurrirá la última acción en la ejecución, que es el </a:t>
            </a:r>
            <a:r>
              <a:rPr lang="es-UY" sz="900" dirty="0" err="1" smtClean="0">
                <a:solidFill>
                  <a:srgbClr val="000000"/>
                </a:solidFill>
                <a:latin typeface="Verdana" pitchFamily="34" charset="0"/>
                <a:cs typeface="Arial" charset="0"/>
              </a:rPr>
              <a:t>commit</a:t>
            </a:r>
            <a:r>
              <a:rPr lang="es-UY" sz="900" dirty="0" smtClean="0">
                <a:solidFill>
                  <a:srgbClr val="000000"/>
                </a:solidFill>
                <a:latin typeface="Verdana" pitchFamily="34" charset="0"/>
                <a:cs typeface="Arial" charset="0"/>
              </a:rPr>
              <a:t>. </a:t>
            </a:r>
          </a:p>
          <a:p>
            <a:endParaRPr lang="es-UY" sz="900" dirty="0" smtClean="0">
              <a:solidFill>
                <a:srgbClr val="000000"/>
              </a:solidFill>
              <a:latin typeface="Verdana" pitchFamily="34" charset="0"/>
              <a:cs typeface="Arial" charset="0"/>
            </a:endParaRPr>
          </a:p>
          <a:p>
            <a:r>
              <a:rPr lang="es-UY" sz="900" dirty="0" smtClean="0">
                <a:solidFill>
                  <a:srgbClr val="000000"/>
                </a:solidFill>
                <a:latin typeface="Verdana" pitchFamily="34" charset="0"/>
                <a:cs typeface="Arial" charset="0"/>
              </a:rPr>
              <a:t>Entre la acción de abandonar el nivel, y el </a:t>
            </a:r>
            <a:r>
              <a:rPr lang="es-UY" sz="900" dirty="0" err="1" smtClean="0">
                <a:solidFill>
                  <a:srgbClr val="000000"/>
                </a:solidFill>
                <a:latin typeface="Verdana" pitchFamily="34" charset="0"/>
                <a:cs typeface="Arial" charset="0"/>
              </a:rPr>
              <a:t>commit</a:t>
            </a:r>
            <a:r>
              <a:rPr lang="es-UY" sz="900" dirty="0" smtClean="0">
                <a:solidFill>
                  <a:srgbClr val="000000"/>
                </a:solidFill>
                <a:latin typeface="Verdana" pitchFamily="34" charset="0"/>
                <a:cs typeface="Arial" charset="0"/>
              </a:rPr>
              <a:t> tendremos un evento (</a:t>
            </a:r>
            <a:r>
              <a:rPr lang="es-UY" sz="900" dirty="0" err="1" smtClean="0">
                <a:solidFill>
                  <a:srgbClr val="000000"/>
                </a:solidFill>
                <a:latin typeface="Verdana" pitchFamily="34" charset="0"/>
                <a:cs typeface="Arial" charset="0"/>
              </a:rPr>
              <a:t>BeforeComplete</a:t>
            </a:r>
            <a:r>
              <a:rPr lang="es-UY" sz="900" dirty="0" smtClean="0">
                <a:solidFill>
                  <a:srgbClr val="000000"/>
                </a:solidFill>
                <a:latin typeface="Verdana" pitchFamily="34" charset="0"/>
                <a:cs typeface="Arial" charset="0"/>
              </a:rPr>
              <a:t>) y otro para luego del </a:t>
            </a:r>
            <a:r>
              <a:rPr lang="es-UY" sz="900" dirty="0" err="1" smtClean="0">
                <a:solidFill>
                  <a:srgbClr val="000000"/>
                </a:solidFill>
                <a:latin typeface="Verdana" pitchFamily="34" charset="0"/>
                <a:cs typeface="Arial" charset="0"/>
              </a:rPr>
              <a:t>commit</a:t>
            </a:r>
            <a:r>
              <a:rPr lang="es-UY" sz="900" dirty="0" smtClean="0">
                <a:solidFill>
                  <a:srgbClr val="000000"/>
                </a:solidFill>
                <a:latin typeface="Verdana" pitchFamily="34" charset="0"/>
                <a:cs typeface="Arial" charset="0"/>
              </a:rPr>
              <a:t> (</a:t>
            </a:r>
            <a:r>
              <a:rPr lang="es-UY" sz="900" dirty="0" err="1" smtClean="0">
                <a:solidFill>
                  <a:srgbClr val="000000"/>
                </a:solidFill>
                <a:latin typeface="Verdana" pitchFamily="34" charset="0"/>
                <a:cs typeface="Arial" charset="0"/>
              </a:rPr>
              <a:t>AfterComplete</a:t>
            </a:r>
            <a:r>
              <a:rPr lang="es-UY" sz="900" dirty="0" smtClean="0">
                <a:solidFill>
                  <a:srgbClr val="000000"/>
                </a:solidFill>
                <a:latin typeface="Verdana" pitchFamily="34" charset="0"/>
                <a:cs typeface="Arial" charset="0"/>
              </a:rPr>
              <a:t>). Son los que veremos a continuación en el esquema:</a:t>
            </a:r>
          </a:p>
          <a:p>
            <a:endParaRPr lang="es-UY" sz="900" dirty="0" smtClean="0">
              <a:solidFill>
                <a:srgbClr val="000000"/>
              </a:solidFill>
              <a:latin typeface="Verdana" pitchFamily="34" charset="0"/>
              <a:cs typeface="Arial" charset="0"/>
            </a:endParaRPr>
          </a:p>
          <a:p>
            <a:pPr eaLnBrk="1" hangingPunct="1"/>
            <a:r>
              <a:rPr lang="es-UY" sz="900" b="1" dirty="0" smtClean="0">
                <a:solidFill>
                  <a:srgbClr val="000000"/>
                </a:solidFill>
                <a:latin typeface="Verdana" pitchFamily="34" charset="0"/>
                <a:cs typeface="Arial" charset="0"/>
              </a:rPr>
              <a:t>                     </a:t>
            </a:r>
            <a:r>
              <a:rPr lang="es-UY" sz="900" dirty="0" smtClean="0">
                <a:solidFill>
                  <a:srgbClr val="000000"/>
                </a:solidFill>
                <a:latin typeface="Verdana" pitchFamily="34" charset="0"/>
                <a:cs typeface="Arial" charset="0"/>
              </a:rPr>
              <a:t>VALIDACIÓN DE LOS DATOS CABEZAL</a:t>
            </a:r>
          </a:p>
          <a:p>
            <a:pPr eaLnBrk="1" hangingPunct="1"/>
            <a:r>
              <a:rPr lang="es-UY" sz="900" dirty="0" smtClean="0">
                <a:solidFill>
                  <a:srgbClr val="CC0000"/>
                </a:solidFill>
                <a:latin typeface="Verdana" pitchFamily="34" charset="0"/>
                <a:cs typeface="Arial" charset="0"/>
              </a:rPr>
              <a:t>                     </a:t>
            </a:r>
            <a:r>
              <a:rPr lang="es-UY" sz="900" dirty="0" err="1" smtClean="0">
                <a:solidFill>
                  <a:srgbClr val="CC0000"/>
                </a:solidFill>
                <a:latin typeface="Verdana" pitchFamily="34" charset="0"/>
                <a:cs typeface="Arial" charset="0"/>
              </a:rPr>
              <a:t>AfterValidate</a:t>
            </a:r>
            <a:r>
              <a:rPr lang="es-UY" sz="900" dirty="0" smtClean="0">
                <a:solidFill>
                  <a:srgbClr val="CC0000"/>
                </a:solidFill>
                <a:latin typeface="Verdana" pitchFamily="34" charset="0"/>
                <a:cs typeface="Arial" charset="0"/>
              </a:rPr>
              <a:t> – </a:t>
            </a:r>
            <a:r>
              <a:rPr lang="es-UY" sz="900" dirty="0" err="1" smtClean="0">
                <a:solidFill>
                  <a:srgbClr val="CC0000"/>
                </a:solidFill>
                <a:latin typeface="Verdana" pitchFamily="34" charset="0"/>
                <a:cs typeface="Arial" charset="0"/>
              </a:rPr>
              <a:t>BeforeInsert</a:t>
            </a:r>
            <a:r>
              <a:rPr lang="es-UY" sz="900" dirty="0" smtClean="0">
                <a:solidFill>
                  <a:srgbClr val="CC0000"/>
                </a:solidFill>
                <a:latin typeface="Verdana" pitchFamily="34" charset="0"/>
                <a:cs typeface="Arial" charset="0"/>
              </a:rPr>
              <a:t> – </a:t>
            </a:r>
            <a:r>
              <a:rPr lang="es-UY" sz="900" dirty="0" err="1" smtClean="0">
                <a:solidFill>
                  <a:srgbClr val="CC0000"/>
                </a:solidFill>
                <a:latin typeface="Verdana" pitchFamily="34" charset="0"/>
                <a:cs typeface="Arial" charset="0"/>
              </a:rPr>
              <a:t>BeforeUpdate</a:t>
            </a:r>
            <a:r>
              <a:rPr lang="es-UY" sz="900" dirty="0" smtClean="0">
                <a:solidFill>
                  <a:srgbClr val="CC0000"/>
                </a:solidFill>
                <a:latin typeface="Verdana" pitchFamily="34" charset="0"/>
                <a:cs typeface="Arial" charset="0"/>
              </a:rPr>
              <a:t> – </a:t>
            </a:r>
            <a:r>
              <a:rPr lang="es-UY" sz="900" dirty="0" err="1" smtClean="0">
                <a:solidFill>
                  <a:srgbClr val="CC0000"/>
                </a:solidFill>
                <a:latin typeface="Verdana" pitchFamily="34" charset="0"/>
                <a:cs typeface="Arial" charset="0"/>
              </a:rPr>
              <a:t>BeforeDelete</a:t>
            </a:r>
            <a:endParaRPr lang="es-UY" sz="900" dirty="0" smtClean="0">
              <a:solidFill>
                <a:srgbClr val="CC0000"/>
              </a:solidFill>
              <a:latin typeface="Verdana" pitchFamily="34" charset="0"/>
              <a:cs typeface="Arial" charset="0"/>
            </a:endParaRPr>
          </a:p>
          <a:p>
            <a:pPr eaLnBrk="1" hangingPunct="1"/>
            <a:r>
              <a:rPr lang="es-UY" sz="900" dirty="0" smtClean="0">
                <a:solidFill>
                  <a:srgbClr val="000000"/>
                </a:solidFill>
                <a:latin typeface="Verdana" pitchFamily="34" charset="0"/>
                <a:cs typeface="Arial" charset="0"/>
              </a:rPr>
              <a:t>                     GRABACIÓN DEL REGISTRO (</a:t>
            </a:r>
            <a:r>
              <a:rPr lang="es-UY" sz="900" dirty="0" err="1" smtClean="0">
                <a:solidFill>
                  <a:srgbClr val="000000"/>
                </a:solidFill>
                <a:latin typeface="Verdana" pitchFamily="34" charset="0"/>
                <a:cs typeface="Arial" charset="0"/>
              </a:rPr>
              <a:t>insert</a:t>
            </a:r>
            <a:r>
              <a:rPr lang="es-UY" sz="900" dirty="0" smtClean="0">
                <a:solidFill>
                  <a:srgbClr val="000000"/>
                </a:solidFill>
                <a:latin typeface="Verdana" pitchFamily="34" charset="0"/>
                <a:cs typeface="Arial" charset="0"/>
              </a:rPr>
              <a:t>, </a:t>
            </a:r>
            <a:r>
              <a:rPr lang="es-UY" sz="900" dirty="0" err="1" smtClean="0">
                <a:solidFill>
                  <a:srgbClr val="000000"/>
                </a:solidFill>
                <a:latin typeface="Verdana" pitchFamily="34" charset="0"/>
                <a:cs typeface="Arial" charset="0"/>
              </a:rPr>
              <a:t>update</a:t>
            </a:r>
            <a:r>
              <a:rPr lang="es-UY" sz="900" dirty="0" smtClean="0">
                <a:solidFill>
                  <a:srgbClr val="000000"/>
                </a:solidFill>
                <a:latin typeface="Verdana" pitchFamily="34" charset="0"/>
                <a:cs typeface="Arial" charset="0"/>
              </a:rPr>
              <a:t>, </a:t>
            </a:r>
            <a:r>
              <a:rPr lang="es-UY" sz="900" dirty="0" err="1" smtClean="0">
                <a:solidFill>
                  <a:srgbClr val="000000"/>
                </a:solidFill>
                <a:latin typeface="Verdana" pitchFamily="34" charset="0"/>
                <a:cs typeface="Arial" charset="0"/>
              </a:rPr>
              <a:t>delete</a:t>
            </a:r>
            <a:r>
              <a:rPr lang="es-UY" sz="900" dirty="0" smtClean="0">
                <a:solidFill>
                  <a:srgbClr val="000000"/>
                </a:solidFill>
                <a:latin typeface="Verdana" pitchFamily="34" charset="0"/>
                <a:cs typeface="Arial" charset="0"/>
              </a:rPr>
              <a:t> según corresponda)</a:t>
            </a:r>
          </a:p>
          <a:p>
            <a:pPr eaLnBrk="1" hangingPunct="1"/>
            <a:r>
              <a:rPr lang="es-UY" sz="900" dirty="0" smtClean="0">
                <a:solidFill>
                  <a:srgbClr val="CC0000"/>
                </a:solidFill>
                <a:latin typeface="Verdana" pitchFamily="34" charset="0"/>
                <a:cs typeface="Arial" charset="0"/>
              </a:rPr>
              <a:t>                     </a:t>
            </a:r>
            <a:r>
              <a:rPr lang="es-UY" sz="900" dirty="0" err="1" smtClean="0">
                <a:solidFill>
                  <a:srgbClr val="CC0000"/>
                </a:solidFill>
                <a:latin typeface="Verdana" pitchFamily="34" charset="0"/>
                <a:cs typeface="Arial" charset="0"/>
              </a:rPr>
              <a:t>AfterInsert</a:t>
            </a:r>
            <a:r>
              <a:rPr lang="es-UY" sz="900" dirty="0" smtClean="0">
                <a:solidFill>
                  <a:srgbClr val="CC0000"/>
                </a:solidFill>
                <a:latin typeface="Verdana" pitchFamily="34" charset="0"/>
                <a:cs typeface="Arial" charset="0"/>
              </a:rPr>
              <a:t> – </a:t>
            </a:r>
            <a:r>
              <a:rPr lang="es-UY" sz="900" dirty="0" err="1" smtClean="0">
                <a:solidFill>
                  <a:srgbClr val="CC0000"/>
                </a:solidFill>
                <a:latin typeface="Verdana" pitchFamily="34" charset="0"/>
                <a:cs typeface="Arial" charset="0"/>
              </a:rPr>
              <a:t>AfterUpdate</a:t>
            </a:r>
            <a:r>
              <a:rPr lang="es-UY" sz="900" dirty="0" smtClean="0">
                <a:solidFill>
                  <a:srgbClr val="CC0000"/>
                </a:solidFill>
                <a:latin typeface="Verdana" pitchFamily="34" charset="0"/>
                <a:cs typeface="Arial" charset="0"/>
              </a:rPr>
              <a:t> – </a:t>
            </a:r>
            <a:r>
              <a:rPr lang="es-UY" sz="900" dirty="0" err="1" smtClean="0">
                <a:solidFill>
                  <a:srgbClr val="CC0000"/>
                </a:solidFill>
                <a:latin typeface="Verdana" pitchFamily="34" charset="0"/>
                <a:cs typeface="Arial" charset="0"/>
              </a:rPr>
              <a:t>AfterDelete</a:t>
            </a:r>
            <a:endParaRPr lang="es-UY" sz="900" dirty="0" smtClean="0">
              <a:solidFill>
                <a:srgbClr val="000000"/>
              </a:solidFill>
              <a:latin typeface="Verdana" pitchFamily="34" charset="0"/>
              <a:cs typeface="Arial" charset="0"/>
            </a:endParaRPr>
          </a:p>
          <a:p>
            <a:endParaRPr lang="es-UY" sz="900" dirty="0" smtClean="0">
              <a:solidFill>
                <a:srgbClr val="000000"/>
              </a:solidFill>
              <a:latin typeface="Verdana" pitchFamily="34" charset="0"/>
              <a:cs typeface="Arial" charset="0"/>
            </a:endParaRPr>
          </a:p>
          <a:p>
            <a:pPr eaLnBrk="1" hangingPunct="1"/>
            <a:r>
              <a:rPr lang="es-UY" sz="900" dirty="0" smtClean="0">
                <a:solidFill>
                  <a:srgbClr val="000000"/>
                </a:solidFill>
                <a:latin typeface="Verdana" pitchFamily="34" charset="0"/>
                <a:cs typeface="Arial" charset="0"/>
              </a:rPr>
              <a:t>	VALIDACIÓN DE LOS DATOS LÍNEA</a:t>
            </a:r>
          </a:p>
          <a:p>
            <a:pPr eaLnBrk="1" hangingPunct="1"/>
            <a:r>
              <a:rPr lang="es-UY" sz="900" dirty="0" smtClean="0">
                <a:solidFill>
                  <a:srgbClr val="000000"/>
                </a:solidFill>
                <a:latin typeface="Verdana" pitchFamily="34" charset="0"/>
                <a:cs typeface="Arial" charset="0"/>
              </a:rPr>
              <a:t>	</a:t>
            </a:r>
            <a:r>
              <a:rPr lang="es-UY" sz="900" dirty="0" err="1" smtClean="0">
                <a:solidFill>
                  <a:srgbClr val="CC0000"/>
                </a:solidFill>
                <a:latin typeface="Verdana" pitchFamily="34" charset="0"/>
                <a:cs typeface="Arial" charset="0"/>
              </a:rPr>
              <a:t>AfterValidate</a:t>
            </a:r>
            <a:r>
              <a:rPr lang="es-UY" sz="900" dirty="0" smtClean="0">
                <a:solidFill>
                  <a:srgbClr val="CC0000"/>
                </a:solidFill>
                <a:latin typeface="Verdana" pitchFamily="34" charset="0"/>
                <a:cs typeface="Arial" charset="0"/>
              </a:rPr>
              <a:t> – </a:t>
            </a:r>
            <a:r>
              <a:rPr lang="es-UY" sz="900" dirty="0" err="1" smtClean="0">
                <a:solidFill>
                  <a:srgbClr val="CC0000"/>
                </a:solidFill>
                <a:latin typeface="Verdana" pitchFamily="34" charset="0"/>
                <a:cs typeface="Arial" charset="0"/>
              </a:rPr>
              <a:t>BeforeInsert</a:t>
            </a:r>
            <a:r>
              <a:rPr lang="es-UY" sz="900" dirty="0" smtClean="0">
                <a:solidFill>
                  <a:srgbClr val="CC0000"/>
                </a:solidFill>
                <a:latin typeface="Verdana" pitchFamily="34" charset="0"/>
                <a:cs typeface="Arial" charset="0"/>
              </a:rPr>
              <a:t> – </a:t>
            </a:r>
            <a:r>
              <a:rPr lang="es-UY" sz="900" dirty="0" err="1" smtClean="0">
                <a:solidFill>
                  <a:srgbClr val="CC0000"/>
                </a:solidFill>
                <a:latin typeface="Verdana" pitchFamily="34" charset="0"/>
                <a:cs typeface="Arial" charset="0"/>
              </a:rPr>
              <a:t>BeforeUpdate</a:t>
            </a:r>
            <a:r>
              <a:rPr lang="es-UY" sz="900" dirty="0" smtClean="0">
                <a:solidFill>
                  <a:srgbClr val="CC0000"/>
                </a:solidFill>
                <a:latin typeface="Verdana" pitchFamily="34" charset="0"/>
                <a:cs typeface="Arial" charset="0"/>
              </a:rPr>
              <a:t> – </a:t>
            </a:r>
            <a:r>
              <a:rPr lang="es-UY" sz="900" dirty="0" err="1" smtClean="0">
                <a:solidFill>
                  <a:srgbClr val="CC0000"/>
                </a:solidFill>
                <a:latin typeface="Verdana" pitchFamily="34" charset="0"/>
                <a:cs typeface="Arial" charset="0"/>
              </a:rPr>
              <a:t>BeforeDelete</a:t>
            </a:r>
            <a:endParaRPr lang="es-UY" sz="900" dirty="0" smtClean="0">
              <a:solidFill>
                <a:srgbClr val="CC0000"/>
              </a:solidFill>
              <a:latin typeface="Verdana" pitchFamily="34" charset="0"/>
              <a:cs typeface="Arial" charset="0"/>
            </a:endParaRPr>
          </a:p>
          <a:p>
            <a:pPr eaLnBrk="1" hangingPunct="1"/>
            <a:r>
              <a:rPr lang="es-UY" sz="900" dirty="0" smtClean="0">
                <a:solidFill>
                  <a:srgbClr val="000000"/>
                </a:solidFill>
                <a:latin typeface="Verdana" pitchFamily="34" charset="0"/>
                <a:cs typeface="Arial" charset="0"/>
              </a:rPr>
              <a:t>	GRABACIÓN DEL REGISTRO (</a:t>
            </a:r>
            <a:r>
              <a:rPr lang="es-UY" sz="900" dirty="0" err="1" smtClean="0">
                <a:solidFill>
                  <a:srgbClr val="000000"/>
                </a:solidFill>
                <a:latin typeface="Verdana" pitchFamily="34" charset="0"/>
                <a:cs typeface="Arial" charset="0"/>
              </a:rPr>
              <a:t>insert</a:t>
            </a:r>
            <a:r>
              <a:rPr lang="es-UY" sz="900" dirty="0" smtClean="0">
                <a:solidFill>
                  <a:srgbClr val="000000"/>
                </a:solidFill>
                <a:latin typeface="Verdana" pitchFamily="34" charset="0"/>
                <a:cs typeface="Arial" charset="0"/>
              </a:rPr>
              <a:t>, </a:t>
            </a:r>
            <a:r>
              <a:rPr lang="es-UY" sz="900" dirty="0" err="1" smtClean="0">
                <a:solidFill>
                  <a:srgbClr val="000000"/>
                </a:solidFill>
                <a:latin typeface="Verdana" pitchFamily="34" charset="0"/>
                <a:cs typeface="Arial" charset="0"/>
              </a:rPr>
              <a:t>update</a:t>
            </a:r>
            <a:r>
              <a:rPr lang="es-UY" sz="900" dirty="0" smtClean="0">
                <a:solidFill>
                  <a:srgbClr val="000000"/>
                </a:solidFill>
                <a:latin typeface="Verdana" pitchFamily="34" charset="0"/>
                <a:cs typeface="Arial" charset="0"/>
              </a:rPr>
              <a:t>, </a:t>
            </a:r>
            <a:r>
              <a:rPr lang="es-UY" sz="900" dirty="0" err="1" smtClean="0">
                <a:solidFill>
                  <a:srgbClr val="000000"/>
                </a:solidFill>
                <a:latin typeface="Verdana" pitchFamily="34" charset="0"/>
                <a:cs typeface="Arial" charset="0"/>
              </a:rPr>
              <a:t>delete</a:t>
            </a:r>
            <a:r>
              <a:rPr lang="es-UY" sz="900" dirty="0" smtClean="0">
                <a:solidFill>
                  <a:srgbClr val="000000"/>
                </a:solidFill>
                <a:latin typeface="Verdana" pitchFamily="34" charset="0"/>
                <a:cs typeface="Arial" charset="0"/>
              </a:rPr>
              <a:t> según corresponda)</a:t>
            </a:r>
          </a:p>
          <a:p>
            <a:pPr eaLnBrk="1" hangingPunct="1"/>
            <a:r>
              <a:rPr lang="es-UY" sz="900" dirty="0" smtClean="0">
                <a:solidFill>
                  <a:srgbClr val="000000"/>
                </a:solidFill>
                <a:latin typeface="Verdana" pitchFamily="34" charset="0"/>
                <a:cs typeface="Arial" charset="0"/>
              </a:rPr>
              <a:t>	</a:t>
            </a:r>
            <a:r>
              <a:rPr lang="es-UY" sz="900" dirty="0" err="1" smtClean="0">
                <a:solidFill>
                  <a:srgbClr val="CC0000"/>
                </a:solidFill>
                <a:latin typeface="Verdana" pitchFamily="34" charset="0"/>
                <a:cs typeface="Arial" charset="0"/>
              </a:rPr>
              <a:t>AfterInsert</a:t>
            </a:r>
            <a:r>
              <a:rPr lang="es-UY" sz="900" dirty="0" smtClean="0">
                <a:solidFill>
                  <a:srgbClr val="CC0000"/>
                </a:solidFill>
                <a:latin typeface="Verdana" pitchFamily="34" charset="0"/>
                <a:cs typeface="Arial" charset="0"/>
              </a:rPr>
              <a:t> – </a:t>
            </a:r>
            <a:r>
              <a:rPr lang="es-UY" sz="900" dirty="0" err="1" smtClean="0">
                <a:solidFill>
                  <a:srgbClr val="CC0000"/>
                </a:solidFill>
                <a:latin typeface="Verdana" pitchFamily="34" charset="0"/>
                <a:cs typeface="Arial" charset="0"/>
              </a:rPr>
              <a:t>AfterUpdate</a:t>
            </a:r>
            <a:r>
              <a:rPr lang="es-UY" sz="900" dirty="0" smtClean="0">
                <a:solidFill>
                  <a:srgbClr val="CC0000"/>
                </a:solidFill>
                <a:latin typeface="Verdana" pitchFamily="34" charset="0"/>
                <a:cs typeface="Arial" charset="0"/>
              </a:rPr>
              <a:t> – </a:t>
            </a:r>
            <a:r>
              <a:rPr lang="es-UY" sz="900" dirty="0" err="1" smtClean="0">
                <a:solidFill>
                  <a:srgbClr val="CC0000"/>
                </a:solidFill>
                <a:latin typeface="Verdana" pitchFamily="34" charset="0"/>
                <a:cs typeface="Arial" charset="0"/>
              </a:rPr>
              <a:t>AfterDelete</a:t>
            </a:r>
            <a:endParaRPr lang="es-UY" sz="900" dirty="0" smtClean="0">
              <a:solidFill>
                <a:srgbClr val="CC0000"/>
              </a:solidFill>
              <a:latin typeface="Verdana" pitchFamily="34" charset="0"/>
              <a:cs typeface="Arial" charset="0"/>
            </a:endParaRPr>
          </a:p>
          <a:p>
            <a:pPr eaLnBrk="1" hangingPunct="1"/>
            <a:endParaRPr lang="es-UY" sz="900" dirty="0" smtClean="0">
              <a:latin typeface="Verdana" pitchFamily="34" charset="0"/>
              <a:cs typeface="Arial" charset="0"/>
            </a:endParaRPr>
          </a:p>
          <a:p>
            <a:pPr eaLnBrk="1" hangingPunct="1"/>
            <a:r>
              <a:rPr lang="es-UY" sz="900" b="1" dirty="0" smtClean="0">
                <a:latin typeface="Verdana" pitchFamily="34" charset="0"/>
                <a:cs typeface="Arial" charset="0"/>
              </a:rPr>
              <a:t>                     ABANDONAR NIVEL 2</a:t>
            </a:r>
          </a:p>
          <a:p>
            <a:pPr eaLnBrk="1" hangingPunct="1"/>
            <a:r>
              <a:rPr lang="es-UY" sz="900" b="1" dirty="0" smtClean="0">
                <a:latin typeface="Verdana" pitchFamily="34" charset="0"/>
                <a:cs typeface="Arial" charset="0"/>
              </a:rPr>
              <a:t>                     </a:t>
            </a:r>
            <a:r>
              <a:rPr lang="es-UY" sz="900" b="1" dirty="0" err="1" smtClean="0">
                <a:solidFill>
                  <a:srgbClr val="CC0000"/>
                </a:solidFill>
                <a:latin typeface="Verdana" pitchFamily="34" charset="0"/>
                <a:cs typeface="Arial" charset="0"/>
              </a:rPr>
              <a:t>AfterLevel</a:t>
            </a:r>
            <a:r>
              <a:rPr lang="es-UY" sz="900" b="1" dirty="0" smtClean="0">
                <a:solidFill>
                  <a:srgbClr val="CC0000"/>
                </a:solidFill>
                <a:latin typeface="Verdana" pitchFamily="34" charset="0"/>
                <a:cs typeface="Arial" charset="0"/>
              </a:rPr>
              <a:t> - </a:t>
            </a:r>
            <a:r>
              <a:rPr lang="es-UY" sz="900" b="1" dirty="0" err="1" smtClean="0">
                <a:solidFill>
                  <a:srgbClr val="CC0000"/>
                </a:solidFill>
                <a:latin typeface="Verdana" pitchFamily="34" charset="0"/>
                <a:cs typeface="Arial" charset="0"/>
              </a:rPr>
              <a:t>BeforeComplete</a:t>
            </a:r>
            <a:endParaRPr lang="es-UY" sz="900" b="1" dirty="0" smtClean="0">
              <a:solidFill>
                <a:srgbClr val="CC0000"/>
              </a:solidFill>
              <a:latin typeface="Verdana" pitchFamily="34" charset="0"/>
              <a:cs typeface="Arial" charset="0"/>
            </a:endParaRPr>
          </a:p>
          <a:p>
            <a:pPr eaLnBrk="1" hangingPunct="1"/>
            <a:r>
              <a:rPr lang="es-UY" sz="900" b="1" dirty="0" smtClean="0">
                <a:solidFill>
                  <a:srgbClr val="CC0000"/>
                </a:solidFill>
                <a:latin typeface="Verdana" pitchFamily="34" charset="0"/>
                <a:cs typeface="Arial" charset="0"/>
              </a:rPr>
              <a:t>                     </a:t>
            </a:r>
            <a:r>
              <a:rPr lang="es-UY" sz="900" b="1" dirty="0" smtClean="0">
                <a:latin typeface="Verdana" pitchFamily="34" charset="0"/>
                <a:cs typeface="Arial" charset="0"/>
              </a:rPr>
              <a:t>COMMIT</a:t>
            </a:r>
          </a:p>
          <a:p>
            <a:pPr eaLnBrk="1" hangingPunct="1"/>
            <a:r>
              <a:rPr lang="es-UY" sz="900" b="1" dirty="0" smtClean="0">
                <a:latin typeface="Verdana" pitchFamily="34" charset="0"/>
                <a:cs typeface="Arial" charset="0"/>
              </a:rPr>
              <a:t>                     </a:t>
            </a:r>
            <a:r>
              <a:rPr lang="es-UY" sz="900" b="1" dirty="0" err="1" smtClean="0">
                <a:solidFill>
                  <a:srgbClr val="CC0000"/>
                </a:solidFill>
                <a:latin typeface="Verdana" pitchFamily="34" charset="0"/>
                <a:cs typeface="Arial" charset="0"/>
              </a:rPr>
              <a:t>AfterComplete</a:t>
            </a:r>
            <a:endParaRPr lang="es-UY" sz="900" b="1" dirty="0" smtClean="0">
              <a:solidFill>
                <a:srgbClr val="CC0000"/>
              </a:solidFill>
              <a:latin typeface="Verdana" pitchFamily="34" charset="0"/>
              <a:cs typeface="Arial" charset="0"/>
            </a:endParaRPr>
          </a:p>
          <a:p>
            <a:pPr eaLnBrk="1" hangingPunct="1"/>
            <a:endParaRPr lang="es-UY" sz="900" b="1" dirty="0" smtClean="0">
              <a:solidFill>
                <a:srgbClr val="CC0000"/>
              </a:solidFill>
              <a:latin typeface="Verdana" pitchFamily="34" charset="0"/>
              <a:cs typeface="Arial" charset="0"/>
            </a:endParaRPr>
          </a:p>
          <a:p>
            <a:pPr eaLnBrk="1" hangingPunct="1"/>
            <a:endParaRPr lang="en-US" sz="900" b="1" dirty="0" smtClean="0">
              <a:solidFill>
                <a:srgbClr val="000080"/>
              </a:solidFill>
              <a:latin typeface="Verdana" pitchFamily="34" charset="0"/>
              <a:cs typeface="Arial" charset="0"/>
            </a:endParaRPr>
          </a:p>
        </p:txBody>
      </p:sp>
      <p:sp>
        <p:nvSpPr>
          <p:cNvPr id="6" name="Line 3"/>
          <p:cNvSpPr>
            <a:spLocks noChangeShapeType="1"/>
          </p:cNvSpPr>
          <p:nvPr/>
        </p:nvSpPr>
        <p:spPr bwMode="auto">
          <a:xfrm>
            <a:off x="1295400" y="4419600"/>
            <a:ext cx="0" cy="1981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es-UY"/>
          </a:p>
        </p:txBody>
      </p:sp>
      <p:sp>
        <p:nvSpPr>
          <p:cNvPr id="7" name="Text Box 4"/>
          <p:cNvSpPr txBox="1">
            <a:spLocks noChangeArrowheads="1"/>
          </p:cNvSpPr>
          <p:nvPr/>
        </p:nvSpPr>
        <p:spPr bwMode="auto">
          <a:xfrm rot="16200000">
            <a:off x="754857" y="5188743"/>
            <a:ext cx="5334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03" tIns="46646" rIns="89703" bIns="46646">
            <a:spAutoFit/>
          </a:bodyPr>
          <a:lstStyle>
            <a:lvl1pPr defTabSz="911225" eaLnBrk="0" hangingPunct="0">
              <a:defRPr sz="2000">
                <a:solidFill>
                  <a:schemeClr val="tx1"/>
                </a:solidFill>
                <a:latin typeface="Arial" charset="0"/>
              </a:defRPr>
            </a:lvl1pPr>
            <a:lvl2pPr marL="742950" indent="-285750" defTabSz="911225" eaLnBrk="0" hangingPunct="0">
              <a:defRPr sz="2000">
                <a:solidFill>
                  <a:schemeClr val="tx1"/>
                </a:solidFill>
                <a:latin typeface="Arial" charset="0"/>
              </a:defRPr>
            </a:lvl2pPr>
            <a:lvl3pPr marL="1143000" indent="-228600" defTabSz="911225" eaLnBrk="0" hangingPunct="0">
              <a:defRPr sz="2000">
                <a:solidFill>
                  <a:schemeClr val="tx1"/>
                </a:solidFill>
                <a:latin typeface="Arial" charset="0"/>
              </a:defRPr>
            </a:lvl3pPr>
            <a:lvl4pPr marL="1600200" indent="-228600" defTabSz="911225" eaLnBrk="0" hangingPunct="0">
              <a:defRPr sz="2000">
                <a:solidFill>
                  <a:schemeClr val="tx1"/>
                </a:solidFill>
                <a:latin typeface="Arial" charset="0"/>
              </a:defRPr>
            </a:lvl4pPr>
            <a:lvl5pPr marL="2057400" indent="-228600" defTabSz="911225" eaLnBrk="0" hangingPunct="0">
              <a:defRPr sz="2000">
                <a:solidFill>
                  <a:schemeClr val="tx1"/>
                </a:solidFill>
                <a:latin typeface="Arial" charset="0"/>
              </a:defRPr>
            </a:lvl5pPr>
            <a:lvl6pPr marL="2514600" indent="-228600" defTabSz="911225" eaLnBrk="0" fontAlgn="base" hangingPunct="0">
              <a:spcBef>
                <a:spcPct val="0"/>
              </a:spcBef>
              <a:spcAft>
                <a:spcPct val="0"/>
              </a:spcAft>
              <a:defRPr sz="2000">
                <a:solidFill>
                  <a:schemeClr val="tx1"/>
                </a:solidFill>
                <a:latin typeface="Arial" charset="0"/>
              </a:defRPr>
            </a:lvl6pPr>
            <a:lvl7pPr marL="2971800" indent="-228600" defTabSz="911225" eaLnBrk="0" fontAlgn="base" hangingPunct="0">
              <a:spcBef>
                <a:spcPct val="0"/>
              </a:spcBef>
              <a:spcAft>
                <a:spcPct val="0"/>
              </a:spcAft>
              <a:defRPr sz="2000">
                <a:solidFill>
                  <a:schemeClr val="tx1"/>
                </a:solidFill>
                <a:latin typeface="Arial" charset="0"/>
              </a:defRPr>
            </a:lvl7pPr>
            <a:lvl8pPr marL="3429000" indent="-228600" defTabSz="911225" eaLnBrk="0" fontAlgn="base" hangingPunct="0">
              <a:spcBef>
                <a:spcPct val="0"/>
              </a:spcBef>
              <a:spcAft>
                <a:spcPct val="0"/>
              </a:spcAft>
              <a:defRPr sz="2000">
                <a:solidFill>
                  <a:schemeClr val="tx1"/>
                </a:solidFill>
                <a:latin typeface="Arial" charset="0"/>
              </a:defRPr>
            </a:lvl8pPr>
            <a:lvl9pPr marL="3886200" indent="-228600" defTabSz="911225" eaLnBrk="0" fontAlgn="base" hangingPunct="0">
              <a:spcBef>
                <a:spcPct val="0"/>
              </a:spcBef>
              <a:spcAft>
                <a:spcPct val="0"/>
              </a:spcAft>
              <a:defRPr sz="2000">
                <a:solidFill>
                  <a:schemeClr val="tx1"/>
                </a:solidFill>
                <a:latin typeface="Arial" charset="0"/>
              </a:defRPr>
            </a:lvl9pPr>
          </a:lstStyle>
          <a:p>
            <a:pPr algn="r" eaLnBrk="1" hangingPunct="1"/>
            <a:r>
              <a:rPr lang="es-UY" sz="800" dirty="0">
                <a:latin typeface="Verdana" pitchFamily="34" charset="0"/>
              </a:rPr>
              <a:t>tiempo</a:t>
            </a:r>
          </a:p>
        </p:txBody>
      </p:sp>
      <p:sp>
        <p:nvSpPr>
          <p:cNvPr id="8" name="AutoShape 7"/>
          <p:cNvSpPr>
            <a:spLocks noChangeArrowheads="1"/>
          </p:cNvSpPr>
          <p:nvPr/>
        </p:nvSpPr>
        <p:spPr bwMode="auto">
          <a:xfrm rot="5400000" flipH="1">
            <a:off x="5591176" y="5253037"/>
            <a:ext cx="544512" cy="2841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es-UY"/>
          </a:p>
        </p:txBody>
      </p:sp>
      <p:sp>
        <p:nvSpPr>
          <p:cNvPr id="9" name="Text Box 8"/>
          <p:cNvSpPr txBox="1">
            <a:spLocks noChangeArrowheads="1"/>
          </p:cNvSpPr>
          <p:nvPr/>
        </p:nvSpPr>
        <p:spPr bwMode="auto">
          <a:xfrm>
            <a:off x="6178550" y="5122863"/>
            <a:ext cx="4508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03" tIns="46646" rIns="89703" bIns="46646">
            <a:spAutoFit/>
          </a:bodyPr>
          <a:lstStyle>
            <a:lvl1pPr defTabSz="911225" eaLnBrk="0" hangingPunct="0">
              <a:defRPr sz="2000">
                <a:solidFill>
                  <a:schemeClr val="tx1"/>
                </a:solidFill>
                <a:latin typeface="Arial" charset="0"/>
              </a:defRPr>
            </a:lvl1pPr>
            <a:lvl2pPr marL="742950" indent="-285750" defTabSz="911225" eaLnBrk="0" hangingPunct="0">
              <a:defRPr sz="2000">
                <a:solidFill>
                  <a:schemeClr val="tx1"/>
                </a:solidFill>
                <a:latin typeface="Arial" charset="0"/>
              </a:defRPr>
            </a:lvl2pPr>
            <a:lvl3pPr marL="1143000" indent="-228600" defTabSz="911225" eaLnBrk="0" hangingPunct="0">
              <a:defRPr sz="2000">
                <a:solidFill>
                  <a:schemeClr val="tx1"/>
                </a:solidFill>
                <a:latin typeface="Arial" charset="0"/>
              </a:defRPr>
            </a:lvl3pPr>
            <a:lvl4pPr marL="1600200" indent="-228600" defTabSz="911225" eaLnBrk="0" hangingPunct="0">
              <a:defRPr sz="2000">
                <a:solidFill>
                  <a:schemeClr val="tx1"/>
                </a:solidFill>
                <a:latin typeface="Arial" charset="0"/>
              </a:defRPr>
            </a:lvl4pPr>
            <a:lvl5pPr marL="2057400" indent="-228600" defTabSz="911225" eaLnBrk="0" hangingPunct="0">
              <a:defRPr sz="2000">
                <a:solidFill>
                  <a:schemeClr val="tx1"/>
                </a:solidFill>
                <a:latin typeface="Arial" charset="0"/>
              </a:defRPr>
            </a:lvl5pPr>
            <a:lvl6pPr marL="2514600" indent="-228600" defTabSz="911225" eaLnBrk="0" fontAlgn="base" hangingPunct="0">
              <a:spcBef>
                <a:spcPct val="0"/>
              </a:spcBef>
              <a:spcAft>
                <a:spcPct val="0"/>
              </a:spcAft>
              <a:defRPr sz="2000">
                <a:solidFill>
                  <a:schemeClr val="tx1"/>
                </a:solidFill>
                <a:latin typeface="Arial" charset="0"/>
              </a:defRPr>
            </a:lvl6pPr>
            <a:lvl7pPr marL="2971800" indent="-228600" defTabSz="911225" eaLnBrk="0" fontAlgn="base" hangingPunct="0">
              <a:spcBef>
                <a:spcPct val="0"/>
              </a:spcBef>
              <a:spcAft>
                <a:spcPct val="0"/>
              </a:spcAft>
              <a:defRPr sz="2000">
                <a:solidFill>
                  <a:schemeClr val="tx1"/>
                </a:solidFill>
                <a:latin typeface="Arial" charset="0"/>
              </a:defRPr>
            </a:lvl7pPr>
            <a:lvl8pPr marL="3429000" indent="-228600" defTabSz="911225" eaLnBrk="0" fontAlgn="base" hangingPunct="0">
              <a:spcBef>
                <a:spcPct val="0"/>
              </a:spcBef>
              <a:spcAft>
                <a:spcPct val="0"/>
              </a:spcAft>
              <a:defRPr sz="2000">
                <a:solidFill>
                  <a:schemeClr val="tx1"/>
                </a:solidFill>
                <a:latin typeface="Arial" charset="0"/>
              </a:defRPr>
            </a:lvl8pPr>
            <a:lvl9pPr marL="3886200" indent="-228600" defTabSz="911225" eaLnBrk="0" fontAlgn="base" hangingPunct="0">
              <a:spcBef>
                <a:spcPct val="0"/>
              </a:spcBef>
              <a:spcAft>
                <a:spcPct val="0"/>
              </a:spcAft>
              <a:defRPr sz="2000">
                <a:solidFill>
                  <a:schemeClr val="tx1"/>
                </a:solidFill>
                <a:latin typeface="Arial" charset="0"/>
              </a:defRPr>
            </a:lvl9pPr>
          </a:lstStyle>
          <a:p>
            <a:pPr algn="r" eaLnBrk="1" hangingPunct="1"/>
            <a:r>
              <a:rPr lang="es-UY" sz="1000">
                <a:latin typeface="Verdana" pitchFamily="34" charset="0"/>
              </a:rPr>
              <a:t>loop</a:t>
            </a:r>
          </a:p>
        </p:txBody>
      </p:sp>
      <p:sp>
        <p:nvSpPr>
          <p:cNvPr id="10" name="Line 5"/>
          <p:cNvSpPr>
            <a:spLocks noChangeShapeType="1"/>
          </p:cNvSpPr>
          <p:nvPr/>
        </p:nvSpPr>
        <p:spPr bwMode="auto">
          <a:xfrm>
            <a:off x="1524000" y="1905000"/>
            <a:ext cx="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es-UY"/>
          </a:p>
        </p:txBody>
      </p:sp>
      <p:sp>
        <p:nvSpPr>
          <p:cNvPr id="11" name="Text Box 6"/>
          <p:cNvSpPr txBox="1">
            <a:spLocks noChangeArrowheads="1"/>
          </p:cNvSpPr>
          <p:nvPr/>
        </p:nvSpPr>
        <p:spPr bwMode="auto">
          <a:xfrm rot="16200000">
            <a:off x="1059657" y="2140743"/>
            <a:ext cx="5334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03" tIns="46646" rIns="89703" bIns="46646">
            <a:spAutoFit/>
          </a:bodyPr>
          <a:lstStyle>
            <a:lvl1pPr defTabSz="911225" eaLnBrk="0" hangingPunct="0">
              <a:defRPr sz="2000">
                <a:solidFill>
                  <a:schemeClr val="tx1"/>
                </a:solidFill>
                <a:latin typeface="Arial" charset="0"/>
              </a:defRPr>
            </a:lvl1pPr>
            <a:lvl2pPr marL="742950" indent="-285750" defTabSz="911225" eaLnBrk="0" hangingPunct="0">
              <a:defRPr sz="2000">
                <a:solidFill>
                  <a:schemeClr val="tx1"/>
                </a:solidFill>
                <a:latin typeface="Arial" charset="0"/>
              </a:defRPr>
            </a:lvl2pPr>
            <a:lvl3pPr marL="1143000" indent="-228600" defTabSz="911225" eaLnBrk="0" hangingPunct="0">
              <a:defRPr sz="2000">
                <a:solidFill>
                  <a:schemeClr val="tx1"/>
                </a:solidFill>
                <a:latin typeface="Arial" charset="0"/>
              </a:defRPr>
            </a:lvl3pPr>
            <a:lvl4pPr marL="1600200" indent="-228600" defTabSz="911225" eaLnBrk="0" hangingPunct="0">
              <a:defRPr sz="2000">
                <a:solidFill>
                  <a:schemeClr val="tx1"/>
                </a:solidFill>
                <a:latin typeface="Arial" charset="0"/>
              </a:defRPr>
            </a:lvl4pPr>
            <a:lvl5pPr marL="2057400" indent="-228600" defTabSz="911225" eaLnBrk="0" hangingPunct="0">
              <a:defRPr sz="2000">
                <a:solidFill>
                  <a:schemeClr val="tx1"/>
                </a:solidFill>
                <a:latin typeface="Arial" charset="0"/>
              </a:defRPr>
            </a:lvl5pPr>
            <a:lvl6pPr marL="2514600" indent="-228600" defTabSz="911225" eaLnBrk="0" fontAlgn="base" hangingPunct="0">
              <a:spcBef>
                <a:spcPct val="0"/>
              </a:spcBef>
              <a:spcAft>
                <a:spcPct val="0"/>
              </a:spcAft>
              <a:defRPr sz="2000">
                <a:solidFill>
                  <a:schemeClr val="tx1"/>
                </a:solidFill>
                <a:latin typeface="Arial" charset="0"/>
              </a:defRPr>
            </a:lvl6pPr>
            <a:lvl7pPr marL="2971800" indent="-228600" defTabSz="911225" eaLnBrk="0" fontAlgn="base" hangingPunct="0">
              <a:spcBef>
                <a:spcPct val="0"/>
              </a:spcBef>
              <a:spcAft>
                <a:spcPct val="0"/>
              </a:spcAft>
              <a:defRPr sz="2000">
                <a:solidFill>
                  <a:schemeClr val="tx1"/>
                </a:solidFill>
                <a:latin typeface="Arial" charset="0"/>
              </a:defRPr>
            </a:lvl7pPr>
            <a:lvl8pPr marL="3429000" indent="-228600" defTabSz="911225" eaLnBrk="0" fontAlgn="base" hangingPunct="0">
              <a:spcBef>
                <a:spcPct val="0"/>
              </a:spcBef>
              <a:spcAft>
                <a:spcPct val="0"/>
              </a:spcAft>
              <a:defRPr sz="2000">
                <a:solidFill>
                  <a:schemeClr val="tx1"/>
                </a:solidFill>
                <a:latin typeface="Arial" charset="0"/>
              </a:defRPr>
            </a:lvl8pPr>
            <a:lvl9pPr marL="3886200" indent="-228600" defTabSz="911225" eaLnBrk="0" fontAlgn="base" hangingPunct="0">
              <a:spcBef>
                <a:spcPct val="0"/>
              </a:spcBef>
              <a:spcAft>
                <a:spcPct val="0"/>
              </a:spcAft>
              <a:defRPr sz="2000">
                <a:solidFill>
                  <a:schemeClr val="tx1"/>
                </a:solidFill>
                <a:latin typeface="Arial" charset="0"/>
              </a:defRPr>
            </a:lvl9pPr>
          </a:lstStyle>
          <a:p>
            <a:pPr algn="r" eaLnBrk="1" hangingPunct="1"/>
            <a:r>
              <a:rPr lang="es-UY" sz="800" dirty="0">
                <a:latin typeface="Verdana" pitchFamily="34" charset="0"/>
              </a:rPr>
              <a:t>tiempo</a:t>
            </a:r>
          </a:p>
        </p:txBody>
      </p:sp>
    </p:spTree>
    <p:extLst>
      <p:ext uri="{BB962C8B-B14F-4D97-AF65-F5344CB8AC3E}">
        <p14:creationId xmlns:p14="http://schemas.microsoft.com/office/powerpoint/2010/main" val="1452765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79768" y="809625"/>
            <a:ext cx="5587682" cy="8373983"/>
          </a:xfrm>
        </p:spPr>
        <p:txBody>
          <a:bodyPr/>
          <a:lstStyle/>
          <a:p>
            <a:pPr algn="just" eaLnBrk="1" hangingPunct="1">
              <a:spcBef>
                <a:spcPts val="100"/>
              </a:spcBef>
              <a:spcAft>
                <a:spcPts val="100"/>
              </a:spcAft>
              <a:defRPr/>
            </a:pPr>
            <a:r>
              <a:rPr lang="es-UY" sz="900" b="1"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Eventos de disparo: </a:t>
            </a:r>
            <a:r>
              <a:rPr lang="es-UY" sz="900" b="1" dirty="0" err="1" smtClean="0">
                <a:effectLst>
                  <a:outerShdw blurRad="38100" dist="38100" dir="2700000" algn="tl">
                    <a:srgbClr val="000000">
                      <a:alpha val="43137"/>
                    </a:srgbClr>
                  </a:outerShdw>
                </a:effectLst>
                <a:latin typeface="Verdana" pitchFamily="34" charset="0"/>
                <a:ea typeface="Verdana" pitchFamily="34" charset="0"/>
                <a:cs typeface="Verdana" pitchFamily="34" charset="0"/>
              </a:rPr>
              <a:t>AfterLevel</a:t>
            </a:r>
            <a:r>
              <a:rPr lang="es-UY" sz="900" b="1"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 </a:t>
            </a:r>
            <a:r>
              <a:rPr lang="es-UY" sz="900" b="1" dirty="0" err="1" smtClean="0">
                <a:effectLst>
                  <a:outerShdw blurRad="38100" dist="38100" dir="2700000" algn="tl">
                    <a:srgbClr val="000000">
                      <a:alpha val="43137"/>
                    </a:srgbClr>
                  </a:outerShdw>
                </a:effectLst>
                <a:latin typeface="Verdana" pitchFamily="34" charset="0"/>
                <a:ea typeface="Verdana" pitchFamily="34" charset="0"/>
                <a:cs typeface="Verdana" pitchFamily="34" charset="0"/>
              </a:rPr>
              <a:t>BeforeComplete</a:t>
            </a:r>
            <a:endParaRPr lang="es-UY" sz="900" b="1"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endParaRPr>
          </a:p>
          <a:p>
            <a:pPr algn="just">
              <a:spcBef>
                <a:spcPts val="100"/>
              </a:spcBef>
              <a:spcAft>
                <a:spcPts val="100"/>
              </a:spcAft>
              <a:defRPr/>
            </a:pPr>
            <a:endParaRPr lang="es-UY" sz="900" dirty="0" smtClean="0">
              <a:latin typeface="Verdana" pitchFamily="34" charset="0"/>
              <a:ea typeface="Verdana" pitchFamily="34" charset="0"/>
              <a:cs typeface="Verdana" pitchFamily="34" charset="0"/>
            </a:endParaRPr>
          </a:p>
          <a:p>
            <a:pPr algn="just">
              <a:spcBef>
                <a:spcPts val="100"/>
              </a:spcBef>
              <a:spcAft>
                <a:spcPts val="100"/>
              </a:spcAft>
              <a:defRPr/>
            </a:pPr>
            <a:r>
              <a:rPr lang="es-UY" sz="900" dirty="0" smtClean="0">
                <a:solidFill>
                  <a:srgbClr val="000000"/>
                </a:solidFill>
                <a:latin typeface="Verdana" pitchFamily="34" charset="0"/>
                <a:ea typeface="Verdana" pitchFamily="34" charset="0"/>
                <a:cs typeface="Verdana" pitchFamily="34" charset="0"/>
              </a:rPr>
              <a:t>El evento de disparo </a:t>
            </a:r>
            <a:r>
              <a:rPr lang="es-UY" sz="900" b="1" dirty="0" err="1" smtClean="0">
                <a:solidFill>
                  <a:srgbClr val="000000"/>
                </a:solidFill>
                <a:latin typeface="Verdana" pitchFamily="34" charset="0"/>
                <a:ea typeface="Verdana" pitchFamily="34" charset="0"/>
                <a:cs typeface="Verdana" pitchFamily="34" charset="0"/>
              </a:rPr>
              <a:t>AfterLevel</a:t>
            </a:r>
            <a:r>
              <a:rPr lang="es-UY" sz="900" b="1" dirty="0" smtClean="0">
                <a:solidFill>
                  <a:srgbClr val="000000"/>
                </a:solidFill>
                <a:latin typeface="Verdana" pitchFamily="34" charset="0"/>
                <a:ea typeface="Verdana" pitchFamily="34" charset="0"/>
                <a:cs typeface="Verdana" pitchFamily="34" charset="0"/>
              </a:rPr>
              <a:t> </a:t>
            </a:r>
            <a:r>
              <a:rPr lang="es-UY" sz="900" dirty="0" smtClean="0">
                <a:solidFill>
                  <a:srgbClr val="000000"/>
                </a:solidFill>
                <a:latin typeface="Verdana" pitchFamily="34" charset="0"/>
                <a:ea typeface="Verdana" pitchFamily="34" charset="0"/>
                <a:cs typeface="Verdana" pitchFamily="34" charset="0"/>
              </a:rPr>
              <a:t>permite definir que una regla se ejecute </a:t>
            </a:r>
            <a:r>
              <a:rPr lang="es-UY" sz="900" b="1" dirty="0" smtClean="0">
                <a:solidFill>
                  <a:srgbClr val="000000"/>
                </a:solidFill>
                <a:latin typeface="Verdana" pitchFamily="34" charset="0"/>
                <a:ea typeface="Verdana" pitchFamily="34" charset="0"/>
                <a:cs typeface="Verdana" pitchFamily="34" charset="0"/>
              </a:rPr>
              <a:t>inmediatamente después de terminar de iterar determinado nivel</a:t>
            </a:r>
            <a:r>
              <a:rPr lang="es-UY" sz="900" dirty="0" smtClean="0">
                <a:solidFill>
                  <a:srgbClr val="000000"/>
                </a:solidFill>
                <a:latin typeface="Verdana" pitchFamily="34" charset="0"/>
                <a:ea typeface="Verdana" pitchFamily="34" charset="0"/>
                <a:cs typeface="Verdana" pitchFamily="34" charset="0"/>
              </a:rPr>
              <a:t>.</a:t>
            </a:r>
          </a:p>
          <a:p>
            <a:pPr algn="just">
              <a:spcBef>
                <a:spcPts val="100"/>
              </a:spcBef>
              <a:spcAft>
                <a:spcPts val="100"/>
              </a:spcAft>
              <a:defRPr/>
            </a:pPr>
            <a:r>
              <a:rPr lang="es-UY" sz="900" dirty="0" smtClean="0">
                <a:solidFill>
                  <a:srgbClr val="000000"/>
                </a:solidFill>
                <a:latin typeface="Verdana" pitchFamily="34" charset="0"/>
                <a:ea typeface="Verdana" pitchFamily="34" charset="0"/>
                <a:cs typeface="Verdana" pitchFamily="34" charset="0"/>
              </a:rPr>
              <a:t> </a:t>
            </a:r>
          </a:p>
          <a:p>
            <a:pPr algn="just">
              <a:spcBef>
                <a:spcPts val="100"/>
              </a:spcBef>
              <a:spcAft>
                <a:spcPts val="100"/>
              </a:spcAft>
              <a:defRPr/>
            </a:pPr>
            <a:r>
              <a:rPr lang="es-UY" sz="900" dirty="0" smtClean="0">
                <a:solidFill>
                  <a:srgbClr val="000000"/>
                </a:solidFill>
                <a:latin typeface="Verdana" pitchFamily="34" charset="0"/>
                <a:ea typeface="Verdana" pitchFamily="34" charset="0"/>
                <a:cs typeface="Verdana" pitchFamily="34" charset="0"/>
              </a:rPr>
              <a:t>SINTAXIS:</a:t>
            </a:r>
            <a:r>
              <a:rPr lang="es-UY" sz="900" b="1" i="1" dirty="0" smtClean="0">
                <a:solidFill>
                  <a:srgbClr val="000080"/>
                </a:solidFill>
                <a:latin typeface="Verdana" pitchFamily="34" charset="0"/>
                <a:ea typeface="Verdana" pitchFamily="34" charset="0"/>
                <a:cs typeface="Verdana" pitchFamily="34" charset="0"/>
              </a:rPr>
              <a:t> </a:t>
            </a:r>
            <a:r>
              <a:rPr lang="es-UY" sz="900" i="1" dirty="0" smtClean="0">
                <a:solidFill>
                  <a:srgbClr val="000000"/>
                </a:solidFill>
                <a:latin typeface="Verdana" pitchFamily="34" charset="0"/>
                <a:ea typeface="Verdana" pitchFamily="34" charset="0"/>
                <a:cs typeface="Verdana" pitchFamily="34" charset="0"/>
              </a:rPr>
              <a:t>regla </a:t>
            </a:r>
            <a:r>
              <a:rPr lang="es-UY" sz="900" dirty="0" smtClean="0">
                <a:solidFill>
                  <a:srgbClr val="000000"/>
                </a:solidFill>
                <a:latin typeface="Verdana" pitchFamily="34" charset="0"/>
                <a:ea typeface="Verdana" pitchFamily="34" charset="0"/>
                <a:cs typeface="Verdana" pitchFamily="34" charset="0"/>
              </a:rPr>
              <a:t>[</a:t>
            </a:r>
            <a:r>
              <a:rPr lang="es-UY" sz="900" b="1" dirty="0" err="1" smtClean="0">
                <a:solidFill>
                  <a:srgbClr val="000000"/>
                </a:solidFill>
                <a:latin typeface="Verdana" pitchFamily="34" charset="0"/>
                <a:ea typeface="Verdana" pitchFamily="34" charset="0"/>
                <a:cs typeface="Verdana" pitchFamily="34" charset="0"/>
              </a:rPr>
              <a:t>if</a:t>
            </a:r>
            <a:r>
              <a:rPr lang="es-UY" sz="900" dirty="0" smtClean="0">
                <a:solidFill>
                  <a:srgbClr val="000000"/>
                </a:solidFill>
                <a:latin typeface="Verdana" pitchFamily="34" charset="0"/>
                <a:ea typeface="Verdana" pitchFamily="34" charset="0"/>
                <a:cs typeface="Verdana" pitchFamily="34" charset="0"/>
              </a:rPr>
              <a:t> </a:t>
            </a:r>
            <a:r>
              <a:rPr lang="es-UY" sz="900" i="1" dirty="0" smtClean="0">
                <a:solidFill>
                  <a:srgbClr val="000000"/>
                </a:solidFill>
                <a:latin typeface="Verdana" pitchFamily="34" charset="0"/>
                <a:ea typeface="Verdana" pitchFamily="34" charset="0"/>
                <a:cs typeface="Verdana" pitchFamily="34" charset="0"/>
              </a:rPr>
              <a:t>condición de disparo</a:t>
            </a:r>
            <a:r>
              <a:rPr lang="es-UY" sz="900" dirty="0" smtClean="0">
                <a:solidFill>
                  <a:srgbClr val="000000"/>
                </a:solidFill>
                <a:latin typeface="Verdana" pitchFamily="34" charset="0"/>
                <a:ea typeface="Verdana" pitchFamily="34" charset="0"/>
                <a:cs typeface="Verdana" pitchFamily="34" charset="0"/>
              </a:rPr>
              <a:t>] [</a:t>
            </a:r>
            <a:r>
              <a:rPr lang="es-UY" sz="900" b="1" dirty="0" err="1" smtClean="0">
                <a:solidFill>
                  <a:srgbClr val="000000"/>
                </a:solidFill>
                <a:latin typeface="Verdana" pitchFamily="34" charset="0"/>
                <a:ea typeface="Verdana" pitchFamily="34" charset="0"/>
                <a:cs typeface="Verdana" pitchFamily="34" charset="0"/>
              </a:rPr>
              <a:t>on</a:t>
            </a:r>
            <a:r>
              <a:rPr lang="es-UY" sz="900" b="1" dirty="0" smtClean="0">
                <a:solidFill>
                  <a:srgbClr val="000000"/>
                </a:solidFill>
                <a:latin typeface="Verdana" pitchFamily="34" charset="0"/>
                <a:ea typeface="Verdana" pitchFamily="34" charset="0"/>
                <a:cs typeface="Verdana" pitchFamily="34" charset="0"/>
              </a:rPr>
              <a:t> </a:t>
            </a:r>
            <a:r>
              <a:rPr lang="es-UY" sz="900" b="1" dirty="0" err="1" smtClean="0">
                <a:solidFill>
                  <a:srgbClr val="000000"/>
                </a:solidFill>
                <a:latin typeface="Verdana" pitchFamily="34" charset="0"/>
                <a:ea typeface="Verdana" pitchFamily="34" charset="0"/>
                <a:cs typeface="Verdana" pitchFamily="34" charset="0"/>
              </a:rPr>
              <a:t>AfterLevel</a:t>
            </a:r>
            <a:r>
              <a:rPr lang="es-UY" sz="900" b="1" dirty="0" smtClean="0">
                <a:solidFill>
                  <a:srgbClr val="000000"/>
                </a:solidFill>
                <a:latin typeface="Verdana" pitchFamily="34" charset="0"/>
                <a:ea typeface="Verdana" pitchFamily="34" charset="0"/>
                <a:cs typeface="Verdana" pitchFamily="34" charset="0"/>
              </a:rPr>
              <a:t> </a:t>
            </a:r>
            <a:r>
              <a:rPr lang="es-UY" sz="900" b="1" dirty="0" err="1" smtClean="0">
                <a:solidFill>
                  <a:srgbClr val="000000"/>
                </a:solidFill>
                <a:latin typeface="Verdana" pitchFamily="34" charset="0"/>
                <a:ea typeface="Verdana" pitchFamily="34" charset="0"/>
                <a:cs typeface="Verdana" pitchFamily="34" charset="0"/>
              </a:rPr>
              <a:t>Level</a:t>
            </a:r>
            <a:r>
              <a:rPr lang="es-UY" sz="900" b="1" dirty="0" smtClean="0">
                <a:solidFill>
                  <a:srgbClr val="000000"/>
                </a:solidFill>
                <a:latin typeface="Verdana" pitchFamily="34" charset="0"/>
                <a:ea typeface="Verdana" pitchFamily="34" charset="0"/>
                <a:cs typeface="Verdana" pitchFamily="34" charset="0"/>
              </a:rPr>
              <a:t> </a:t>
            </a:r>
            <a:r>
              <a:rPr lang="es-UY" sz="900" i="1" dirty="0" smtClean="0">
                <a:solidFill>
                  <a:srgbClr val="000000"/>
                </a:solidFill>
                <a:latin typeface="Verdana" pitchFamily="34" charset="0"/>
                <a:ea typeface="Verdana" pitchFamily="34" charset="0"/>
                <a:cs typeface="Verdana" pitchFamily="34" charset="0"/>
              </a:rPr>
              <a:t>atributo</a:t>
            </a:r>
            <a:r>
              <a:rPr lang="es-UY" sz="900" dirty="0" smtClean="0">
                <a:solidFill>
                  <a:srgbClr val="000000"/>
                </a:solidFill>
                <a:latin typeface="Verdana" pitchFamily="34" charset="0"/>
                <a:ea typeface="Verdana" pitchFamily="34" charset="0"/>
                <a:cs typeface="Verdana" pitchFamily="34" charset="0"/>
              </a:rPr>
              <a:t>]</a:t>
            </a:r>
            <a:r>
              <a:rPr lang="es-UY" sz="900" b="1" dirty="0" smtClean="0">
                <a:solidFill>
                  <a:srgbClr val="000000"/>
                </a:solidFill>
                <a:latin typeface="Verdana" pitchFamily="34" charset="0"/>
                <a:ea typeface="Verdana" pitchFamily="34" charset="0"/>
                <a:cs typeface="Verdana" pitchFamily="34" charset="0"/>
              </a:rPr>
              <a:t>;</a:t>
            </a:r>
            <a:endParaRPr lang="es-UY" sz="900" dirty="0" smtClean="0">
              <a:solidFill>
                <a:srgbClr val="000000"/>
              </a:solidFill>
              <a:latin typeface="Verdana" pitchFamily="34" charset="0"/>
              <a:ea typeface="Verdana" pitchFamily="34" charset="0"/>
              <a:cs typeface="Verdana" pitchFamily="34" charset="0"/>
            </a:endParaRPr>
          </a:p>
          <a:p>
            <a:pPr algn="just">
              <a:spcBef>
                <a:spcPts val="100"/>
              </a:spcBef>
              <a:spcAft>
                <a:spcPts val="100"/>
              </a:spcAft>
              <a:defRPr/>
            </a:pPr>
            <a:r>
              <a:rPr lang="es-UY" sz="900" dirty="0" smtClean="0">
                <a:solidFill>
                  <a:srgbClr val="000000"/>
                </a:solidFill>
                <a:latin typeface="Verdana" pitchFamily="34" charset="0"/>
                <a:ea typeface="Verdana" pitchFamily="34" charset="0"/>
                <a:cs typeface="Verdana" pitchFamily="34" charset="0"/>
              </a:rPr>
              <a:t> </a:t>
            </a:r>
          </a:p>
          <a:p>
            <a:pPr algn="just">
              <a:spcBef>
                <a:spcPts val="100"/>
              </a:spcBef>
              <a:spcAft>
                <a:spcPts val="100"/>
              </a:spcAft>
              <a:defRPr/>
            </a:pPr>
            <a:r>
              <a:rPr lang="es-UY" sz="900" dirty="0" smtClean="0">
                <a:solidFill>
                  <a:srgbClr val="000000"/>
                </a:solidFill>
                <a:latin typeface="Verdana" pitchFamily="34" charset="0"/>
                <a:ea typeface="Verdana" pitchFamily="34" charset="0"/>
                <a:cs typeface="Verdana" pitchFamily="34" charset="0"/>
              </a:rPr>
              <a:t>DONDE: </a:t>
            </a:r>
          </a:p>
          <a:p>
            <a:pPr algn="just">
              <a:spcBef>
                <a:spcPts val="100"/>
              </a:spcBef>
              <a:spcAft>
                <a:spcPts val="100"/>
              </a:spcAft>
              <a:defRPr/>
            </a:pPr>
            <a:r>
              <a:rPr lang="es-UY" sz="900" i="1" dirty="0" smtClean="0">
                <a:solidFill>
                  <a:srgbClr val="000000"/>
                </a:solidFill>
                <a:latin typeface="Verdana" pitchFamily="34" charset="0"/>
                <a:ea typeface="Verdana" pitchFamily="34" charset="0"/>
                <a:cs typeface="Verdana" pitchFamily="34" charset="0"/>
              </a:rPr>
              <a:t>regla:</a:t>
            </a:r>
            <a:r>
              <a:rPr lang="es-UY" sz="900" dirty="0" smtClean="0">
                <a:solidFill>
                  <a:srgbClr val="000000"/>
                </a:solidFill>
                <a:latin typeface="Verdana" pitchFamily="34" charset="0"/>
                <a:ea typeface="Verdana" pitchFamily="34" charset="0"/>
                <a:cs typeface="Verdana" pitchFamily="34" charset="0"/>
              </a:rPr>
              <a:t> es una regla de las permitidas en transacciones</a:t>
            </a:r>
          </a:p>
          <a:p>
            <a:pPr algn="just">
              <a:spcBef>
                <a:spcPts val="100"/>
              </a:spcBef>
              <a:spcAft>
                <a:spcPts val="100"/>
              </a:spcAft>
              <a:defRPr/>
            </a:pPr>
            <a:r>
              <a:rPr lang="es-UY" sz="900" i="1" dirty="0" smtClean="0">
                <a:solidFill>
                  <a:srgbClr val="000000"/>
                </a:solidFill>
                <a:latin typeface="Verdana" pitchFamily="34" charset="0"/>
                <a:ea typeface="Verdana" pitchFamily="34" charset="0"/>
                <a:cs typeface="Verdana" pitchFamily="34" charset="0"/>
              </a:rPr>
              <a:t>condición de disparo:</a:t>
            </a:r>
            <a:r>
              <a:rPr lang="es-UY" sz="900" dirty="0" smtClean="0">
                <a:solidFill>
                  <a:srgbClr val="000000"/>
                </a:solidFill>
                <a:latin typeface="Verdana" pitchFamily="34" charset="0"/>
                <a:ea typeface="Verdana" pitchFamily="34" charset="0"/>
                <a:cs typeface="Verdana" pitchFamily="34" charset="0"/>
              </a:rPr>
              <a:t> es una expresión booleana que permite involucrar atributos, variables, constantes y funciones, así como los operadores </a:t>
            </a:r>
            <a:r>
              <a:rPr lang="es-UY" sz="900" dirty="0" err="1" smtClean="0">
                <a:solidFill>
                  <a:srgbClr val="000000"/>
                </a:solidFill>
                <a:latin typeface="Verdana" pitchFamily="34" charset="0"/>
                <a:ea typeface="Verdana" pitchFamily="34" charset="0"/>
                <a:cs typeface="Verdana" pitchFamily="34" charset="0"/>
              </a:rPr>
              <a:t>Or</a:t>
            </a:r>
            <a:r>
              <a:rPr lang="es-UY" sz="900" dirty="0" smtClean="0">
                <a:solidFill>
                  <a:srgbClr val="000000"/>
                </a:solidFill>
                <a:latin typeface="Verdana" pitchFamily="34" charset="0"/>
                <a:ea typeface="Verdana" pitchFamily="34" charset="0"/>
                <a:cs typeface="Verdana" pitchFamily="34" charset="0"/>
              </a:rPr>
              <a:t>, And, </a:t>
            </a:r>
            <a:r>
              <a:rPr lang="es-UY" sz="900" dirty="0" err="1" smtClean="0">
                <a:solidFill>
                  <a:srgbClr val="000000"/>
                </a:solidFill>
                <a:latin typeface="Verdana" pitchFamily="34" charset="0"/>
                <a:ea typeface="Verdana" pitchFamily="34" charset="0"/>
                <a:cs typeface="Verdana" pitchFamily="34" charset="0"/>
              </a:rPr>
              <a:t>Not</a:t>
            </a:r>
            <a:r>
              <a:rPr lang="es-UY" sz="900" dirty="0" smtClean="0">
                <a:solidFill>
                  <a:srgbClr val="000000"/>
                </a:solidFill>
                <a:latin typeface="Verdana" pitchFamily="34" charset="0"/>
                <a:ea typeface="Verdana" pitchFamily="34" charset="0"/>
                <a:cs typeface="Verdana" pitchFamily="34" charset="0"/>
              </a:rPr>
              <a:t>. </a:t>
            </a:r>
          </a:p>
          <a:p>
            <a:pPr algn="just">
              <a:spcBef>
                <a:spcPts val="100"/>
              </a:spcBef>
              <a:spcAft>
                <a:spcPts val="100"/>
              </a:spcAft>
              <a:defRPr/>
            </a:pPr>
            <a:r>
              <a:rPr lang="es-UY" sz="900" i="1" dirty="0" smtClean="0">
                <a:solidFill>
                  <a:srgbClr val="000000"/>
                </a:solidFill>
                <a:latin typeface="Verdana" pitchFamily="34" charset="0"/>
                <a:ea typeface="Verdana" pitchFamily="34" charset="0"/>
                <a:cs typeface="Verdana" pitchFamily="34" charset="0"/>
              </a:rPr>
              <a:t>atributo:</a:t>
            </a:r>
            <a:r>
              <a:rPr lang="es-UY" sz="900" dirty="0" smtClean="0">
                <a:solidFill>
                  <a:srgbClr val="000000"/>
                </a:solidFill>
                <a:latin typeface="Verdana" pitchFamily="34" charset="0"/>
                <a:ea typeface="Verdana" pitchFamily="34" charset="0"/>
                <a:cs typeface="Verdana" pitchFamily="34" charset="0"/>
              </a:rPr>
              <a:t> es un atributo perteneciente al nivel para el cual se desea que luego de ser iterado, se ejecute la regla.</a:t>
            </a:r>
          </a:p>
          <a:p>
            <a:pPr algn="just" eaLnBrk="1" hangingPunct="1">
              <a:spcBef>
                <a:spcPts val="100"/>
              </a:spcBef>
              <a:spcAft>
                <a:spcPts val="100"/>
              </a:spcAft>
              <a:defRPr/>
            </a:pPr>
            <a:endParaRPr lang="es-UY" sz="900" dirty="0" smtClean="0">
              <a:solidFill>
                <a:srgbClr val="CC0000"/>
              </a:solidFill>
              <a:latin typeface="Verdana" pitchFamily="34" charset="0"/>
              <a:ea typeface="Verdana" pitchFamily="34" charset="0"/>
              <a:cs typeface="Verdana" pitchFamily="34" charset="0"/>
            </a:endParaRPr>
          </a:p>
          <a:p>
            <a:pPr algn="just">
              <a:spcBef>
                <a:spcPts val="100"/>
              </a:spcBef>
              <a:spcAft>
                <a:spcPts val="100"/>
              </a:spcAft>
              <a:defRPr/>
            </a:pPr>
            <a:r>
              <a:rPr lang="es-UY" sz="900" dirty="0" smtClean="0">
                <a:solidFill>
                  <a:srgbClr val="000000"/>
                </a:solidFill>
                <a:latin typeface="Verdana" pitchFamily="34" charset="0"/>
                <a:ea typeface="Verdana" pitchFamily="34" charset="0"/>
                <a:cs typeface="Verdana" pitchFamily="34" charset="0"/>
              </a:rPr>
              <a:t>FUNCIONALIDAD: </a:t>
            </a:r>
          </a:p>
          <a:p>
            <a:pPr algn="just">
              <a:spcBef>
                <a:spcPts val="100"/>
              </a:spcBef>
              <a:spcAft>
                <a:spcPts val="100"/>
              </a:spcAft>
              <a:defRPr/>
            </a:pPr>
            <a:r>
              <a:rPr lang="es-UY" sz="900" dirty="0" smtClean="0">
                <a:solidFill>
                  <a:srgbClr val="000000"/>
                </a:solidFill>
                <a:latin typeface="Verdana" pitchFamily="34" charset="0"/>
                <a:ea typeface="Verdana" pitchFamily="34" charset="0"/>
                <a:cs typeface="Verdana" pitchFamily="34" charset="0"/>
              </a:rPr>
              <a:t> </a:t>
            </a:r>
          </a:p>
          <a:p>
            <a:pPr algn="just">
              <a:spcBef>
                <a:spcPts val="100"/>
              </a:spcBef>
              <a:spcAft>
                <a:spcPts val="100"/>
              </a:spcAft>
              <a:defRPr/>
            </a:pPr>
            <a:r>
              <a:rPr lang="es-UY" sz="900" dirty="0" smtClean="0">
                <a:solidFill>
                  <a:srgbClr val="000000"/>
                </a:solidFill>
                <a:latin typeface="Verdana" pitchFamily="34" charset="0"/>
                <a:ea typeface="Verdana" pitchFamily="34" charset="0"/>
                <a:cs typeface="Verdana" pitchFamily="34" charset="0"/>
              </a:rPr>
              <a:t>Si el atributo que se especifica a continuación del evento de disparo </a:t>
            </a:r>
            <a:r>
              <a:rPr lang="es-UY" sz="900" b="1" dirty="0" err="1" smtClean="0">
                <a:solidFill>
                  <a:srgbClr val="000000"/>
                </a:solidFill>
                <a:latin typeface="Verdana" pitchFamily="34" charset="0"/>
                <a:ea typeface="Verdana" pitchFamily="34" charset="0"/>
                <a:cs typeface="Verdana" pitchFamily="34" charset="0"/>
              </a:rPr>
              <a:t>AfterLevel</a:t>
            </a:r>
            <a:r>
              <a:rPr lang="es-UY" sz="900" dirty="0" smtClean="0">
                <a:solidFill>
                  <a:srgbClr val="000000"/>
                </a:solidFill>
                <a:latin typeface="Verdana" pitchFamily="34" charset="0"/>
                <a:ea typeface="Verdana" pitchFamily="34" charset="0"/>
                <a:cs typeface="Verdana" pitchFamily="34" charset="0"/>
              </a:rPr>
              <a:t> pertenece al segundo nivel de la transacción, la regla se ejecutará cuando se hayan terminado de iterar todas las líneas del segundo nivel. </a:t>
            </a:r>
          </a:p>
          <a:p>
            <a:pPr algn="just">
              <a:spcBef>
                <a:spcPts val="100"/>
              </a:spcBef>
              <a:spcAft>
                <a:spcPts val="100"/>
              </a:spcAft>
              <a:defRPr/>
            </a:pPr>
            <a:endParaRPr lang="es-UY" sz="900" dirty="0" smtClean="0">
              <a:solidFill>
                <a:srgbClr val="000000"/>
              </a:solidFill>
              <a:latin typeface="Verdana" pitchFamily="34" charset="0"/>
              <a:ea typeface="Verdana" pitchFamily="34" charset="0"/>
              <a:cs typeface="Verdana" pitchFamily="34" charset="0"/>
            </a:endParaRPr>
          </a:p>
          <a:p>
            <a:pPr algn="just">
              <a:spcBef>
                <a:spcPts val="100"/>
              </a:spcBef>
              <a:spcAft>
                <a:spcPts val="100"/>
              </a:spcAft>
              <a:defRPr/>
            </a:pPr>
            <a:r>
              <a:rPr lang="es-UY" sz="900" dirty="0" smtClean="0">
                <a:solidFill>
                  <a:srgbClr val="000000"/>
                </a:solidFill>
                <a:latin typeface="Verdana" pitchFamily="34" charset="0"/>
                <a:ea typeface="Verdana" pitchFamily="34" charset="0"/>
                <a:cs typeface="Verdana" pitchFamily="34" charset="0"/>
              </a:rPr>
              <a:t>Y si el atributo que se especifica a continuación del evento de disparo </a:t>
            </a:r>
            <a:r>
              <a:rPr lang="es-UY" sz="900" b="1" dirty="0" err="1" smtClean="0">
                <a:solidFill>
                  <a:srgbClr val="000000"/>
                </a:solidFill>
                <a:latin typeface="Verdana" pitchFamily="34" charset="0"/>
                <a:ea typeface="Verdana" pitchFamily="34" charset="0"/>
                <a:cs typeface="Verdana" pitchFamily="34" charset="0"/>
              </a:rPr>
              <a:t>AfterLevel</a:t>
            </a:r>
            <a:r>
              <a:rPr lang="es-UY" sz="900" dirty="0" smtClean="0">
                <a:solidFill>
                  <a:srgbClr val="000000"/>
                </a:solidFill>
                <a:latin typeface="Verdana" pitchFamily="34" charset="0"/>
                <a:ea typeface="Verdana" pitchFamily="34" charset="0"/>
                <a:cs typeface="Verdana" pitchFamily="34" charset="0"/>
              </a:rPr>
              <a:t> pertenece al primer nivel -siguiendo el mismo concepto- la regla se ejecutará cuando se haya terminado de iterar por todos los cabezales. Observar que esto se da al final de todo, es decir, una vez que se hayan ingresado todos los cabezales y sus líneas y se cierre la transacción (en ese momento se habrán iterado todos los cabezales). Por lo tanto, si el atributo especificado pertenece al primer nivel, la regla se disparará una vez sola antes del Evento </a:t>
            </a:r>
            <a:r>
              <a:rPr lang="es-UY" sz="900" dirty="0" err="1" smtClean="0">
                <a:solidFill>
                  <a:srgbClr val="000000"/>
                </a:solidFill>
                <a:latin typeface="Verdana" pitchFamily="34" charset="0"/>
                <a:ea typeface="Verdana" pitchFamily="34" charset="0"/>
                <a:cs typeface="Verdana" pitchFamily="34" charset="0"/>
              </a:rPr>
              <a:t>Exit</a:t>
            </a:r>
            <a:r>
              <a:rPr lang="es-UY" sz="900" dirty="0" smtClean="0">
                <a:solidFill>
                  <a:srgbClr val="000000"/>
                </a:solidFill>
                <a:latin typeface="Verdana" pitchFamily="34" charset="0"/>
                <a:ea typeface="Verdana" pitchFamily="34" charset="0"/>
                <a:cs typeface="Verdana" pitchFamily="34" charset="0"/>
              </a:rPr>
              <a:t> (es un evento que se ejecuta una </a:t>
            </a:r>
            <a:r>
              <a:rPr lang="es-UY" sz="900" dirty="0" err="1" smtClean="0">
                <a:solidFill>
                  <a:srgbClr val="000000"/>
                </a:solidFill>
                <a:latin typeface="Verdana" pitchFamily="34" charset="0"/>
                <a:ea typeface="Verdana" pitchFamily="34" charset="0"/>
                <a:cs typeface="Verdana" pitchFamily="34" charset="0"/>
              </a:rPr>
              <a:t>sóla</a:t>
            </a:r>
            <a:r>
              <a:rPr lang="es-UY" sz="900" dirty="0" smtClean="0">
                <a:solidFill>
                  <a:srgbClr val="000000"/>
                </a:solidFill>
                <a:latin typeface="Verdana" pitchFamily="34" charset="0"/>
                <a:ea typeface="Verdana" pitchFamily="34" charset="0"/>
                <a:cs typeface="Verdana" pitchFamily="34" charset="0"/>
              </a:rPr>
              <a:t> vez cuando se cierra una transacción en tiempo de ejecución, como veremos). </a:t>
            </a:r>
          </a:p>
          <a:p>
            <a:pPr algn="just">
              <a:spcBef>
                <a:spcPts val="100"/>
              </a:spcBef>
              <a:spcAft>
                <a:spcPts val="100"/>
              </a:spcAft>
              <a:defRPr/>
            </a:pPr>
            <a:endParaRPr lang="es-UY" sz="900" dirty="0" smtClean="0">
              <a:solidFill>
                <a:srgbClr val="000000"/>
              </a:solidFill>
              <a:latin typeface="Verdana" pitchFamily="34" charset="0"/>
              <a:ea typeface="Verdana" pitchFamily="34" charset="0"/>
              <a:cs typeface="Verdana" pitchFamily="34" charset="0"/>
            </a:endParaRPr>
          </a:p>
          <a:p>
            <a:pPr algn="just">
              <a:spcBef>
                <a:spcPts val="100"/>
              </a:spcBef>
              <a:spcAft>
                <a:spcPts val="100"/>
              </a:spcAft>
              <a:defRPr/>
            </a:pPr>
            <a:r>
              <a:rPr lang="es-UY" sz="900" u="sng" dirty="0" smtClean="0">
                <a:solidFill>
                  <a:srgbClr val="000000"/>
                </a:solidFill>
                <a:latin typeface="Verdana" pitchFamily="34" charset="0"/>
                <a:ea typeface="Verdana" pitchFamily="34" charset="0"/>
                <a:cs typeface="Verdana" pitchFamily="34" charset="0"/>
              </a:rPr>
              <a:t>EJEMPLO:</a:t>
            </a:r>
            <a:r>
              <a:rPr lang="es-UY" sz="900" dirty="0" smtClean="0">
                <a:solidFill>
                  <a:srgbClr val="000000"/>
                </a:solidFill>
                <a:latin typeface="Verdana" pitchFamily="34" charset="0"/>
                <a:ea typeface="Verdana" pitchFamily="34" charset="0"/>
                <a:cs typeface="Verdana" pitchFamily="34" charset="0"/>
              </a:rPr>
              <a:t> Rever la regla que definimos para validar que ingresen 8 asientos a más para cada vuelo:</a:t>
            </a:r>
          </a:p>
          <a:p>
            <a:pPr algn="just">
              <a:spcBef>
                <a:spcPts val="100"/>
              </a:spcBef>
              <a:spcAft>
                <a:spcPts val="100"/>
              </a:spcAft>
              <a:defRPr/>
            </a:pPr>
            <a:endParaRPr lang="es-UY" sz="900" dirty="0">
              <a:solidFill>
                <a:srgbClr val="000000"/>
              </a:solidFill>
              <a:latin typeface="Verdana" pitchFamily="34" charset="0"/>
              <a:ea typeface="Verdana" pitchFamily="34" charset="0"/>
              <a:cs typeface="Verdana" pitchFamily="34" charset="0"/>
            </a:endParaRPr>
          </a:p>
          <a:p>
            <a:pPr algn="just">
              <a:spcBef>
                <a:spcPts val="100"/>
              </a:spcBef>
              <a:spcAft>
                <a:spcPts val="100"/>
              </a:spcAft>
              <a:defRPr/>
            </a:pPr>
            <a:endParaRPr lang="es-UY" sz="900" dirty="0" smtClean="0">
              <a:solidFill>
                <a:srgbClr val="000000"/>
              </a:solidFill>
              <a:latin typeface="Verdana" pitchFamily="34" charset="0"/>
              <a:ea typeface="Verdana" pitchFamily="34" charset="0"/>
              <a:cs typeface="Verdana" pitchFamily="34" charset="0"/>
            </a:endParaRPr>
          </a:p>
          <a:p>
            <a:pPr algn="just">
              <a:spcBef>
                <a:spcPts val="100"/>
              </a:spcBef>
              <a:spcAft>
                <a:spcPts val="100"/>
              </a:spcAft>
              <a:defRPr/>
            </a:pPr>
            <a:endParaRPr lang="es-UY" sz="900" b="1" dirty="0" smtClean="0">
              <a:solidFill>
                <a:srgbClr val="000000"/>
              </a:solidFill>
              <a:latin typeface="Verdana" pitchFamily="34" charset="0"/>
              <a:ea typeface="Verdana" pitchFamily="34" charset="0"/>
              <a:cs typeface="Verdana" pitchFamily="34" charset="0"/>
            </a:endParaRPr>
          </a:p>
          <a:p>
            <a:pPr algn="just">
              <a:spcBef>
                <a:spcPts val="100"/>
              </a:spcBef>
              <a:spcAft>
                <a:spcPts val="100"/>
              </a:spcAft>
              <a:defRPr/>
            </a:pPr>
            <a:endParaRPr lang="es-UY" sz="900" b="1" dirty="0" smtClean="0">
              <a:solidFill>
                <a:srgbClr val="000000"/>
              </a:solidFill>
              <a:latin typeface="Verdana" pitchFamily="34" charset="0"/>
              <a:ea typeface="Verdana" pitchFamily="34" charset="0"/>
              <a:cs typeface="Verdana" pitchFamily="34" charset="0"/>
            </a:endParaRPr>
          </a:p>
          <a:p>
            <a:pPr algn="just">
              <a:spcBef>
                <a:spcPts val="100"/>
              </a:spcBef>
              <a:spcAft>
                <a:spcPts val="100"/>
              </a:spcAft>
              <a:defRPr/>
            </a:pPr>
            <a:r>
              <a:rPr lang="es-UY" sz="900" dirty="0" smtClean="0">
                <a:latin typeface="Verdana" pitchFamily="34" charset="0"/>
                <a:ea typeface="Verdana" pitchFamily="34" charset="0"/>
                <a:cs typeface="Verdana" pitchFamily="34" charset="0"/>
              </a:rPr>
              <a:t>El evento de nombre </a:t>
            </a:r>
            <a:r>
              <a:rPr lang="es-UY" sz="900" b="1" dirty="0" err="1" smtClean="0">
                <a:latin typeface="Verdana" pitchFamily="34" charset="0"/>
                <a:ea typeface="Verdana" pitchFamily="34" charset="0"/>
                <a:cs typeface="Verdana" pitchFamily="34" charset="0"/>
              </a:rPr>
              <a:t>BeforeComplete</a:t>
            </a:r>
            <a:r>
              <a:rPr lang="es-UY" sz="900" dirty="0" smtClean="0">
                <a:latin typeface="Verdana" pitchFamily="34" charset="0"/>
                <a:ea typeface="Verdana" pitchFamily="34" charset="0"/>
                <a:cs typeface="Verdana" pitchFamily="34" charset="0"/>
              </a:rPr>
              <a:t>, en este caso, coincide con el </a:t>
            </a:r>
            <a:r>
              <a:rPr lang="es-UY" sz="900" b="1" dirty="0" err="1" smtClean="0">
                <a:latin typeface="Verdana" pitchFamily="34" charset="0"/>
                <a:ea typeface="Verdana" pitchFamily="34" charset="0"/>
                <a:cs typeface="Verdana" pitchFamily="34" charset="0"/>
              </a:rPr>
              <a:t>AfterLevel</a:t>
            </a:r>
            <a:r>
              <a:rPr lang="es-UY" sz="900" dirty="0" smtClean="0">
                <a:latin typeface="Verdana" pitchFamily="34" charset="0"/>
                <a:ea typeface="Verdana" pitchFamily="34" charset="0"/>
                <a:cs typeface="Verdana" pitchFamily="34" charset="0"/>
              </a:rPr>
              <a:t>. Si observamos el esquema presentado en la página anterior, podemos ver que el instante de tiempo que hay entre que se abandona el último nivel y se realiza el </a:t>
            </a:r>
            <a:r>
              <a:rPr lang="es-UY" sz="900" dirty="0" err="1" smtClean="0">
                <a:latin typeface="Verdana" pitchFamily="34" charset="0"/>
                <a:ea typeface="Verdana" pitchFamily="34" charset="0"/>
                <a:cs typeface="Verdana" pitchFamily="34" charset="0"/>
              </a:rPr>
              <a:t>commit</a:t>
            </a:r>
            <a:r>
              <a:rPr lang="es-UY" sz="900" dirty="0" smtClean="0">
                <a:latin typeface="Verdana" pitchFamily="34" charset="0"/>
                <a:ea typeface="Verdana" pitchFamily="34" charset="0"/>
                <a:cs typeface="Verdana" pitchFamily="34" charset="0"/>
              </a:rPr>
              <a:t> es el instante en que ocurren estos eventos. Son dos nombres para referirnos a lo mismo.</a:t>
            </a:r>
          </a:p>
          <a:p>
            <a:pPr algn="just">
              <a:spcBef>
                <a:spcPts val="100"/>
              </a:spcBef>
              <a:spcAft>
                <a:spcPts val="100"/>
              </a:spcAft>
              <a:defRPr/>
            </a:pPr>
            <a:endParaRPr lang="es-UY" sz="900" dirty="0" smtClean="0">
              <a:latin typeface="Verdana" pitchFamily="34" charset="0"/>
              <a:ea typeface="Verdana" pitchFamily="34" charset="0"/>
              <a:cs typeface="Verdana" pitchFamily="34" charset="0"/>
            </a:endParaRPr>
          </a:p>
          <a:p>
            <a:pPr algn="just">
              <a:spcBef>
                <a:spcPts val="100"/>
              </a:spcBef>
              <a:spcAft>
                <a:spcPts val="100"/>
              </a:spcAft>
              <a:defRPr/>
            </a:pPr>
            <a:r>
              <a:rPr lang="es-UY" sz="900" dirty="0" smtClean="0">
                <a:latin typeface="Verdana" pitchFamily="34" charset="0"/>
                <a:ea typeface="Verdana" pitchFamily="34" charset="0"/>
                <a:cs typeface="Verdana" pitchFamily="34" charset="0"/>
              </a:rPr>
              <a:t>Cuidado que esto es así siempre y cuando el nivel abandonado sea el último. Supóngase por ejemplo una transacción con dos niveles paralelos. Por ejemplo, si agregamos al cliente sus direcciones de mail y sus números telefónicos (puede tener varios):</a:t>
            </a:r>
          </a:p>
          <a:p>
            <a:pPr algn="just">
              <a:spcBef>
                <a:spcPts val="100"/>
              </a:spcBef>
              <a:spcAft>
                <a:spcPts val="100"/>
              </a:spcAft>
              <a:defRPr/>
            </a:pPr>
            <a:endParaRPr lang="es-UY" sz="900" dirty="0" smtClean="0">
              <a:latin typeface="Verdana" pitchFamily="34" charset="0"/>
              <a:ea typeface="Verdana" pitchFamily="34" charset="0"/>
              <a:cs typeface="Verdana" pitchFamily="34" charset="0"/>
            </a:endParaRPr>
          </a:p>
          <a:p>
            <a:pPr algn="just">
              <a:spcBef>
                <a:spcPts val="100"/>
              </a:spcBef>
              <a:spcAft>
                <a:spcPts val="100"/>
              </a:spcAft>
              <a:defRPr/>
            </a:pPr>
            <a:r>
              <a:rPr lang="es-UY" sz="900" i="1" dirty="0" smtClean="0">
                <a:latin typeface="Verdana" pitchFamily="34" charset="0"/>
                <a:ea typeface="Verdana" pitchFamily="34" charset="0"/>
                <a:cs typeface="Verdana" pitchFamily="34" charset="0"/>
              </a:rPr>
              <a:t>{</a:t>
            </a:r>
            <a:r>
              <a:rPr lang="es-UY" sz="900" i="1" dirty="0" err="1" smtClean="0">
                <a:latin typeface="Verdana" pitchFamily="34" charset="0"/>
                <a:ea typeface="Verdana" pitchFamily="34" charset="0"/>
                <a:cs typeface="Verdana" pitchFamily="34" charset="0"/>
              </a:rPr>
              <a:t>CustomerId</a:t>
            </a:r>
            <a:r>
              <a:rPr lang="es-UY" sz="900" i="1" dirty="0" smtClean="0">
                <a:latin typeface="Verdana" pitchFamily="34" charset="0"/>
                <a:ea typeface="Verdana" pitchFamily="34" charset="0"/>
                <a:cs typeface="Verdana" pitchFamily="34" charset="0"/>
              </a:rPr>
              <a:t>*</a:t>
            </a:r>
          </a:p>
          <a:p>
            <a:pPr algn="just">
              <a:spcBef>
                <a:spcPts val="100"/>
              </a:spcBef>
              <a:spcAft>
                <a:spcPts val="100"/>
              </a:spcAft>
              <a:defRPr/>
            </a:pPr>
            <a:r>
              <a:rPr lang="es-UY" sz="900" i="1" dirty="0" err="1" smtClean="0">
                <a:latin typeface="Verdana" pitchFamily="34" charset="0"/>
                <a:ea typeface="Verdana" pitchFamily="34" charset="0"/>
                <a:cs typeface="Verdana" pitchFamily="34" charset="0"/>
              </a:rPr>
              <a:t>CustomerName</a:t>
            </a:r>
            <a:endParaRPr lang="es-UY" sz="900" i="1" dirty="0" smtClean="0">
              <a:latin typeface="Verdana" pitchFamily="34" charset="0"/>
              <a:ea typeface="Verdana" pitchFamily="34" charset="0"/>
              <a:cs typeface="Verdana" pitchFamily="34" charset="0"/>
            </a:endParaRPr>
          </a:p>
          <a:p>
            <a:pPr algn="just">
              <a:spcBef>
                <a:spcPts val="100"/>
              </a:spcBef>
              <a:spcAft>
                <a:spcPts val="100"/>
              </a:spcAft>
              <a:defRPr/>
            </a:pPr>
            <a:r>
              <a:rPr lang="es-UY" sz="900" dirty="0" smtClean="0">
                <a:latin typeface="Verdana" pitchFamily="34" charset="0"/>
                <a:ea typeface="Verdana" pitchFamily="34" charset="0"/>
                <a:cs typeface="Verdana" pitchFamily="34" charset="0"/>
              </a:rPr>
              <a:t>…</a:t>
            </a:r>
          </a:p>
          <a:p>
            <a:pPr algn="just">
              <a:spcBef>
                <a:spcPts val="100"/>
              </a:spcBef>
              <a:spcAft>
                <a:spcPts val="100"/>
              </a:spcAft>
              <a:defRPr/>
            </a:pPr>
            <a:r>
              <a:rPr lang="es-UY" sz="900" dirty="0" smtClean="0">
                <a:latin typeface="Verdana" pitchFamily="34" charset="0"/>
                <a:ea typeface="Verdana" pitchFamily="34" charset="0"/>
                <a:cs typeface="Verdana" pitchFamily="34" charset="0"/>
              </a:rPr>
              <a:t>  {</a:t>
            </a:r>
            <a:r>
              <a:rPr lang="es-UY" sz="900" i="1" dirty="0" err="1" smtClean="0">
                <a:latin typeface="Verdana" pitchFamily="34" charset="0"/>
                <a:ea typeface="Verdana" pitchFamily="34" charset="0"/>
                <a:cs typeface="Verdana" pitchFamily="34" charset="0"/>
              </a:rPr>
              <a:t>CustomerPhone</a:t>
            </a:r>
            <a:r>
              <a:rPr lang="es-UY" sz="900" dirty="0" smtClean="0">
                <a:latin typeface="Verdana" pitchFamily="34" charset="0"/>
                <a:ea typeface="Verdana" pitchFamily="34" charset="0"/>
                <a:cs typeface="Verdana" pitchFamily="34" charset="0"/>
              </a:rPr>
              <a:t>*</a:t>
            </a:r>
          </a:p>
          <a:p>
            <a:pPr algn="just">
              <a:spcBef>
                <a:spcPts val="100"/>
              </a:spcBef>
              <a:spcAft>
                <a:spcPts val="100"/>
              </a:spcAft>
              <a:defRPr/>
            </a:pPr>
            <a:r>
              <a:rPr lang="es-UY" sz="900" dirty="0" smtClean="0">
                <a:latin typeface="Verdana" pitchFamily="34" charset="0"/>
                <a:ea typeface="Verdana" pitchFamily="34" charset="0"/>
                <a:cs typeface="Verdana" pitchFamily="34" charset="0"/>
              </a:rPr>
              <a:t>    …}</a:t>
            </a:r>
          </a:p>
          <a:p>
            <a:pPr algn="just">
              <a:spcBef>
                <a:spcPts val="100"/>
              </a:spcBef>
              <a:spcAft>
                <a:spcPts val="100"/>
              </a:spcAft>
              <a:defRPr/>
            </a:pPr>
            <a:r>
              <a:rPr lang="es-UY" sz="900" dirty="0" smtClean="0">
                <a:latin typeface="Verdana" pitchFamily="34" charset="0"/>
                <a:ea typeface="Verdana" pitchFamily="34" charset="0"/>
                <a:cs typeface="Verdana" pitchFamily="34" charset="0"/>
              </a:rPr>
              <a:t>  {</a:t>
            </a:r>
            <a:r>
              <a:rPr lang="es-UY" sz="900" i="1" dirty="0" err="1" smtClean="0">
                <a:latin typeface="Verdana" pitchFamily="34" charset="0"/>
                <a:ea typeface="Verdana" pitchFamily="34" charset="0"/>
                <a:cs typeface="Verdana" pitchFamily="34" charset="0"/>
              </a:rPr>
              <a:t>CustomerEMail</a:t>
            </a:r>
            <a:r>
              <a:rPr lang="es-UY" sz="900" dirty="0" smtClean="0">
                <a:latin typeface="Verdana" pitchFamily="34" charset="0"/>
                <a:ea typeface="Verdana" pitchFamily="34" charset="0"/>
                <a:cs typeface="Verdana" pitchFamily="34" charset="0"/>
              </a:rPr>
              <a:t>*</a:t>
            </a:r>
          </a:p>
          <a:p>
            <a:pPr algn="just">
              <a:spcBef>
                <a:spcPts val="100"/>
              </a:spcBef>
              <a:spcAft>
                <a:spcPts val="100"/>
              </a:spcAft>
              <a:defRPr/>
            </a:pPr>
            <a:r>
              <a:rPr lang="es-UY" sz="900" dirty="0" smtClean="0">
                <a:latin typeface="Verdana" pitchFamily="34" charset="0"/>
                <a:ea typeface="Verdana" pitchFamily="34" charset="0"/>
                <a:cs typeface="Verdana" pitchFamily="34" charset="0"/>
              </a:rPr>
              <a:t>    …}</a:t>
            </a:r>
          </a:p>
          <a:p>
            <a:pPr algn="just">
              <a:spcBef>
                <a:spcPts val="100"/>
              </a:spcBef>
              <a:spcAft>
                <a:spcPts val="100"/>
              </a:spcAft>
              <a:defRPr/>
            </a:pPr>
            <a:r>
              <a:rPr lang="es-UY" sz="900" dirty="0" smtClean="0">
                <a:latin typeface="Verdana" pitchFamily="34" charset="0"/>
                <a:ea typeface="Verdana" pitchFamily="34" charset="0"/>
                <a:cs typeface="Verdana" pitchFamily="34" charset="0"/>
              </a:rPr>
              <a:t>} </a:t>
            </a:r>
          </a:p>
          <a:p>
            <a:pPr algn="just">
              <a:spcBef>
                <a:spcPts val="100"/>
              </a:spcBef>
              <a:spcAft>
                <a:spcPts val="100"/>
              </a:spcAft>
              <a:defRPr/>
            </a:pPr>
            <a:endParaRPr lang="es-UY" sz="900" dirty="0" smtClean="0">
              <a:latin typeface="Verdana" pitchFamily="34" charset="0"/>
              <a:ea typeface="Verdana" pitchFamily="34" charset="0"/>
              <a:cs typeface="Verdana" pitchFamily="34" charset="0"/>
            </a:endParaRPr>
          </a:p>
          <a:p>
            <a:pPr algn="just">
              <a:spcBef>
                <a:spcPts val="100"/>
              </a:spcBef>
              <a:spcAft>
                <a:spcPts val="100"/>
              </a:spcAft>
              <a:defRPr/>
            </a:pPr>
            <a:r>
              <a:rPr lang="es-UY" sz="900" dirty="0" smtClean="0">
                <a:latin typeface="Verdana" pitchFamily="34" charset="0"/>
                <a:ea typeface="Verdana" pitchFamily="34" charset="0"/>
                <a:cs typeface="Verdana" pitchFamily="34" charset="0"/>
              </a:rPr>
              <a:t>El momento en que deberá dispararse una regla condicionada a: </a:t>
            </a:r>
            <a:r>
              <a:rPr lang="es-UY" sz="900" b="1" dirty="0" err="1" smtClean="0">
                <a:latin typeface="Verdana" pitchFamily="34" charset="0"/>
                <a:ea typeface="Verdana" pitchFamily="34" charset="0"/>
                <a:cs typeface="Verdana" pitchFamily="34" charset="0"/>
              </a:rPr>
              <a:t>On</a:t>
            </a:r>
            <a:r>
              <a:rPr lang="es-UY" sz="900" b="1" dirty="0" smtClean="0">
                <a:latin typeface="Verdana" pitchFamily="34" charset="0"/>
                <a:ea typeface="Verdana" pitchFamily="34" charset="0"/>
                <a:cs typeface="Verdana" pitchFamily="34" charset="0"/>
              </a:rPr>
              <a:t> </a:t>
            </a:r>
            <a:r>
              <a:rPr lang="es-UY" sz="900" b="1" dirty="0" err="1" smtClean="0">
                <a:latin typeface="Verdana" pitchFamily="34" charset="0"/>
                <a:ea typeface="Verdana" pitchFamily="34" charset="0"/>
                <a:cs typeface="Verdana" pitchFamily="34" charset="0"/>
              </a:rPr>
              <a:t>AfterLevel</a:t>
            </a:r>
            <a:r>
              <a:rPr lang="es-UY" sz="900" b="1" dirty="0" smtClean="0">
                <a:latin typeface="Verdana" pitchFamily="34" charset="0"/>
                <a:ea typeface="Verdana" pitchFamily="34" charset="0"/>
                <a:cs typeface="Verdana" pitchFamily="34" charset="0"/>
              </a:rPr>
              <a:t> </a:t>
            </a:r>
            <a:r>
              <a:rPr lang="es-UY" sz="900" b="1" dirty="0" err="1" smtClean="0">
                <a:latin typeface="Verdana" pitchFamily="34" charset="0"/>
                <a:ea typeface="Verdana" pitchFamily="34" charset="0"/>
                <a:cs typeface="Verdana" pitchFamily="34" charset="0"/>
              </a:rPr>
              <a:t>Level</a:t>
            </a:r>
            <a:r>
              <a:rPr lang="es-UY" sz="900" b="1" dirty="0" smtClean="0">
                <a:latin typeface="Verdana" pitchFamily="34" charset="0"/>
                <a:ea typeface="Verdana" pitchFamily="34" charset="0"/>
                <a:cs typeface="Verdana" pitchFamily="34" charset="0"/>
              </a:rPr>
              <a:t> </a:t>
            </a:r>
            <a:r>
              <a:rPr lang="es-UY" sz="900" b="1" i="1" dirty="0" err="1" smtClean="0">
                <a:latin typeface="Verdana" pitchFamily="34" charset="0"/>
                <a:ea typeface="Verdana" pitchFamily="34" charset="0"/>
                <a:cs typeface="Verdana" pitchFamily="34" charset="0"/>
              </a:rPr>
              <a:t>CustomerPhone</a:t>
            </a:r>
            <a:r>
              <a:rPr lang="es-UY" sz="900" dirty="0" smtClean="0">
                <a:latin typeface="Verdana" pitchFamily="34" charset="0"/>
                <a:ea typeface="Verdana" pitchFamily="34" charset="0"/>
                <a:cs typeface="Verdana" pitchFamily="34" charset="0"/>
              </a:rPr>
              <a:t> NO COINCIDIRA con el de una regla condicionada a </a:t>
            </a:r>
            <a:r>
              <a:rPr lang="es-UY" sz="900" b="1" dirty="0" err="1" smtClean="0">
                <a:latin typeface="Verdana" pitchFamily="34" charset="0"/>
                <a:ea typeface="Verdana" pitchFamily="34" charset="0"/>
                <a:cs typeface="Verdana" pitchFamily="34" charset="0"/>
              </a:rPr>
              <a:t>on</a:t>
            </a:r>
            <a:r>
              <a:rPr lang="es-UY" sz="900" b="1" dirty="0" smtClean="0">
                <a:latin typeface="Verdana" pitchFamily="34" charset="0"/>
                <a:ea typeface="Verdana" pitchFamily="34" charset="0"/>
                <a:cs typeface="Verdana" pitchFamily="34" charset="0"/>
              </a:rPr>
              <a:t> </a:t>
            </a:r>
            <a:r>
              <a:rPr lang="es-UY" sz="900" b="1" dirty="0" err="1" smtClean="0">
                <a:latin typeface="Verdana" pitchFamily="34" charset="0"/>
                <a:ea typeface="Verdana" pitchFamily="34" charset="0"/>
                <a:cs typeface="Verdana" pitchFamily="34" charset="0"/>
              </a:rPr>
              <a:t>BeforeComplete</a:t>
            </a:r>
            <a:r>
              <a:rPr lang="es-UY" sz="900" dirty="0" smtClean="0">
                <a:latin typeface="Verdana" pitchFamily="34" charset="0"/>
                <a:ea typeface="Verdana" pitchFamily="34" charset="0"/>
                <a:cs typeface="Verdana" pitchFamily="34" charset="0"/>
              </a:rPr>
              <a:t>.</a:t>
            </a:r>
          </a:p>
          <a:p>
            <a:pPr algn="just"/>
            <a:endParaRPr lang="es-UY" sz="900"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100" y="5600700"/>
            <a:ext cx="5286375" cy="54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29691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title</a:t>
            </a:r>
            <a:r>
              <a:rPr lang="es-ES_tradnl" dirty="0" smtClean="0"/>
              <a:t> </a:t>
            </a:r>
            <a:r>
              <a:rPr lang="es-ES_tradnl" dirty="0" err="1" smtClean="0"/>
              <a:t>style</a:t>
            </a:r>
            <a:endParaRPr lang="en-US" dirty="0"/>
          </a:p>
        </p:txBody>
      </p:sp>
      <p:sp>
        <p:nvSpPr>
          <p:cNvPr id="3" name="Date Placeholder 2"/>
          <p:cNvSpPr>
            <a:spLocks noGrp="1"/>
          </p:cNvSpPr>
          <p:nvPr>
            <p:ph type="dt" sz="half" idx="10"/>
          </p:nvPr>
        </p:nvSpPr>
        <p:spPr/>
        <p:txBody>
          <a:bodyPr/>
          <a:lstStyle/>
          <a:p>
            <a:fld id="{8DDAD6A3-9C72-A541-995E-F2EDB3D96780}" type="datetimeFigureOut">
              <a:rPr lang="en-US" smtClean="0"/>
              <a:pPr/>
              <a:t>5/29/2013</a:t>
            </a:fld>
            <a:endParaRPr lang="en-US"/>
          </a:p>
        </p:txBody>
      </p:sp>
      <p:sp>
        <p:nvSpPr>
          <p:cNvPr id="4" name="Footer Placeholder 3"/>
          <p:cNvSpPr>
            <a:spLocks noGrp="1"/>
          </p:cNvSpPr>
          <p:nvPr>
            <p:ph type="ftr" sz="quarter" idx="11"/>
          </p:nvPr>
        </p:nvSpPr>
        <p:spPr/>
        <p:txBody>
          <a:bodyPr/>
          <a:lstStyle/>
          <a:p>
            <a:endParaRPr lang="en-US"/>
          </a:p>
        </p:txBody>
      </p:sp>
      <p:grpSp>
        <p:nvGrpSpPr>
          <p:cNvPr id="7" name="Group 6"/>
          <p:cNvGrpSpPr/>
          <p:nvPr userDrawn="1"/>
        </p:nvGrpSpPr>
        <p:grpSpPr>
          <a:xfrm>
            <a:off x="6894597" y="6290616"/>
            <a:ext cx="2365583" cy="542645"/>
            <a:chOff x="6260351" y="6317719"/>
            <a:chExt cx="2570986" cy="589763"/>
          </a:xfrm>
        </p:grpSpPr>
        <p:pic>
          <p:nvPicPr>
            <p:cNvPr id="8" name="Picture 7"/>
            <p:cNvPicPr>
              <a:picLocks noChangeAspect="1"/>
            </p:cNvPicPr>
            <p:nvPr userDrawn="1"/>
          </p:nvPicPr>
          <p:blipFill>
            <a:blip r:embed="rId2"/>
            <a:stretch>
              <a:fillRect/>
            </a:stretch>
          </p:blipFill>
          <p:spPr>
            <a:xfrm>
              <a:off x="6730240" y="6317719"/>
              <a:ext cx="1606996" cy="245135"/>
            </a:xfrm>
            <a:prstGeom prst="rect">
              <a:avLst/>
            </a:prstGeom>
          </p:spPr>
        </p:pic>
        <p:sp>
          <p:nvSpPr>
            <p:cNvPr id="9" name="Text Placeholder 2"/>
            <p:cNvSpPr txBox="1">
              <a:spLocks/>
            </p:cNvSpPr>
            <p:nvPr userDrawn="1"/>
          </p:nvSpPr>
          <p:spPr>
            <a:xfrm>
              <a:off x="6260351" y="6466157"/>
              <a:ext cx="2570986" cy="441325"/>
            </a:xfrm>
            <a:prstGeom prst="rect">
              <a:avLst/>
            </a:prstGeom>
          </p:spPr>
          <p:txBody>
            <a:bodyPr anchor="t"/>
            <a:lstStyle>
              <a:lvl1pPr marL="0" indent="0" algn="r" defTabSz="457200" rtl="0" eaLnBrk="1" latinLnBrk="0" hangingPunct="1">
                <a:spcBef>
                  <a:spcPct val="20000"/>
                </a:spcBef>
                <a:buFont typeface="Arial"/>
                <a:buNone/>
                <a:defRPr lang="en-US" sz="1600" i="1" u="none" kern="1200" baseline="0" smtClean="0">
                  <a:solidFill>
                    <a:schemeClr val="tx1">
                      <a:lumMod val="85000"/>
                      <a:lumOff val="15000"/>
                    </a:schemeClr>
                  </a:solidFill>
                  <a:latin typeface="Segoe"/>
                  <a:ea typeface="+mn-ea"/>
                  <a:cs typeface="Segoe"/>
                </a:defRPr>
              </a:lvl1pPr>
              <a:lvl2pPr marL="457200" indent="0" algn="l" defTabSz="457200" rtl="0" eaLnBrk="1" latinLnBrk="0" hangingPunct="1">
                <a:spcBef>
                  <a:spcPct val="20000"/>
                </a:spcBef>
                <a:buFont typeface="Arial"/>
                <a:buNone/>
                <a:defRPr sz="1800" kern="1200">
                  <a:solidFill>
                    <a:schemeClr val="tx1">
                      <a:tint val="75000"/>
                    </a:schemeClr>
                  </a:solidFill>
                  <a:latin typeface="Segoe"/>
                  <a:ea typeface="+mn-ea"/>
                  <a:cs typeface="Segoe"/>
                </a:defRPr>
              </a:lvl2pPr>
              <a:lvl3pPr marL="914400" indent="0" algn="l" defTabSz="457200" rtl="0" eaLnBrk="1" latinLnBrk="0" hangingPunct="1">
                <a:spcBef>
                  <a:spcPct val="20000"/>
                </a:spcBef>
                <a:buFont typeface="Arial"/>
                <a:buNone/>
                <a:defRPr sz="1600" kern="1200">
                  <a:solidFill>
                    <a:schemeClr val="tx1">
                      <a:tint val="75000"/>
                    </a:schemeClr>
                  </a:solidFill>
                  <a:latin typeface="Segoe"/>
                  <a:ea typeface="+mn-ea"/>
                  <a:cs typeface="Segoe"/>
                </a:defRPr>
              </a:lvl3pPr>
              <a:lvl4pPr marL="1371600" indent="0" algn="l" defTabSz="457200" rtl="0" eaLnBrk="1" latinLnBrk="0" hangingPunct="1">
                <a:spcBef>
                  <a:spcPct val="20000"/>
                </a:spcBef>
                <a:buFont typeface="Arial"/>
                <a:buNone/>
                <a:defRPr sz="1400" kern="1200">
                  <a:solidFill>
                    <a:schemeClr val="tx1">
                      <a:tint val="75000"/>
                    </a:schemeClr>
                  </a:solidFill>
                  <a:latin typeface="Segoe"/>
                  <a:ea typeface="+mn-ea"/>
                  <a:cs typeface="Segoe"/>
                </a:defRPr>
              </a:lvl4pPr>
              <a:lvl5pPr marL="1828800" indent="0" algn="l" defTabSz="457200" rtl="0" eaLnBrk="1" latinLnBrk="0" hangingPunct="1">
                <a:spcBef>
                  <a:spcPct val="20000"/>
                </a:spcBef>
                <a:buFont typeface="Arial"/>
                <a:buNone/>
                <a:defRPr sz="1400" kern="1200">
                  <a:solidFill>
                    <a:schemeClr val="tx1">
                      <a:tint val="75000"/>
                    </a:schemeClr>
                  </a:solidFill>
                  <a:latin typeface="Segoe"/>
                  <a:ea typeface="+mn-ea"/>
                  <a:cs typeface="Segoe"/>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pPr algn="ctr"/>
              <a:r>
                <a:rPr lang="en-US" sz="1300" spc="0" dirty="0" err="1" smtClean="0">
                  <a:solidFill>
                    <a:srgbClr val="FFFFFF"/>
                  </a:solidFill>
                </a:rPr>
                <a:t>training.genexus.com</a:t>
              </a:r>
              <a:endParaRPr lang="en-US" sz="1300" spc="0" dirty="0"/>
            </a:p>
          </p:txBody>
        </p:sp>
      </p:grpSp>
    </p:spTree>
    <p:extLst>
      <p:ext uri="{BB962C8B-B14F-4D97-AF65-F5344CB8AC3E}">
        <p14:creationId xmlns:p14="http://schemas.microsoft.com/office/powerpoint/2010/main" val="27940336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s-ES_tradnl"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Click to edit Master text styles</a:t>
            </a:r>
          </a:p>
        </p:txBody>
      </p:sp>
      <p:sp>
        <p:nvSpPr>
          <p:cNvPr id="5" name="Date Placeholder 4"/>
          <p:cNvSpPr>
            <a:spLocks noGrp="1"/>
          </p:cNvSpPr>
          <p:nvPr>
            <p:ph type="dt" sz="half" idx="10"/>
          </p:nvPr>
        </p:nvSpPr>
        <p:spPr/>
        <p:txBody>
          <a:bodyPr/>
          <a:lstStyle/>
          <a:p>
            <a:fld id="{8DDAD6A3-9C72-A541-995E-F2EDB3D96780}" type="datetimeFigureOut">
              <a:rPr lang="en-US" smtClean="0"/>
              <a:t>5/29/2013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0F23870D-71BF-1848-A9AB-AB99D0AA51D4}" type="slidenum">
              <a:rPr lang="en-US" smtClean="0"/>
              <a:t>‹#›</a:t>
            </a:fld>
            <a:endParaRPr lang="en-US"/>
          </a:p>
        </p:txBody>
      </p:sp>
    </p:spTree>
    <p:extLst>
      <p:ext uri="{BB962C8B-B14F-4D97-AF65-F5344CB8AC3E}">
        <p14:creationId xmlns:p14="http://schemas.microsoft.com/office/powerpoint/2010/main" val="2229429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
        <p:nvSpPr>
          <p:cNvPr id="3" name="Vertical Text Placeholder 2"/>
          <p:cNvSpPr>
            <a:spLocks noGrp="1"/>
          </p:cNvSpPr>
          <p:nvPr>
            <p:ph type="body" orient="vert" idx="1"/>
          </p:nvPr>
        </p:nvSpPr>
        <p:spPr>
          <a:xfrm>
            <a:off x="457200" y="3944690"/>
            <a:ext cx="8229600" cy="2181473"/>
          </a:xfrm>
          <a:prstGeom prst="rect">
            <a:avLst/>
          </a:prstGeom>
        </p:spPr>
        <p:txBody>
          <a:bodyPr vert="eaVert"/>
          <a:lstStyle/>
          <a:p>
            <a:pPr lvl="0"/>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text</a:t>
            </a:r>
            <a:r>
              <a:rPr lang="es-ES_tradnl" dirty="0" smtClean="0"/>
              <a:t> </a:t>
            </a:r>
            <a:r>
              <a:rPr lang="es-ES_tradnl" dirty="0" err="1" smtClean="0"/>
              <a:t>styles</a:t>
            </a:r>
            <a:endParaRPr lang="es-ES_tradnl" dirty="0" smtClean="0"/>
          </a:p>
          <a:p>
            <a:pPr lvl="1"/>
            <a:r>
              <a:rPr lang="es-ES_tradnl" dirty="0" err="1" smtClean="0"/>
              <a:t>Second</a:t>
            </a:r>
            <a:r>
              <a:rPr lang="es-ES_tradnl" dirty="0" smtClean="0"/>
              <a:t> </a:t>
            </a:r>
            <a:r>
              <a:rPr lang="es-ES_tradnl" dirty="0" err="1" smtClean="0"/>
              <a:t>level</a:t>
            </a:r>
            <a:endParaRPr lang="es-ES_tradnl" dirty="0" smtClean="0"/>
          </a:p>
          <a:p>
            <a:pPr lvl="2"/>
            <a:r>
              <a:rPr lang="es-ES_tradnl" dirty="0" err="1" smtClean="0"/>
              <a:t>Third</a:t>
            </a:r>
            <a:r>
              <a:rPr lang="es-ES_tradnl" dirty="0" smtClean="0"/>
              <a:t> </a:t>
            </a:r>
            <a:r>
              <a:rPr lang="es-ES_tradnl" dirty="0" err="1" smtClean="0"/>
              <a:t>level</a:t>
            </a:r>
            <a:endParaRPr lang="es-ES_tradnl" dirty="0" smtClean="0"/>
          </a:p>
          <a:p>
            <a:pPr lvl="3"/>
            <a:r>
              <a:rPr lang="es-ES_tradnl" dirty="0" err="1" smtClean="0"/>
              <a:t>Fourth</a:t>
            </a:r>
            <a:r>
              <a:rPr lang="es-ES_tradnl" dirty="0" smtClean="0"/>
              <a:t> </a:t>
            </a:r>
            <a:r>
              <a:rPr lang="es-ES_tradnl" dirty="0" err="1" smtClean="0"/>
              <a:t>level</a:t>
            </a:r>
            <a:endParaRPr lang="es-ES_tradnl" dirty="0" smtClean="0"/>
          </a:p>
          <a:p>
            <a:pPr lvl="4"/>
            <a:r>
              <a:rPr lang="es-ES_tradnl" dirty="0" err="1" smtClean="0"/>
              <a:t>Fifth</a:t>
            </a:r>
            <a:r>
              <a:rPr lang="es-ES_tradnl" dirty="0" smtClean="0"/>
              <a:t> </a:t>
            </a:r>
            <a:r>
              <a:rPr lang="es-ES_tradnl" dirty="0" err="1" smtClean="0"/>
              <a:t>level</a:t>
            </a:r>
            <a:endParaRPr lang="en-US" dirty="0"/>
          </a:p>
        </p:txBody>
      </p:sp>
      <p:sp>
        <p:nvSpPr>
          <p:cNvPr id="4" name="Date Placeholder 3"/>
          <p:cNvSpPr>
            <a:spLocks noGrp="1"/>
          </p:cNvSpPr>
          <p:nvPr>
            <p:ph type="dt" sz="half" idx="10"/>
          </p:nvPr>
        </p:nvSpPr>
        <p:spPr/>
        <p:txBody>
          <a:bodyPr/>
          <a:lstStyle/>
          <a:p>
            <a:fld id="{8DDAD6A3-9C72-A541-995E-F2EDB3D96780}" type="datetimeFigureOut">
              <a:rPr lang="en-US" smtClean="0"/>
              <a:t>5/29/2013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0F23870D-71BF-1848-A9AB-AB99D0AA51D4}" type="slidenum">
              <a:rPr lang="en-US" smtClean="0"/>
              <a:t>‹#›</a:t>
            </a:fld>
            <a:endParaRPr lang="en-US"/>
          </a:p>
        </p:txBody>
      </p:sp>
    </p:spTree>
    <p:extLst>
      <p:ext uri="{BB962C8B-B14F-4D97-AF65-F5344CB8AC3E}">
        <p14:creationId xmlns:p14="http://schemas.microsoft.com/office/powerpoint/2010/main" val="126225179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_tradnl"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4" name="Date Placeholder 3"/>
          <p:cNvSpPr>
            <a:spLocks noGrp="1"/>
          </p:cNvSpPr>
          <p:nvPr>
            <p:ph type="dt" sz="half" idx="10"/>
          </p:nvPr>
        </p:nvSpPr>
        <p:spPr/>
        <p:txBody>
          <a:bodyPr/>
          <a:lstStyle/>
          <a:p>
            <a:fld id="{8DDAD6A3-9C72-A541-995E-F2EDB3D96780}" type="datetimeFigureOut">
              <a:rPr lang="en-US" smtClean="0"/>
              <a:t>5/29/2013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0F23870D-71BF-1848-A9AB-AB99D0AA51D4}" type="slidenum">
              <a:rPr lang="en-US" smtClean="0"/>
              <a:t>‹#›</a:t>
            </a:fld>
            <a:endParaRPr lang="en-US"/>
          </a:p>
        </p:txBody>
      </p:sp>
    </p:spTree>
    <p:extLst>
      <p:ext uri="{BB962C8B-B14F-4D97-AF65-F5344CB8AC3E}">
        <p14:creationId xmlns:p14="http://schemas.microsoft.com/office/powerpoint/2010/main" val="3038646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420462" y="2225675"/>
            <a:ext cx="3241294" cy="1362075"/>
          </a:xfrm>
        </p:spPr>
        <p:txBody>
          <a:bodyPr anchor="t">
            <a:noAutofit/>
          </a:bodyPr>
          <a:lstStyle>
            <a:lvl1pPr algn="r">
              <a:defRPr sz="2800" b="0" cap="all">
                <a:solidFill>
                  <a:schemeClr val="tx1">
                    <a:lumMod val="85000"/>
                    <a:lumOff val="15000"/>
                  </a:schemeClr>
                </a:solidFill>
              </a:defRPr>
            </a:lvl1pPr>
          </a:lstStyle>
          <a:p>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title</a:t>
            </a:r>
            <a:r>
              <a:rPr lang="es-ES_tradnl" dirty="0" smtClean="0"/>
              <a:t> </a:t>
            </a:r>
            <a:r>
              <a:rPr lang="es-ES_tradnl" dirty="0" err="1" smtClean="0"/>
              <a:t>style</a:t>
            </a:r>
            <a:endParaRPr lang="en-US" dirty="0"/>
          </a:p>
        </p:txBody>
      </p:sp>
      <p:sp>
        <p:nvSpPr>
          <p:cNvPr id="3" name="Text Placeholder 2"/>
          <p:cNvSpPr>
            <a:spLocks noGrp="1"/>
          </p:cNvSpPr>
          <p:nvPr>
            <p:ph type="body" idx="1"/>
          </p:nvPr>
        </p:nvSpPr>
        <p:spPr>
          <a:xfrm>
            <a:off x="3768939" y="3615956"/>
            <a:ext cx="3892817" cy="993884"/>
          </a:xfrm>
          <a:prstGeom prst="rect">
            <a:avLst/>
          </a:prstGeom>
        </p:spPr>
        <p:txBody>
          <a:bodyPr anchor="t"/>
          <a:lstStyle>
            <a:lvl1pPr marL="0" indent="0" algn="r">
              <a:buNone/>
              <a:defRPr sz="2000" i="1">
                <a:solidFill>
                  <a:schemeClr val="tx1">
                    <a:lumMod val="85000"/>
                    <a:lumOff val="1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text</a:t>
            </a:r>
            <a:r>
              <a:rPr lang="es-ES_tradnl" dirty="0" smtClean="0"/>
              <a:t> </a:t>
            </a:r>
            <a:r>
              <a:rPr lang="es-ES_tradnl" dirty="0" err="1" smtClean="0"/>
              <a:t>styles</a:t>
            </a:r>
            <a:endParaRPr lang="es-ES_tradnl" dirty="0" smtClean="0"/>
          </a:p>
        </p:txBody>
      </p:sp>
      <p:sp>
        <p:nvSpPr>
          <p:cNvPr id="4" name="Date Placeholder 3"/>
          <p:cNvSpPr>
            <a:spLocks noGrp="1"/>
          </p:cNvSpPr>
          <p:nvPr>
            <p:ph type="dt" sz="half" idx="10"/>
          </p:nvPr>
        </p:nvSpPr>
        <p:spPr/>
        <p:txBody>
          <a:bodyPr/>
          <a:lstStyle/>
          <a:p>
            <a:fld id="{8DDAD6A3-9C72-A541-995E-F2EDB3D96780}" type="datetimeFigureOut">
              <a:rPr lang="en-US" smtClean="0"/>
              <a:t>5/29/2013</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88892695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ounded Rectangle 10"/>
          <p:cNvSpPr/>
          <p:nvPr userDrawn="1"/>
        </p:nvSpPr>
        <p:spPr>
          <a:xfrm>
            <a:off x="114709" y="6235386"/>
            <a:ext cx="8922775" cy="579015"/>
          </a:xfrm>
          <a:prstGeom prst="roundRect">
            <a:avLst/>
          </a:prstGeom>
          <a:solidFill>
            <a:schemeClr val="tx1">
              <a:lumMod val="65000"/>
              <a:lumOff val="35000"/>
            </a:schemeClr>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rgbClr val="FFFFFF"/>
              </a:solidFill>
            </a:endParaRPr>
          </a:p>
        </p:txBody>
      </p:sp>
      <p:sp>
        <p:nvSpPr>
          <p:cNvPr id="12" name="Rectangle 11"/>
          <p:cNvSpPr/>
          <p:nvPr userDrawn="1"/>
        </p:nvSpPr>
        <p:spPr>
          <a:xfrm>
            <a:off x="60622" y="52409"/>
            <a:ext cx="9083378" cy="6475705"/>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p>
        </p:txBody>
      </p:sp>
      <p:pic>
        <p:nvPicPr>
          <p:cNvPr id="15" name="Picture 14"/>
          <p:cNvPicPr>
            <a:picLocks noChangeAspect="1"/>
          </p:cNvPicPr>
          <p:nvPr userDrawn="1"/>
        </p:nvPicPr>
        <p:blipFill>
          <a:blip r:embed="rId2"/>
          <a:stretch>
            <a:fillRect/>
          </a:stretch>
        </p:blipFill>
        <p:spPr>
          <a:xfrm>
            <a:off x="7241953" y="6566100"/>
            <a:ext cx="1420080" cy="216622"/>
          </a:xfrm>
          <a:prstGeom prst="rect">
            <a:avLst/>
          </a:prstGeom>
        </p:spPr>
      </p:pic>
      <p:sp>
        <p:nvSpPr>
          <p:cNvPr id="8" name="Rectangle 7"/>
          <p:cNvSpPr/>
          <p:nvPr userDrawn="1"/>
        </p:nvSpPr>
        <p:spPr>
          <a:xfrm>
            <a:off x="335455" y="6510932"/>
            <a:ext cx="1463512" cy="307777"/>
          </a:xfrm>
          <a:prstGeom prst="rect">
            <a:avLst/>
          </a:prstGeom>
        </p:spPr>
        <p:txBody>
          <a:bodyPr wrap="none">
            <a:spAutoFit/>
          </a:bodyPr>
          <a:lstStyle/>
          <a:p>
            <a:r>
              <a:rPr lang="en-US" sz="1400" dirty="0" smtClean="0">
                <a:latin typeface="Segoe"/>
                <a:cs typeface="Segoe"/>
              </a:rPr>
              <a:t>Curso GeneXus |</a:t>
            </a:r>
            <a:endParaRPr lang="en-US" sz="1400" dirty="0">
              <a:latin typeface="Segoe"/>
              <a:cs typeface="Segoe"/>
            </a:endParaRPr>
          </a:p>
        </p:txBody>
      </p:sp>
    </p:spTree>
    <p:extLst>
      <p:ext uri="{BB962C8B-B14F-4D97-AF65-F5344CB8AC3E}">
        <p14:creationId xmlns:p14="http://schemas.microsoft.com/office/powerpoint/2010/main" val="280020411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title</a:t>
            </a:r>
            <a:r>
              <a:rPr lang="es-ES_tradnl" dirty="0" smtClean="0"/>
              <a:t> </a:t>
            </a:r>
            <a:r>
              <a:rPr lang="es-ES_tradnl" dirty="0" err="1" smtClean="0"/>
              <a:t>style</a:t>
            </a:r>
            <a:endParaRPr lang="en-US" dirty="0"/>
          </a:p>
        </p:txBody>
      </p:sp>
      <p:sp>
        <p:nvSpPr>
          <p:cNvPr id="3" name="Content Placeholder 2"/>
          <p:cNvSpPr>
            <a:spLocks noGrp="1"/>
          </p:cNvSpPr>
          <p:nvPr>
            <p:ph idx="1"/>
          </p:nvPr>
        </p:nvSpPr>
        <p:spPr>
          <a:xfrm>
            <a:off x="457200" y="3944690"/>
            <a:ext cx="8229600" cy="2181473"/>
          </a:xfrm>
          <a:prstGeom prst="rect">
            <a:avLst/>
          </a:prstGeo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text</a:t>
            </a:r>
            <a:r>
              <a:rPr lang="es-ES_tradnl" dirty="0" smtClean="0"/>
              <a:t> </a:t>
            </a:r>
            <a:r>
              <a:rPr lang="es-ES_tradnl" dirty="0" err="1" smtClean="0"/>
              <a:t>styles</a:t>
            </a:r>
            <a:endParaRPr lang="es-ES_tradnl" dirty="0" smtClean="0"/>
          </a:p>
          <a:p>
            <a:pPr lvl="1"/>
            <a:r>
              <a:rPr lang="es-ES_tradnl" dirty="0" err="1" smtClean="0"/>
              <a:t>Second</a:t>
            </a:r>
            <a:r>
              <a:rPr lang="es-ES_tradnl" dirty="0" smtClean="0"/>
              <a:t> </a:t>
            </a:r>
            <a:r>
              <a:rPr lang="es-ES_tradnl" dirty="0" err="1" smtClean="0"/>
              <a:t>level</a:t>
            </a:r>
            <a:endParaRPr lang="es-ES_tradnl" dirty="0" smtClean="0"/>
          </a:p>
          <a:p>
            <a:pPr lvl="2"/>
            <a:r>
              <a:rPr lang="es-ES_tradnl" dirty="0" err="1" smtClean="0"/>
              <a:t>Third</a:t>
            </a:r>
            <a:r>
              <a:rPr lang="es-ES_tradnl" dirty="0" smtClean="0"/>
              <a:t> </a:t>
            </a:r>
            <a:r>
              <a:rPr lang="es-ES_tradnl" dirty="0" err="1" smtClean="0"/>
              <a:t>level</a:t>
            </a:r>
            <a:endParaRPr lang="es-ES_tradnl" dirty="0" smtClean="0"/>
          </a:p>
          <a:p>
            <a:pPr lvl="3"/>
            <a:r>
              <a:rPr lang="es-ES_tradnl" dirty="0" err="1" smtClean="0"/>
              <a:t>Fourth</a:t>
            </a:r>
            <a:r>
              <a:rPr lang="es-ES_tradnl" dirty="0" smtClean="0"/>
              <a:t> </a:t>
            </a:r>
            <a:r>
              <a:rPr lang="es-ES_tradnl" dirty="0" err="1" smtClean="0"/>
              <a:t>level</a:t>
            </a:r>
            <a:endParaRPr lang="es-ES_tradnl" dirty="0" smtClean="0"/>
          </a:p>
          <a:p>
            <a:pPr lvl="4"/>
            <a:r>
              <a:rPr lang="es-ES_tradnl" dirty="0" err="1" smtClean="0"/>
              <a:t>Fifth</a:t>
            </a:r>
            <a:r>
              <a:rPr lang="es-ES_tradnl" dirty="0" smtClean="0"/>
              <a:t> </a:t>
            </a:r>
            <a:r>
              <a:rPr lang="es-ES_tradnl" dirty="0" err="1" smtClean="0"/>
              <a:t>level</a:t>
            </a:r>
            <a:endParaRPr lang="en-US" dirty="0"/>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8DDAD6A3-9C72-A541-995E-F2EDB3D96780}" type="datetimeFigureOut">
              <a:rPr lang="en-US" smtClean="0"/>
              <a:pPr/>
              <a:t>5/29/2013</a:t>
            </a:fld>
            <a:endParaRPr lang="en-US"/>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solidFill>
                  <a:schemeClr val="tx1">
                    <a:lumMod val="85000"/>
                    <a:lumOff val="15000"/>
                  </a:schemeClr>
                </a:solidFill>
              </a:defRPr>
            </a:lvl1pPr>
          </a:lstStyle>
          <a:p>
            <a:fld id="{0F23870D-71BF-1848-A9AB-AB99D0AA51D4}" type="slidenum">
              <a:rPr lang="en-US" smtClean="0"/>
              <a:pPr/>
              <a:t>‹#›</a:t>
            </a:fld>
            <a:endParaRPr lang="en-US"/>
          </a:p>
        </p:txBody>
      </p:sp>
      <p:grpSp>
        <p:nvGrpSpPr>
          <p:cNvPr id="13" name="Group 12"/>
          <p:cNvGrpSpPr/>
          <p:nvPr userDrawn="1"/>
        </p:nvGrpSpPr>
        <p:grpSpPr>
          <a:xfrm>
            <a:off x="6894597" y="6290616"/>
            <a:ext cx="2365583" cy="542645"/>
            <a:chOff x="6260351" y="6317719"/>
            <a:chExt cx="2570986" cy="589763"/>
          </a:xfrm>
        </p:grpSpPr>
        <p:pic>
          <p:nvPicPr>
            <p:cNvPr id="14" name="Picture 13"/>
            <p:cNvPicPr>
              <a:picLocks noChangeAspect="1"/>
            </p:cNvPicPr>
            <p:nvPr userDrawn="1"/>
          </p:nvPicPr>
          <p:blipFill>
            <a:blip r:embed="rId2"/>
            <a:stretch>
              <a:fillRect/>
            </a:stretch>
          </p:blipFill>
          <p:spPr>
            <a:xfrm>
              <a:off x="6730240" y="6317719"/>
              <a:ext cx="1606996" cy="245135"/>
            </a:xfrm>
            <a:prstGeom prst="rect">
              <a:avLst/>
            </a:prstGeom>
          </p:spPr>
        </p:pic>
        <p:sp>
          <p:nvSpPr>
            <p:cNvPr id="15" name="Text Placeholder 2"/>
            <p:cNvSpPr txBox="1">
              <a:spLocks/>
            </p:cNvSpPr>
            <p:nvPr userDrawn="1"/>
          </p:nvSpPr>
          <p:spPr>
            <a:xfrm>
              <a:off x="6260351" y="6466157"/>
              <a:ext cx="2570986" cy="441325"/>
            </a:xfrm>
            <a:prstGeom prst="rect">
              <a:avLst/>
            </a:prstGeom>
          </p:spPr>
          <p:txBody>
            <a:bodyPr anchor="t"/>
            <a:lstStyle>
              <a:lvl1pPr marL="0" indent="0" algn="r" defTabSz="457200" rtl="0" eaLnBrk="1" latinLnBrk="0" hangingPunct="1">
                <a:spcBef>
                  <a:spcPct val="20000"/>
                </a:spcBef>
                <a:buFont typeface="Arial"/>
                <a:buNone/>
                <a:defRPr lang="en-US" sz="1600" i="1" u="none" kern="1200" baseline="0" smtClean="0">
                  <a:solidFill>
                    <a:schemeClr val="tx1">
                      <a:lumMod val="85000"/>
                      <a:lumOff val="15000"/>
                    </a:schemeClr>
                  </a:solidFill>
                  <a:latin typeface="Segoe"/>
                  <a:ea typeface="+mn-ea"/>
                  <a:cs typeface="Segoe"/>
                </a:defRPr>
              </a:lvl1pPr>
              <a:lvl2pPr marL="457200" indent="0" algn="l" defTabSz="457200" rtl="0" eaLnBrk="1" latinLnBrk="0" hangingPunct="1">
                <a:spcBef>
                  <a:spcPct val="20000"/>
                </a:spcBef>
                <a:buFont typeface="Arial"/>
                <a:buNone/>
                <a:defRPr sz="1800" kern="1200">
                  <a:solidFill>
                    <a:schemeClr val="tx1">
                      <a:tint val="75000"/>
                    </a:schemeClr>
                  </a:solidFill>
                  <a:latin typeface="Segoe"/>
                  <a:ea typeface="+mn-ea"/>
                  <a:cs typeface="Segoe"/>
                </a:defRPr>
              </a:lvl2pPr>
              <a:lvl3pPr marL="914400" indent="0" algn="l" defTabSz="457200" rtl="0" eaLnBrk="1" latinLnBrk="0" hangingPunct="1">
                <a:spcBef>
                  <a:spcPct val="20000"/>
                </a:spcBef>
                <a:buFont typeface="Arial"/>
                <a:buNone/>
                <a:defRPr sz="1600" kern="1200">
                  <a:solidFill>
                    <a:schemeClr val="tx1">
                      <a:tint val="75000"/>
                    </a:schemeClr>
                  </a:solidFill>
                  <a:latin typeface="Segoe"/>
                  <a:ea typeface="+mn-ea"/>
                  <a:cs typeface="Segoe"/>
                </a:defRPr>
              </a:lvl3pPr>
              <a:lvl4pPr marL="1371600" indent="0" algn="l" defTabSz="457200" rtl="0" eaLnBrk="1" latinLnBrk="0" hangingPunct="1">
                <a:spcBef>
                  <a:spcPct val="20000"/>
                </a:spcBef>
                <a:buFont typeface="Arial"/>
                <a:buNone/>
                <a:defRPr sz="1400" kern="1200">
                  <a:solidFill>
                    <a:schemeClr val="tx1">
                      <a:tint val="75000"/>
                    </a:schemeClr>
                  </a:solidFill>
                  <a:latin typeface="Segoe"/>
                  <a:ea typeface="+mn-ea"/>
                  <a:cs typeface="Segoe"/>
                </a:defRPr>
              </a:lvl4pPr>
              <a:lvl5pPr marL="1828800" indent="0" algn="l" defTabSz="457200" rtl="0" eaLnBrk="1" latinLnBrk="0" hangingPunct="1">
                <a:spcBef>
                  <a:spcPct val="20000"/>
                </a:spcBef>
                <a:buFont typeface="Arial"/>
                <a:buNone/>
                <a:defRPr sz="1400" kern="1200">
                  <a:solidFill>
                    <a:schemeClr val="tx1">
                      <a:tint val="75000"/>
                    </a:schemeClr>
                  </a:solidFill>
                  <a:latin typeface="Segoe"/>
                  <a:ea typeface="+mn-ea"/>
                  <a:cs typeface="Segoe"/>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pPr algn="ctr"/>
              <a:r>
                <a:rPr lang="en-US" sz="1300" spc="0" dirty="0" err="1" smtClean="0">
                  <a:solidFill>
                    <a:srgbClr val="FFFFFF"/>
                  </a:solidFill>
                </a:rPr>
                <a:t>training.genexus.com</a:t>
              </a:r>
              <a:endParaRPr lang="en-US" sz="1300" spc="0" dirty="0"/>
            </a:p>
          </p:txBody>
        </p:sp>
      </p:grpSp>
    </p:spTree>
    <p:extLst>
      <p:ext uri="{BB962C8B-B14F-4D97-AF65-F5344CB8AC3E}">
        <p14:creationId xmlns:p14="http://schemas.microsoft.com/office/powerpoint/2010/main" val="333522729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text</a:t>
            </a:r>
            <a:r>
              <a:rPr lang="es-ES_tradnl" dirty="0" smtClean="0"/>
              <a:t> </a:t>
            </a:r>
            <a:r>
              <a:rPr lang="es-ES_tradnl" dirty="0" err="1" smtClean="0"/>
              <a:t>styles</a:t>
            </a:r>
            <a:endParaRPr lang="es-ES_tradnl" dirty="0" smtClean="0"/>
          </a:p>
          <a:p>
            <a:pPr lvl="1"/>
            <a:r>
              <a:rPr lang="es-ES_tradnl" dirty="0" err="1" smtClean="0"/>
              <a:t>Second</a:t>
            </a:r>
            <a:r>
              <a:rPr lang="es-ES_tradnl" dirty="0" smtClean="0"/>
              <a:t> </a:t>
            </a:r>
            <a:r>
              <a:rPr lang="es-ES_tradnl" dirty="0" err="1" smtClean="0"/>
              <a:t>level</a:t>
            </a:r>
            <a:endParaRPr lang="es-ES_tradnl" dirty="0" smtClean="0"/>
          </a:p>
          <a:p>
            <a:pPr lvl="2"/>
            <a:r>
              <a:rPr lang="es-ES_tradnl" dirty="0" err="1" smtClean="0"/>
              <a:t>Third</a:t>
            </a:r>
            <a:r>
              <a:rPr lang="es-ES_tradnl" dirty="0" smtClean="0"/>
              <a:t> </a:t>
            </a:r>
            <a:r>
              <a:rPr lang="es-ES_tradnl" dirty="0" err="1" smtClean="0"/>
              <a:t>level</a:t>
            </a:r>
            <a:endParaRPr lang="es-ES_tradnl" dirty="0" smtClean="0"/>
          </a:p>
          <a:p>
            <a:pPr lvl="3"/>
            <a:r>
              <a:rPr lang="es-ES_tradnl" dirty="0" err="1" smtClean="0"/>
              <a:t>Fourth</a:t>
            </a:r>
            <a:r>
              <a:rPr lang="es-ES_tradnl" dirty="0" smtClean="0"/>
              <a:t> </a:t>
            </a:r>
            <a:r>
              <a:rPr lang="es-ES_tradnl" dirty="0" err="1" smtClean="0"/>
              <a:t>level</a:t>
            </a:r>
            <a:endParaRPr lang="es-ES_tradnl" dirty="0" smtClean="0"/>
          </a:p>
          <a:p>
            <a:pPr lvl="4"/>
            <a:r>
              <a:rPr lang="es-ES_tradnl" dirty="0" err="1" smtClean="0"/>
              <a:t>Fifth</a:t>
            </a:r>
            <a:r>
              <a:rPr lang="es-ES_tradnl" dirty="0" smtClean="0"/>
              <a:t> </a:t>
            </a:r>
            <a:r>
              <a:rPr lang="es-ES_tradnl" dirty="0" err="1" smtClean="0"/>
              <a:t>level</a:t>
            </a:r>
            <a:endParaRPr lang="en-US" dirty="0"/>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text</a:t>
            </a:r>
            <a:r>
              <a:rPr lang="es-ES_tradnl" dirty="0" smtClean="0"/>
              <a:t> </a:t>
            </a:r>
            <a:r>
              <a:rPr lang="es-ES_tradnl" dirty="0" err="1" smtClean="0"/>
              <a:t>styles</a:t>
            </a:r>
            <a:endParaRPr lang="es-ES_tradnl" dirty="0" smtClean="0"/>
          </a:p>
          <a:p>
            <a:pPr lvl="1"/>
            <a:r>
              <a:rPr lang="es-ES_tradnl" dirty="0" err="1" smtClean="0"/>
              <a:t>Second</a:t>
            </a:r>
            <a:r>
              <a:rPr lang="es-ES_tradnl" dirty="0" smtClean="0"/>
              <a:t> </a:t>
            </a:r>
            <a:r>
              <a:rPr lang="es-ES_tradnl" dirty="0" err="1" smtClean="0"/>
              <a:t>level</a:t>
            </a:r>
            <a:endParaRPr lang="es-ES_tradnl" dirty="0" smtClean="0"/>
          </a:p>
          <a:p>
            <a:pPr lvl="2"/>
            <a:r>
              <a:rPr lang="es-ES_tradnl" dirty="0" err="1" smtClean="0"/>
              <a:t>Third</a:t>
            </a:r>
            <a:r>
              <a:rPr lang="es-ES_tradnl" dirty="0" smtClean="0"/>
              <a:t> </a:t>
            </a:r>
            <a:r>
              <a:rPr lang="es-ES_tradnl" dirty="0" err="1" smtClean="0"/>
              <a:t>level</a:t>
            </a:r>
            <a:endParaRPr lang="es-ES_tradnl" dirty="0" smtClean="0"/>
          </a:p>
          <a:p>
            <a:pPr lvl="3"/>
            <a:r>
              <a:rPr lang="es-ES_tradnl" dirty="0" err="1" smtClean="0"/>
              <a:t>Fourth</a:t>
            </a:r>
            <a:r>
              <a:rPr lang="es-ES_tradnl" dirty="0" smtClean="0"/>
              <a:t> </a:t>
            </a:r>
            <a:r>
              <a:rPr lang="es-ES_tradnl" dirty="0" err="1" smtClean="0"/>
              <a:t>level</a:t>
            </a:r>
            <a:endParaRPr lang="es-ES_tradnl" dirty="0" smtClean="0"/>
          </a:p>
          <a:p>
            <a:pPr lvl="4"/>
            <a:r>
              <a:rPr lang="es-ES_tradnl" dirty="0" err="1" smtClean="0"/>
              <a:t>Fifth</a:t>
            </a:r>
            <a:r>
              <a:rPr lang="es-ES_tradnl" dirty="0" smtClean="0"/>
              <a:t> </a:t>
            </a:r>
            <a:r>
              <a:rPr lang="es-ES_tradnl" dirty="0" err="1" smtClean="0"/>
              <a:t>level</a:t>
            </a:r>
            <a:endParaRPr lang="en-US" dirty="0"/>
          </a:p>
        </p:txBody>
      </p:sp>
      <p:sp>
        <p:nvSpPr>
          <p:cNvPr id="5" name="Date Placeholder 4"/>
          <p:cNvSpPr>
            <a:spLocks noGrp="1"/>
          </p:cNvSpPr>
          <p:nvPr>
            <p:ph type="dt" sz="half" idx="10"/>
          </p:nvPr>
        </p:nvSpPr>
        <p:spPr/>
        <p:txBody>
          <a:bodyPr/>
          <a:lstStyle/>
          <a:p>
            <a:fld id="{8DDAD6A3-9C72-A541-995E-F2EDB3D96780}" type="datetimeFigureOut">
              <a:rPr lang="en-US" smtClean="0"/>
              <a:t>5/29/2013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0F23870D-71BF-1848-A9AB-AB99D0AA51D4}" type="slidenum">
              <a:rPr lang="en-US" smtClean="0"/>
              <a:t>‹#›</a:t>
            </a:fld>
            <a:endParaRPr lang="en-US"/>
          </a:p>
        </p:txBody>
      </p:sp>
    </p:spTree>
    <p:extLst>
      <p:ext uri="{BB962C8B-B14F-4D97-AF65-F5344CB8AC3E}">
        <p14:creationId xmlns:p14="http://schemas.microsoft.com/office/powerpoint/2010/main" val="141681968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_tradnl"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text</a:t>
            </a:r>
            <a:r>
              <a:rPr lang="es-ES_tradnl" dirty="0" smtClean="0"/>
              <a:t> </a:t>
            </a:r>
            <a:r>
              <a:rPr lang="es-ES_tradnl" dirty="0" err="1" smtClean="0"/>
              <a:t>styles</a:t>
            </a:r>
            <a:endParaRPr lang="es-ES_tradnl" dirty="0" smtClean="0"/>
          </a:p>
          <a:p>
            <a:pPr lvl="1"/>
            <a:r>
              <a:rPr lang="es-ES_tradnl" dirty="0" err="1" smtClean="0"/>
              <a:t>Second</a:t>
            </a:r>
            <a:r>
              <a:rPr lang="es-ES_tradnl" dirty="0" smtClean="0"/>
              <a:t> </a:t>
            </a:r>
            <a:r>
              <a:rPr lang="es-ES_tradnl" dirty="0" err="1" smtClean="0"/>
              <a:t>level</a:t>
            </a:r>
            <a:endParaRPr lang="es-ES_tradnl" dirty="0" smtClean="0"/>
          </a:p>
          <a:p>
            <a:pPr lvl="2"/>
            <a:r>
              <a:rPr lang="es-ES_tradnl" dirty="0" err="1" smtClean="0"/>
              <a:t>Third</a:t>
            </a:r>
            <a:r>
              <a:rPr lang="es-ES_tradnl" dirty="0" smtClean="0"/>
              <a:t> </a:t>
            </a:r>
            <a:r>
              <a:rPr lang="es-ES_tradnl" dirty="0" err="1" smtClean="0"/>
              <a:t>level</a:t>
            </a:r>
            <a:endParaRPr lang="es-ES_tradnl" dirty="0" smtClean="0"/>
          </a:p>
          <a:p>
            <a:pPr lvl="3"/>
            <a:r>
              <a:rPr lang="es-ES_tradnl" dirty="0" err="1" smtClean="0"/>
              <a:t>Fourth</a:t>
            </a:r>
            <a:r>
              <a:rPr lang="es-ES_tradnl" dirty="0" smtClean="0"/>
              <a:t> </a:t>
            </a:r>
            <a:r>
              <a:rPr lang="es-ES_tradnl" dirty="0" err="1" smtClean="0"/>
              <a:t>level</a:t>
            </a:r>
            <a:endParaRPr lang="es-ES_tradnl" dirty="0" smtClean="0"/>
          </a:p>
          <a:p>
            <a:pPr lvl="4"/>
            <a:r>
              <a:rPr lang="es-ES_tradnl" dirty="0" err="1" smtClean="0"/>
              <a:t>Fifth</a:t>
            </a:r>
            <a:r>
              <a:rPr lang="es-ES_tradnl" dirty="0" smtClean="0"/>
              <a:t> </a:t>
            </a:r>
            <a:r>
              <a:rPr lang="es-ES_tradnl" dirty="0" err="1" smtClean="0"/>
              <a:t>level</a:t>
            </a:r>
            <a:endParaRPr lang="en-US" dirty="0"/>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7" name="Date Placeholder 6"/>
          <p:cNvSpPr>
            <a:spLocks noGrp="1"/>
          </p:cNvSpPr>
          <p:nvPr>
            <p:ph type="dt" sz="half" idx="10"/>
          </p:nvPr>
        </p:nvSpPr>
        <p:spPr/>
        <p:txBody>
          <a:bodyPr/>
          <a:lstStyle/>
          <a:p>
            <a:fld id="{8DDAD6A3-9C72-A541-995E-F2EDB3D96780}" type="datetimeFigureOut">
              <a:rPr lang="en-US" smtClean="0"/>
              <a:t>5/29/2013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0F23870D-71BF-1848-A9AB-AB99D0AA51D4}" type="slidenum">
              <a:rPr lang="en-US" smtClean="0"/>
              <a:t>‹#›</a:t>
            </a:fld>
            <a:endParaRPr lang="en-US"/>
          </a:p>
        </p:txBody>
      </p:sp>
    </p:spTree>
    <p:extLst>
      <p:ext uri="{BB962C8B-B14F-4D97-AF65-F5344CB8AC3E}">
        <p14:creationId xmlns:p14="http://schemas.microsoft.com/office/powerpoint/2010/main" val="365201838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
        <p:nvSpPr>
          <p:cNvPr id="3" name="Date Placeholder 2"/>
          <p:cNvSpPr>
            <a:spLocks noGrp="1"/>
          </p:cNvSpPr>
          <p:nvPr>
            <p:ph type="dt" sz="half" idx="10"/>
          </p:nvPr>
        </p:nvSpPr>
        <p:spPr/>
        <p:txBody>
          <a:bodyPr/>
          <a:lstStyle/>
          <a:p>
            <a:fld id="{8DDAD6A3-9C72-A541-995E-F2EDB3D96780}" type="datetimeFigureOut">
              <a:rPr lang="en-US" smtClean="0"/>
              <a:t>5/29/2013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0F23870D-71BF-1848-A9AB-AB99D0AA51D4}" type="slidenum">
              <a:rPr lang="en-US" smtClean="0"/>
              <a:t>‹#›</a:t>
            </a:fld>
            <a:endParaRPr lang="en-US"/>
          </a:p>
        </p:txBody>
      </p:sp>
    </p:spTree>
    <p:extLst>
      <p:ext uri="{BB962C8B-B14F-4D97-AF65-F5344CB8AC3E}">
        <p14:creationId xmlns:p14="http://schemas.microsoft.com/office/powerpoint/2010/main" val="22023708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Text Placeholder 2"/>
          <p:cNvSpPr txBox="1">
            <a:spLocks/>
          </p:cNvSpPr>
          <p:nvPr userDrawn="1"/>
        </p:nvSpPr>
        <p:spPr>
          <a:xfrm>
            <a:off x="2804765" y="3177625"/>
            <a:ext cx="3617416" cy="620952"/>
          </a:xfrm>
          <a:prstGeom prst="rect">
            <a:avLst/>
          </a:prstGeom>
        </p:spPr>
        <p:txBody>
          <a:bodyPr anchor="t"/>
          <a:lstStyle>
            <a:lvl1pPr marL="0" indent="0" algn="r" defTabSz="457200" rtl="0" eaLnBrk="1" latinLnBrk="0" hangingPunct="1">
              <a:spcBef>
                <a:spcPct val="20000"/>
              </a:spcBef>
              <a:buFont typeface="Arial"/>
              <a:buNone/>
              <a:defRPr lang="en-US" sz="1600" i="1" u="none" kern="1200" baseline="0" smtClean="0">
                <a:solidFill>
                  <a:schemeClr val="tx1">
                    <a:lumMod val="85000"/>
                    <a:lumOff val="15000"/>
                  </a:schemeClr>
                </a:solidFill>
                <a:latin typeface="Segoe"/>
                <a:ea typeface="+mn-ea"/>
                <a:cs typeface="Segoe"/>
              </a:defRPr>
            </a:lvl1pPr>
            <a:lvl2pPr marL="457200" indent="0" algn="l" defTabSz="457200" rtl="0" eaLnBrk="1" latinLnBrk="0" hangingPunct="1">
              <a:spcBef>
                <a:spcPct val="20000"/>
              </a:spcBef>
              <a:buFont typeface="Arial"/>
              <a:buNone/>
              <a:defRPr sz="1800" kern="1200">
                <a:solidFill>
                  <a:schemeClr val="tx1">
                    <a:tint val="75000"/>
                  </a:schemeClr>
                </a:solidFill>
                <a:latin typeface="Segoe"/>
                <a:ea typeface="+mn-ea"/>
                <a:cs typeface="Segoe"/>
              </a:defRPr>
            </a:lvl2pPr>
            <a:lvl3pPr marL="914400" indent="0" algn="l" defTabSz="457200" rtl="0" eaLnBrk="1" latinLnBrk="0" hangingPunct="1">
              <a:spcBef>
                <a:spcPct val="20000"/>
              </a:spcBef>
              <a:buFont typeface="Arial"/>
              <a:buNone/>
              <a:defRPr sz="1600" kern="1200">
                <a:solidFill>
                  <a:schemeClr val="tx1">
                    <a:tint val="75000"/>
                  </a:schemeClr>
                </a:solidFill>
                <a:latin typeface="Segoe"/>
                <a:ea typeface="+mn-ea"/>
                <a:cs typeface="Segoe"/>
              </a:defRPr>
            </a:lvl3pPr>
            <a:lvl4pPr marL="1371600" indent="0" algn="l" defTabSz="457200" rtl="0" eaLnBrk="1" latinLnBrk="0" hangingPunct="1">
              <a:spcBef>
                <a:spcPct val="20000"/>
              </a:spcBef>
              <a:buFont typeface="Arial"/>
              <a:buNone/>
              <a:defRPr sz="1400" kern="1200">
                <a:solidFill>
                  <a:schemeClr val="tx1">
                    <a:tint val="75000"/>
                  </a:schemeClr>
                </a:solidFill>
                <a:latin typeface="Segoe"/>
                <a:ea typeface="+mn-ea"/>
                <a:cs typeface="Segoe"/>
              </a:defRPr>
            </a:lvl4pPr>
            <a:lvl5pPr marL="1828800" indent="0" algn="l" defTabSz="457200" rtl="0" eaLnBrk="1" latinLnBrk="0" hangingPunct="1">
              <a:spcBef>
                <a:spcPct val="20000"/>
              </a:spcBef>
              <a:buFont typeface="Arial"/>
              <a:buNone/>
              <a:defRPr sz="1400" kern="1200">
                <a:solidFill>
                  <a:schemeClr val="tx1">
                    <a:tint val="75000"/>
                  </a:schemeClr>
                </a:solidFill>
                <a:latin typeface="Segoe"/>
                <a:ea typeface="+mn-ea"/>
                <a:cs typeface="Segoe"/>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pPr algn="ctr"/>
            <a:r>
              <a:rPr lang="en-US" sz="1900" spc="70" dirty="0" err="1" smtClean="0">
                <a:solidFill>
                  <a:srgbClr val="FFFFFF"/>
                </a:solidFill>
              </a:rPr>
              <a:t>training.genexus.com</a:t>
            </a:r>
            <a:endParaRPr lang="en-US" sz="1900" spc="70" dirty="0"/>
          </a:p>
        </p:txBody>
      </p:sp>
      <p:pic>
        <p:nvPicPr>
          <p:cNvPr id="8" name="Picture 7" descr="logo_GXtraining-0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77646" y="2928802"/>
            <a:ext cx="2460991" cy="357692"/>
          </a:xfrm>
          <a:prstGeom prst="rect">
            <a:avLst/>
          </a:prstGeom>
        </p:spPr>
      </p:pic>
    </p:spTree>
    <p:extLst>
      <p:ext uri="{BB962C8B-B14F-4D97-AF65-F5344CB8AC3E}">
        <p14:creationId xmlns:p14="http://schemas.microsoft.com/office/powerpoint/2010/main" val="357669299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s-ES_tradnl"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Click to edit Master text styles</a:t>
            </a:r>
          </a:p>
        </p:txBody>
      </p:sp>
      <p:sp>
        <p:nvSpPr>
          <p:cNvPr id="5" name="Date Placeholder 4"/>
          <p:cNvSpPr>
            <a:spLocks noGrp="1"/>
          </p:cNvSpPr>
          <p:nvPr>
            <p:ph type="dt" sz="half" idx="10"/>
          </p:nvPr>
        </p:nvSpPr>
        <p:spPr/>
        <p:txBody>
          <a:bodyPr/>
          <a:lstStyle/>
          <a:p>
            <a:fld id="{8DDAD6A3-9C72-A541-995E-F2EDB3D96780}" type="datetimeFigureOut">
              <a:rPr lang="en-US" smtClean="0"/>
              <a:t>5/29/2013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0F23870D-71BF-1848-A9AB-AB99D0AA51D4}" type="slidenum">
              <a:rPr lang="en-US" smtClean="0"/>
              <a:t>‹#›</a:t>
            </a:fld>
            <a:endParaRPr lang="en-US"/>
          </a:p>
        </p:txBody>
      </p:sp>
    </p:spTree>
    <p:extLst>
      <p:ext uri="{BB962C8B-B14F-4D97-AF65-F5344CB8AC3E}">
        <p14:creationId xmlns:p14="http://schemas.microsoft.com/office/powerpoint/2010/main" val="966005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tile tx="0" ty="0" sx="100000" sy="100000" flip="none" algn="tl"/>
        </a:blipFill>
        <a:effectLst/>
      </p:bgPr>
    </p:bg>
    <p:spTree>
      <p:nvGrpSpPr>
        <p:cNvPr id="1" name=""/>
        <p:cNvGrpSpPr/>
        <p:nvPr/>
      </p:nvGrpSpPr>
      <p:grpSpPr>
        <a:xfrm>
          <a:off x="0" y="0"/>
          <a:ext cx="0" cy="0"/>
          <a:chOff x="0" y="0"/>
          <a:chExt cx="0" cy="0"/>
        </a:xfrm>
      </p:grpSpPr>
      <p:sp>
        <p:nvSpPr>
          <p:cNvPr id="10" name="Rectangle 9"/>
          <p:cNvSpPr/>
          <p:nvPr userDrawn="1"/>
        </p:nvSpPr>
        <p:spPr>
          <a:xfrm>
            <a:off x="-24741" y="-16494"/>
            <a:ext cx="9212039" cy="6968298"/>
          </a:xfrm>
          <a:prstGeom prst="rect">
            <a:avLst/>
          </a:prstGeom>
          <a:solidFill>
            <a:srgbClr val="A6CE2A">
              <a:alpha val="88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l"/>
            <a:endParaRPr lang="en-US" b="1" i="1" dirty="0">
              <a:solidFill>
                <a:srgbClr val="A6CE2A"/>
              </a:solidFill>
            </a:endParaRPr>
          </a:p>
        </p:txBody>
      </p:sp>
      <p:sp>
        <p:nvSpPr>
          <p:cNvPr id="2" name="Title Placeholder 1"/>
          <p:cNvSpPr>
            <a:spLocks noGrp="1"/>
          </p:cNvSpPr>
          <p:nvPr>
            <p:ph type="title"/>
          </p:nvPr>
        </p:nvSpPr>
        <p:spPr>
          <a:xfrm>
            <a:off x="2396729" y="2377352"/>
            <a:ext cx="4581462" cy="1143000"/>
          </a:xfrm>
          <a:prstGeom prst="rect">
            <a:avLst/>
          </a:prstGeom>
        </p:spPr>
        <p:txBody>
          <a:bodyPr vert="horz" lIns="91440" tIns="45720" rIns="91440" bIns="45720" rtlCol="0" anchor="ctr">
            <a:normAutofit/>
          </a:bodyPr>
          <a:lstStyle/>
          <a:p>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title</a:t>
            </a:r>
            <a:r>
              <a:rPr lang="es-ES_tradnl" dirty="0" smtClean="0"/>
              <a:t> </a:t>
            </a:r>
            <a:r>
              <a:rPr lang="es-ES_tradnl" dirty="0" err="1" smtClean="0"/>
              <a:t>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Segoe"/>
                <a:cs typeface="Segoe"/>
              </a:defRPr>
            </a:lvl1pPr>
          </a:lstStyle>
          <a:p>
            <a:fld id="{8DDAD6A3-9C72-A541-995E-F2EDB3D96780}" type="datetimeFigureOut">
              <a:rPr lang="en-US" smtClean="0"/>
              <a:pPr/>
              <a:t>5/29/2013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Segoe"/>
                <a:cs typeface="Segoe"/>
              </a:defRPr>
            </a:lvl1pPr>
          </a:lstStyle>
          <a:p>
            <a:endParaRPr lang="en-US"/>
          </a:p>
        </p:txBody>
      </p:sp>
    </p:spTree>
    <p:extLst>
      <p:ext uri="{BB962C8B-B14F-4D97-AF65-F5344CB8AC3E}">
        <p14:creationId xmlns:p14="http://schemas.microsoft.com/office/powerpoint/2010/main" val="2323421549"/>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49" r:id="rId3"/>
    <p:sldLayoutId id="2147483650"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iming>
    <p:tnLst>
      <p:par>
        <p:cTn id="1" dur="indefinite" restart="never" nodeType="tmRoot"/>
      </p:par>
    </p:tnLst>
  </p:timing>
  <p:txStyles>
    <p:titleStyle>
      <a:lvl1pPr algn="l" defTabSz="457200" rtl="0" eaLnBrk="1" latinLnBrk="0" hangingPunct="1">
        <a:spcBef>
          <a:spcPct val="0"/>
        </a:spcBef>
        <a:buNone/>
        <a:defRPr sz="3600" b="1" kern="1200">
          <a:solidFill>
            <a:schemeClr val="tx1">
              <a:lumMod val="85000"/>
              <a:lumOff val="15000"/>
            </a:schemeClr>
          </a:solidFill>
          <a:latin typeface="Segoe"/>
          <a:ea typeface="+mj-ea"/>
          <a:cs typeface="Segoe"/>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Segoe"/>
          <a:ea typeface="+mn-ea"/>
          <a:cs typeface="Segoe"/>
        </a:defRPr>
      </a:lvl1pPr>
      <a:lvl2pPr marL="742950" indent="-285750" algn="l" defTabSz="457200" rtl="0" eaLnBrk="1" latinLnBrk="0" hangingPunct="1">
        <a:spcBef>
          <a:spcPct val="20000"/>
        </a:spcBef>
        <a:buFont typeface="Arial"/>
        <a:buChar char="–"/>
        <a:defRPr sz="2800" kern="1200">
          <a:solidFill>
            <a:schemeClr val="tx1"/>
          </a:solidFill>
          <a:latin typeface="Segoe"/>
          <a:ea typeface="+mn-ea"/>
          <a:cs typeface="Segoe"/>
        </a:defRPr>
      </a:lvl2pPr>
      <a:lvl3pPr marL="1143000" indent="-228600" algn="l" defTabSz="457200" rtl="0" eaLnBrk="1" latinLnBrk="0" hangingPunct="1">
        <a:spcBef>
          <a:spcPct val="20000"/>
        </a:spcBef>
        <a:buFont typeface="Arial"/>
        <a:buChar char="•"/>
        <a:defRPr sz="2400" kern="1200">
          <a:solidFill>
            <a:schemeClr val="tx1"/>
          </a:solidFill>
          <a:latin typeface="Segoe"/>
          <a:ea typeface="+mn-ea"/>
          <a:cs typeface="Segoe"/>
        </a:defRPr>
      </a:lvl3pPr>
      <a:lvl4pPr marL="1600200" indent="-228600" algn="l" defTabSz="457200" rtl="0" eaLnBrk="1" latinLnBrk="0" hangingPunct="1">
        <a:spcBef>
          <a:spcPct val="20000"/>
        </a:spcBef>
        <a:buFont typeface="Arial"/>
        <a:buChar char="–"/>
        <a:defRPr sz="2000" kern="1200">
          <a:solidFill>
            <a:schemeClr val="tx1"/>
          </a:solidFill>
          <a:latin typeface="Segoe"/>
          <a:ea typeface="+mn-ea"/>
          <a:cs typeface="Segoe"/>
        </a:defRPr>
      </a:lvl4pPr>
      <a:lvl5pPr marL="2057400" indent="-228600" algn="l" defTabSz="457200" rtl="0" eaLnBrk="1" latinLnBrk="0" hangingPunct="1">
        <a:spcBef>
          <a:spcPct val="20000"/>
        </a:spcBef>
        <a:buFont typeface="Arial"/>
        <a:buChar char="»"/>
        <a:defRPr sz="2000" kern="1200">
          <a:solidFill>
            <a:schemeClr val="tx1"/>
          </a:solidFill>
          <a:latin typeface="Segoe"/>
          <a:ea typeface="+mn-ea"/>
          <a:cs typeface="Sego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3151" y="2435361"/>
            <a:ext cx="5154507" cy="1143000"/>
          </a:xfrm>
        </p:spPr>
        <p:txBody>
          <a:bodyPr>
            <a:normAutofit fontScale="90000"/>
          </a:bodyPr>
          <a:lstStyle/>
          <a:p>
            <a:pPr>
              <a:lnSpc>
                <a:spcPts val="2920"/>
              </a:lnSpc>
              <a:spcBef>
                <a:spcPts val="0"/>
              </a:spcBef>
            </a:pPr>
            <a:r>
              <a:rPr lang="en-US" spc="-60" smtClean="0"/>
              <a:t>MÁS SOBRE ORDEN </a:t>
            </a:r>
            <a:r>
              <a:rPr lang="en-US" spc="-60" dirty="0" smtClean="0"/>
              <a:t>DE EJECUCIÓN DE REGLAS EN TRANSACCIONES</a:t>
            </a:r>
            <a:endParaRPr lang="en-US" sz="3200" b="0" spc="-20" dirty="0"/>
          </a:p>
        </p:txBody>
      </p:sp>
      <p:pic>
        <p:nvPicPr>
          <p:cNvPr id="7" name="Picture 6" descr="GeneXusXev2_bc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7733" y="3684613"/>
            <a:ext cx="1586338" cy="311014"/>
          </a:xfrm>
          <a:prstGeom prst="rect">
            <a:avLst/>
          </a:prstGeom>
        </p:spPr>
      </p:pic>
    </p:spTree>
    <p:extLst>
      <p:ext uri="{BB962C8B-B14F-4D97-AF65-F5344CB8AC3E}">
        <p14:creationId xmlns:p14="http://schemas.microsoft.com/office/powerpoint/2010/main" val="2103568900"/>
      </p:ext>
    </p:extLst>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739695" y="6499596"/>
            <a:ext cx="5140076" cy="343890"/>
          </a:xfrm>
          <a:prstGeom prst="rect">
            <a:avLst/>
          </a:prstGeom>
        </p:spPr>
        <p:txBody>
          <a:bodyPr vert="horz" lIns="0" tIns="0" rIns="0" bIns="0" rtlCol="0" anchor="ctr">
            <a:normAutofit fontScale="925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0" i="0" dirty="0" smtClean="0">
                <a:solidFill>
                  <a:schemeClr val="bg1">
                    <a:lumMod val="95000"/>
                  </a:schemeClr>
                </a:solidFill>
              </a:rPr>
              <a:t>  ORDEN DE EJECUCIÓN DE REGLAS EN TRANSACCIONES</a:t>
            </a:r>
            <a:endParaRPr lang="en-US" b="0" i="0" dirty="0">
              <a:solidFill>
                <a:schemeClr val="bg1">
                  <a:lumMod val="95000"/>
                </a:schemeClr>
              </a:solidFill>
            </a:endParaRPr>
          </a:p>
        </p:txBody>
      </p:sp>
    </p:spTree>
    <p:extLst>
      <p:ext uri="{BB962C8B-B14F-4D97-AF65-F5344CB8AC3E}">
        <p14:creationId xmlns:p14="http://schemas.microsoft.com/office/powerpoint/2010/main" val="25463655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4648200" y="1771650"/>
            <a:ext cx="3581400" cy="1200150"/>
          </a:xfrm>
          <a:prstGeom prst="rect">
            <a:avLst/>
          </a:prstGeom>
          <a:solidFill>
            <a:srgbClr val="D7ED0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spcBef>
                <a:spcPct val="50000"/>
              </a:spcBef>
              <a:defRPr/>
            </a:pPr>
            <a:r>
              <a:rPr lang="es-MX" sz="1200" b="1" dirty="0" smtClean="0">
                <a:latin typeface="Tahoma" pitchFamily="-109" charset="0"/>
              </a:rPr>
              <a:t>REGLAS STAND-ALONE</a:t>
            </a:r>
          </a:p>
          <a:p>
            <a:pPr marL="171450" indent="-171450" eaLnBrk="1" hangingPunct="1">
              <a:spcBef>
                <a:spcPct val="50000"/>
              </a:spcBef>
              <a:buFont typeface="Arial" pitchFamily="34" charset="0"/>
              <a:buChar char="•"/>
              <a:defRPr/>
            </a:pPr>
            <a:r>
              <a:rPr lang="en-US" sz="1200" dirty="0" smtClean="0">
                <a:latin typeface="Tahoma" pitchFamily="-109" charset="0"/>
              </a:rPr>
              <a:t>SE DISPARAN NI BIEN SE EJECUTA LA TRN</a:t>
            </a:r>
          </a:p>
          <a:p>
            <a:pPr marL="171450" indent="-171450" eaLnBrk="1" hangingPunct="1">
              <a:spcBef>
                <a:spcPct val="50000"/>
              </a:spcBef>
              <a:buFont typeface="Arial" pitchFamily="34" charset="0"/>
              <a:buChar char="•"/>
              <a:defRPr/>
            </a:pPr>
            <a:r>
              <a:rPr lang="en-US" sz="1200" dirty="0" smtClean="0">
                <a:latin typeface="Tahoma" pitchFamily="-109" charset="0"/>
              </a:rPr>
              <a:t>NO TIENEN CONDICIONES DEFINIDAS PARA SU EJECUCIÓN NI TIENEN QUE ESPERAR POR DATOS PARA EJECTURSE</a:t>
            </a:r>
          </a:p>
        </p:txBody>
      </p:sp>
      <p:sp>
        <p:nvSpPr>
          <p:cNvPr id="3" name="Text Box 5"/>
          <p:cNvSpPr txBox="1">
            <a:spLocks noChangeArrowheads="1"/>
          </p:cNvSpPr>
          <p:nvPr/>
        </p:nvSpPr>
        <p:spPr bwMode="auto">
          <a:xfrm>
            <a:off x="4637088" y="3276600"/>
            <a:ext cx="3276600" cy="646113"/>
          </a:xfrm>
          <a:prstGeom prst="rect">
            <a:avLst/>
          </a:prstGeom>
          <a:solidFill>
            <a:srgbClr val="D7ED0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just" eaLnBrk="1" hangingPunct="1">
              <a:spcBef>
                <a:spcPct val="50000"/>
              </a:spcBef>
            </a:pPr>
            <a:r>
              <a:rPr lang="es-MX" sz="1200">
                <a:latin typeface="Tahoma" pitchFamily="-109" charset="0"/>
              </a:rPr>
              <a:t>REGLAS Y FÓRMULAS EN LA MEDIDA</a:t>
            </a:r>
            <a:br>
              <a:rPr lang="es-MX" sz="1200">
                <a:latin typeface="Tahoma" pitchFamily="-109" charset="0"/>
              </a:rPr>
            </a:br>
            <a:r>
              <a:rPr lang="es-MX" sz="1200">
                <a:latin typeface="Tahoma" pitchFamily="-109" charset="0"/>
              </a:rPr>
              <a:t>QUE SE TIENEN LOS DATOS INVOLUCRADOS DEL 1ER NIVEL</a:t>
            </a:r>
            <a:endParaRPr lang="en-US" sz="1200">
              <a:latin typeface="Tahoma" pitchFamily="-109" charset="0"/>
            </a:endParaRPr>
          </a:p>
        </p:txBody>
      </p:sp>
      <p:sp>
        <p:nvSpPr>
          <p:cNvPr id="4" name="Text Box 7"/>
          <p:cNvSpPr txBox="1">
            <a:spLocks noChangeArrowheads="1"/>
          </p:cNvSpPr>
          <p:nvPr/>
        </p:nvSpPr>
        <p:spPr bwMode="auto">
          <a:xfrm>
            <a:off x="8169275" y="5105400"/>
            <a:ext cx="822325" cy="646113"/>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spcBef>
                <a:spcPct val="50000"/>
              </a:spcBef>
            </a:pPr>
            <a:r>
              <a:rPr lang="es-MX" sz="1200" b="1">
                <a:latin typeface="Tahoma" pitchFamily="-109" charset="0"/>
              </a:rPr>
              <a:t>PARA</a:t>
            </a:r>
            <a:br>
              <a:rPr lang="es-MX" sz="1200" b="1">
                <a:latin typeface="Tahoma" pitchFamily="-109" charset="0"/>
              </a:rPr>
            </a:br>
            <a:r>
              <a:rPr lang="es-MX" sz="1200" b="1">
                <a:latin typeface="Tahoma" pitchFamily="-109" charset="0"/>
              </a:rPr>
              <a:t>CADA</a:t>
            </a:r>
            <a:br>
              <a:rPr lang="es-MX" sz="1200" b="1">
                <a:latin typeface="Tahoma" pitchFamily="-109" charset="0"/>
              </a:rPr>
            </a:br>
            <a:r>
              <a:rPr lang="es-MX" sz="1200" b="1">
                <a:latin typeface="Tahoma" pitchFamily="-109" charset="0"/>
              </a:rPr>
              <a:t>LINEA</a:t>
            </a:r>
          </a:p>
        </p:txBody>
      </p:sp>
      <p:sp>
        <p:nvSpPr>
          <p:cNvPr id="5" name="Text Box 9"/>
          <p:cNvSpPr txBox="1">
            <a:spLocks noChangeArrowheads="1"/>
          </p:cNvSpPr>
          <p:nvPr/>
        </p:nvSpPr>
        <p:spPr bwMode="auto">
          <a:xfrm>
            <a:off x="228600" y="1143000"/>
            <a:ext cx="61722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s-ES" sz="1600" b="1" dirty="0">
                <a:solidFill>
                  <a:srgbClr val="93AE43"/>
                </a:solidFill>
                <a:latin typeface="Verdana" pitchFamily="34" charset="0"/>
              </a:rPr>
              <a:t>Interactivamente y antes de confirmar:</a:t>
            </a:r>
          </a:p>
        </p:txBody>
      </p:sp>
      <p:sp>
        <p:nvSpPr>
          <p:cNvPr id="6" name="Text Box 5"/>
          <p:cNvSpPr txBox="1">
            <a:spLocks noChangeArrowheads="1"/>
          </p:cNvSpPr>
          <p:nvPr/>
        </p:nvSpPr>
        <p:spPr bwMode="auto">
          <a:xfrm>
            <a:off x="4610100" y="5135563"/>
            <a:ext cx="3352800" cy="646112"/>
          </a:xfrm>
          <a:prstGeom prst="rect">
            <a:avLst/>
          </a:prstGeom>
          <a:solidFill>
            <a:srgbClr val="D7ED0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just" eaLnBrk="1" hangingPunct="1">
              <a:spcBef>
                <a:spcPct val="50000"/>
              </a:spcBef>
            </a:pPr>
            <a:r>
              <a:rPr lang="es-MX" sz="1200">
                <a:latin typeface="Tahoma" pitchFamily="-109" charset="0"/>
              </a:rPr>
              <a:t>REGLAS Y FÓRMULAS EN LA MEDIDA QUE SE TIENEN LOS DATOS INVOLUCRADOS DEL 2DO NIVEL</a:t>
            </a:r>
            <a:endParaRPr lang="en-US" sz="1200">
              <a:latin typeface="Tahoma" pitchFamily="-109" charset="0"/>
            </a:endParaRPr>
          </a:p>
        </p:txBody>
      </p:sp>
      <p:pic>
        <p:nvPicPr>
          <p:cNvPr id="7"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600200"/>
            <a:ext cx="4343400" cy="481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AutoShape 8"/>
          <p:cNvSpPr>
            <a:spLocks/>
          </p:cNvSpPr>
          <p:nvPr/>
        </p:nvSpPr>
        <p:spPr bwMode="auto">
          <a:xfrm>
            <a:off x="7991475" y="4800600"/>
            <a:ext cx="130175" cy="1371600"/>
          </a:xfrm>
          <a:prstGeom prst="rightBrace">
            <a:avLst>
              <a:gd name="adj1" fmla="val 149463"/>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s-UY"/>
          </a:p>
        </p:txBody>
      </p:sp>
      <p:sp>
        <p:nvSpPr>
          <p:cNvPr id="9" name="Title 1"/>
          <p:cNvSpPr txBox="1">
            <a:spLocks/>
          </p:cNvSpPr>
          <p:nvPr/>
        </p:nvSpPr>
        <p:spPr>
          <a:xfrm>
            <a:off x="285750" y="404813"/>
            <a:ext cx="6942364" cy="863600"/>
          </a:xfrm>
          <a:prstGeom prst="rect">
            <a:avLst/>
          </a:prstGeom>
        </p:spPr>
        <p:txBody>
          <a:bodyPr/>
          <a:lstStyle>
            <a:lvl1pPr algn="l" defTabSz="457200" rtl="0" eaLnBrk="1" latinLnBrk="0" hangingPunct="1">
              <a:spcBef>
                <a:spcPct val="0"/>
              </a:spcBef>
              <a:buNone/>
              <a:defRPr sz="3600" b="1" kern="1200">
                <a:solidFill>
                  <a:schemeClr val="tx1">
                    <a:lumMod val="85000"/>
                    <a:lumOff val="15000"/>
                  </a:schemeClr>
                </a:solidFill>
                <a:latin typeface="Segoe"/>
                <a:ea typeface="+mj-ea"/>
                <a:cs typeface="Segoe"/>
              </a:defRPr>
            </a:lvl1pPr>
          </a:lstStyle>
          <a:p>
            <a:pPr>
              <a:defRPr/>
            </a:pPr>
            <a:r>
              <a:rPr lang="es-UY" dirty="0" smtClean="0">
                <a:solidFill>
                  <a:srgbClr val="8EBB38"/>
                </a:solidFill>
              </a:rPr>
              <a:t>Ejemplo en </a:t>
            </a:r>
            <a:r>
              <a:rPr lang="es-UY" dirty="0" err="1" smtClean="0">
                <a:solidFill>
                  <a:srgbClr val="8EBB38"/>
                </a:solidFill>
              </a:rPr>
              <a:t>trn</a:t>
            </a:r>
            <a:r>
              <a:rPr lang="es-UY" dirty="0" smtClean="0">
                <a:solidFill>
                  <a:srgbClr val="8EBB38"/>
                </a:solidFill>
              </a:rPr>
              <a:t> de dos niveles</a:t>
            </a:r>
            <a:endParaRPr lang="es-UY" dirty="0">
              <a:solidFill>
                <a:srgbClr val="8EBB38"/>
              </a:solidFill>
            </a:endParaRPr>
          </a:p>
        </p:txBody>
      </p:sp>
      <p:sp>
        <p:nvSpPr>
          <p:cNvPr id="10" name="Title 1"/>
          <p:cNvSpPr txBox="1">
            <a:spLocks/>
          </p:cNvSpPr>
          <p:nvPr/>
        </p:nvSpPr>
        <p:spPr>
          <a:xfrm>
            <a:off x="1739695" y="6499596"/>
            <a:ext cx="5140076" cy="343890"/>
          </a:xfrm>
          <a:prstGeom prst="rect">
            <a:avLst/>
          </a:prstGeom>
        </p:spPr>
        <p:txBody>
          <a:bodyPr vert="horz" lIns="0" tIns="0" rIns="0" bIns="0" rtlCol="0" anchor="ctr">
            <a:normAutofit fontScale="925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0" i="0" dirty="0" smtClean="0">
                <a:solidFill>
                  <a:schemeClr val="bg1">
                    <a:lumMod val="95000"/>
                  </a:schemeClr>
                </a:solidFill>
              </a:rPr>
              <a:t>  ORDEN DE EJECUCIÓN DE REGLAS EN TRANSACCIONES</a:t>
            </a:r>
            <a:endParaRPr lang="en-US" b="0" i="0" dirty="0">
              <a:solidFill>
                <a:schemeClr val="bg1">
                  <a:lumMod val="95000"/>
                </a:schemeClr>
              </a:solidFill>
            </a:endParaRPr>
          </a:p>
        </p:txBody>
      </p:sp>
    </p:spTree>
    <p:extLst>
      <p:ext uri="{BB962C8B-B14F-4D97-AF65-F5344CB8AC3E}">
        <p14:creationId xmlns:p14="http://schemas.microsoft.com/office/powerpoint/2010/main" val="2150198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138" y="1407888"/>
            <a:ext cx="4198937" cy="510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 Box 7"/>
          <p:cNvSpPr txBox="1">
            <a:spLocks noChangeArrowheads="1"/>
          </p:cNvSpPr>
          <p:nvPr/>
        </p:nvSpPr>
        <p:spPr bwMode="auto">
          <a:xfrm>
            <a:off x="4602163" y="3355751"/>
            <a:ext cx="37798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spcBef>
                <a:spcPct val="50000"/>
              </a:spcBef>
            </a:pPr>
            <a:r>
              <a:rPr lang="es-MX" sz="1200">
                <a:latin typeface="Tahoma" pitchFamily="-109" charset="0"/>
              </a:rPr>
              <a:t>AfterValidate / BeforeInsert - Update - Delete</a:t>
            </a:r>
            <a:endParaRPr lang="en-US" sz="1200">
              <a:latin typeface="Tahoma" pitchFamily="-109" charset="0"/>
            </a:endParaRPr>
          </a:p>
        </p:txBody>
      </p:sp>
      <p:sp>
        <p:nvSpPr>
          <p:cNvPr id="4" name="Text Box 8"/>
          <p:cNvSpPr txBox="1">
            <a:spLocks noChangeArrowheads="1"/>
          </p:cNvSpPr>
          <p:nvPr/>
        </p:nvSpPr>
        <p:spPr bwMode="auto">
          <a:xfrm>
            <a:off x="4591050" y="3581176"/>
            <a:ext cx="20161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spcBef>
                <a:spcPct val="50000"/>
              </a:spcBef>
            </a:pPr>
            <a:r>
              <a:rPr lang="es-MX" sz="1200">
                <a:solidFill>
                  <a:srgbClr val="CC0000"/>
                </a:solidFill>
                <a:latin typeface="Tahoma" pitchFamily="-109" charset="0"/>
              </a:rPr>
              <a:t>GRABACION DEL CABEZAL</a:t>
            </a:r>
            <a:endParaRPr lang="en-US" sz="1200">
              <a:solidFill>
                <a:srgbClr val="CC0000"/>
              </a:solidFill>
              <a:latin typeface="Tahoma" pitchFamily="-109" charset="0"/>
            </a:endParaRPr>
          </a:p>
        </p:txBody>
      </p:sp>
      <p:sp>
        <p:nvSpPr>
          <p:cNvPr id="5" name="Text Box 9"/>
          <p:cNvSpPr txBox="1">
            <a:spLocks noChangeArrowheads="1"/>
          </p:cNvSpPr>
          <p:nvPr/>
        </p:nvSpPr>
        <p:spPr bwMode="auto">
          <a:xfrm>
            <a:off x="4579938" y="3800251"/>
            <a:ext cx="302418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spcBef>
                <a:spcPct val="50000"/>
              </a:spcBef>
            </a:pPr>
            <a:r>
              <a:rPr lang="es-MX" sz="1200">
                <a:latin typeface="Tahoma" pitchFamily="-109" charset="0"/>
              </a:rPr>
              <a:t>AfterInsert / Update / Delete</a:t>
            </a:r>
            <a:endParaRPr lang="en-US" sz="1200">
              <a:latin typeface="Tahoma" pitchFamily="-109" charset="0"/>
            </a:endParaRPr>
          </a:p>
        </p:txBody>
      </p:sp>
      <p:sp>
        <p:nvSpPr>
          <p:cNvPr id="6" name="Text Box 10"/>
          <p:cNvSpPr txBox="1">
            <a:spLocks noChangeArrowheads="1"/>
          </p:cNvSpPr>
          <p:nvPr/>
        </p:nvSpPr>
        <p:spPr bwMode="auto">
          <a:xfrm>
            <a:off x="4589463" y="5000401"/>
            <a:ext cx="3352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spcBef>
                <a:spcPct val="50000"/>
              </a:spcBef>
            </a:pPr>
            <a:r>
              <a:rPr lang="es-MX" sz="1200">
                <a:latin typeface="Tahoma" pitchFamily="-109" charset="0"/>
              </a:rPr>
              <a:t>AfterValidate / BeforeInsert - Udpate - Delete</a:t>
            </a:r>
            <a:endParaRPr lang="en-US" sz="1200">
              <a:latin typeface="Tahoma" pitchFamily="-109" charset="0"/>
            </a:endParaRPr>
          </a:p>
        </p:txBody>
      </p:sp>
      <p:sp>
        <p:nvSpPr>
          <p:cNvPr id="7" name="Text Box 11"/>
          <p:cNvSpPr txBox="1">
            <a:spLocks noChangeArrowheads="1"/>
          </p:cNvSpPr>
          <p:nvPr/>
        </p:nvSpPr>
        <p:spPr bwMode="auto">
          <a:xfrm>
            <a:off x="4572000" y="5205188"/>
            <a:ext cx="20970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spcBef>
                <a:spcPct val="50000"/>
              </a:spcBef>
            </a:pPr>
            <a:r>
              <a:rPr lang="es-MX" sz="1200">
                <a:solidFill>
                  <a:srgbClr val="CC0000"/>
                </a:solidFill>
                <a:latin typeface="Tahoma" pitchFamily="-109" charset="0"/>
              </a:rPr>
              <a:t>GRABACION DE LA LINEA</a:t>
            </a:r>
            <a:endParaRPr lang="en-US" sz="1200">
              <a:solidFill>
                <a:srgbClr val="CC0000"/>
              </a:solidFill>
              <a:latin typeface="Tahoma" pitchFamily="-109" charset="0"/>
            </a:endParaRPr>
          </a:p>
        </p:txBody>
      </p:sp>
      <p:sp>
        <p:nvSpPr>
          <p:cNvPr id="8" name="Text Box 12"/>
          <p:cNvSpPr txBox="1">
            <a:spLocks noChangeArrowheads="1"/>
          </p:cNvSpPr>
          <p:nvPr/>
        </p:nvSpPr>
        <p:spPr bwMode="auto">
          <a:xfrm>
            <a:off x="4568825" y="5400451"/>
            <a:ext cx="19526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spcBef>
                <a:spcPct val="50000"/>
              </a:spcBef>
            </a:pPr>
            <a:r>
              <a:rPr lang="es-MX" sz="1200">
                <a:latin typeface="Tahoma" pitchFamily="-109" charset="0"/>
              </a:rPr>
              <a:t>AfterInsert/Update/Delete</a:t>
            </a:r>
            <a:endParaRPr lang="en-US" sz="1200">
              <a:latin typeface="Tahoma" pitchFamily="-109" charset="0"/>
            </a:endParaRPr>
          </a:p>
        </p:txBody>
      </p:sp>
      <p:sp>
        <p:nvSpPr>
          <p:cNvPr id="9" name="Text Box 13"/>
          <p:cNvSpPr txBox="1">
            <a:spLocks noChangeArrowheads="1"/>
          </p:cNvSpPr>
          <p:nvPr/>
        </p:nvSpPr>
        <p:spPr bwMode="auto">
          <a:xfrm>
            <a:off x="4546600" y="5830663"/>
            <a:ext cx="3581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spcBef>
                <a:spcPct val="50000"/>
              </a:spcBef>
            </a:pPr>
            <a:r>
              <a:rPr lang="es-MX" sz="1200" b="1">
                <a:latin typeface="Tahoma" pitchFamily="-109" charset="0"/>
              </a:rPr>
              <a:t>AfterLevel Level attNivel2 - BeforeComplete</a:t>
            </a:r>
            <a:endParaRPr lang="en-US" sz="1200" b="1">
              <a:latin typeface="Tahoma" pitchFamily="-109" charset="0"/>
            </a:endParaRPr>
          </a:p>
        </p:txBody>
      </p:sp>
      <p:sp>
        <p:nvSpPr>
          <p:cNvPr id="10" name="Text Box 14"/>
          <p:cNvSpPr txBox="1">
            <a:spLocks noChangeArrowheads="1"/>
          </p:cNvSpPr>
          <p:nvPr/>
        </p:nvSpPr>
        <p:spPr bwMode="auto">
          <a:xfrm>
            <a:off x="4546600" y="6198963"/>
            <a:ext cx="3276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spcBef>
                <a:spcPct val="50000"/>
              </a:spcBef>
            </a:pPr>
            <a:r>
              <a:rPr lang="es-MX" sz="1200" b="1">
                <a:latin typeface="Tahoma" pitchFamily="-109" charset="0"/>
              </a:rPr>
              <a:t>AfterComplete</a:t>
            </a:r>
            <a:endParaRPr lang="en-US" sz="1200" b="1">
              <a:latin typeface="Tahoma" pitchFamily="-109" charset="0"/>
            </a:endParaRPr>
          </a:p>
        </p:txBody>
      </p:sp>
      <p:sp>
        <p:nvSpPr>
          <p:cNvPr id="11" name="Text Box 15"/>
          <p:cNvSpPr txBox="1">
            <a:spLocks noChangeArrowheads="1"/>
          </p:cNvSpPr>
          <p:nvPr/>
        </p:nvSpPr>
        <p:spPr bwMode="auto">
          <a:xfrm>
            <a:off x="4546600" y="6005288"/>
            <a:ext cx="12969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spcBef>
                <a:spcPct val="50000"/>
              </a:spcBef>
            </a:pPr>
            <a:r>
              <a:rPr lang="es-MX" sz="1200" b="1">
                <a:solidFill>
                  <a:srgbClr val="CC0000"/>
                </a:solidFill>
                <a:latin typeface="Tahoma" pitchFamily="-109" charset="0"/>
              </a:rPr>
              <a:t>COMMIT</a:t>
            </a:r>
            <a:endParaRPr lang="en-US" sz="1200" b="1">
              <a:solidFill>
                <a:srgbClr val="CC0000"/>
              </a:solidFill>
              <a:latin typeface="Tahoma" pitchFamily="-109" charset="0"/>
            </a:endParaRPr>
          </a:p>
        </p:txBody>
      </p:sp>
      <p:sp>
        <p:nvSpPr>
          <p:cNvPr id="12" name="Text Box 16"/>
          <p:cNvSpPr txBox="1">
            <a:spLocks noChangeArrowheads="1"/>
          </p:cNvSpPr>
          <p:nvPr/>
        </p:nvSpPr>
        <p:spPr bwMode="auto">
          <a:xfrm>
            <a:off x="4602163" y="3160488"/>
            <a:ext cx="13684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spcBef>
                <a:spcPct val="50000"/>
              </a:spcBef>
            </a:pPr>
            <a:r>
              <a:rPr lang="es-MX" sz="1200">
                <a:solidFill>
                  <a:srgbClr val="CC0000"/>
                </a:solidFill>
                <a:latin typeface="Tahoma" pitchFamily="-109" charset="0"/>
              </a:rPr>
              <a:t>VALIDACIÓN</a:t>
            </a:r>
            <a:endParaRPr lang="en-US" sz="1200">
              <a:solidFill>
                <a:srgbClr val="CC0000"/>
              </a:solidFill>
              <a:latin typeface="Tahoma" pitchFamily="-109" charset="0"/>
            </a:endParaRPr>
          </a:p>
        </p:txBody>
      </p:sp>
      <p:sp>
        <p:nvSpPr>
          <p:cNvPr id="13" name="Line 21"/>
          <p:cNvSpPr>
            <a:spLocks noChangeShapeType="1"/>
          </p:cNvSpPr>
          <p:nvPr/>
        </p:nvSpPr>
        <p:spPr bwMode="auto">
          <a:xfrm flipV="1">
            <a:off x="3348038" y="3160488"/>
            <a:ext cx="1223962" cy="8096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es-UY"/>
          </a:p>
        </p:txBody>
      </p:sp>
      <p:sp>
        <p:nvSpPr>
          <p:cNvPr id="14" name="Text Box 22"/>
          <p:cNvSpPr txBox="1">
            <a:spLocks noChangeArrowheads="1"/>
          </p:cNvSpPr>
          <p:nvPr/>
        </p:nvSpPr>
        <p:spPr bwMode="auto">
          <a:xfrm>
            <a:off x="4589463" y="4801963"/>
            <a:ext cx="13684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spcBef>
                <a:spcPct val="50000"/>
              </a:spcBef>
            </a:pPr>
            <a:r>
              <a:rPr lang="es-MX" sz="1200">
                <a:solidFill>
                  <a:srgbClr val="CC0000"/>
                </a:solidFill>
                <a:latin typeface="Tahoma" pitchFamily="-109" charset="0"/>
              </a:rPr>
              <a:t>VALIDACIÓN</a:t>
            </a:r>
            <a:endParaRPr lang="en-US" sz="1200">
              <a:solidFill>
                <a:srgbClr val="CC0000"/>
              </a:solidFill>
              <a:latin typeface="Tahoma" pitchFamily="-109" charset="0"/>
            </a:endParaRPr>
          </a:p>
        </p:txBody>
      </p:sp>
      <p:sp>
        <p:nvSpPr>
          <p:cNvPr id="15" name="Line 23"/>
          <p:cNvSpPr>
            <a:spLocks noChangeShapeType="1"/>
          </p:cNvSpPr>
          <p:nvPr/>
        </p:nvSpPr>
        <p:spPr bwMode="auto">
          <a:xfrm>
            <a:off x="3348038" y="3974876"/>
            <a:ext cx="12239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es-UY"/>
          </a:p>
        </p:txBody>
      </p:sp>
      <p:sp>
        <p:nvSpPr>
          <p:cNvPr id="16" name="Text Box 25"/>
          <p:cNvSpPr txBox="1">
            <a:spLocks noChangeArrowheads="1"/>
          </p:cNvSpPr>
          <p:nvPr/>
        </p:nvSpPr>
        <p:spPr bwMode="auto">
          <a:xfrm>
            <a:off x="4557713" y="5651276"/>
            <a:ext cx="3276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spcBef>
                <a:spcPct val="50000"/>
              </a:spcBef>
            </a:pPr>
            <a:r>
              <a:rPr lang="es-MX" sz="1200" b="1">
                <a:solidFill>
                  <a:srgbClr val="CC0000"/>
                </a:solidFill>
                <a:latin typeface="Tahoma" pitchFamily="-109" charset="0"/>
              </a:rPr>
              <a:t>FIN ITERACIÓN NIVEL 2</a:t>
            </a:r>
            <a:endParaRPr lang="en-US" sz="1200" b="1">
              <a:solidFill>
                <a:srgbClr val="CC0000"/>
              </a:solidFill>
              <a:latin typeface="Tahoma" pitchFamily="-109" charset="0"/>
            </a:endParaRPr>
          </a:p>
        </p:txBody>
      </p:sp>
      <p:sp>
        <p:nvSpPr>
          <p:cNvPr id="17" name="Line 27"/>
          <p:cNvSpPr>
            <a:spLocks noChangeShapeType="1"/>
          </p:cNvSpPr>
          <p:nvPr/>
        </p:nvSpPr>
        <p:spPr bwMode="auto">
          <a:xfrm flipV="1">
            <a:off x="3048000" y="5787801"/>
            <a:ext cx="1543050" cy="4968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es-UY"/>
          </a:p>
        </p:txBody>
      </p:sp>
      <p:sp>
        <p:nvSpPr>
          <p:cNvPr id="18" name="Text Box 29"/>
          <p:cNvSpPr txBox="1">
            <a:spLocks noChangeArrowheads="1"/>
          </p:cNvSpPr>
          <p:nvPr/>
        </p:nvSpPr>
        <p:spPr bwMode="auto">
          <a:xfrm>
            <a:off x="4579938" y="2949351"/>
            <a:ext cx="302418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spcBef>
                <a:spcPct val="50000"/>
              </a:spcBef>
            </a:pPr>
            <a:r>
              <a:rPr lang="es-MX" sz="1200">
                <a:latin typeface="Tahoma" pitchFamily="-109" charset="0"/>
              </a:rPr>
              <a:t>BeforeValidate</a:t>
            </a:r>
            <a:endParaRPr lang="en-US" sz="1200">
              <a:latin typeface="Tahoma" pitchFamily="-109" charset="0"/>
            </a:endParaRPr>
          </a:p>
        </p:txBody>
      </p:sp>
      <p:sp>
        <p:nvSpPr>
          <p:cNvPr id="19" name="Text Box 9"/>
          <p:cNvSpPr txBox="1">
            <a:spLocks noChangeArrowheads="1"/>
          </p:cNvSpPr>
          <p:nvPr/>
        </p:nvSpPr>
        <p:spPr bwMode="auto">
          <a:xfrm>
            <a:off x="284163" y="950688"/>
            <a:ext cx="6954837"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s-ES" sz="1600" b="1" dirty="0">
                <a:solidFill>
                  <a:srgbClr val="93AE43"/>
                </a:solidFill>
                <a:latin typeface="Verdana" pitchFamily="34" charset="0"/>
              </a:rPr>
              <a:t>Al confirmar los datos, ejecuciones en el siguiente orden:</a:t>
            </a:r>
          </a:p>
        </p:txBody>
      </p:sp>
      <p:sp>
        <p:nvSpPr>
          <p:cNvPr id="20" name="Text Box 4"/>
          <p:cNvSpPr txBox="1">
            <a:spLocks noChangeArrowheads="1"/>
          </p:cNvSpPr>
          <p:nvPr/>
        </p:nvSpPr>
        <p:spPr bwMode="auto">
          <a:xfrm>
            <a:off x="4610100" y="1655538"/>
            <a:ext cx="2135188" cy="276225"/>
          </a:xfrm>
          <a:prstGeom prst="rect">
            <a:avLst/>
          </a:prstGeom>
          <a:solidFill>
            <a:srgbClr val="D7ED0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spcBef>
                <a:spcPct val="50000"/>
              </a:spcBef>
            </a:pPr>
            <a:r>
              <a:rPr lang="es-MX" sz="1200" b="1">
                <a:latin typeface="Tahoma" pitchFamily="-109" charset="0"/>
              </a:rPr>
              <a:t>REGLAS STAND-ALONE</a:t>
            </a:r>
          </a:p>
        </p:txBody>
      </p:sp>
      <p:sp>
        <p:nvSpPr>
          <p:cNvPr id="21" name="Text Box 5"/>
          <p:cNvSpPr txBox="1">
            <a:spLocks noChangeArrowheads="1"/>
          </p:cNvSpPr>
          <p:nvPr/>
        </p:nvSpPr>
        <p:spPr bwMode="auto">
          <a:xfrm>
            <a:off x="4622800" y="2209576"/>
            <a:ext cx="3276600" cy="646112"/>
          </a:xfrm>
          <a:prstGeom prst="rect">
            <a:avLst/>
          </a:prstGeom>
          <a:solidFill>
            <a:srgbClr val="D7ED0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just" eaLnBrk="1" hangingPunct="1">
              <a:spcBef>
                <a:spcPct val="50000"/>
              </a:spcBef>
            </a:pPr>
            <a:r>
              <a:rPr lang="es-MX" sz="1200">
                <a:latin typeface="Tahoma" pitchFamily="-109" charset="0"/>
              </a:rPr>
              <a:t>REGLAS Y FÓRMULAS EN LA MEDIDA</a:t>
            </a:r>
            <a:br>
              <a:rPr lang="es-MX" sz="1200">
                <a:latin typeface="Tahoma" pitchFamily="-109" charset="0"/>
              </a:rPr>
            </a:br>
            <a:r>
              <a:rPr lang="es-MX" sz="1200">
                <a:latin typeface="Tahoma" pitchFamily="-109" charset="0"/>
              </a:rPr>
              <a:t>QUE SE TIENEN LOS DATOS INVOLUCRADOS DEL 1ER NIVEL</a:t>
            </a:r>
            <a:endParaRPr lang="en-US" sz="1200">
              <a:latin typeface="Tahoma" pitchFamily="-109" charset="0"/>
            </a:endParaRPr>
          </a:p>
        </p:txBody>
      </p:sp>
      <p:sp>
        <p:nvSpPr>
          <p:cNvPr id="22" name="Text Box 5"/>
          <p:cNvSpPr txBox="1">
            <a:spLocks noChangeArrowheads="1"/>
          </p:cNvSpPr>
          <p:nvPr/>
        </p:nvSpPr>
        <p:spPr bwMode="auto">
          <a:xfrm>
            <a:off x="4645025" y="4190776"/>
            <a:ext cx="3352800" cy="646112"/>
          </a:xfrm>
          <a:prstGeom prst="rect">
            <a:avLst/>
          </a:prstGeom>
          <a:solidFill>
            <a:srgbClr val="D7ED0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just" eaLnBrk="1" hangingPunct="1">
              <a:spcBef>
                <a:spcPct val="50000"/>
              </a:spcBef>
            </a:pPr>
            <a:r>
              <a:rPr lang="es-MX" sz="1200">
                <a:latin typeface="Tahoma" pitchFamily="-109" charset="0"/>
              </a:rPr>
              <a:t>REGLAS Y FÓRMULAS EN LA MEDIDA QUE SE TIENEN LOS DATOS INVOLUCRADOS DEL 2DO NIVEL</a:t>
            </a:r>
            <a:endParaRPr lang="en-US" sz="1200">
              <a:latin typeface="Tahoma" pitchFamily="-109" charset="0"/>
            </a:endParaRPr>
          </a:p>
        </p:txBody>
      </p:sp>
      <p:sp>
        <p:nvSpPr>
          <p:cNvPr id="23" name="Text Box 7"/>
          <p:cNvSpPr txBox="1">
            <a:spLocks noChangeArrowheads="1"/>
          </p:cNvSpPr>
          <p:nvPr/>
        </p:nvSpPr>
        <p:spPr bwMode="auto">
          <a:xfrm>
            <a:off x="8196263" y="4630513"/>
            <a:ext cx="822325" cy="646113"/>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spcBef>
                <a:spcPct val="50000"/>
              </a:spcBef>
            </a:pPr>
            <a:r>
              <a:rPr lang="es-MX" sz="1200" b="1">
                <a:latin typeface="Tahoma" pitchFamily="-109" charset="0"/>
              </a:rPr>
              <a:t>PARA</a:t>
            </a:r>
            <a:br>
              <a:rPr lang="es-MX" sz="1200" b="1">
                <a:latin typeface="Tahoma" pitchFamily="-109" charset="0"/>
              </a:rPr>
            </a:br>
            <a:r>
              <a:rPr lang="es-MX" sz="1200" b="1">
                <a:latin typeface="Tahoma" pitchFamily="-109" charset="0"/>
              </a:rPr>
              <a:t>CADA</a:t>
            </a:r>
            <a:br>
              <a:rPr lang="es-MX" sz="1200" b="1">
                <a:latin typeface="Tahoma" pitchFamily="-109" charset="0"/>
              </a:rPr>
            </a:br>
            <a:r>
              <a:rPr lang="es-MX" sz="1200" b="1">
                <a:latin typeface="Tahoma" pitchFamily="-109" charset="0"/>
              </a:rPr>
              <a:t>LINEA</a:t>
            </a:r>
          </a:p>
        </p:txBody>
      </p:sp>
      <p:sp>
        <p:nvSpPr>
          <p:cNvPr id="24" name="AutoShape 8"/>
          <p:cNvSpPr>
            <a:spLocks/>
          </p:cNvSpPr>
          <p:nvPr/>
        </p:nvSpPr>
        <p:spPr bwMode="auto">
          <a:xfrm>
            <a:off x="8066088" y="4179663"/>
            <a:ext cx="61912" cy="1517650"/>
          </a:xfrm>
          <a:prstGeom prst="rightBrace">
            <a:avLst>
              <a:gd name="adj1" fmla="val 149461"/>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s-UY"/>
          </a:p>
        </p:txBody>
      </p:sp>
      <p:sp>
        <p:nvSpPr>
          <p:cNvPr id="25" name="Title 1"/>
          <p:cNvSpPr txBox="1">
            <a:spLocks/>
          </p:cNvSpPr>
          <p:nvPr/>
        </p:nvSpPr>
        <p:spPr>
          <a:xfrm>
            <a:off x="285750" y="288701"/>
            <a:ext cx="6942364" cy="863600"/>
          </a:xfrm>
          <a:prstGeom prst="rect">
            <a:avLst/>
          </a:prstGeom>
        </p:spPr>
        <p:txBody>
          <a:bodyPr/>
          <a:lstStyle>
            <a:lvl1pPr algn="l" defTabSz="457200" rtl="0" eaLnBrk="1" latinLnBrk="0" hangingPunct="1">
              <a:spcBef>
                <a:spcPct val="0"/>
              </a:spcBef>
              <a:buNone/>
              <a:defRPr sz="3600" b="1" kern="1200">
                <a:solidFill>
                  <a:schemeClr val="tx1">
                    <a:lumMod val="85000"/>
                    <a:lumOff val="15000"/>
                  </a:schemeClr>
                </a:solidFill>
                <a:latin typeface="Segoe"/>
                <a:ea typeface="+mj-ea"/>
                <a:cs typeface="Segoe"/>
              </a:defRPr>
            </a:lvl1pPr>
          </a:lstStyle>
          <a:p>
            <a:pPr>
              <a:defRPr/>
            </a:pPr>
            <a:r>
              <a:rPr lang="es-UY" dirty="0" smtClean="0">
                <a:solidFill>
                  <a:srgbClr val="8EBB38"/>
                </a:solidFill>
              </a:rPr>
              <a:t>Ejemplo en </a:t>
            </a:r>
            <a:r>
              <a:rPr lang="es-UY" dirty="0" err="1" smtClean="0">
                <a:solidFill>
                  <a:srgbClr val="8EBB38"/>
                </a:solidFill>
              </a:rPr>
              <a:t>trn</a:t>
            </a:r>
            <a:r>
              <a:rPr lang="es-UY" dirty="0" smtClean="0">
                <a:solidFill>
                  <a:srgbClr val="8EBB38"/>
                </a:solidFill>
              </a:rPr>
              <a:t> de dos niveles</a:t>
            </a:r>
            <a:endParaRPr lang="es-UY" dirty="0">
              <a:solidFill>
                <a:srgbClr val="8EBB38"/>
              </a:solidFill>
            </a:endParaRPr>
          </a:p>
        </p:txBody>
      </p:sp>
      <p:sp>
        <p:nvSpPr>
          <p:cNvPr id="26" name="Title 1"/>
          <p:cNvSpPr txBox="1">
            <a:spLocks/>
          </p:cNvSpPr>
          <p:nvPr/>
        </p:nvSpPr>
        <p:spPr>
          <a:xfrm>
            <a:off x="1739695" y="6499596"/>
            <a:ext cx="5140076" cy="343890"/>
          </a:xfrm>
          <a:prstGeom prst="rect">
            <a:avLst/>
          </a:prstGeom>
        </p:spPr>
        <p:txBody>
          <a:bodyPr vert="horz" lIns="0" tIns="0" rIns="0" bIns="0" rtlCol="0" anchor="ctr">
            <a:normAutofit fontScale="925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0" i="0" dirty="0" smtClean="0">
                <a:solidFill>
                  <a:schemeClr val="bg1">
                    <a:lumMod val="95000"/>
                  </a:schemeClr>
                </a:solidFill>
              </a:rPr>
              <a:t>  ORDEN DE EJECUCIÓN DE REGLAS EN TRANSACCIONES</a:t>
            </a:r>
            <a:endParaRPr lang="en-US" b="0" i="0" dirty="0">
              <a:solidFill>
                <a:schemeClr val="bg1">
                  <a:lumMod val="95000"/>
                </a:schemeClr>
              </a:solidFill>
            </a:endParaRPr>
          </a:p>
        </p:txBody>
      </p:sp>
    </p:spTree>
    <p:extLst>
      <p:ext uri="{BB962C8B-B14F-4D97-AF65-F5344CB8AC3E}">
        <p14:creationId xmlns:p14="http://schemas.microsoft.com/office/powerpoint/2010/main" val="2902022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739695" y="6499596"/>
            <a:ext cx="5140076" cy="343890"/>
          </a:xfrm>
          <a:prstGeom prst="rect">
            <a:avLst/>
          </a:prstGeom>
        </p:spPr>
        <p:txBody>
          <a:bodyPr vert="horz" lIns="0" tIns="0" rIns="0" bIns="0" rtlCol="0" anchor="ctr">
            <a:normAutofit fontScale="925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0" i="0" dirty="0" smtClean="0">
                <a:solidFill>
                  <a:schemeClr val="bg1">
                    <a:lumMod val="95000"/>
                  </a:schemeClr>
                </a:solidFill>
              </a:rPr>
              <a:t>  ORDEN DE EJECUCIÓN DE REGLAS EN TRANSACCIONES</a:t>
            </a:r>
            <a:endParaRPr lang="en-US" b="0" i="0" dirty="0">
              <a:solidFill>
                <a:schemeClr val="bg1">
                  <a:lumMod val="95000"/>
                </a:schemeClr>
              </a:solidFill>
            </a:endParaRPr>
          </a:p>
        </p:txBody>
      </p:sp>
    </p:spTree>
    <p:extLst>
      <p:ext uri="{BB962C8B-B14F-4D97-AF65-F5344CB8AC3E}">
        <p14:creationId xmlns:p14="http://schemas.microsoft.com/office/powerpoint/2010/main" val="1673038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739695" y="6499596"/>
            <a:ext cx="5140076" cy="343890"/>
          </a:xfrm>
          <a:prstGeom prst="rect">
            <a:avLst/>
          </a:prstGeom>
        </p:spPr>
        <p:txBody>
          <a:bodyPr vert="horz" lIns="0" tIns="0" rIns="0" bIns="0" rtlCol="0" anchor="ctr">
            <a:normAutofit fontScale="925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0" i="0" dirty="0" smtClean="0">
                <a:solidFill>
                  <a:schemeClr val="bg1">
                    <a:lumMod val="95000"/>
                  </a:schemeClr>
                </a:solidFill>
              </a:rPr>
              <a:t>  ORDEN DE EJECUCIÓN DE REGLAS EN TRANSACCIONES</a:t>
            </a:r>
            <a:endParaRPr lang="en-US" b="0" i="0" dirty="0">
              <a:solidFill>
                <a:schemeClr val="bg1">
                  <a:lumMod val="95000"/>
                </a:schemeClr>
              </a:solidFill>
            </a:endParaRPr>
          </a:p>
        </p:txBody>
      </p:sp>
    </p:spTree>
    <p:extLst>
      <p:ext uri="{BB962C8B-B14F-4D97-AF65-F5344CB8AC3E}">
        <p14:creationId xmlns:p14="http://schemas.microsoft.com/office/powerpoint/2010/main" val="40031360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p:cNvSpPr>
          <p:nvPr/>
        </p:nvSpPr>
        <p:spPr>
          <a:xfrm>
            <a:off x="250825" y="1600200"/>
            <a:ext cx="8713788" cy="432117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Segoe"/>
                <a:ea typeface="+mn-ea"/>
                <a:cs typeface="Segoe"/>
              </a:defRPr>
            </a:lvl1pPr>
            <a:lvl2pPr marL="742950" indent="-285750" algn="l" defTabSz="457200" rtl="0" eaLnBrk="1" latinLnBrk="0" hangingPunct="1">
              <a:spcBef>
                <a:spcPct val="20000"/>
              </a:spcBef>
              <a:buFont typeface="Arial"/>
              <a:buChar char="–"/>
              <a:defRPr sz="2800" kern="1200">
                <a:solidFill>
                  <a:schemeClr val="tx1"/>
                </a:solidFill>
                <a:latin typeface="Segoe"/>
                <a:ea typeface="+mn-ea"/>
                <a:cs typeface="Segoe"/>
              </a:defRPr>
            </a:lvl2pPr>
            <a:lvl3pPr marL="1143000" indent="-228600" algn="l" defTabSz="457200" rtl="0" eaLnBrk="1" latinLnBrk="0" hangingPunct="1">
              <a:spcBef>
                <a:spcPct val="20000"/>
              </a:spcBef>
              <a:buFont typeface="Arial"/>
              <a:buChar char="•"/>
              <a:defRPr sz="2400" kern="1200">
                <a:solidFill>
                  <a:schemeClr val="tx1"/>
                </a:solidFill>
                <a:latin typeface="Segoe"/>
                <a:ea typeface="+mn-ea"/>
                <a:cs typeface="Segoe"/>
              </a:defRPr>
            </a:lvl3pPr>
            <a:lvl4pPr marL="1600200" indent="-228600" algn="l" defTabSz="457200" rtl="0" eaLnBrk="1" latinLnBrk="0" hangingPunct="1">
              <a:spcBef>
                <a:spcPct val="20000"/>
              </a:spcBef>
              <a:buFont typeface="Arial"/>
              <a:buChar char="–"/>
              <a:defRPr sz="2000" kern="1200">
                <a:solidFill>
                  <a:schemeClr val="tx1"/>
                </a:solidFill>
                <a:latin typeface="Segoe"/>
                <a:ea typeface="+mn-ea"/>
                <a:cs typeface="Segoe"/>
              </a:defRPr>
            </a:lvl4pPr>
            <a:lvl5pPr marL="2057400" indent="-228600" algn="l" defTabSz="457200" rtl="0" eaLnBrk="1" latinLnBrk="0" hangingPunct="1">
              <a:spcBef>
                <a:spcPct val="20000"/>
              </a:spcBef>
              <a:buFont typeface="Arial"/>
              <a:buChar char="»"/>
              <a:defRPr sz="2000" kern="1200">
                <a:solidFill>
                  <a:schemeClr val="tx1"/>
                </a:solidFill>
                <a:latin typeface="Segoe"/>
                <a:ea typeface="+mn-ea"/>
                <a:cs typeface="Sego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90000"/>
              </a:lnSpc>
              <a:buFontTx/>
              <a:buNone/>
            </a:pPr>
            <a:r>
              <a:rPr lang="es-UY" sz="1800" b="1" dirty="0" smtClean="0">
                <a:solidFill>
                  <a:srgbClr val="93AE43"/>
                </a:solidFill>
                <a:latin typeface="Calibri" pitchFamily="34" charset="0"/>
              </a:rPr>
              <a:t>¿</a:t>
            </a:r>
            <a:r>
              <a:rPr lang="es-UY" sz="1800" b="1" dirty="0" smtClean="0">
                <a:solidFill>
                  <a:srgbClr val="93AE43"/>
                </a:solidFill>
                <a:latin typeface="Verdana" pitchFamily="34" charset="0"/>
              </a:rPr>
              <a:t>Cuándo se dispararán las siguientes reglas?</a:t>
            </a:r>
          </a:p>
          <a:p>
            <a:pPr>
              <a:lnSpc>
                <a:spcPct val="90000"/>
              </a:lnSpc>
            </a:pPr>
            <a:endParaRPr lang="es-UY" sz="1800" dirty="0" smtClean="0">
              <a:latin typeface="Verdana" pitchFamily="34" charset="0"/>
            </a:endParaRPr>
          </a:p>
          <a:p>
            <a:pPr>
              <a:lnSpc>
                <a:spcPct val="90000"/>
              </a:lnSpc>
            </a:pPr>
            <a:r>
              <a:rPr lang="en-US" sz="1800" dirty="0" smtClean="0">
                <a:latin typeface="Verdana" pitchFamily="34" charset="0"/>
              </a:rPr>
              <a:t>Something(</a:t>
            </a:r>
            <a:r>
              <a:rPr lang="en-US" sz="1800" i="1" dirty="0" err="1" smtClean="0">
                <a:latin typeface="Verdana" pitchFamily="34" charset="0"/>
              </a:rPr>
              <a:t>FlightId</a:t>
            </a:r>
            <a:r>
              <a:rPr lang="en-US" sz="1800" dirty="0" smtClean="0">
                <a:latin typeface="Verdana" pitchFamily="34" charset="0"/>
              </a:rPr>
              <a:t>) on </a:t>
            </a:r>
            <a:r>
              <a:rPr lang="en-US" sz="1800" dirty="0" err="1" smtClean="0">
                <a:latin typeface="Verdana" pitchFamily="34" charset="0"/>
              </a:rPr>
              <a:t>BeforeInsert</a:t>
            </a:r>
            <a:r>
              <a:rPr lang="en-US" sz="1800" dirty="0" smtClean="0">
                <a:latin typeface="Verdana" pitchFamily="34" charset="0"/>
              </a:rPr>
              <a:t>;</a:t>
            </a:r>
          </a:p>
          <a:p>
            <a:pPr>
              <a:lnSpc>
                <a:spcPct val="90000"/>
              </a:lnSpc>
            </a:pPr>
            <a:endParaRPr lang="en-US" sz="1800" dirty="0" smtClean="0">
              <a:latin typeface="Verdana" pitchFamily="34" charset="0"/>
            </a:endParaRPr>
          </a:p>
          <a:p>
            <a:pPr marL="0" indent="0">
              <a:lnSpc>
                <a:spcPct val="90000"/>
              </a:lnSpc>
              <a:buNone/>
            </a:pPr>
            <a:endParaRPr lang="en-US" sz="1800" dirty="0" smtClean="0">
              <a:latin typeface="Verdana" pitchFamily="34" charset="0"/>
            </a:endParaRPr>
          </a:p>
          <a:p>
            <a:pPr>
              <a:lnSpc>
                <a:spcPct val="90000"/>
              </a:lnSpc>
            </a:pPr>
            <a:endParaRPr lang="en-US" sz="1800" dirty="0" smtClean="0">
              <a:latin typeface="Verdana" pitchFamily="34" charset="0"/>
            </a:endParaRPr>
          </a:p>
          <a:p>
            <a:pPr>
              <a:lnSpc>
                <a:spcPct val="90000"/>
              </a:lnSpc>
            </a:pPr>
            <a:r>
              <a:rPr lang="en-US" sz="1800" dirty="0" err="1" smtClean="0">
                <a:latin typeface="Verdana" pitchFamily="34" charset="0"/>
              </a:rPr>
              <a:t>Something.call</a:t>
            </a:r>
            <a:r>
              <a:rPr lang="en-US" sz="1800" dirty="0" smtClean="0">
                <a:latin typeface="Verdana" pitchFamily="34" charset="0"/>
              </a:rPr>
              <a:t>(</a:t>
            </a:r>
            <a:r>
              <a:rPr lang="en-US" sz="1800" i="1" dirty="0" err="1" smtClean="0">
                <a:latin typeface="Verdana" pitchFamily="34" charset="0"/>
              </a:rPr>
              <a:t>FlightId</a:t>
            </a:r>
            <a:r>
              <a:rPr lang="en-US" sz="1800" dirty="0" smtClean="0">
                <a:latin typeface="Verdana" pitchFamily="34" charset="0"/>
              </a:rPr>
              <a:t>, </a:t>
            </a:r>
            <a:r>
              <a:rPr lang="en-US" sz="1800" i="1" dirty="0" err="1" smtClean="0">
                <a:latin typeface="Verdana" pitchFamily="34" charset="0"/>
              </a:rPr>
              <a:t>FlightSeatId</a:t>
            </a:r>
            <a:r>
              <a:rPr lang="en-US" sz="1800" i="1" dirty="0" smtClean="0">
                <a:latin typeface="Verdana" pitchFamily="34" charset="0"/>
              </a:rPr>
              <a:t>, </a:t>
            </a:r>
            <a:r>
              <a:rPr lang="en-US" sz="1800" i="1" dirty="0" err="1" smtClean="0">
                <a:latin typeface="Verdana" pitchFamily="34" charset="0"/>
              </a:rPr>
              <a:t>FlightSeatChar</a:t>
            </a:r>
            <a:r>
              <a:rPr lang="en-US" sz="1800" dirty="0" smtClean="0">
                <a:latin typeface="Verdana" pitchFamily="34" charset="0"/>
              </a:rPr>
              <a:t>) on </a:t>
            </a:r>
            <a:r>
              <a:rPr lang="en-US" sz="1800" dirty="0" err="1" smtClean="0">
                <a:latin typeface="Verdana" pitchFamily="34" charset="0"/>
              </a:rPr>
              <a:t>BeforeInsert</a:t>
            </a:r>
            <a:r>
              <a:rPr lang="en-US" sz="1800" dirty="0" smtClean="0">
                <a:latin typeface="Verdana" pitchFamily="34" charset="0"/>
              </a:rPr>
              <a:t>;</a:t>
            </a:r>
          </a:p>
          <a:p>
            <a:pPr>
              <a:lnSpc>
                <a:spcPct val="90000"/>
              </a:lnSpc>
            </a:pPr>
            <a:endParaRPr lang="en-US" sz="1800" dirty="0" smtClean="0">
              <a:latin typeface="Verdana" pitchFamily="34" charset="0"/>
            </a:endParaRPr>
          </a:p>
          <a:p>
            <a:pPr marL="0" indent="0">
              <a:lnSpc>
                <a:spcPct val="90000"/>
              </a:lnSpc>
              <a:buNone/>
            </a:pPr>
            <a:endParaRPr lang="en-US" sz="1800" dirty="0" smtClean="0">
              <a:latin typeface="Verdana" pitchFamily="34" charset="0"/>
            </a:endParaRPr>
          </a:p>
          <a:p>
            <a:pPr>
              <a:lnSpc>
                <a:spcPct val="90000"/>
              </a:lnSpc>
            </a:pPr>
            <a:endParaRPr lang="en-US" sz="1800" dirty="0" smtClean="0">
              <a:latin typeface="Verdana" pitchFamily="34" charset="0"/>
            </a:endParaRPr>
          </a:p>
          <a:p>
            <a:pPr>
              <a:lnSpc>
                <a:spcPct val="90000"/>
              </a:lnSpc>
            </a:pPr>
            <a:r>
              <a:rPr lang="en-US" sz="1800" dirty="0" smtClean="0">
                <a:latin typeface="Verdana" pitchFamily="34" charset="0"/>
              </a:rPr>
              <a:t>Something(</a:t>
            </a:r>
            <a:r>
              <a:rPr lang="en-US" sz="1800" i="1" dirty="0" err="1" smtClean="0">
                <a:latin typeface="Verdana" pitchFamily="34" charset="0"/>
              </a:rPr>
              <a:t>FlightId</a:t>
            </a:r>
            <a:r>
              <a:rPr lang="en-US" sz="1800" dirty="0" smtClean="0">
                <a:latin typeface="Verdana" pitchFamily="34" charset="0"/>
              </a:rPr>
              <a:t>) on </a:t>
            </a:r>
            <a:r>
              <a:rPr lang="en-US" sz="1800" dirty="0" err="1" smtClean="0">
                <a:latin typeface="Verdana" pitchFamily="34" charset="0"/>
              </a:rPr>
              <a:t>BeforeInsert</a:t>
            </a:r>
            <a:r>
              <a:rPr lang="en-US" sz="1800" dirty="0" smtClean="0">
                <a:latin typeface="Verdana" pitchFamily="34" charset="0"/>
              </a:rPr>
              <a:t> </a:t>
            </a:r>
            <a:r>
              <a:rPr lang="en-US" sz="1800" b="1" dirty="0" smtClean="0">
                <a:latin typeface="Verdana" pitchFamily="34" charset="0"/>
              </a:rPr>
              <a:t>Level</a:t>
            </a:r>
            <a:r>
              <a:rPr lang="en-US" sz="1800" dirty="0" smtClean="0">
                <a:latin typeface="Verdana" pitchFamily="34" charset="0"/>
              </a:rPr>
              <a:t> </a:t>
            </a:r>
            <a:r>
              <a:rPr lang="en-US" sz="1800" i="1" dirty="0" err="1" smtClean="0">
                <a:latin typeface="Verdana" pitchFamily="34" charset="0"/>
              </a:rPr>
              <a:t>FlightSeatChar</a:t>
            </a:r>
            <a:r>
              <a:rPr lang="en-US" sz="1800" dirty="0" smtClean="0">
                <a:latin typeface="Verdana" pitchFamily="34" charset="0"/>
              </a:rPr>
              <a:t>;</a:t>
            </a:r>
          </a:p>
          <a:p>
            <a:pPr>
              <a:lnSpc>
                <a:spcPct val="90000"/>
              </a:lnSpc>
            </a:pPr>
            <a:endParaRPr lang="en-US" sz="1800" dirty="0" smtClean="0">
              <a:latin typeface="Verdana" pitchFamily="34" charset="0"/>
            </a:endParaRPr>
          </a:p>
          <a:p>
            <a:pPr marL="0" indent="0">
              <a:lnSpc>
                <a:spcPct val="90000"/>
              </a:lnSpc>
              <a:buNone/>
            </a:pPr>
            <a:endParaRPr lang="en-US" sz="1800" dirty="0" smtClean="0">
              <a:latin typeface="Calibri" pitchFamily="34" charset="0"/>
            </a:endParaRPr>
          </a:p>
          <a:p>
            <a:pPr>
              <a:lnSpc>
                <a:spcPct val="90000"/>
              </a:lnSpc>
            </a:pPr>
            <a:endParaRPr lang="en-US" sz="1800" dirty="0" smtClean="0">
              <a:latin typeface="Calibri" pitchFamily="34" charset="0"/>
            </a:endParaRPr>
          </a:p>
        </p:txBody>
      </p:sp>
      <p:sp>
        <p:nvSpPr>
          <p:cNvPr id="3" name="Text Box 4"/>
          <p:cNvSpPr txBox="1">
            <a:spLocks noChangeArrowheads="1"/>
          </p:cNvSpPr>
          <p:nvPr/>
        </p:nvSpPr>
        <p:spPr bwMode="auto">
          <a:xfrm>
            <a:off x="611188" y="2632075"/>
            <a:ext cx="7389812" cy="341313"/>
          </a:xfrm>
          <a:prstGeom prst="rect">
            <a:avLst/>
          </a:prstGeom>
          <a:solidFill>
            <a:srgbClr val="D7ED0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s-UY" sz="1600" dirty="0">
                <a:latin typeface="Verdana" pitchFamily="34" charset="0"/>
              </a:rPr>
              <a:t>Un instante antes de insertar el registro correspondiente al 1er nivel.</a:t>
            </a:r>
          </a:p>
        </p:txBody>
      </p:sp>
      <p:sp>
        <p:nvSpPr>
          <p:cNvPr id="4" name="Text Box 6"/>
          <p:cNvSpPr txBox="1">
            <a:spLocks noChangeArrowheads="1"/>
          </p:cNvSpPr>
          <p:nvPr/>
        </p:nvSpPr>
        <p:spPr bwMode="auto">
          <a:xfrm>
            <a:off x="622300" y="3913188"/>
            <a:ext cx="7683500" cy="341312"/>
          </a:xfrm>
          <a:prstGeom prst="rect">
            <a:avLst/>
          </a:prstGeom>
          <a:solidFill>
            <a:srgbClr val="D7ED0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s-UY" sz="1600">
                <a:latin typeface="Verdana" pitchFamily="34" charset="0"/>
              </a:rPr>
              <a:t>Un instante antes de insertar cada registro correspondiente al 2do nivel.</a:t>
            </a:r>
          </a:p>
        </p:txBody>
      </p:sp>
      <p:sp>
        <p:nvSpPr>
          <p:cNvPr id="5" name="Text Box 6"/>
          <p:cNvSpPr txBox="1">
            <a:spLocks noChangeArrowheads="1"/>
          </p:cNvSpPr>
          <p:nvPr/>
        </p:nvSpPr>
        <p:spPr bwMode="auto">
          <a:xfrm>
            <a:off x="698500" y="5019675"/>
            <a:ext cx="7683500" cy="587375"/>
          </a:xfrm>
          <a:prstGeom prst="rect">
            <a:avLst/>
          </a:prstGeom>
          <a:solidFill>
            <a:srgbClr val="D7ED0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s-UY" sz="1600">
                <a:latin typeface="Verdana" pitchFamily="34" charset="0"/>
              </a:rPr>
              <a:t>Ídem que el anterior. Observar que </a:t>
            </a:r>
            <a:r>
              <a:rPr lang="en-US" sz="1600" b="1">
                <a:latin typeface="Verdana" pitchFamily="34" charset="0"/>
              </a:rPr>
              <a:t>Level</a:t>
            </a:r>
            <a:r>
              <a:rPr lang="en-US" sz="1600">
                <a:latin typeface="Verdana" pitchFamily="34" charset="0"/>
              </a:rPr>
              <a:t> </a:t>
            </a:r>
            <a:r>
              <a:rPr lang="en-US" sz="1600" i="1">
                <a:latin typeface="Verdana" pitchFamily="34" charset="0"/>
              </a:rPr>
              <a:t>FlightSeatChar</a:t>
            </a:r>
            <a:r>
              <a:rPr lang="es-UY" sz="1600">
                <a:latin typeface="Verdana" pitchFamily="34" charset="0"/>
              </a:rPr>
              <a:t> especifica que se está hablando del BeforeInsert de las </a:t>
            </a:r>
            <a:r>
              <a:rPr lang="es-UY" sz="1600" b="1">
                <a:latin typeface="Verdana" pitchFamily="34" charset="0"/>
              </a:rPr>
              <a:t>líneas</a:t>
            </a:r>
            <a:r>
              <a:rPr lang="es-UY" sz="1600">
                <a:latin typeface="Verdana" pitchFamily="34" charset="0"/>
              </a:rPr>
              <a:t> y no del cabezal.</a:t>
            </a:r>
          </a:p>
        </p:txBody>
      </p:sp>
      <p:sp>
        <p:nvSpPr>
          <p:cNvPr id="6" name="Title 1"/>
          <p:cNvSpPr txBox="1">
            <a:spLocks/>
          </p:cNvSpPr>
          <p:nvPr/>
        </p:nvSpPr>
        <p:spPr>
          <a:xfrm>
            <a:off x="285750" y="404813"/>
            <a:ext cx="4460421" cy="863600"/>
          </a:xfrm>
          <a:prstGeom prst="rect">
            <a:avLst/>
          </a:prstGeom>
        </p:spPr>
        <p:txBody>
          <a:bodyPr/>
          <a:lstStyle>
            <a:lvl1pPr algn="l" defTabSz="457200" rtl="0" eaLnBrk="1" latinLnBrk="0" hangingPunct="1">
              <a:spcBef>
                <a:spcPct val="0"/>
              </a:spcBef>
              <a:buNone/>
              <a:defRPr sz="3600" b="1" kern="1200">
                <a:solidFill>
                  <a:schemeClr val="tx1">
                    <a:lumMod val="85000"/>
                    <a:lumOff val="15000"/>
                  </a:schemeClr>
                </a:solidFill>
                <a:latin typeface="Segoe"/>
                <a:ea typeface="+mj-ea"/>
                <a:cs typeface="Segoe"/>
              </a:defRPr>
            </a:lvl1pPr>
          </a:lstStyle>
          <a:p>
            <a:pPr>
              <a:defRPr/>
            </a:pPr>
            <a:r>
              <a:rPr lang="es-UY" dirty="0" smtClean="0">
                <a:solidFill>
                  <a:srgbClr val="8EBB38"/>
                </a:solidFill>
              </a:rPr>
              <a:t>Ejercicios</a:t>
            </a:r>
            <a:endParaRPr lang="es-UY" dirty="0">
              <a:solidFill>
                <a:srgbClr val="8EBB38"/>
              </a:solidFill>
            </a:endParaRPr>
          </a:p>
        </p:txBody>
      </p:sp>
      <p:sp>
        <p:nvSpPr>
          <p:cNvPr id="7" name="Title 1"/>
          <p:cNvSpPr txBox="1">
            <a:spLocks/>
          </p:cNvSpPr>
          <p:nvPr/>
        </p:nvSpPr>
        <p:spPr>
          <a:xfrm>
            <a:off x="1739695" y="6499596"/>
            <a:ext cx="5140076" cy="343890"/>
          </a:xfrm>
          <a:prstGeom prst="rect">
            <a:avLst/>
          </a:prstGeom>
        </p:spPr>
        <p:txBody>
          <a:bodyPr vert="horz" lIns="0" tIns="0" rIns="0" bIns="0" rtlCol="0" anchor="ctr">
            <a:normAutofit fontScale="925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0" i="0" dirty="0" smtClean="0">
                <a:solidFill>
                  <a:schemeClr val="bg1">
                    <a:lumMod val="95000"/>
                  </a:schemeClr>
                </a:solidFill>
              </a:rPr>
              <a:t>  ORDEN DE EJECUCIÓN DE REGLAS EN TRANSACCIONES</a:t>
            </a:r>
            <a:endParaRPr lang="en-US" b="0" i="0" dirty="0">
              <a:solidFill>
                <a:schemeClr val="bg1">
                  <a:lumMod val="95000"/>
                </a:schemeClr>
              </a:solidFill>
            </a:endParaRPr>
          </a:p>
        </p:txBody>
      </p:sp>
    </p:spTree>
    <p:extLst>
      <p:ext uri="{BB962C8B-B14F-4D97-AF65-F5344CB8AC3E}">
        <p14:creationId xmlns:p14="http://schemas.microsoft.com/office/powerpoint/2010/main" val="2865942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2000" fill="hold"/>
                                        <p:tgtEl>
                                          <p:spTgt spid="3"/>
                                        </p:tgtEl>
                                        <p:attrNameLst>
                                          <p:attrName>ppt_x</p:attrName>
                                        </p:attrNameLst>
                                      </p:cBhvr>
                                      <p:tavLst>
                                        <p:tav tm="0">
                                          <p:val>
                                            <p:strVal val="1+#ppt_w/2"/>
                                          </p:val>
                                        </p:tav>
                                        <p:tav tm="100000">
                                          <p:val>
                                            <p:strVal val="#ppt_x"/>
                                          </p:val>
                                        </p:tav>
                                      </p:tavLst>
                                    </p:anim>
                                    <p:anim calcmode="lin" valueType="num">
                                      <p:cBhvr additive="base">
                                        <p:cTn id="8" dur="20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2000" fill="hold"/>
                                        <p:tgtEl>
                                          <p:spTgt spid="4"/>
                                        </p:tgtEl>
                                        <p:attrNameLst>
                                          <p:attrName>ppt_x</p:attrName>
                                        </p:attrNameLst>
                                      </p:cBhvr>
                                      <p:tavLst>
                                        <p:tav tm="0">
                                          <p:val>
                                            <p:strVal val="1+#ppt_w/2"/>
                                          </p:val>
                                        </p:tav>
                                        <p:tav tm="100000">
                                          <p:val>
                                            <p:strVal val="#ppt_x"/>
                                          </p:val>
                                        </p:tav>
                                      </p:tavLst>
                                    </p:anim>
                                    <p:anim calcmode="lin" valueType="num">
                                      <p:cBhvr additive="base">
                                        <p:cTn id="14" dur="20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2000" fill="hold"/>
                                        <p:tgtEl>
                                          <p:spTgt spid="5"/>
                                        </p:tgtEl>
                                        <p:attrNameLst>
                                          <p:attrName>ppt_x</p:attrName>
                                        </p:attrNameLst>
                                      </p:cBhvr>
                                      <p:tavLst>
                                        <p:tav tm="0">
                                          <p:val>
                                            <p:strVal val="1+#ppt_w/2"/>
                                          </p:val>
                                        </p:tav>
                                        <p:tav tm="100000">
                                          <p:val>
                                            <p:strVal val="#ppt_x"/>
                                          </p:val>
                                        </p:tav>
                                      </p:tavLst>
                                    </p:anim>
                                    <p:anim calcmode="lin" valueType="num">
                                      <p:cBhvr additive="base">
                                        <p:cTn id="20" dur="2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p:cNvSpPr>
          <p:nvPr/>
        </p:nvSpPr>
        <p:spPr>
          <a:xfrm>
            <a:off x="250825" y="1268413"/>
            <a:ext cx="8713788" cy="432117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Segoe"/>
                <a:ea typeface="+mn-ea"/>
                <a:cs typeface="Segoe"/>
              </a:defRPr>
            </a:lvl1pPr>
            <a:lvl2pPr marL="742950" indent="-285750" algn="l" defTabSz="457200" rtl="0" eaLnBrk="1" latinLnBrk="0" hangingPunct="1">
              <a:spcBef>
                <a:spcPct val="20000"/>
              </a:spcBef>
              <a:buFont typeface="Arial"/>
              <a:buChar char="–"/>
              <a:defRPr sz="2800" kern="1200">
                <a:solidFill>
                  <a:schemeClr val="tx1"/>
                </a:solidFill>
                <a:latin typeface="Segoe"/>
                <a:ea typeface="+mn-ea"/>
                <a:cs typeface="Segoe"/>
              </a:defRPr>
            </a:lvl2pPr>
            <a:lvl3pPr marL="1143000" indent="-228600" algn="l" defTabSz="457200" rtl="0" eaLnBrk="1" latinLnBrk="0" hangingPunct="1">
              <a:spcBef>
                <a:spcPct val="20000"/>
              </a:spcBef>
              <a:buFont typeface="Arial"/>
              <a:buChar char="•"/>
              <a:defRPr sz="2400" kern="1200">
                <a:solidFill>
                  <a:schemeClr val="tx1"/>
                </a:solidFill>
                <a:latin typeface="Segoe"/>
                <a:ea typeface="+mn-ea"/>
                <a:cs typeface="Segoe"/>
              </a:defRPr>
            </a:lvl3pPr>
            <a:lvl4pPr marL="1600200" indent="-228600" algn="l" defTabSz="457200" rtl="0" eaLnBrk="1" latinLnBrk="0" hangingPunct="1">
              <a:spcBef>
                <a:spcPct val="20000"/>
              </a:spcBef>
              <a:buFont typeface="Arial"/>
              <a:buChar char="–"/>
              <a:defRPr sz="2000" kern="1200">
                <a:solidFill>
                  <a:schemeClr val="tx1"/>
                </a:solidFill>
                <a:latin typeface="Segoe"/>
                <a:ea typeface="+mn-ea"/>
                <a:cs typeface="Segoe"/>
              </a:defRPr>
            </a:lvl4pPr>
            <a:lvl5pPr marL="2057400" indent="-228600" algn="l" defTabSz="457200" rtl="0" eaLnBrk="1" latinLnBrk="0" hangingPunct="1">
              <a:spcBef>
                <a:spcPct val="20000"/>
              </a:spcBef>
              <a:buFont typeface="Arial"/>
              <a:buChar char="»"/>
              <a:defRPr sz="2000" kern="1200">
                <a:solidFill>
                  <a:schemeClr val="tx1"/>
                </a:solidFill>
                <a:latin typeface="Segoe"/>
                <a:ea typeface="+mn-ea"/>
                <a:cs typeface="Sego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Tx/>
              <a:buNone/>
            </a:pPr>
            <a:r>
              <a:rPr lang="es-ES_tradnl" sz="1800" b="1" dirty="0" smtClean="0">
                <a:solidFill>
                  <a:srgbClr val="93AE43"/>
                </a:solidFill>
                <a:latin typeface="Verdana" pitchFamily="34" charset="0"/>
              </a:rPr>
              <a:t>Algunas reglas están mal programadas. ¿Cuáles?</a:t>
            </a:r>
            <a:endParaRPr lang="en-US" sz="1800" b="1" dirty="0" smtClean="0">
              <a:solidFill>
                <a:srgbClr val="93AE43"/>
              </a:solidFill>
              <a:latin typeface="Verdana" pitchFamily="34" charset="0"/>
            </a:endParaRPr>
          </a:p>
          <a:p>
            <a:endParaRPr lang="es-ES_tradnl" sz="1800" i="1" dirty="0" smtClean="0">
              <a:latin typeface="Verdana" pitchFamily="34" charset="0"/>
            </a:endParaRPr>
          </a:p>
          <a:p>
            <a:r>
              <a:rPr lang="es-ES_tradnl" sz="1800" i="1" dirty="0" err="1" smtClean="0">
                <a:latin typeface="Verdana" pitchFamily="34" charset="0"/>
              </a:rPr>
              <a:t>FlightPrice</a:t>
            </a:r>
            <a:r>
              <a:rPr lang="es-ES_tradnl" sz="1800" dirty="0" smtClean="0">
                <a:latin typeface="Verdana" pitchFamily="34" charset="0"/>
              </a:rPr>
              <a:t> = </a:t>
            </a:r>
            <a:r>
              <a:rPr lang="es-ES_tradnl" sz="1800" i="1" dirty="0" smtClean="0">
                <a:latin typeface="Verdana" pitchFamily="34" charset="0"/>
              </a:rPr>
              <a:t>2000</a:t>
            </a:r>
            <a:r>
              <a:rPr lang="es-ES_tradnl" sz="1800" dirty="0" smtClean="0">
                <a:latin typeface="Verdana" pitchFamily="34" charset="0"/>
              </a:rPr>
              <a:t> </a:t>
            </a:r>
            <a:r>
              <a:rPr lang="es-ES_tradnl" sz="1800" dirty="0" err="1" smtClean="0">
                <a:latin typeface="Verdana" pitchFamily="34" charset="0"/>
              </a:rPr>
              <a:t>on</a:t>
            </a:r>
            <a:r>
              <a:rPr lang="es-ES_tradnl" sz="1800" dirty="0" smtClean="0">
                <a:latin typeface="Verdana" pitchFamily="34" charset="0"/>
              </a:rPr>
              <a:t> </a:t>
            </a:r>
            <a:r>
              <a:rPr lang="es-ES_tradnl" sz="1800" dirty="0" err="1" smtClean="0">
                <a:latin typeface="Verdana" pitchFamily="34" charset="0"/>
              </a:rPr>
              <a:t>AfterInsert</a:t>
            </a:r>
            <a:r>
              <a:rPr lang="es-ES_tradnl" sz="1800" dirty="0" smtClean="0">
                <a:latin typeface="Verdana" pitchFamily="34" charset="0"/>
              </a:rPr>
              <a:t>;</a:t>
            </a:r>
          </a:p>
          <a:p>
            <a:pPr>
              <a:buFontTx/>
              <a:buNone/>
            </a:pPr>
            <a:endParaRPr lang="es-ES_tradnl" sz="1800" dirty="0" smtClean="0">
              <a:latin typeface="Verdana" pitchFamily="34" charset="0"/>
            </a:endParaRPr>
          </a:p>
          <a:p>
            <a:endParaRPr lang="en-US" sz="1800" dirty="0" smtClean="0">
              <a:latin typeface="Verdana" pitchFamily="34" charset="0"/>
            </a:endParaRPr>
          </a:p>
          <a:p>
            <a:endParaRPr lang="en-US" sz="1800" dirty="0" smtClean="0">
              <a:latin typeface="Verdana" pitchFamily="34" charset="0"/>
            </a:endParaRPr>
          </a:p>
          <a:p>
            <a:r>
              <a:rPr lang="en-US" sz="1800" dirty="0" smtClean="0">
                <a:latin typeface="Verdana" pitchFamily="34" charset="0"/>
              </a:rPr>
              <a:t>Something(</a:t>
            </a:r>
            <a:r>
              <a:rPr lang="en-US" sz="1800" i="1" dirty="0" err="1" smtClean="0">
                <a:latin typeface="Verdana" pitchFamily="34" charset="0"/>
              </a:rPr>
              <a:t>FlightPrice</a:t>
            </a:r>
            <a:r>
              <a:rPr lang="en-US" sz="1800" dirty="0" smtClean="0">
                <a:latin typeface="Verdana" pitchFamily="34" charset="0"/>
              </a:rPr>
              <a:t>) on </a:t>
            </a:r>
            <a:r>
              <a:rPr lang="en-US" sz="1800" dirty="0" err="1" smtClean="0">
                <a:latin typeface="Verdana" pitchFamily="34" charset="0"/>
              </a:rPr>
              <a:t>AfterInsert</a:t>
            </a:r>
            <a:r>
              <a:rPr lang="en-US" sz="1800" dirty="0" smtClean="0">
                <a:latin typeface="Verdana" pitchFamily="34" charset="0"/>
              </a:rPr>
              <a:t>;</a:t>
            </a:r>
          </a:p>
          <a:p>
            <a:endParaRPr lang="en-US" sz="1800" dirty="0" smtClean="0">
              <a:latin typeface="Verdana" pitchFamily="34" charset="0"/>
            </a:endParaRPr>
          </a:p>
          <a:p>
            <a:pPr marL="0" indent="0">
              <a:buNone/>
            </a:pPr>
            <a:endParaRPr lang="en-US" sz="1800" dirty="0" smtClean="0">
              <a:latin typeface="Verdana" pitchFamily="34" charset="0"/>
            </a:endParaRPr>
          </a:p>
          <a:p>
            <a:pPr>
              <a:buFontTx/>
              <a:buNone/>
            </a:pPr>
            <a:endParaRPr lang="en-US" sz="1800" dirty="0" smtClean="0">
              <a:latin typeface="Verdana" pitchFamily="34" charset="0"/>
            </a:endParaRPr>
          </a:p>
          <a:p>
            <a:pPr>
              <a:buFontTx/>
              <a:buNone/>
            </a:pPr>
            <a:endParaRPr lang="en-US" sz="1800" dirty="0" smtClean="0">
              <a:latin typeface="Verdana" pitchFamily="34" charset="0"/>
            </a:endParaRPr>
          </a:p>
          <a:p>
            <a:r>
              <a:rPr lang="en-US" sz="1800" dirty="0" smtClean="0">
                <a:latin typeface="Verdana" pitchFamily="34" charset="0"/>
              </a:rPr>
              <a:t>Something(</a:t>
            </a:r>
            <a:r>
              <a:rPr lang="en-US" sz="1800" i="1" dirty="0" err="1" smtClean="0">
                <a:latin typeface="Verdana" pitchFamily="34" charset="0"/>
              </a:rPr>
              <a:t>FlightId,FlightSeatId,FlightSeatChar</a:t>
            </a:r>
            <a:r>
              <a:rPr lang="en-US" sz="1800" dirty="0" smtClean="0">
                <a:latin typeface="Verdana" pitchFamily="34" charset="0"/>
              </a:rPr>
              <a:t>) on </a:t>
            </a:r>
            <a:r>
              <a:rPr lang="en-US" sz="1800" dirty="0" err="1" smtClean="0">
                <a:latin typeface="Verdana" pitchFamily="34" charset="0"/>
              </a:rPr>
              <a:t>AfterLevel</a:t>
            </a:r>
            <a:r>
              <a:rPr lang="en-US" sz="1800" dirty="0" smtClean="0">
                <a:latin typeface="Verdana" pitchFamily="34" charset="0"/>
              </a:rPr>
              <a:t> Level </a:t>
            </a:r>
            <a:r>
              <a:rPr lang="en-US" sz="1800" i="1" dirty="0" err="1" smtClean="0">
                <a:latin typeface="Verdana" pitchFamily="34" charset="0"/>
              </a:rPr>
              <a:t>FlightSeatChar</a:t>
            </a:r>
            <a:r>
              <a:rPr lang="en-US" sz="1800" dirty="0" smtClean="0">
                <a:latin typeface="Verdana" pitchFamily="34" charset="0"/>
              </a:rPr>
              <a:t>;</a:t>
            </a:r>
          </a:p>
          <a:p>
            <a:endParaRPr lang="en-US" sz="1800" dirty="0" smtClean="0">
              <a:latin typeface="Verdana" pitchFamily="34" charset="0"/>
            </a:endParaRPr>
          </a:p>
          <a:p>
            <a:endParaRPr lang="en-US" sz="1800" dirty="0" smtClean="0">
              <a:latin typeface="Verdana" pitchFamily="34" charset="0"/>
            </a:endParaRPr>
          </a:p>
          <a:p>
            <a:endParaRPr lang="en-US" dirty="0" smtClean="0">
              <a:latin typeface="Calibri" pitchFamily="34" charset="0"/>
            </a:endParaRPr>
          </a:p>
          <a:p>
            <a:endParaRPr lang="en-US" dirty="0" smtClean="0">
              <a:latin typeface="Calibri" pitchFamily="34" charset="0"/>
            </a:endParaRPr>
          </a:p>
          <a:p>
            <a:endParaRPr lang="en-US" sz="2800" dirty="0" smtClean="0">
              <a:latin typeface="Calibri" pitchFamily="34" charset="0"/>
            </a:endParaRPr>
          </a:p>
          <a:p>
            <a:endParaRPr lang="en-US" sz="2800" dirty="0" smtClean="0">
              <a:latin typeface="Calibri" pitchFamily="34" charset="0"/>
            </a:endParaRPr>
          </a:p>
        </p:txBody>
      </p:sp>
      <p:sp>
        <p:nvSpPr>
          <p:cNvPr id="3" name="Title 1"/>
          <p:cNvSpPr txBox="1">
            <a:spLocks/>
          </p:cNvSpPr>
          <p:nvPr/>
        </p:nvSpPr>
        <p:spPr>
          <a:xfrm>
            <a:off x="285750" y="404813"/>
            <a:ext cx="4460421" cy="863600"/>
          </a:xfrm>
          <a:prstGeom prst="rect">
            <a:avLst/>
          </a:prstGeom>
        </p:spPr>
        <p:txBody>
          <a:bodyPr/>
          <a:lstStyle>
            <a:lvl1pPr algn="l" defTabSz="457200" rtl="0" eaLnBrk="1" latinLnBrk="0" hangingPunct="1">
              <a:spcBef>
                <a:spcPct val="0"/>
              </a:spcBef>
              <a:buNone/>
              <a:defRPr sz="3600" b="1" kern="1200">
                <a:solidFill>
                  <a:schemeClr val="tx1">
                    <a:lumMod val="85000"/>
                    <a:lumOff val="15000"/>
                  </a:schemeClr>
                </a:solidFill>
                <a:latin typeface="Segoe"/>
                <a:ea typeface="+mj-ea"/>
                <a:cs typeface="Segoe"/>
              </a:defRPr>
            </a:lvl1pPr>
          </a:lstStyle>
          <a:p>
            <a:pPr>
              <a:defRPr/>
            </a:pPr>
            <a:r>
              <a:rPr lang="es-UY" dirty="0" smtClean="0">
                <a:solidFill>
                  <a:srgbClr val="8EBB38"/>
                </a:solidFill>
              </a:rPr>
              <a:t>Ejercicios</a:t>
            </a:r>
            <a:endParaRPr lang="es-UY" dirty="0">
              <a:solidFill>
                <a:srgbClr val="8EBB38"/>
              </a:solidFill>
            </a:endParaRPr>
          </a:p>
        </p:txBody>
      </p:sp>
      <p:sp>
        <p:nvSpPr>
          <p:cNvPr id="4" name="Text Box 4"/>
          <p:cNvSpPr txBox="1">
            <a:spLocks noChangeArrowheads="1"/>
          </p:cNvSpPr>
          <p:nvPr/>
        </p:nvSpPr>
        <p:spPr bwMode="auto">
          <a:xfrm>
            <a:off x="464457" y="2319338"/>
            <a:ext cx="8255681" cy="585787"/>
          </a:xfrm>
          <a:prstGeom prst="rect">
            <a:avLst/>
          </a:prstGeom>
          <a:solidFill>
            <a:srgbClr val="D7ED0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s-UY" sz="1600" b="1" dirty="0">
                <a:latin typeface="Verdana" pitchFamily="34" charset="0"/>
              </a:rPr>
              <a:t>Incorrecto</a:t>
            </a:r>
            <a:r>
              <a:rPr lang="es-UY" sz="1600" dirty="0">
                <a:latin typeface="Verdana" pitchFamily="34" charset="0"/>
              </a:rPr>
              <a:t>: El último momento para asignar valor a un atributo del cabezal es inmediatamente antes de su grabación (</a:t>
            </a:r>
            <a:r>
              <a:rPr lang="es-UY" sz="1600" dirty="0" err="1">
                <a:latin typeface="Verdana" pitchFamily="34" charset="0"/>
              </a:rPr>
              <a:t>BeforeInsert</a:t>
            </a:r>
            <a:r>
              <a:rPr lang="es-UY" sz="1600" dirty="0">
                <a:latin typeface="Verdana" pitchFamily="34" charset="0"/>
              </a:rPr>
              <a:t>).</a:t>
            </a:r>
          </a:p>
        </p:txBody>
      </p:sp>
      <p:sp>
        <p:nvSpPr>
          <p:cNvPr id="5" name="Text Box 5"/>
          <p:cNvSpPr txBox="1">
            <a:spLocks noChangeArrowheads="1"/>
          </p:cNvSpPr>
          <p:nvPr/>
        </p:nvSpPr>
        <p:spPr bwMode="auto">
          <a:xfrm>
            <a:off x="464457" y="3657600"/>
            <a:ext cx="8298543" cy="825500"/>
          </a:xfrm>
          <a:prstGeom prst="rect">
            <a:avLst/>
          </a:prstGeom>
          <a:solidFill>
            <a:srgbClr val="F6EBD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s-UY" sz="1600" b="1" dirty="0">
                <a:latin typeface="Verdana" pitchFamily="34" charset="0"/>
              </a:rPr>
              <a:t>Correcto</a:t>
            </a:r>
            <a:r>
              <a:rPr lang="es-UY" sz="1600" dirty="0">
                <a:latin typeface="Verdana" pitchFamily="34" charset="0"/>
              </a:rPr>
              <a:t>: aquí se está pasando el valor de un atributo del cabezal. Se dispone de ese valor en memoria. Último momento posible para utilizarlo </a:t>
            </a:r>
            <a:r>
              <a:rPr lang="es-UY" sz="1600" dirty="0" err="1">
                <a:latin typeface="Verdana" pitchFamily="34" charset="0"/>
              </a:rPr>
              <a:t>AfterComplete</a:t>
            </a:r>
            <a:r>
              <a:rPr lang="es-UY" sz="1600" dirty="0">
                <a:latin typeface="Verdana" pitchFamily="34" charset="0"/>
              </a:rPr>
              <a:t>.</a:t>
            </a:r>
          </a:p>
        </p:txBody>
      </p:sp>
      <p:sp>
        <p:nvSpPr>
          <p:cNvPr id="6" name="Text Box 6"/>
          <p:cNvSpPr txBox="1">
            <a:spLocks noChangeArrowheads="1"/>
          </p:cNvSpPr>
          <p:nvPr/>
        </p:nvSpPr>
        <p:spPr bwMode="auto">
          <a:xfrm>
            <a:off x="464457" y="5562600"/>
            <a:ext cx="8592231" cy="833178"/>
          </a:xfrm>
          <a:prstGeom prst="rect">
            <a:avLst/>
          </a:prstGeom>
          <a:solidFill>
            <a:srgbClr val="D7ED0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s-UY" sz="1600" b="1" dirty="0">
                <a:latin typeface="Verdana" pitchFamily="34" charset="0"/>
              </a:rPr>
              <a:t>Incorrecto</a:t>
            </a:r>
            <a:r>
              <a:rPr lang="es-UY" sz="1600" dirty="0">
                <a:latin typeface="Verdana" pitchFamily="34" charset="0"/>
              </a:rPr>
              <a:t>: la regla sin el evento de disparo está asociada al 2do nivel, es decir, se dispararía por cada línea. Pero el evento de disparo la condiciona a ejecutarse al salir de las líneas.. y ya no tenemos valores de atributos del 2do nivel.</a:t>
            </a:r>
          </a:p>
        </p:txBody>
      </p:sp>
      <p:sp>
        <p:nvSpPr>
          <p:cNvPr id="7" name="Title 1"/>
          <p:cNvSpPr txBox="1">
            <a:spLocks/>
          </p:cNvSpPr>
          <p:nvPr/>
        </p:nvSpPr>
        <p:spPr>
          <a:xfrm>
            <a:off x="1739695" y="6499596"/>
            <a:ext cx="5140076" cy="343890"/>
          </a:xfrm>
          <a:prstGeom prst="rect">
            <a:avLst/>
          </a:prstGeom>
        </p:spPr>
        <p:txBody>
          <a:bodyPr vert="horz" lIns="0" tIns="0" rIns="0" bIns="0" rtlCol="0" anchor="ctr">
            <a:normAutofit fontScale="925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0" i="0" dirty="0" smtClean="0">
                <a:solidFill>
                  <a:schemeClr val="bg1">
                    <a:lumMod val="95000"/>
                  </a:schemeClr>
                </a:solidFill>
              </a:rPr>
              <a:t>  ORDEN DE EJECUCIÓN DE REGLAS EN TRANSACCIONES</a:t>
            </a:r>
            <a:endParaRPr lang="en-US" b="0" i="0" dirty="0">
              <a:solidFill>
                <a:schemeClr val="bg1">
                  <a:lumMod val="95000"/>
                </a:schemeClr>
              </a:solidFill>
            </a:endParaRPr>
          </a:p>
        </p:txBody>
      </p:sp>
    </p:spTree>
    <p:extLst>
      <p:ext uri="{BB962C8B-B14F-4D97-AF65-F5344CB8AC3E}">
        <p14:creationId xmlns:p14="http://schemas.microsoft.com/office/powerpoint/2010/main" val="118504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p:cNvSpPr>
          <p:nvPr/>
        </p:nvSpPr>
        <p:spPr>
          <a:xfrm>
            <a:off x="508000" y="1803400"/>
            <a:ext cx="8534400" cy="411480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Segoe"/>
                <a:ea typeface="+mn-ea"/>
                <a:cs typeface="Segoe"/>
              </a:defRPr>
            </a:lvl1pPr>
            <a:lvl2pPr marL="742950" indent="-285750" algn="l" defTabSz="457200" rtl="0" eaLnBrk="1" latinLnBrk="0" hangingPunct="1">
              <a:spcBef>
                <a:spcPct val="20000"/>
              </a:spcBef>
              <a:buFont typeface="Arial"/>
              <a:buChar char="–"/>
              <a:defRPr sz="2800" kern="1200">
                <a:solidFill>
                  <a:schemeClr val="tx1"/>
                </a:solidFill>
                <a:latin typeface="Segoe"/>
                <a:ea typeface="+mn-ea"/>
                <a:cs typeface="Segoe"/>
              </a:defRPr>
            </a:lvl2pPr>
            <a:lvl3pPr marL="1143000" indent="-228600" algn="l" defTabSz="457200" rtl="0" eaLnBrk="1" latinLnBrk="0" hangingPunct="1">
              <a:spcBef>
                <a:spcPct val="20000"/>
              </a:spcBef>
              <a:buFont typeface="Arial"/>
              <a:buChar char="•"/>
              <a:defRPr sz="2400" kern="1200">
                <a:solidFill>
                  <a:schemeClr val="tx1"/>
                </a:solidFill>
                <a:latin typeface="Segoe"/>
                <a:ea typeface="+mn-ea"/>
                <a:cs typeface="Segoe"/>
              </a:defRPr>
            </a:lvl3pPr>
            <a:lvl4pPr marL="1600200" indent="-228600" algn="l" defTabSz="457200" rtl="0" eaLnBrk="1" latinLnBrk="0" hangingPunct="1">
              <a:spcBef>
                <a:spcPct val="20000"/>
              </a:spcBef>
              <a:buFont typeface="Arial"/>
              <a:buChar char="–"/>
              <a:defRPr sz="2000" kern="1200">
                <a:solidFill>
                  <a:schemeClr val="tx1"/>
                </a:solidFill>
                <a:latin typeface="Segoe"/>
                <a:ea typeface="+mn-ea"/>
                <a:cs typeface="Segoe"/>
              </a:defRPr>
            </a:lvl4pPr>
            <a:lvl5pPr marL="2057400" indent="-228600" algn="l" defTabSz="457200" rtl="0" eaLnBrk="1" latinLnBrk="0" hangingPunct="1">
              <a:spcBef>
                <a:spcPct val="20000"/>
              </a:spcBef>
              <a:buFont typeface="Arial"/>
              <a:buChar char="»"/>
              <a:defRPr sz="2000" kern="1200">
                <a:solidFill>
                  <a:schemeClr val="tx1"/>
                </a:solidFill>
                <a:latin typeface="Segoe"/>
                <a:ea typeface="+mn-ea"/>
                <a:cs typeface="Sego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s-UY" sz="1800" dirty="0" smtClean="0">
                <a:latin typeface="Verdana" pitchFamily="34" charset="0"/>
              </a:rPr>
              <a:t>   Son disparadas en el orden en que fueron definidas</a:t>
            </a:r>
          </a:p>
          <a:p>
            <a:endParaRPr lang="es-UY" sz="1800" dirty="0" smtClean="0">
              <a:latin typeface="Verdana" pitchFamily="34" charset="0"/>
            </a:endParaRPr>
          </a:p>
          <a:p>
            <a:pPr lvl="1"/>
            <a:r>
              <a:rPr lang="es-UY" sz="1400" b="1" dirty="0" smtClean="0">
                <a:latin typeface="Verdana" pitchFamily="34" charset="0"/>
              </a:rPr>
              <a:t>Ejemplo 1</a:t>
            </a:r>
          </a:p>
          <a:p>
            <a:pPr>
              <a:buFontTx/>
              <a:buNone/>
            </a:pPr>
            <a:r>
              <a:rPr lang="en-US" sz="1400" dirty="0" smtClean="0">
                <a:latin typeface="Verdana" pitchFamily="34" charset="0"/>
              </a:rPr>
              <a:t>		</a:t>
            </a:r>
            <a:r>
              <a:rPr lang="es-UY" sz="1400" dirty="0" smtClean="0">
                <a:latin typeface="Verdana" pitchFamily="34" charset="0"/>
              </a:rPr>
              <a:t>xxx</a:t>
            </a:r>
            <a:r>
              <a:rPr lang="en-US" sz="1400" dirty="0" smtClean="0">
                <a:latin typeface="Verdana" pitchFamily="34" charset="0"/>
              </a:rPr>
              <a:t>() On </a:t>
            </a:r>
            <a:r>
              <a:rPr lang="en-US" sz="1400" dirty="0" err="1" smtClean="0">
                <a:latin typeface="Verdana" pitchFamily="34" charset="0"/>
              </a:rPr>
              <a:t>AfterComplete</a:t>
            </a:r>
            <a:r>
              <a:rPr lang="en-US" sz="1400" dirty="0" smtClean="0">
                <a:latin typeface="Verdana" pitchFamily="34" charset="0"/>
              </a:rPr>
              <a:t>;	 </a:t>
            </a:r>
          </a:p>
          <a:p>
            <a:pPr>
              <a:buFontTx/>
              <a:buNone/>
            </a:pPr>
            <a:r>
              <a:rPr lang="en-US" sz="1400" dirty="0" smtClean="0">
                <a:latin typeface="Verdana" pitchFamily="34" charset="0"/>
              </a:rPr>
              <a:t>		</a:t>
            </a:r>
            <a:r>
              <a:rPr lang="es-UY" sz="1400" dirty="0" err="1" smtClean="0">
                <a:latin typeface="Verdana" pitchFamily="34" charset="0"/>
              </a:rPr>
              <a:t>yyy</a:t>
            </a:r>
            <a:r>
              <a:rPr lang="en-US" sz="1400" dirty="0" smtClean="0">
                <a:latin typeface="Verdana" pitchFamily="34" charset="0"/>
              </a:rPr>
              <a:t>() On </a:t>
            </a:r>
            <a:r>
              <a:rPr lang="en-US" sz="1400" dirty="0" err="1" smtClean="0">
                <a:latin typeface="Verdana" pitchFamily="34" charset="0"/>
              </a:rPr>
              <a:t>AfterComplete</a:t>
            </a:r>
            <a:r>
              <a:rPr lang="en-US" sz="1400" dirty="0" smtClean="0">
                <a:latin typeface="Verdana" pitchFamily="34" charset="0"/>
              </a:rPr>
              <a:t>;</a:t>
            </a:r>
          </a:p>
          <a:p>
            <a:endParaRPr lang="en-US" sz="1800" dirty="0" smtClean="0">
              <a:latin typeface="Verdana" pitchFamily="34" charset="0"/>
            </a:endParaRPr>
          </a:p>
          <a:p>
            <a:pPr>
              <a:buFontTx/>
              <a:buNone/>
            </a:pPr>
            <a:endParaRPr lang="en-US" sz="1800" dirty="0" smtClean="0">
              <a:latin typeface="Verdana" pitchFamily="34" charset="0"/>
            </a:endParaRPr>
          </a:p>
          <a:p>
            <a:pPr lvl="1"/>
            <a:r>
              <a:rPr lang="es-UY" sz="1400" b="1" dirty="0" smtClean="0">
                <a:latin typeface="Verdana" pitchFamily="34" charset="0"/>
              </a:rPr>
              <a:t>Ejemplo 2</a:t>
            </a:r>
          </a:p>
          <a:p>
            <a:pPr>
              <a:buFontTx/>
              <a:buNone/>
            </a:pPr>
            <a:r>
              <a:rPr lang="en-US" sz="1400" dirty="0" smtClean="0">
                <a:latin typeface="Verdana" pitchFamily="34" charset="0"/>
              </a:rPr>
              <a:t>		Something(</a:t>
            </a:r>
            <a:r>
              <a:rPr lang="en-US" sz="1400" i="1" dirty="0" err="1" smtClean="0">
                <a:latin typeface="Verdana" pitchFamily="34" charset="0"/>
              </a:rPr>
              <a:t>FlightId</a:t>
            </a:r>
            <a:r>
              <a:rPr lang="en-US" sz="1400" dirty="0" smtClean="0">
                <a:latin typeface="Verdana" pitchFamily="34" charset="0"/>
              </a:rPr>
              <a:t>, </a:t>
            </a:r>
            <a:r>
              <a:rPr lang="en-US" sz="1400" i="1" dirty="0" smtClean="0">
                <a:latin typeface="Verdana" pitchFamily="34" charset="0"/>
              </a:rPr>
              <a:t>&amp;flag</a:t>
            </a:r>
            <a:r>
              <a:rPr lang="en-US" sz="1400" dirty="0" smtClean="0">
                <a:latin typeface="Verdana" pitchFamily="34" charset="0"/>
              </a:rPr>
              <a:t>) On </a:t>
            </a:r>
            <a:r>
              <a:rPr lang="en-US" sz="1400" dirty="0" err="1" smtClean="0">
                <a:latin typeface="Verdana" pitchFamily="34" charset="0"/>
              </a:rPr>
              <a:t>AfterComplete</a:t>
            </a:r>
            <a:r>
              <a:rPr lang="en-US" sz="1400" dirty="0" smtClean="0">
                <a:latin typeface="Verdana" pitchFamily="34" charset="0"/>
              </a:rPr>
              <a:t>;</a:t>
            </a:r>
          </a:p>
          <a:p>
            <a:pPr>
              <a:buFontTx/>
              <a:buNone/>
            </a:pPr>
            <a:r>
              <a:rPr lang="en-US" sz="1400" dirty="0" smtClean="0">
                <a:latin typeface="Verdana" pitchFamily="34" charset="0"/>
              </a:rPr>
              <a:t>		error('      ') if </a:t>
            </a:r>
            <a:r>
              <a:rPr lang="en-US" sz="1400" i="1" dirty="0" smtClean="0">
                <a:latin typeface="Verdana" pitchFamily="34" charset="0"/>
              </a:rPr>
              <a:t>&amp;flag</a:t>
            </a:r>
            <a:r>
              <a:rPr lang="en-US" sz="1400" dirty="0" smtClean="0">
                <a:latin typeface="Verdana" pitchFamily="34" charset="0"/>
              </a:rPr>
              <a:t> = 'N’ On </a:t>
            </a:r>
            <a:r>
              <a:rPr lang="en-US" sz="1400" dirty="0" err="1" smtClean="0">
                <a:latin typeface="Verdana" pitchFamily="34" charset="0"/>
              </a:rPr>
              <a:t>AfterComplete</a:t>
            </a:r>
            <a:r>
              <a:rPr lang="en-US" sz="1400" dirty="0" smtClean="0">
                <a:latin typeface="Verdana" pitchFamily="34" charset="0"/>
              </a:rPr>
              <a:t>;</a:t>
            </a:r>
          </a:p>
          <a:p>
            <a:endParaRPr lang="en-US" sz="1800" dirty="0">
              <a:latin typeface="Verdana" pitchFamily="34" charset="0"/>
            </a:endParaRPr>
          </a:p>
          <a:p>
            <a:pPr>
              <a:buFontTx/>
              <a:buNone/>
            </a:pPr>
            <a:r>
              <a:rPr lang="en-US" sz="1800" dirty="0">
                <a:latin typeface="Verdana" pitchFamily="34" charset="0"/>
              </a:rPr>
              <a:t>	</a:t>
            </a:r>
            <a:r>
              <a:rPr lang="en-US" sz="1400" dirty="0">
                <a:latin typeface="Verdana" pitchFamily="34" charset="0"/>
              </a:rPr>
              <a:t>	 &amp;flag </a:t>
            </a:r>
            <a:r>
              <a:rPr lang="en-US" sz="1400" dirty="0" smtClean="0">
                <a:latin typeface="Verdana" pitchFamily="34" charset="0"/>
              </a:rPr>
              <a:t>= Something(</a:t>
            </a:r>
            <a:r>
              <a:rPr lang="en-US" sz="1400" dirty="0" err="1" smtClean="0">
                <a:latin typeface="Verdana" pitchFamily="34" charset="0"/>
              </a:rPr>
              <a:t>FlightId</a:t>
            </a:r>
            <a:r>
              <a:rPr lang="en-US" sz="1400" dirty="0" smtClean="0">
                <a:latin typeface="Verdana" pitchFamily="34" charset="0"/>
              </a:rPr>
              <a:t>) </a:t>
            </a:r>
            <a:r>
              <a:rPr lang="en-US" sz="1400" dirty="0">
                <a:latin typeface="Verdana" pitchFamily="34" charset="0"/>
              </a:rPr>
              <a:t>On </a:t>
            </a:r>
            <a:r>
              <a:rPr lang="en-US" sz="1400" dirty="0" err="1">
                <a:latin typeface="Verdana" pitchFamily="34" charset="0"/>
              </a:rPr>
              <a:t>AfterComplete</a:t>
            </a:r>
            <a:r>
              <a:rPr lang="en-US" sz="1400" dirty="0">
                <a:latin typeface="Verdana" pitchFamily="34" charset="0"/>
              </a:rPr>
              <a:t>;</a:t>
            </a:r>
          </a:p>
          <a:p>
            <a:pPr>
              <a:buFontTx/>
              <a:buNone/>
            </a:pPr>
            <a:r>
              <a:rPr lang="en-US" sz="1400" smtClean="0">
                <a:latin typeface="Verdana" pitchFamily="34" charset="0"/>
              </a:rPr>
              <a:t> </a:t>
            </a:r>
            <a:r>
              <a:rPr lang="en-US" sz="1400" dirty="0">
                <a:latin typeface="Verdana" pitchFamily="34" charset="0"/>
              </a:rPr>
              <a:t>	</a:t>
            </a:r>
            <a:r>
              <a:rPr lang="en-US" sz="1400">
                <a:latin typeface="Verdana" pitchFamily="34" charset="0"/>
              </a:rPr>
              <a:t>	</a:t>
            </a:r>
            <a:r>
              <a:rPr lang="en-US" sz="1400" smtClean="0">
                <a:latin typeface="Verdana" pitchFamily="34" charset="0"/>
              </a:rPr>
              <a:t> error</a:t>
            </a:r>
            <a:r>
              <a:rPr lang="en-US" sz="1400" dirty="0">
                <a:latin typeface="Verdana" pitchFamily="34" charset="0"/>
              </a:rPr>
              <a:t>('      ') if &amp;flag = 'N’ On </a:t>
            </a:r>
            <a:r>
              <a:rPr lang="en-US" sz="1400" dirty="0" err="1">
                <a:latin typeface="Verdana" pitchFamily="34" charset="0"/>
              </a:rPr>
              <a:t>AfterComplete</a:t>
            </a:r>
            <a:r>
              <a:rPr lang="en-US" sz="1400" dirty="0">
                <a:latin typeface="Verdana" pitchFamily="34" charset="0"/>
              </a:rPr>
              <a:t>;</a:t>
            </a:r>
          </a:p>
          <a:p>
            <a:endParaRPr lang="en-US" sz="1400" dirty="0">
              <a:latin typeface="Verdana" pitchFamily="34" charset="0"/>
            </a:endParaRPr>
          </a:p>
        </p:txBody>
      </p:sp>
      <p:sp>
        <p:nvSpPr>
          <p:cNvPr id="3" name="Title 1"/>
          <p:cNvSpPr txBox="1">
            <a:spLocks/>
          </p:cNvSpPr>
          <p:nvPr/>
        </p:nvSpPr>
        <p:spPr>
          <a:xfrm>
            <a:off x="285750" y="404813"/>
            <a:ext cx="8393793" cy="863600"/>
          </a:xfrm>
          <a:prstGeom prst="rect">
            <a:avLst/>
          </a:prstGeom>
        </p:spPr>
        <p:txBody>
          <a:bodyPr/>
          <a:lstStyle>
            <a:lvl1pPr algn="l" defTabSz="457200" rtl="0" eaLnBrk="1" latinLnBrk="0" hangingPunct="1">
              <a:spcBef>
                <a:spcPct val="0"/>
              </a:spcBef>
              <a:buNone/>
              <a:defRPr sz="3600" b="1" kern="1200">
                <a:solidFill>
                  <a:schemeClr val="tx1">
                    <a:lumMod val="85000"/>
                    <a:lumOff val="15000"/>
                  </a:schemeClr>
                </a:solidFill>
                <a:latin typeface="Segoe"/>
                <a:ea typeface="+mj-ea"/>
                <a:cs typeface="Segoe"/>
              </a:defRPr>
            </a:lvl1pPr>
          </a:lstStyle>
          <a:p>
            <a:pPr>
              <a:defRPr/>
            </a:pPr>
            <a:r>
              <a:rPr lang="es-UY" dirty="0" smtClean="0">
                <a:solidFill>
                  <a:srgbClr val="8EBB38"/>
                </a:solidFill>
              </a:rPr>
              <a:t>Reglas con el mismo evento de disparo</a:t>
            </a:r>
            <a:endParaRPr lang="es-UY" dirty="0">
              <a:solidFill>
                <a:srgbClr val="8EBB38"/>
              </a:solidFill>
            </a:endParaRPr>
          </a:p>
        </p:txBody>
      </p:sp>
      <p:sp>
        <p:nvSpPr>
          <p:cNvPr id="4" name="Right Arrow 3"/>
          <p:cNvSpPr/>
          <p:nvPr/>
        </p:nvSpPr>
        <p:spPr>
          <a:xfrm>
            <a:off x="279399" y="1843313"/>
            <a:ext cx="457200" cy="246743"/>
          </a:xfrm>
          <a:prstGeom prst="rightArrow">
            <a:avLst/>
          </a:prstGeom>
          <a:solidFill>
            <a:srgbClr val="92BA5E"/>
          </a:solidFill>
          <a:ln>
            <a:solidFill>
              <a:srgbClr val="92BA5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
        <p:nvSpPr>
          <p:cNvPr id="5" name="Title 1"/>
          <p:cNvSpPr txBox="1">
            <a:spLocks/>
          </p:cNvSpPr>
          <p:nvPr/>
        </p:nvSpPr>
        <p:spPr>
          <a:xfrm>
            <a:off x="1739695" y="6499596"/>
            <a:ext cx="5140076" cy="343890"/>
          </a:xfrm>
          <a:prstGeom prst="rect">
            <a:avLst/>
          </a:prstGeom>
        </p:spPr>
        <p:txBody>
          <a:bodyPr vert="horz" lIns="0" tIns="0" rIns="0" bIns="0" rtlCol="0" anchor="ctr">
            <a:normAutofit fontScale="925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0" i="0" dirty="0" smtClean="0">
                <a:solidFill>
                  <a:schemeClr val="bg1">
                    <a:lumMod val="95000"/>
                  </a:schemeClr>
                </a:solidFill>
              </a:rPr>
              <a:t>  ORDEN DE EJECUCIÓN DE REGLAS EN TRANSACCIONES</a:t>
            </a:r>
            <a:endParaRPr lang="en-US" b="0" i="0" dirty="0">
              <a:solidFill>
                <a:schemeClr val="bg1">
                  <a:lumMod val="95000"/>
                </a:schemeClr>
              </a:solidFill>
            </a:endParaRPr>
          </a:p>
        </p:txBody>
      </p:sp>
    </p:spTree>
    <p:extLst>
      <p:ext uri="{BB962C8B-B14F-4D97-AF65-F5344CB8AC3E}">
        <p14:creationId xmlns:p14="http://schemas.microsoft.com/office/powerpoint/2010/main" val="1158978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739695" y="6499596"/>
            <a:ext cx="5140076" cy="343890"/>
          </a:xfrm>
          <a:prstGeom prst="rect">
            <a:avLst/>
          </a:prstGeom>
        </p:spPr>
        <p:txBody>
          <a:bodyPr vert="horz" lIns="0" tIns="0" rIns="0" bIns="0" rtlCol="0" anchor="ctr">
            <a:normAutofit fontScale="925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0" i="0" dirty="0" smtClean="0">
                <a:solidFill>
                  <a:schemeClr val="bg1">
                    <a:lumMod val="95000"/>
                  </a:schemeClr>
                </a:solidFill>
              </a:rPr>
              <a:t>  ORDEN DE EJECUCIÓN DE REGLAS EN TRANSACCIONES</a:t>
            </a:r>
            <a:endParaRPr lang="en-US" b="0" i="0" dirty="0">
              <a:solidFill>
                <a:schemeClr val="bg1">
                  <a:lumMod val="95000"/>
                </a:schemeClr>
              </a:solidFill>
            </a:endParaRPr>
          </a:p>
        </p:txBody>
      </p:sp>
    </p:spTree>
    <p:extLst>
      <p:ext uri="{BB962C8B-B14F-4D97-AF65-F5344CB8AC3E}">
        <p14:creationId xmlns:p14="http://schemas.microsoft.com/office/powerpoint/2010/main" val="16754417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9"/>
          <p:cNvSpPr>
            <a:spLocks noChangeArrowheads="1"/>
          </p:cNvSpPr>
          <p:nvPr/>
        </p:nvSpPr>
        <p:spPr bwMode="auto">
          <a:xfrm>
            <a:off x="381000" y="1235075"/>
            <a:ext cx="80772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5750" indent="-285750" algn="just">
              <a:lnSpc>
                <a:spcPct val="90000"/>
              </a:lnSpc>
              <a:spcBef>
                <a:spcPct val="20000"/>
              </a:spcBef>
              <a:buClr>
                <a:schemeClr val="bg1"/>
              </a:buClr>
              <a:buFont typeface="Arial" pitchFamily="34" charset="0"/>
              <a:buChar char="•"/>
            </a:pPr>
            <a:r>
              <a:rPr lang="es-MX" dirty="0" smtClean="0">
                <a:solidFill>
                  <a:srgbClr val="000000"/>
                </a:solidFill>
                <a:latin typeface="Verdana" pitchFamily="34" charset="0"/>
                <a:cs typeface="Times New Roman" pitchFamily="18" charset="0"/>
              </a:rPr>
              <a:t>Generalmente</a:t>
            </a:r>
            <a:r>
              <a:rPr lang="es-MX" sz="1800" dirty="0" smtClean="0">
                <a:solidFill>
                  <a:srgbClr val="000000"/>
                </a:solidFill>
                <a:latin typeface="Verdana" pitchFamily="34" charset="0"/>
                <a:cs typeface="Times New Roman" pitchFamily="18" charset="0"/>
              </a:rPr>
              <a:t> </a:t>
            </a:r>
            <a:r>
              <a:rPr lang="es-MX" sz="1800" dirty="0">
                <a:solidFill>
                  <a:srgbClr val="000000"/>
                </a:solidFill>
                <a:latin typeface="Verdana" pitchFamily="34" charset="0"/>
                <a:cs typeface="Times New Roman" pitchFamily="18" charset="0"/>
              </a:rPr>
              <a:t>las reglas que definimos se ejecutan en el momento que pretendemos</a:t>
            </a:r>
            <a:r>
              <a:rPr lang="es-MX" sz="1800" dirty="0" smtClean="0">
                <a:solidFill>
                  <a:srgbClr val="000000"/>
                </a:solidFill>
                <a:latin typeface="Verdana" pitchFamily="34" charset="0"/>
                <a:cs typeface="Times New Roman" pitchFamily="18" charset="0"/>
              </a:rPr>
              <a:t>.</a:t>
            </a:r>
            <a:endParaRPr lang="es-UY" sz="1800" dirty="0">
              <a:solidFill>
                <a:srgbClr val="000000"/>
              </a:solidFill>
              <a:latin typeface="Verdana" pitchFamily="34" charset="0"/>
              <a:cs typeface="Times New Roman" pitchFamily="18" charset="0"/>
            </a:endParaRPr>
          </a:p>
          <a:p>
            <a:pPr marL="285750" indent="-285750" algn="just">
              <a:lnSpc>
                <a:spcPct val="90000"/>
              </a:lnSpc>
              <a:spcBef>
                <a:spcPct val="20000"/>
              </a:spcBef>
              <a:buClr>
                <a:schemeClr val="bg1"/>
              </a:buClr>
              <a:buFont typeface="Arial" pitchFamily="34" charset="0"/>
              <a:buChar char="•"/>
            </a:pPr>
            <a:r>
              <a:rPr lang="es-MX" sz="1800" dirty="0">
                <a:solidFill>
                  <a:srgbClr val="000000"/>
                </a:solidFill>
                <a:latin typeface="Verdana" pitchFamily="34" charset="0"/>
                <a:cs typeface="Times New Roman" pitchFamily="18" charset="0"/>
              </a:rPr>
              <a:t> </a:t>
            </a:r>
            <a:endParaRPr lang="es-UY" sz="1800" dirty="0">
              <a:solidFill>
                <a:srgbClr val="000000"/>
              </a:solidFill>
              <a:latin typeface="Verdana" pitchFamily="34" charset="0"/>
              <a:cs typeface="Times New Roman" pitchFamily="18" charset="0"/>
            </a:endParaRPr>
          </a:p>
          <a:p>
            <a:pPr marL="285750" indent="-285750" algn="just">
              <a:lnSpc>
                <a:spcPct val="90000"/>
              </a:lnSpc>
              <a:spcBef>
                <a:spcPct val="20000"/>
              </a:spcBef>
              <a:buClr>
                <a:schemeClr val="bg1"/>
              </a:buClr>
              <a:buFont typeface="Arial" pitchFamily="34" charset="0"/>
              <a:buChar char="•"/>
            </a:pPr>
            <a:r>
              <a:rPr lang="es-MX" sz="1800" dirty="0">
                <a:solidFill>
                  <a:srgbClr val="000000"/>
                </a:solidFill>
                <a:latin typeface="Verdana" pitchFamily="34" charset="0"/>
                <a:cs typeface="Times New Roman" pitchFamily="18" charset="0"/>
              </a:rPr>
              <a:t>Sin embargo en algunos casos, notamos la necesidad de modificar el momento de disparo de una regla.</a:t>
            </a:r>
          </a:p>
          <a:p>
            <a:pPr marL="285750" indent="-285750" algn="just">
              <a:lnSpc>
                <a:spcPct val="90000"/>
              </a:lnSpc>
              <a:spcBef>
                <a:spcPct val="20000"/>
              </a:spcBef>
              <a:buClr>
                <a:schemeClr val="bg1"/>
              </a:buClr>
              <a:buFont typeface="Arial" pitchFamily="34" charset="0"/>
              <a:buChar char="•"/>
            </a:pPr>
            <a:endParaRPr lang="es-MX" sz="1800" dirty="0">
              <a:solidFill>
                <a:srgbClr val="000000"/>
              </a:solidFill>
              <a:latin typeface="Verdana" pitchFamily="34" charset="0"/>
              <a:cs typeface="Times New Roman" pitchFamily="18" charset="0"/>
            </a:endParaRPr>
          </a:p>
          <a:p>
            <a:pPr marL="285750" indent="-285750" algn="just">
              <a:lnSpc>
                <a:spcPct val="90000"/>
              </a:lnSpc>
              <a:spcBef>
                <a:spcPct val="20000"/>
              </a:spcBef>
              <a:buClr>
                <a:schemeClr val="bg1"/>
              </a:buClr>
              <a:buFont typeface="Arial" pitchFamily="34" charset="0"/>
              <a:buChar char="•"/>
            </a:pPr>
            <a:r>
              <a:rPr lang="es-MX" sz="1800" dirty="0">
                <a:solidFill>
                  <a:srgbClr val="000000"/>
                </a:solidFill>
                <a:latin typeface="Verdana" pitchFamily="34" charset="0"/>
                <a:cs typeface="Times New Roman" pitchFamily="18" charset="0"/>
              </a:rPr>
              <a:t>Ejemplo:</a:t>
            </a:r>
            <a:endParaRPr lang="es-UY" sz="1800" dirty="0">
              <a:solidFill>
                <a:srgbClr val="000000"/>
              </a:solidFill>
              <a:latin typeface="Verdana" pitchFamily="34" charset="0"/>
              <a:cs typeface="Times New Roman" pitchFamily="18" charset="0"/>
            </a:endParaRPr>
          </a:p>
        </p:txBody>
      </p:sp>
      <p:grpSp>
        <p:nvGrpSpPr>
          <p:cNvPr id="3" name="Group 1"/>
          <p:cNvGrpSpPr>
            <a:grpSpLocks/>
          </p:cNvGrpSpPr>
          <p:nvPr/>
        </p:nvGrpSpPr>
        <p:grpSpPr bwMode="auto">
          <a:xfrm>
            <a:off x="742950" y="3673475"/>
            <a:ext cx="7613650" cy="2106613"/>
            <a:chOff x="968828" y="3429000"/>
            <a:chExt cx="7612776" cy="2107200"/>
          </a:xfrm>
        </p:grpSpPr>
        <p:pic>
          <p:nvPicPr>
            <p:cNvPr id="4"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828" y="3429000"/>
              <a:ext cx="7612776" cy="2107200"/>
            </a:xfrm>
            <a:prstGeom prst="rect">
              <a:avLst/>
            </a:prstGeom>
            <a:noFill/>
            <a:ln w="9525">
              <a:solidFill>
                <a:srgbClr val="0070C0"/>
              </a:solidFill>
              <a:miter lim="800000"/>
              <a:headEnd/>
              <a:tailEnd/>
            </a:ln>
            <a:extLst>
              <a:ext uri="{909E8E84-426E-40DD-AFC4-6F175D3DCCD1}">
                <a14:hiddenFill xmlns:a14="http://schemas.microsoft.com/office/drawing/2010/main">
                  <a:solidFill>
                    <a:schemeClr val="accent1"/>
                  </a:solidFill>
                </a14:hiddenFill>
              </a:ext>
            </a:extLst>
          </p:spPr>
        </p:pic>
        <p:sp>
          <p:nvSpPr>
            <p:cNvPr id="5" name="Rectangle 4"/>
            <p:cNvSpPr/>
            <p:nvPr/>
          </p:nvSpPr>
          <p:spPr>
            <a:xfrm>
              <a:off x="1676772" y="3700539"/>
              <a:ext cx="2742885" cy="241367"/>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UY"/>
            </a:p>
          </p:txBody>
        </p:sp>
        <p:sp>
          <p:nvSpPr>
            <p:cNvPr id="6" name="Rectangle 5"/>
            <p:cNvSpPr/>
            <p:nvPr/>
          </p:nvSpPr>
          <p:spPr>
            <a:xfrm>
              <a:off x="3911715" y="5247194"/>
              <a:ext cx="683921" cy="21606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UY"/>
            </a:p>
          </p:txBody>
        </p:sp>
        <p:sp>
          <p:nvSpPr>
            <p:cNvPr id="7" name="Right Arrow 6"/>
            <p:cNvSpPr/>
            <p:nvPr/>
          </p:nvSpPr>
          <p:spPr>
            <a:xfrm>
              <a:off x="4549817" y="3706890"/>
              <a:ext cx="558736" cy="203257"/>
            </a:xfrm>
            <a:prstGeom prst="rightArrow">
              <a:avLst/>
            </a:prstGeom>
            <a:ln>
              <a:solidFill>
                <a:srgbClr val="0070C0"/>
              </a:solidFill>
            </a:ln>
          </p:spPr>
          <p:style>
            <a:lnRef idx="2">
              <a:schemeClr val="dk1"/>
            </a:lnRef>
            <a:fillRef idx="1">
              <a:schemeClr val="lt1"/>
            </a:fillRef>
            <a:effectRef idx="0">
              <a:schemeClr val="dk1"/>
            </a:effectRef>
            <a:fontRef idx="minor">
              <a:schemeClr val="dk1"/>
            </a:fontRef>
          </p:style>
          <p:txBody>
            <a:bodyPr anchor="ctr"/>
            <a:lstStyle/>
            <a:p>
              <a:pPr algn="ctr">
                <a:defRPr/>
              </a:pPr>
              <a:endParaRPr lang="es-UY"/>
            </a:p>
          </p:txBody>
        </p:sp>
        <p:sp>
          <p:nvSpPr>
            <p:cNvPr id="8" name="TextBox 9"/>
            <p:cNvSpPr txBox="1">
              <a:spLocks noChangeArrowheads="1"/>
            </p:cNvSpPr>
            <p:nvPr/>
          </p:nvSpPr>
          <p:spPr bwMode="auto">
            <a:xfrm>
              <a:off x="5070457" y="3673543"/>
              <a:ext cx="3506385" cy="27630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defRPr/>
              </a:pPr>
              <a:r>
                <a:rPr lang="es-UY" sz="1200" b="1" dirty="0" smtClean="0">
                  <a:latin typeface="+mj-lt"/>
                </a:rPr>
                <a:t>¿EN QUÉ MOMENTO SE EJECUTA?</a:t>
              </a:r>
            </a:p>
          </p:txBody>
        </p:sp>
        <p:sp>
          <p:nvSpPr>
            <p:cNvPr id="9" name="Rectangle 8"/>
            <p:cNvSpPr/>
            <p:nvPr/>
          </p:nvSpPr>
          <p:spPr>
            <a:xfrm>
              <a:off x="1002162" y="3462347"/>
              <a:ext cx="1079376" cy="21596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UY"/>
            </a:p>
          </p:txBody>
        </p:sp>
      </p:grpSp>
      <p:sp>
        <p:nvSpPr>
          <p:cNvPr id="10" name="Title 1"/>
          <p:cNvSpPr>
            <a:spLocks noGrp="1"/>
          </p:cNvSpPr>
          <p:nvPr/>
        </p:nvSpPr>
        <p:spPr bwMode="auto">
          <a:xfrm>
            <a:off x="533400" y="152400"/>
            <a:ext cx="5799138"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s-UY" sz="3200" b="1" dirty="0">
                <a:solidFill>
                  <a:schemeClr val="bg1"/>
                </a:solidFill>
                <a:latin typeface="Verdana" pitchFamily="34" charset="0"/>
              </a:rPr>
              <a:t>Escenario..</a:t>
            </a:r>
          </a:p>
        </p:txBody>
      </p:sp>
      <p:sp>
        <p:nvSpPr>
          <p:cNvPr id="11" name="Title 1"/>
          <p:cNvSpPr txBox="1">
            <a:spLocks/>
          </p:cNvSpPr>
          <p:nvPr/>
        </p:nvSpPr>
        <p:spPr>
          <a:xfrm>
            <a:off x="285750" y="404813"/>
            <a:ext cx="4597400" cy="863600"/>
          </a:xfrm>
          <a:prstGeom prst="rect">
            <a:avLst/>
          </a:prstGeom>
        </p:spPr>
        <p:txBody>
          <a:bodyPr/>
          <a:lstStyle>
            <a:lvl1pPr algn="l" defTabSz="457200" rtl="0" eaLnBrk="1" latinLnBrk="0" hangingPunct="1">
              <a:spcBef>
                <a:spcPct val="0"/>
              </a:spcBef>
              <a:buNone/>
              <a:defRPr sz="3600" b="1" kern="1200">
                <a:solidFill>
                  <a:schemeClr val="tx1">
                    <a:lumMod val="85000"/>
                    <a:lumOff val="15000"/>
                  </a:schemeClr>
                </a:solidFill>
                <a:latin typeface="Segoe"/>
                <a:ea typeface="+mj-ea"/>
                <a:cs typeface="Segoe"/>
              </a:defRPr>
            </a:lvl1pPr>
          </a:lstStyle>
          <a:p>
            <a:pPr>
              <a:defRPr/>
            </a:pPr>
            <a:r>
              <a:rPr lang="es-UY" dirty="0">
                <a:solidFill>
                  <a:srgbClr val="8EBB38"/>
                </a:solidFill>
              </a:rPr>
              <a:t>Escenario..</a:t>
            </a:r>
          </a:p>
        </p:txBody>
      </p:sp>
      <p:sp>
        <p:nvSpPr>
          <p:cNvPr id="12" name="Right Arrow 11"/>
          <p:cNvSpPr/>
          <p:nvPr/>
        </p:nvSpPr>
        <p:spPr>
          <a:xfrm>
            <a:off x="152400" y="1378856"/>
            <a:ext cx="457200" cy="246743"/>
          </a:xfrm>
          <a:prstGeom prst="rightArrow">
            <a:avLst/>
          </a:prstGeom>
          <a:solidFill>
            <a:srgbClr val="92BA5E"/>
          </a:solidFill>
          <a:ln>
            <a:solidFill>
              <a:srgbClr val="92BA5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
        <p:nvSpPr>
          <p:cNvPr id="13" name="Right Arrow 12"/>
          <p:cNvSpPr/>
          <p:nvPr/>
        </p:nvSpPr>
        <p:spPr>
          <a:xfrm>
            <a:off x="152400" y="2178502"/>
            <a:ext cx="457200" cy="246743"/>
          </a:xfrm>
          <a:prstGeom prst="rightArrow">
            <a:avLst/>
          </a:prstGeom>
          <a:solidFill>
            <a:srgbClr val="92BA5E"/>
          </a:solidFill>
          <a:ln>
            <a:solidFill>
              <a:srgbClr val="92BA5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
        <p:nvSpPr>
          <p:cNvPr id="14" name="Right Arrow 13"/>
          <p:cNvSpPr/>
          <p:nvPr/>
        </p:nvSpPr>
        <p:spPr>
          <a:xfrm>
            <a:off x="166914" y="2982684"/>
            <a:ext cx="457200" cy="246743"/>
          </a:xfrm>
          <a:prstGeom prst="rightArrow">
            <a:avLst/>
          </a:prstGeom>
          <a:solidFill>
            <a:srgbClr val="92BA5E"/>
          </a:solidFill>
          <a:ln>
            <a:solidFill>
              <a:srgbClr val="92BA5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
        <p:nvSpPr>
          <p:cNvPr id="15" name="Title 1"/>
          <p:cNvSpPr txBox="1">
            <a:spLocks/>
          </p:cNvSpPr>
          <p:nvPr/>
        </p:nvSpPr>
        <p:spPr>
          <a:xfrm>
            <a:off x="1739695" y="6499596"/>
            <a:ext cx="5140076" cy="343890"/>
          </a:xfrm>
          <a:prstGeom prst="rect">
            <a:avLst/>
          </a:prstGeom>
        </p:spPr>
        <p:txBody>
          <a:bodyPr vert="horz" lIns="0" tIns="0" rIns="0" bIns="0" rtlCol="0" anchor="ctr">
            <a:normAutofit fontScale="925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0" i="0" dirty="0" smtClean="0">
                <a:solidFill>
                  <a:schemeClr val="bg1">
                    <a:lumMod val="95000"/>
                  </a:schemeClr>
                </a:solidFill>
              </a:rPr>
              <a:t>  ORDEN DE EJECUCIÓN DE REGLAS EN TRANSACCIONES</a:t>
            </a:r>
            <a:endParaRPr lang="en-US" b="0" i="0" dirty="0">
              <a:solidFill>
                <a:schemeClr val="bg1">
                  <a:lumMod val="95000"/>
                </a:schemeClr>
              </a:solidFill>
            </a:endParaRPr>
          </a:p>
        </p:txBody>
      </p:sp>
    </p:spTree>
    <p:extLst>
      <p:ext uri="{BB962C8B-B14F-4D97-AF65-F5344CB8AC3E}">
        <p14:creationId xmlns:p14="http://schemas.microsoft.com/office/powerpoint/2010/main" val="287541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129" y="2366963"/>
            <a:ext cx="8532813" cy="2314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9"/>
          <p:cNvSpPr>
            <a:spLocks noChangeArrowheads="1"/>
          </p:cNvSpPr>
          <p:nvPr/>
        </p:nvSpPr>
        <p:spPr bwMode="auto">
          <a:xfrm>
            <a:off x="533400" y="1447800"/>
            <a:ext cx="80772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90000"/>
              </a:lnSpc>
              <a:spcBef>
                <a:spcPct val="20000"/>
              </a:spcBef>
              <a:buClr>
                <a:schemeClr val="bg1"/>
              </a:buClr>
              <a:buFont typeface="Wingdings" pitchFamily="-109" charset="2"/>
              <a:buChar char="è"/>
            </a:pPr>
            <a:r>
              <a:rPr lang="es-MX" sz="1800">
                <a:solidFill>
                  <a:srgbClr val="000000"/>
                </a:solidFill>
                <a:latin typeface="Verdana" pitchFamily="34" charset="0"/>
                <a:cs typeface="Times New Roman" pitchFamily="18" charset="0"/>
              </a:rPr>
              <a:t>Agregando un evento de disparo, modificamos el momento de ejecución por defecto de la regla: </a:t>
            </a:r>
            <a:endParaRPr lang="es-UY" sz="1800">
              <a:solidFill>
                <a:srgbClr val="000000"/>
              </a:solidFill>
              <a:latin typeface="Verdana" pitchFamily="34" charset="0"/>
              <a:cs typeface="Times New Roman" pitchFamily="18" charset="0"/>
            </a:endParaRPr>
          </a:p>
          <a:p>
            <a:pPr marL="342900" indent="-342900" algn="just">
              <a:lnSpc>
                <a:spcPct val="90000"/>
              </a:lnSpc>
              <a:spcBef>
                <a:spcPct val="20000"/>
              </a:spcBef>
              <a:buClr>
                <a:schemeClr val="bg1"/>
              </a:buClr>
              <a:buFont typeface="Wingdings" pitchFamily="-109" charset="2"/>
              <a:buNone/>
            </a:pPr>
            <a:r>
              <a:rPr lang="es-MX" sz="1800">
                <a:solidFill>
                  <a:srgbClr val="000000"/>
                </a:solidFill>
                <a:latin typeface="Verdana" pitchFamily="34" charset="0"/>
                <a:cs typeface="Times New Roman" pitchFamily="18" charset="0"/>
              </a:rPr>
              <a:t> </a:t>
            </a:r>
            <a:endParaRPr lang="es-UY" sz="1800">
              <a:solidFill>
                <a:srgbClr val="000000"/>
              </a:solidFill>
              <a:latin typeface="Verdana" pitchFamily="34" charset="0"/>
              <a:cs typeface="Times New Roman" pitchFamily="18" charset="0"/>
            </a:endParaRPr>
          </a:p>
        </p:txBody>
      </p:sp>
      <p:sp>
        <p:nvSpPr>
          <p:cNvPr id="4" name="TextBox 9"/>
          <p:cNvSpPr txBox="1">
            <a:spLocks noChangeArrowheads="1"/>
          </p:cNvSpPr>
          <p:nvPr/>
        </p:nvSpPr>
        <p:spPr bwMode="auto">
          <a:xfrm>
            <a:off x="3581400" y="5181600"/>
            <a:ext cx="5334000" cy="95408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85750" indent="-285750"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buFont typeface="Wingdings" pitchFamily="2" charset="2"/>
              <a:buChar char="ü"/>
              <a:defRPr/>
            </a:pPr>
            <a:r>
              <a:rPr lang="es-UY" sz="1400" b="1" dirty="0" smtClean="0">
                <a:solidFill>
                  <a:srgbClr val="93AE43"/>
                </a:solidFill>
              </a:rPr>
              <a:t>Después que el usuario confirmó</a:t>
            </a:r>
          </a:p>
          <a:p>
            <a:pPr eaLnBrk="1" hangingPunct="1">
              <a:buFont typeface="Wingdings" pitchFamily="2" charset="2"/>
              <a:buChar char="ü"/>
              <a:defRPr/>
            </a:pPr>
            <a:r>
              <a:rPr lang="es-UY" sz="1400" b="1" dirty="0" smtClean="0">
                <a:solidFill>
                  <a:srgbClr val="93AE43"/>
                </a:solidFill>
              </a:rPr>
              <a:t>Inmediatamente antes de insertar el registro asociado al 1er nivel, en la tabla física correspondiente</a:t>
            </a:r>
          </a:p>
          <a:p>
            <a:pPr eaLnBrk="1" hangingPunct="1">
              <a:buFont typeface="Wingdings" pitchFamily="2" charset="2"/>
              <a:buChar char="ü"/>
              <a:defRPr/>
            </a:pPr>
            <a:endParaRPr lang="es-UY" sz="1400" b="1" dirty="0" smtClean="0">
              <a:solidFill>
                <a:schemeClr val="accent1">
                  <a:lumMod val="75000"/>
                </a:schemeClr>
              </a:solidFill>
            </a:endParaRPr>
          </a:p>
        </p:txBody>
      </p:sp>
      <p:sp>
        <p:nvSpPr>
          <p:cNvPr id="5" name="Freeform 4"/>
          <p:cNvSpPr/>
          <p:nvPr/>
        </p:nvSpPr>
        <p:spPr>
          <a:xfrm>
            <a:off x="5802313" y="2765425"/>
            <a:ext cx="3287712" cy="2382838"/>
          </a:xfrm>
          <a:custGeom>
            <a:avLst/>
            <a:gdLst>
              <a:gd name="connsiteX0" fmla="*/ 0 w 3287522"/>
              <a:gd name="connsiteY0" fmla="*/ 42733 h 2383162"/>
              <a:gd name="connsiteX1" fmla="*/ 3287485 w 3287522"/>
              <a:gd name="connsiteY1" fmla="*/ 314876 h 2383162"/>
              <a:gd name="connsiteX2" fmla="*/ 54428 w 3287522"/>
              <a:gd name="connsiteY2" fmla="*/ 2383162 h 2383162"/>
            </a:gdLst>
            <a:ahLst/>
            <a:cxnLst>
              <a:cxn ang="0">
                <a:pos x="connsiteX0" y="connsiteY0"/>
              </a:cxn>
              <a:cxn ang="0">
                <a:pos x="connsiteX1" y="connsiteY1"/>
              </a:cxn>
              <a:cxn ang="0">
                <a:pos x="connsiteX2" y="connsiteY2"/>
              </a:cxn>
            </a:cxnLst>
            <a:rect l="l" t="t" r="r" b="b"/>
            <a:pathLst>
              <a:path w="3287522" h="2383162">
                <a:moveTo>
                  <a:pt x="0" y="42733"/>
                </a:moveTo>
                <a:cubicBezTo>
                  <a:pt x="1639207" y="-16231"/>
                  <a:pt x="3278414" y="-75195"/>
                  <a:pt x="3287485" y="314876"/>
                </a:cubicBezTo>
                <a:cubicBezTo>
                  <a:pt x="3296556" y="704947"/>
                  <a:pt x="1675492" y="1544054"/>
                  <a:pt x="54428" y="2383162"/>
                </a:cubicBezTo>
              </a:path>
            </a:pathLst>
          </a:custGeom>
          <a:noFill/>
          <a:ln>
            <a:solidFill>
              <a:srgbClr val="92BA5E"/>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UY"/>
          </a:p>
        </p:txBody>
      </p:sp>
      <p:sp>
        <p:nvSpPr>
          <p:cNvPr id="7" name="Title 1"/>
          <p:cNvSpPr txBox="1">
            <a:spLocks/>
          </p:cNvSpPr>
          <p:nvPr/>
        </p:nvSpPr>
        <p:spPr>
          <a:xfrm>
            <a:off x="285750" y="404813"/>
            <a:ext cx="4597400" cy="863600"/>
          </a:xfrm>
          <a:prstGeom prst="rect">
            <a:avLst/>
          </a:prstGeom>
        </p:spPr>
        <p:txBody>
          <a:bodyPr/>
          <a:lstStyle>
            <a:lvl1pPr algn="l" defTabSz="457200" rtl="0" eaLnBrk="1" latinLnBrk="0" hangingPunct="1">
              <a:spcBef>
                <a:spcPct val="0"/>
              </a:spcBef>
              <a:buNone/>
              <a:defRPr sz="3600" b="1" kern="1200">
                <a:solidFill>
                  <a:schemeClr val="tx1">
                    <a:lumMod val="85000"/>
                    <a:lumOff val="15000"/>
                  </a:schemeClr>
                </a:solidFill>
                <a:latin typeface="Segoe"/>
                <a:ea typeface="+mj-ea"/>
                <a:cs typeface="Segoe"/>
              </a:defRPr>
            </a:lvl1pPr>
          </a:lstStyle>
          <a:p>
            <a:pPr>
              <a:defRPr/>
            </a:pPr>
            <a:r>
              <a:rPr lang="es-UY" dirty="0">
                <a:solidFill>
                  <a:srgbClr val="8EBB38"/>
                </a:solidFill>
              </a:rPr>
              <a:t>Escenario..</a:t>
            </a:r>
          </a:p>
        </p:txBody>
      </p:sp>
      <p:sp>
        <p:nvSpPr>
          <p:cNvPr id="8" name="Right Arrow 7"/>
          <p:cNvSpPr/>
          <p:nvPr/>
        </p:nvSpPr>
        <p:spPr>
          <a:xfrm>
            <a:off x="250825" y="1603826"/>
            <a:ext cx="457200" cy="246743"/>
          </a:xfrm>
          <a:prstGeom prst="rightArrow">
            <a:avLst/>
          </a:prstGeom>
          <a:solidFill>
            <a:srgbClr val="92BA5E"/>
          </a:solidFill>
          <a:ln>
            <a:solidFill>
              <a:srgbClr val="92BA5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
        <p:nvSpPr>
          <p:cNvPr id="9" name="Title 1"/>
          <p:cNvSpPr txBox="1">
            <a:spLocks/>
          </p:cNvSpPr>
          <p:nvPr/>
        </p:nvSpPr>
        <p:spPr>
          <a:xfrm>
            <a:off x="1739695" y="6499596"/>
            <a:ext cx="5140076" cy="343890"/>
          </a:xfrm>
          <a:prstGeom prst="rect">
            <a:avLst/>
          </a:prstGeom>
        </p:spPr>
        <p:txBody>
          <a:bodyPr vert="horz" lIns="0" tIns="0" rIns="0" bIns="0" rtlCol="0" anchor="ctr">
            <a:normAutofit fontScale="925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0" i="0" dirty="0" smtClean="0">
                <a:solidFill>
                  <a:schemeClr val="bg1">
                    <a:lumMod val="95000"/>
                  </a:schemeClr>
                </a:solidFill>
              </a:rPr>
              <a:t>  ORDEN DE EJECUCIÓN DE REGLAS EN TRANSACCIONES</a:t>
            </a:r>
            <a:endParaRPr lang="en-US" b="0" i="0" dirty="0">
              <a:solidFill>
                <a:schemeClr val="bg1">
                  <a:lumMod val="95000"/>
                </a:schemeClr>
              </a:solidFill>
            </a:endParaRPr>
          </a:p>
        </p:txBody>
      </p:sp>
    </p:spTree>
    <p:extLst>
      <p:ext uri="{BB962C8B-B14F-4D97-AF65-F5344CB8AC3E}">
        <p14:creationId xmlns:p14="http://schemas.microsoft.com/office/powerpoint/2010/main" val="978234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85750" y="404813"/>
            <a:ext cx="4597400" cy="863600"/>
          </a:xfrm>
          <a:prstGeom prst="rect">
            <a:avLst/>
          </a:prstGeom>
        </p:spPr>
        <p:txBody>
          <a:bodyPr/>
          <a:lstStyle>
            <a:lvl1pPr algn="l" defTabSz="457200" rtl="0" eaLnBrk="1" latinLnBrk="0" hangingPunct="1">
              <a:spcBef>
                <a:spcPct val="0"/>
              </a:spcBef>
              <a:buNone/>
              <a:defRPr sz="3600" b="1" kern="1200">
                <a:solidFill>
                  <a:schemeClr val="tx1">
                    <a:lumMod val="85000"/>
                    <a:lumOff val="15000"/>
                  </a:schemeClr>
                </a:solidFill>
                <a:latin typeface="Segoe"/>
                <a:ea typeface="+mj-ea"/>
                <a:cs typeface="Segoe"/>
              </a:defRPr>
            </a:lvl1pPr>
          </a:lstStyle>
          <a:p>
            <a:pPr>
              <a:defRPr/>
            </a:pPr>
            <a:r>
              <a:rPr lang="es-UY" dirty="0" smtClean="0">
                <a:solidFill>
                  <a:srgbClr val="8EBB38"/>
                </a:solidFill>
              </a:rPr>
              <a:t>Eventos de disparo</a:t>
            </a:r>
            <a:endParaRPr lang="es-UY" dirty="0">
              <a:solidFill>
                <a:srgbClr val="8EBB38"/>
              </a:solidFill>
            </a:endParaRPr>
          </a:p>
        </p:txBody>
      </p:sp>
      <p:sp>
        <p:nvSpPr>
          <p:cNvPr id="4" name="Rectangle 9"/>
          <p:cNvSpPr>
            <a:spLocks noChangeArrowheads="1"/>
          </p:cNvSpPr>
          <p:nvPr/>
        </p:nvSpPr>
        <p:spPr bwMode="auto">
          <a:xfrm>
            <a:off x="304800" y="4426856"/>
            <a:ext cx="8534400" cy="197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90000"/>
              </a:lnSpc>
              <a:spcBef>
                <a:spcPct val="20000"/>
              </a:spcBef>
              <a:buClr>
                <a:schemeClr val="bg1"/>
              </a:buClr>
              <a:buFont typeface="Wingdings" pitchFamily="-109" charset="2"/>
              <a:buChar char="è"/>
              <a:defRPr/>
            </a:pPr>
            <a:endParaRPr lang="es-MX" sz="1800" dirty="0">
              <a:solidFill>
                <a:srgbClr val="000000"/>
              </a:solidFill>
              <a:latin typeface="Verdana" pitchFamily="34" charset="0"/>
              <a:cs typeface="Times New Roman" pitchFamily="18" charset="0"/>
            </a:endParaRPr>
          </a:p>
          <a:p>
            <a:pPr marL="342900" indent="-342900" algn="just">
              <a:lnSpc>
                <a:spcPct val="90000"/>
              </a:lnSpc>
              <a:spcBef>
                <a:spcPct val="20000"/>
              </a:spcBef>
              <a:buClr>
                <a:schemeClr val="bg1"/>
              </a:buClr>
              <a:buFont typeface="Wingdings" pitchFamily="-109" charset="2"/>
              <a:buChar char="è"/>
              <a:defRPr/>
            </a:pPr>
            <a:endParaRPr lang="es-UY" sz="1800" dirty="0">
              <a:solidFill>
                <a:srgbClr val="000000"/>
              </a:solidFill>
              <a:latin typeface="Verdana" pitchFamily="34" charset="0"/>
              <a:cs typeface="Times New Roman" pitchFamily="18" charset="0"/>
            </a:endParaRPr>
          </a:p>
          <a:p>
            <a:pPr algn="just">
              <a:lnSpc>
                <a:spcPct val="90000"/>
              </a:lnSpc>
              <a:spcBef>
                <a:spcPct val="20000"/>
              </a:spcBef>
              <a:buClr>
                <a:schemeClr val="bg1"/>
              </a:buClr>
              <a:defRPr/>
            </a:pPr>
            <a:r>
              <a:rPr lang="es-UY" sz="1800" dirty="0">
                <a:solidFill>
                  <a:srgbClr val="000000"/>
                </a:solidFill>
                <a:effectLst>
                  <a:outerShdw blurRad="38100" dist="38100" dir="2700000" algn="tl">
                    <a:srgbClr val="000000">
                      <a:alpha val="43137"/>
                    </a:srgbClr>
                  </a:outerShdw>
                </a:effectLst>
                <a:latin typeface="Verdana" pitchFamily="34" charset="0"/>
                <a:cs typeface="Times New Roman" pitchFamily="18" charset="0"/>
              </a:rPr>
              <a:t>Reglas con evento de disparo </a:t>
            </a:r>
            <a:r>
              <a:rPr lang="es-UY" sz="1800" dirty="0">
                <a:solidFill>
                  <a:srgbClr val="000000"/>
                </a:solidFill>
                <a:effectLst>
                  <a:outerShdw blurRad="38100" dist="38100" dir="2700000" algn="tl">
                    <a:srgbClr val="000000">
                      <a:alpha val="43137"/>
                    </a:srgbClr>
                  </a:outerShdw>
                </a:effectLst>
                <a:latin typeface="Verdana" pitchFamily="34" charset="0"/>
                <a:cs typeface="Times New Roman" pitchFamily="18" charset="0"/>
                <a:sym typeface="Wingdings" pitchFamily="2" charset="2"/>
              </a:rPr>
              <a:t></a:t>
            </a:r>
            <a:r>
              <a:rPr lang="es-UY" sz="1800" dirty="0">
                <a:solidFill>
                  <a:srgbClr val="000000"/>
                </a:solidFill>
                <a:latin typeface="Verdana" pitchFamily="34" charset="0"/>
                <a:cs typeface="Times New Roman" pitchFamily="18" charset="0"/>
              </a:rPr>
              <a:t> </a:t>
            </a:r>
            <a:r>
              <a:rPr lang="es-UY" sz="1800" dirty="0">
                <a:solidFill>
                  <a:srgbClr val="000000"/>
                </a:solidFill>
                <a:effectLst>
                  <a:outerShdw blurRad="38100" dist="38100" dir="2700000" algn="tl">
                    <a:srgbClr val="000000">
                      <a:alpha val="43137"/>
                    </a:srgbClr>
                  </a:outerShdw>
                </a:effectLst>
                <a:latin typeface="Verdana" pitchFamily="34" charset="0"/>
                <a:cs typeface="Times New Roman" pitchFamily="18" charset="0"/>
              </a:rPr>
              <a:t>Se ejecutan después de haber presionado </a:t>
            </a:r>
            <a:r>
              <a:rPr lang="es-UY" sz="1800" dirty="0" err="1">
                <a:solidFill>
                  <a:srgbClr val="000000"/>
                </a:solidFill>
                <a:effectLst>
                  <a:outerShdw blurRad="38100" dist="38100" dir="2700000" algn="tl">
                    <a:srgbClr val="000000">
                      <a:alpha val="43137"/>
                    </a:srgbClr>
                  </a:outerShdw>
                </a:effectLst>
                <a:latin typeface="Verdana" pitchFamily="34" charset="0"/>
                <a:cs typeface="Times New Roman" pitchFamily="18" charset="0"/>
              </a:rPr>
              <a:t>Confirm</a:t>
            </a:r>
            <a:r>
              <a:rPr lang="es-UY" sz="1800" dirty="0">
                <a:solidFill>
                  <a:srgbClr val="000000"/>
                </a:solidFill>
                <a:effectLst>
                  <a:outerShdw blurRad="38100" dist="38100" dir="2700000" algn="tl">
                    <a:srgbClr val="000000">
                      <a:alpha val="43137"/>
                    </a:srgbClr>
                  </a:outerShdw>
                </a:effectLst>
                <a:latin typeface="Verdana" pitchFamily="34" charset="0"/>
                <a:cs typeface="Times New Roman" pitchFamily="18" charset="0"/>
              </a:rPr>
              <a:t>, en el momento específico que corresponda</a:t>
            </a:r>
            <a:r>
              <a:rPr lang="es-UY" sz="1800" dirty="0">
                <a:solidFill>
                  <a:srgbClr val="000000"/>
                </a:solidFill>
                <a:latin typeface="Verdana" pitchFamily="34" charset="0"/>
                <a:cs typeface="Times New Roman" pitchFamily="18" charset="0"/>
              </a:rPr>
              <a:t>.</a:t>
            </a:r>
          </a:p>
        </p:txBody>
      </p:sp>
      <p:graphicFrame>
        <p:nvGraphicFramePr>
          <p:cNvPr id="5" name="Group 2"/>
          <p:cNvGraphicFramePr>
            <a:graphicFrameLocks noGrp="1"/>
          </p:cNvGraphicFramePr>
          <p:nvPr/>
        </p:nvGraphicFramePr>
        <p:xfrm>
          <a:off x="1981200" y="1749425"/>
          <a:ext cx="4800600" cy="2517775"/>
        </p:xfrm>
        <a:graphic>
          <a:graphicData uri="http://schemas.openxmlformats.org/drawingml/2006/table">
            <a:tbl>
              <a:tblPr/>
              <a:tblGrid>
                <a:gridCol w="4800600"/>
              </a:tblGrid>
              <a:tr h="2517775">
                <a:tc>
                  <a:txBody>
                    <a:bodyPr/>
                    <a:lstStyle/>
                    <a:p>
                      <a:pPr marL="0" marR="0" lvl="0" indent="0" algn="l" defTabSz="914400" rtl="0" eaLnBrk="1" fontAlgn="base" latinLnBrk="0" hangingPunct="1">
                        <a:lnSpc>
                          <a:spcPct val="125000"/>
                        </a:lnSpc>
                        <a:spcBef>
                          <a:spcPct val="20000"/>
                        </a:spcBef>
                        <a:spcAft>
                          <a:spcPct val="0"/>
                        </a:spcAft>
                        <a:buClr>
                          <a:srgbClr val="B8C901"/>
                        </a:buClr>
                        <a:buSzTx/>
                        <a:buFontTx/>
                        <a:buChar char="•"/>
                        <a:tabLst/>
                      </a:pPr>
                      <a:r>
                        <a:rPr kumimoji="0" lang="en-US" sz="1600" b="0" i="0" u="none" strike="noStrike" cap="none" normalizeH="0" baseline="0" dirty="0" smtClean="0">
                          <a:ln>
                            <a:noFill/>
                          </a:ln>
                          <a:solidFill>
                            <a:schemeClr val="tx1"/>
                          </a:solidFill>
                          <a:effectLst/>
                          <a:latin typeface="Verdana" pitchFamily="-109" charset="0"/>
                        </a:rPr>
                        <a:t> </a:t>
                      </a:r>
                      <a:r>
                        <a:rPr kumimoji="0" lang="en-US" sz="1600" b="0" i="0" u="none" strike="noStrike" cap="none" normalizeH="0" baseline="0" dirty="0" err="1" smtClean="0">
                          <a:ln>
                            <a:noFill/>
                          </a:ln>
                          <a:solidFill>
                            <a:schemeClr val="tx1"/>
                          </a:solidFill>
                          <a:effectLst/>
                          <a:latin typeface="Verdana" pitchFamily="-109" charset="0"/>
                        </a:rPr>
                        <a:t>BeforeValidate</a:t>
                      </a:r>
                      <a:endParaRPr kumimoji="0" lang="en-US" sz="1600" b="0" i="0" u="none" strike="noStrike" cap="none" normalizeH="0" baseline="0" dirty="0" smtClean="0">
                        <a:ln>
                          <a:noFill/>
                        </a:ln>
                        <a:solidFill>
                          <a:schemeClr val="tx1"/>
                        </a:solidFill>
                        <a:effectLst/>
                        <a:latin typeface="Verdana" pitchFamily="-109" charset="0"/>
                      </a:endParaRPr>
                    </a:p>
                    <a:p>
                      <a:pPr marL="0" marR="0" lvl="0" indent="0" algn="l" defTabSz="914400" rtl="0" eaLnBrk="1" fontAlgn="base" latinLnBrk="0" hangingPunct="1">
                        <a:lnSpc>
                          <a:spcPct val="125000"/>
                        </a:lnSpc>
                        <a:spcBef>
                          <a:spcPct val="20000"/>
                        </a:spcBef>
                        <a:spcAft>
                          <a:spcPct val="0"/>
                        </a:spcAft>
                        <a:buClr>
                          <a:srgbClr val="B8C901"/>
                        </a:buClr>
                        <a:buSzTx/>
                        <a:buFontTx/>
                        <a:buChar char="•"/>
                        <a:tabLst/>
                      </a:pPr>
                      <a:r>
                        <a:rPr kumimoji="0" lang="en-US" sz="1600" b="0" i="0" u="none" strike="noStrike" cap="none" normalizeH="0" baseline="0" dirty="0" smtClean="0">
                          <a:ln>
                            <a:noFill/>
                          </a:ln>
                          <a:solidFill>
                            <a:schemeClr val="tx1"/>
                          </a:solidFill>
                          <a:effectLst/>
                          <a:latin typeface="Verdana" pitchFamily="-109" charset="0"/>
                        </a:rPr>
                        <a:t> </a:t>
                      </a:r>
                      <a:r>
                        <a:rPr kumimoji="0" lang="en-US" sz="1600" b="0" i="0" u="none" strike="noStrike" cap="none" normalizeH="0" baseline="0" dirty="0" err="1" smtClean="0">
                          <a:ln>
                            <a:noFill/>
                          </a:ln>
                          <a:solidFill>
                            <a:schemeClr val="tx1"/>
                          </a:solidFill>
                          <a:effectLst/>
                          <a:latin typeface="Verdana" pitchFamily="-109" charset="0"/>
                        </a:rPr>
                        <a:t>AfterValidate</a:t>
                      </a:r>
                      <a:endParaRPr kumimoji="0" lang="en-US" sz="1600" b="0" i="0" u="none" strike="noStrike" cap="none" normalizeH="0" baseline="0" dirty="0" smtClean="0">
                        <a:ln>
                          <a:noFill/>
                        </a:ln>
                        <a:solidFill>
                          <a:schemeClr val="tx1"/>
                        </a:solidFill>
                        <a:effectLst/>
                        <a:latin typeface="Verdana" pitchFamily="-109" charset="0"/>
                      </a:endParaRPr>
                    </a:p>
                    <a:p>
                      <a:pPr marL="0" marR="0" lvl="0" indent="0" algn="l" defTabSz="914400" rtl="0" eaLnBrk="1" fontAlgn="base" latinLnBrk="0" hangingPunct="1">
                        <a:lnSpc>
                          <a:spcPct val="125000"/>
                        </a:lnSpc>
                        <a:spcBef>
                          <a:spcPct val="20000"/>
                        </a:spcBef>
                        <a:spcAft>
                          <a:spcPct val="0"/>
                        </a:spcAft>
                        <a:buClr>
                          <a:srgbClr val="B8C901"/>
                        </a:buClr>
                        <a:buSzTx/>
                        <a:buFontTx/>
                        <a:buChar char="•"/>
                        <a:tabLst/>
                      </a:pPr>
                      <a:r>
                        <a:rPr kumimoji="0" lang="en-US" sz="1600" b="0" i="0" u="none" strike="noStrike" cap="none" normalizeH="0" baseline="0" dirty="0" smtClean="0">
                          <a:ln>
                            <a:noFill/>
                          </a:ln>
                          <a:solidFill>
                            <a:schemeClr val="tx1"/>
                          </a:solidFill>
                          <a:effectLst/>
                          <a:latin typeface="Verdana" pitchFamily="-109" charset="0"/>
                        </a:rPr>
                        <a:t> </a:t>
                      </a:r>
                      <a:r>
                        <a:rPr kumimoji="0" lang="en-US" sz="1600" b="0" i="0" u="none" strike="noStrike" cap="none" normalizeH="0" baseline="0" dirty="0" err="1" smtClean="0">
                          <a:ln>
                            <a:noFill/>
                          </a:ln>
                          <a:solidFill>
                            <a:schemeClr val="tx1"/>
                          </a:solidFill>
                          <a:effectLst/>
                          <a:latin typeface="Verdana" pitchFamily="-109" charset="0"/>
                        </a:rPr>
                        <a:t>BeforeInsert</a:t>
                      </a:r>
                      <a:r>
                        <a:rPr kumimoji="0" lang="en-US" sz="1600" b="0" i="0" u="none" strike="noStrike" cap="none" normalizeH="0" baseline="0" dirty="0" smtClean="0">
                          <a:ln>
                            <a:noFill/>
                          </a:ln>
                          <a:solidFill>
                            <a:schemeClr val="tx1"/>
                          </a:solidFill>
                          <a:effectLst/>
                          <a:latin typeface="Verdana" pitchFamily="-109" charset="0"/>
                        </a:rPr>
                        <a:t>, </a:t>
                      </a:r>
                      <a:r>
                        <a:rPr kumimoji="0" lang="en-US" sz="1600" b="0" i="0" u="none" strike="noStrike" cap="none" normalizeH="0" baseline="0" dirty="0" err="1" smtClean="0">
                          <a:ln>
                            <a:noFill/>
                          </a:ln>
                          <a:solidFill>
                            <a:schemeClr val="tx1"/>
                          </a:solidFill>
                          <a:effectLst/>
                          <a:latin typeface="Verdana" pitchFamily="-109" charset="0"/>
                        </a:rPr>
                        <a:t>BeforeUpdate</a:t>
                      </a:r>
                      <a:r>
                        <a:rPr kumimoji="0" lang="en-US" sz="1600" b="0" i="0" u="none" strike="noStrike" cap="none" normalizeH="0" baseline="0" dirty="0" smtClean="0">
                          <a:ln>
                            <a:noFill/>
                          </a:ln>
                          <a:solidFill>
                            <a:schemeClr val="tx1"/>
                          </a:solidFill>
                          <a:effectLst/>
                          <a:latin typeface="Verdana" pitchFamily="-109" charset="0"/>
                        </a:rPr>
                        <a:t>, </a:t>
                      </a:r>
                      <a:r>
                        <a:rPr kumimoji="0" lang="en-US" sz="1600" b="0" i="0" u="none" strike="noStrike" cap="none" normalizeH="0" baseline="0" dirty="0" err="1" smtClean="0">
                          <a:ln>
                            <a:noFill/>
                          </a:ln>
                          <a:solidFill>
                            <a:schemeClr val="tx1"/>
                          </a:solidFill>
                          <a:effectLst/>
                          <a:latin typeface="Verdana" pitchFamily="-109" charset="0"/>
                        </a:rPr>
                        <a:t>BeforeDelete</a:t>
                      </a:r>
                      <a:endParaRPr kumimoji="0" lang="en-US" sz="1600" b="0" i="0" u="none" strike="noStrike" cap="none" normalizeH="0" baseline="0" dirty="0" smtClean="0">
                        <a:ln>
                          <a:noFill/>
                        </a:ln>
                        <a:solidFill>
                          <a:schemeClr val="tx1"/>
                        </a:solidFill>
                        <a:effectLst/>
                        <a:latin typeface="Verdana" pitchFamily="-109" charset="0"/>
                      </a:endParaRPr>
                    </a:p>
                    <a:p>
                      <a:pPr marL="0" marR="0" lvl="0" indent="0" algn="l" defTabSz="914400" rtl="0" eaLnBrk="1" fontAlgn="base" latinLnBrk="0" hangingPunct="1">
                        <a:lnSpc>
                          <a:spcPct val="125000"/>
                        </a:lnSpc>
                        <a:spcBef>
                          <a:spcPct val="20000"/>
                        </a:spcBef>
                        <a:spcAft>
                          <a:spcPct val="0"/>
                        </a:spcAft>
                        <a:buClr>
                          <a:srgbClr val="B8C901"/>
                        </a:buClr>
                        <a:buSzTx/>
                        <a:buFontTx/>
                        <a:buChar char="•"/>
                        <a:tabLst/>
                      </a:pPr>
                      <a:r>
                        <a:rPr kumimoji="0" lang="en-US" sz="1600" b="0" i="0" u="none" strike="noStrike" cap="none" normalizeH="0" baseline="0" dirty="0" smtClean="0">
                          <a:ln>
                            <a:noFill/>
                          </a:ln>
                          <a:solidFill>
                            <a:schemeClr val="tx1"/>
                          </a:solidFill>
                          <a:effectLst/>
                          <a:latin typeface="Verdana" pitchFamily="-109" charset="0"/>
                        </a:rPr>
                        <a:t> </a:t>
                      </a:r>
                      <a:r>
                        <a:rPr kumimoji="0" lang="en-US" sz="1600" b="0" i="0" u="none" strike="noStrike" cap="none" normalizeH="0" baseline="0" dirty="0" err="1" smtClean="0">
                          <a:ln>
                            <a:noFill/>
                          </a:ln>
                          <a:solidFill>
                            <a:schemeClr val="tx1"/>
                          </a:solidFill>
                          <a:effectLst/>
                          <a:latin typeface="Verdana" pitchFamily="-109" charset="0"/>
                        </a:rPr>
                        <a:t>AfterInsert</a:t>
                      </a:r>
                      <a:r>
                        <a:rPr kumimoji="0" lang="en-US" sz="1600" b="0" i="0" u="none" strike="noStrike" cap="none" normalizeH="0" baseline="0" dirty="0" smtClean="0">
                          <a:ln>
                            <a:noFill/>
                          </a:ln>
                          <a:solidFill>
                            <a:schemeClr val="tx1"/>
                          </a:solidFill>
                          <a:effectLst/>
                          <a:latin typeface="Verdana" pitchFamily="-109" charset="0"/>
                        </a:rPr>
                        <a:t>, </a:t>
                      </a:r>
                      <a:r>
                        <a:rPr kumimoji="0" lang="en-US" sz="1600" b="0" i="0" u="none" strike="noStrike" cap="none" normalizeH="0" baseline="0" dirty="0" err="1" smtClean="0">
                          <a:ln>
                            <a:noFill/>
                          </a:ln>
                          <a:solidFill>
                            <a:schemeClr val="tx1"/>
                          </a:solidFill>
                          <a:effectLst/>
                          <a:latin typeface="Verdana" pitchFamily="-109" charset="0"/>
                        </a:rPr>
                        <a:t>AfterUpdate</a:t>
                      </a:r>
                      <a:r>
                        <a:rPr kumimoji="0" lang="en-US" sz="1600" b="0" i="0" u="none" strike="noStrike" cap="none" normalizeH="0" baseline="0" dirty="0" smtClean="0">
                          <a:ln>
                            <a:noFill/>
                          </a:ln>
                          <a:solidFill>
                            <a:schemeClr val="tx1"/>
                          </a:solidFill>
                          <a:effectLst/>
                          <a:latin typeface="Verdana" pitchFamily="-109" charset="0"/>
                        </a:rPr>
                        <a:t>, </a:t>
                      </a:r>
                      <a:r>
                        <a:rPr kumimoji="0" lang="en-US" sz="1600" b="0" i="0" u="none" strike="noStrike" cap="none" normalizeH="0" baseline="0" dirty="0" err="1" smtClean="0">
                          <a:ln>
                            <a:noFill/>
                          </a:ln>
                          <a:solidFill>
                            <a:schemeClr val="tx1"/>
                          </a:solidFill>
                          <a:effectLst/>
                          <a:latin typeface="Verdana" pitchFamily="-109" charset="0"/>
                        </a:rPr>
                        <a:t>AfterDelete</a:t>
                      </a:r>
                      <a:endParaRPr kumimoji="0" lang="en-US" sz="1600" b="0" i="0" u="none" strike="noStrike" cap="none" normalizeH="0" baseline="0" dirty="0" smtClean="0">
                        <a:ln>
                          <a:noFill/>
                        </a:ln>
                        <a:solidFill>
                          <a:schemeClr val="tx1"/>
                        </a:solidFill>
                        <a:effectLst/>
                        <a:latin typeface="Verdana" pitchFamily="-109" charset="0"/>
                      </a:endParaRPr>
                    </a:p>
                    <a:p>
                      <a:pPr marL="0" marR="0" lvl="0" indent="0" algn="l" defTabSz="914400" rtl="0" eaLnBrk="1" fontAlgn="base" latinLnBrk="0" hangingPunct="1">
                        <a:lnSpc>
                          <a:spcPct val="125000"/>
                        </a:lnSpc>
                        <a:spcBef>
                          <a:spcPct val="20000"/>
                        </a:spcBef>
                        <a:spcAft>
                          <a:spcPct val="0"/>
                        </a:spcAft>
                        <a:buClr>
                          <a:srgbClr val="B8C901"/>
                        </a:buClr>
                        <a:buSzTx/>
                        <a:buFontTx/>
                        <a:buChar char="•"/>
                        <a:tabLst/>
                      </a:pPr>
                      <a:r>
                        <a:rPr kumimoji="0" lang="en-US" sz="1600" b="0" i="0" u="none" strike="noStrike" cap="none" normalizeH="0" baseline="0" dirty="0" smtClean="0">
                          <a:ln>
                            <a:noFill/>
                          </a:ln>
                          <a:solidFill>
                            <a:schemeClr val="tx1"/>
                          </a:solidFill>
                          <a:effectLst/>
                          <a:latin typeface="Verdana" pitchFamily="-109" charset="0"/>
                        </a:rPr>
                        <a:t> </a:t>
                      </a:r>
                      <a:r>
                        <a:rPr kumimoji="0" lang="en-US" sz="1600" b="0" i="0" u="none" strike="noStrike" cap="none" normalizeH="0" baseline="0" dirty="0" err="1" smtClean="0">
                          <a:ln>
                            <a:noFill/>
                          </a:ln>
                          <a:solidFill>
                            <a:schemeClr val="tx1"/>
                          </a:solidFill>
                          <a:effectLst/>
                          <a:latin typeface="Verdana" pitchFamily="-109" charset="0"/>
                        </a:rPr>
                        <a:t>AfterLevel</a:t>
                      </a:r>
                      <a:endParaRPr kumimoji="0" lang="en-US" sz="1600" b="0" i="0" u="none" strike="noStrike" cap="none" normalizeH="0" baseline="0" dirty="0" smtClean="0">
                        <a:ln>
                          <a:noFill/>
                        </a:ln>
                        <a:solidFill>
                          <a:schemeClr val="tx1"/>
                        </a:solidFill>
                        <a:effectLst/>
                        <a:latin typeface="Verdana" pitchFamily="-109" charset="0"/>
                      </a:endParaRPr>
                    </a:p>
                    <a:p>
                      <a:pPr marL="0" marR="0" lvl="0" indent="0" algn="l" defTabSz="914400" rtl="0" eaLnBrk="1" fontAlgn="base" latinLnBrk="0" hangingPunct="1">
                        <a:lnSpc>
                          <a:spcPct val="125000"/>
                        </a:lnSpc>
                        <a:spcBef>
                          <a:spcPct val="20000"/>
                        </a:spcBef>
                        <a:spcAft>
                          <a:spcPct val="0"/>
                        </a:spcAft>
                        <a:buClr>
                          <a:srgbClr val="B8C901"/>
                        </a:buClr>
                        <a:buSzTx/>
                        <a:buFontTx/>
                        <a:buChar char="•"/>
                        <a:tabLst/>
                      </a:pPr>
                      <a:r>
                        <a:rPr kumimoji="0" lang="en-US" sz="1600" b="0" i="0" u="none" strike="noStrike" cap="none" normalizeH="0" baseline="0" dirty="0" smtClean="0">
                          <a:ln>
                            <a:noFill/>
                          </a:ln>
                          <a:solidFill>
                            <a:schemeClr val="tx1"/>
                          </a:solidFill>
                          <a:effectLst/>
                          <a:latin typeface="Verdana" pitchFamily="-109" charset="0"/>
                        </a:rPr>
                        <a:t> </a:t>
                      </a:r>
                      <a:r>
                        <a:rPr kumimoji="0" lang="en-US" sz="1600" b="0" i="0" u="none" strike="noStrike" cap="none" normalizeH="0" baseline="0" dirty="0" err="1" smtClean="0">
                          <a:ln>
                            <a:noFill/>
                          </a:ln>
                          <a:solidFill>
                            <a:schemeClr val="tx1"/>
                          </a:solidFill>
                          <a:effectLst/>
                          <a:latin typeface="Verdana" pitchFamily="-109" charset="0"/>
                        </a:rPr>
                        <a:t>BeforeComplete</a:t>
                      </a:r>
                      <a:endParaRPr kumimoji="0" lang="en-US" sz="1600" b="0" i="0" u="none" strike="noStrike" cap="none" normalizeH="0" baseline="0" dirty="0" smtClean="0">
                        <a:ln>
                          <a:noFill/>
                        </a:ln>
                        <a:solidFill>
                          <a:schemeClr val="tx1"/>
                        </a:solidFill>
                        <a:effectLst/>
                        <a:latin typeface="Verdana" pitchFamily="-109" charset="0"/>
                      </a:endParaRPr>
                    </a:p>
                    <a:p>
                      <a:pPr marL="0" marR="0" lvl="0" indent="0" algn="l" defTabSz="914400" rtl="0" eaLnBrk="1" fontAlgn="base" latinLnBrk="0" hangingPunct="1">
                        <a:lnSpc>
                          <a:spcPct val="125000"/>
                        </a:lnSpc>
                        <a:spcBef>
                          <a:spcPct val="20000"/>
                        </a:spcBef>
                        <a:spcAft>
                          <a:spcPct val="0"/>
                        </a:spcAft>
                        <a:buClr>
                          <a:srgbClr val="B8C901"/>
                        </a:buClr>
                        <a:buSzTx/>
                        <a:buFontTx/>
                        <a:buChar char="•"/>
                        <a:tabLst/>
                      </a:pPr>
                      <a:r>
                        <a:rPr kumimoji="0" lang="en-US" sz="1600" b="0" i="0" u="none" strike="noStrike" cap="none" normalizeH="0" baseline="0" dirty="0" smtClean="0">
                          <a:ln>
                            <a:noFill/>
                          </a:ln>
                          <a:solidFill>
                            <a:schemeClr val="tx1"/>
                          </a:solidFill>
                          <a:effectLst/>
                          <a:latin typeface="Verdana" pitchFamily="-109" charset="0"/>
                        </a:rPr>
                        <a:t> </a:t>
                      </a:r>
                      <a:r>
                        <a:rPr kumimoji="0" lang="en-US" sz="1600" b="0" i="0" u="none" strike="noStrike" cap="none" normalizeH="0" baseline="0" dirty="0" err="1" smtClean="0">
                          <a:ln>
                            <a:noFill/>
                          </a:ln>
                          <a:solidFill>
                            <a:schemeClr val="tx1"/>
                          </a:solidFill>
                          <a:effectLst/>
                          <a:latin typeface="Verdana" pitchFamily="-109" charset="0"/>
                        </a:rPr>
                        <a:t>AfterComplete</a:t>
                      </a:r>
                      <a:endParaRPr kumimoji="0" lang="en-US" sz="1600" b="0" i="0" u="none" strike="noStrike" cap="none" normalizeH="0" baseline="0" dirty="0" smtClean="0">
                        <a:ln>
                          <a:noFill/>
                        </a:ln>
                        <a:solidFill>
                          <a:schemeClr val="tx1"/>
                        </a:solidFill>
                        <a:effectLst/>
                        <a:latin typeface="Verdana" pitchFamily="-109" charset="0"/>
                      </a:endParaRPr>
                    </a:p>
                  </a:txBody>
                  <a:tcPr marT="45722" marB="4572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7ED01"/>
                    </a:solidFill>
                  </a:tcPr>
                </a:tc>
              </a:tr>
            </a:tbl>
          </a:graphicData>
        </a:graphic>
      </p:graphicFrame>
      <p:sp>
        <p:nvSpPr>
          <p:cNvPr id="6" name="Title 1"/>
          <p:cNvSpPr txBox="1">
            <a:spLocks/>
          </p:cNvSpPr>
          <p:nvPr/>
        </p:nvSpPr>
        <p:spPr>
          <a:xfrm>
            <a:off x="1739695" y="6499596"/>
            <a:ext cx="5140076" cy="343890"/>
          </a:xfrm>
          <a:prstGeom prst="rect">
            <a:avLst/>
          </a:prstGeom>
        </p:spPr>
        <p:txBody>
          <a:bodyPr vert="horz" lIns="0" tIns="0" rIns="0" bIns="0" rtlCol="0" anchor="ctr">
            <a:normAutofit fontScale="925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0" i="0" dirty="0" smtClean="0">
                <a:solidFill>
                  <a:schemeClr val="bg1">
                    <a:lumMod val="95000"/>
                  </a:schemeClr>
                </a:solidFill>
              </a:rPr>
              <a:t>  ORDEN DE EJECUCIÓN DE REGLAS EN TRANSACCIONES</a:t>
            </a:r>
            <a:endParaRPr lang="en-US" b="0" i="0" dirty="0">
              <a:solidFill>
                <a:schemeClr val="bg1">
                  <a:lumMod val="95000"/>
                </a:schemeClr>
              </a:solidFill>
            </a:endParaRPr>
          </a:p>
        </p:txBody>
      </p:sp>
    </p:spTree>
    <p:extLst>
      <p:ext uri="{BB962C8B-B14F-4D97-AF65-F5344CB8AC3E}">
        <p14:creationId xmlns:p14="http://schemas.microsoft.com/office/powerpoint/2010/main" val="416926258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739695" y="6499596"/>
            <a:ext cx="5140076" cy="343890"/>
          </a:xfrm>
          <a:prstGeom prst="rect">
            <a:avLst/>
          </a:prstGeom>
        </p:spPr>
        <p:txBody>
          <a:bodyPr vert="horz" lIns="0" tIns="0" rIns="0" bIns="0" rtlCol="0" anchor="ctr">
            <a:normAutofit fontScale="925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0" i="0" dirty="0" smtClean="0">
                <a:solidFill>
                  <a:schemeClr val="bg1">
                    <a:lumMod val="95000"/>
                  </a:schemeClr>
                </a:solidFill>
              </a:rPr>
              <a:t>  ORDEN DE EJECUCIÓN DE REGLAS EN TRANSACCIONES</a:t>
            </a:r>
            <a:endParaRPr lang="en-US" b="0" i="0" dirty="0">
              <a:solidFill>
                <a:schemeClr val="bg1">
                  <a:lumMod val="95000"/>
                </a:schemeClr>
              </a:solidFill>
            </a:endParaRPr>
          </a:p>
        </p:txBody>
      </p:sp>
    </p:spTree>
    <p:extLst>
      <p:ext uri="{BB962C8B-B14F-4D97-AF65-F5344CB8AC3E}">
        <p14:creationId xmlns:p14="http://schemas.microsoft.com/office/powerpoint/2010/main" val="42280721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739695" y="6499596"/>
            <a:ext cx="5140076" cy="343890"/>
          </a:xfrm>
          <a:prstGeom prst="rect">
            <a:avLst/>
          </a:prstGeom>
        </p:spPr>
        <p:txBody>
          <a:bodyPr vert="horz" lIns="0" tIns="0" rIns="0" bIns="0" rtlCol="0" anchor="ctr">
            <a:normAutofit fontScale="925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0" i="0" dirty="0" smtClean="0">
                <a:solidFill>
                  <a:schemeClr val="bg1">
                    <a:lumMod val="95000"/>
                  </a:schemeClr>
                </a:solidFill>
              </a:rPr>
              <a:t>  ORDEN DE EJECUCIÓN DE REGLAS EN TRANSACCIONES</a:t>
            </a:r>
            <a:endParaRPr lang="en-US" b="0" i="0" dirty="0">
              <a:solidFill>
                <a:schemeClr val="bg1">
                  <a:lumMod val="95000"/>
                </a:schemeClr>
              </a:solidFill>
            </a:endParaRPr>
          </a:p>
        </p:txBody>
      </p:sp>
    </p:spTree>
    <p:extLst>
      <p:ext uri="{BB962C8B-B14F-4D97-AF65-F5344CB8AC3E}">
        <p14:creationId xmlns:p14="http://schemas.microsoft.com/office/powerpoint/2010/main" val="10567387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739695" y="6499596"/>
            <a:ext cx="5140076" cy="343890"/>
          </a:xfrm>
          <a:prstGeom prst="rect">
            <a:avLst/>
          </a:prstGeom>
        </p:spPr>
        <p:txBody>
          <a:bodyPr vert="horz" lIns="0" tIns="0" rIns="0" bIns="0" rtlCol="0" anchor="ctr">
            <a:normAutofit fontScale="925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0" i="0" dirty="0" smtClean="0">
                <a:solidFill>
                  <a:schemeClr val="bg1">
                    <a:lumMod val="95000"/>
                  </a:schemeClr>
                </a:solidFill>
              </a:rPr>
              <a:t>  ORDEN DE EJECUCIÓN DE REGLAS EN TRANSACCIONES</a:t>
            </a:r>
            <a:endParaRPr lang="en-US" b="0" i="0" dirty="0">
              <a:solidFill>
                <a:schemeClr val="bg1">
                  <a:lumMod val="95000"/>
                </a:schemeClr>
              </a:solidFill>
            </a:endParaRPr>
          </a:p>
        </p:txBody>
      </p:sp>
    </p:spTree>
    <p:extLst>
      <p:ext uri="{BB962C8B-B14F-4D97-AF65-F5344CB8AC3E}">
        <p14:creationId xmlns:p14="http://schemas.microsoft.com/office/powerpoint/2010/main" val="18937621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739695" y="6499596"/>
            <a:ext cx="5140076" cy="343890"/>
          </a:xfrm>
          <a:prstGeom prst="rect">
            <a:avLst/>
          </a:prstGeom>
        </p:spPr>
        <p:txBody>
          <a:bodyPr vert="horz" lIns="0" tIns="0" rIns="0" bIns="0" rtlCol="0" anchor="ctr">
            <a:normAutofit fontScale="925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0" i="0" dirty="0" smtClean="0">
                <a:solidFill>
                  <a:schemeClr val="bg1">
                    <a:lumMod val="95000"/>
                  </a:schemeClr>
                </a:solidFill>
              </a:rPr>
              <a:t>  ORDEN DE EJECUCIÓN DE REGLAS EN TRANSACCIONES</a:t>
            </a:r>
            <a:endParaRPr lang="en-US" b="0" i="0" dirty="0">
              <a:solidFill>
                <a:schemeClr val="bg1">
                  <a:lumMod val="95000"/>
                </a:schemeClr>
              </a:solidFill>
            </a:endParaRPr>
          </a:p>
        </p:txBody>
      </p:sp>
    </p:spTree>
    <p:extLst>
      <p:ext uri="{BB962C8B-B14F-4D97-AF65-F5344CB8AC3E}">
        <p14:creationId xmlns:p14="http://schemas.microsoft.com/office/powerpoint/2010/main" val="22817529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739695" y="6499596"/>
            <a:ext cx="5140076" cy="343890"/>
          </a:xfrm>
          <a:prstGeom prst="rect">
            <a:avLst/>
          </a:prstGeom>
        </p:spPr>
        <p:txBody>
          <a:bodyPr vert="horz" lIns="0" tIns="0" rIns="0" bIns="0" rtlCol="0" anchor="ctr">
            <a:normAutofit fontScale="925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0" i="0" dirty="0" smtClean="0">
                <a:solidFill>
                  <a:schemeClr val="bg1">
                    <a:lumMod val="95000"/>
                  </a:schemeClr>
                </a:solidFill>
              </a:rPr>
              <a:t>  ORDEN DE EJECUCIÓN DE REGLAS EN TRANSACCIONES</a:t>
            </a:r>
            <a:endParaRPr lang="en-US" b="0" i="0" dirty="0">
              <a:solidFill>
                <a:schemeClr val="bg1">
                  <a:lumMod val="95000"/>
                </a:schemeClr>
              </a:solidFill>
            </a:endParaRPr>
          </a:p>
        </p:txBody>
      </p:sp>
    </p:spTree>
    <p:extLst>
      <p:ext uri="{BB962C8B-B14F-4D97-AF65-F5344CB8AC3E}">
        <p14:creationId xmlns:p14="http://schemas.microsoft.com/office/powerpoint/2010/main" val="18259632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0" tIns="0" rIns="0" bIns="0" rtlCol="0" anchor="ctr">
        <a:normAutofit/>
      </a:bodyPr>
      <a:lstStyle>
        <a:defPPr>
          <a:defRPr b="0" i="0" dirty="0" smtClean="0">
            <a:solidFill>
              <a:schemeClr val="bg1">
                <a:lumMod val="95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2148</TotalTime>
  <Words>2265</Words>
  <Application>Microsoft Office PowerPoint</Application>
  <PresentationFormat>On-screen Show (4:3)</PresentationFormat>
  <Paragraphs>473</Paragraphs>
  <Slides>18</Slides>
  <Notes>18</Notes>
  <HiddenSlides>9</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MÁS SOBRE ORDEN DE EJECUCIÓN DE REGLAS EN TRANSACCIONES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MAC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macmini-pro macmini</dc:creator>
  <cp:lastModifiedBy>Maia Shuster</cp:lastModifiedBy>
  <cp:revision>194</cp:revision>
  <cp:lastPrinted>2013-05-13T18:08:38Z</cp:lastPrinted>
  <dcterms:created xsi:type="dcterms:W3CDTF">2013-04-25T16:22:53Z</dcterms:created>
  <dcterms:modified xsi:type="dcterms:W3CDTF">2013-05-29T18:02:20Z</dcterms:modified>
</cp:coreProperties>
</file>