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0F3239-CD68-7D44-A79D-2C7662D983C6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46B6E6F4-310F-C14D-A030-EA2BBB26B1A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E43"/>
    <a:srgbClr val="92BA5E"/>
    <a:srgbClr val="8EBB38"/>
    <a:srgbClr val="5E5E5E"/>
    <a:srgbClr val="A6CE2A"/>
    <a:srgbClr val="AED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452" autoAdjust="0"/>
    <p:restoredTop sz="67770" autoAdjust="0"/>
  </p:normalViewPr>
  <p:slideViewPr>
    <p:cSldViewPr snapToGrid="0" snapToObjects="1">
      <p:cViewPr>
        <p:scale>
          <a:sx n="66" d="100"/>
          <a:sy n="66" d="100"/>
        </p:scale>
        <p:origin x="-161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-2046" y="16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9CE8-54DD-4042-ADF5-4E30E44A0B86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FC025-C41F-B943-B94E-E4BDAD66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8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D245-ED2B-4219-9EBE-D4197D0D408A}" type="datetimeFigureOut">
              <a:rPr lang="es-UY" smtClean="0"/>
              <a:t>03/06/2013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CFE4-5E7D-4C36-9678-2ED301D0586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178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03593" y="4715907"/>
            <a:ext cx="5076507" cy="4467701"/>
          </a:xfrm>
        </p:spPr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Cuando vimos las reglas que podemos escribir en las transacciones, dijimos que no era necesario especificar cuando debe ejecutarse cada una de ellas, ya que </a:t>
            </a:r>
            <a:r>
              <a:rPr lang="es-ES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determina dichos momentos de disparo.</a:t>
            </a: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5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La mayoría de las veces, las reglas que definimos se ejecutan en el momento que pretendemos, sin embargo en algunos casos, puede ser necesario modificar dicho momento.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CFE4-5E7D-4C36-9678-2ED301D05865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7903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MX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Veamos un ejemplo.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MX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MX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Supongamos que por cada vuelo, la aerolínea desea controlar que no pueda ingresarse una cantidad de asientos incorrecta, por ejemplo, que cada vuelo no pueda tener menos de ocho asientos.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MX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Al ingresar un vuelo nuevo, queremos que se realice el control correspondiente y que no sea posible salvar el vuelo si no cumple la condición deseada.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MX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 lograr esto, en la transacción que registra los vuelos teníamos al atributo fórmula </a:t>
            </a:r>
            <a:r>
              <a:rPr lang="es-MX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FlightSeatCapacity</a:t>
            </a:r>
            <a:r>
              <a:rPr lang="es-MX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, definido como fórmula </a:t>
            </a:r>
            <a:r>
              <a:rPr lang="es-MX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Count</a:t>
            </a:r>
            <a:r>
              <a:rPr lang="es-MX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y lo dejamos con la fórmula inicial que le habíamos asignado: </a:t>
            </a:r>
            <a:r>
              <a:rPr lang="es-UY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Count</a:t>
            </a:r>
            <a:r>
              <a:rPr lang="es-UY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UY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FlightSeatLocation</a:t>
            </a:r>
            <a:r>
              <a:rPr lang="es-UY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). Así, la fórmula cuenta  todos los asientos registrados para el vuelo, sin condiciones de filtro.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CFE4-5E7D-4C36-9678-2ED301D05865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4700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MX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Ahora, en la sección Rules, declaramos una regla Error que se dispare y </a:t>
            </a:r>
            <a:r>
              <a:rPr lang="es-MX" sz="9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no nos permita </a:t>
            </a:r>
            <a:r>
              <a:rPr lang="es-MX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almacenar un vuelo, si tiene menos de 8 asientos.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MX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CFE4-5E7D-4C36-9678-2ED301D05865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603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MX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Abrimos la transacción Flight para crear un vuelo nuevo. </a:t>
            </a:r>
          </a:p>
          <a:p>
            <a:pPr algn="just"/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MX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Ingresamos un vuelo. </a:t>
            </a:r>
          </a:p>
          <a:p>
            <a:pPr algn="just"/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MX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Cuando ingresamos un asiento 1, ventana, letra A, al salir del renglón, vemos que se despliega el mensaje de error!</a:t>
            </a:r>
          </a:p>
          <a:p>
            <a:pPr algn="just"/>
            <a:endParaRPr lang="es-MX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Obviamente no queremos que el mensaje de error se dispare aquí, porque todavía no pudimos ingresar todos los asientos! Es claro que si ingresamos un único asiento, tenemos menos de 8 asientos ingresados y que corresponde que la regla Error se dispare, pero en realidad necesito que el control de la cantidad de asientos se realice </a:t>
            </a:r>
            <a:r>
              <a:rPr lang="es-ES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después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de que termine de ingresar todos los asientos.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CFE4-5E7D-4C36-9678-2ED301D05865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9540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7574" y="4715907"/>
            <a:ext cx="4962525" cy="4467701"/>
          </a:xfrm>
        </p:spPr>
        <p:txBody>
          <a:bodyPr/>
          <a:lstStyle/>
          <a:p>
            <a:pPr algn="just"/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Para lograr eso, podemos condicionar que la regla se dispare, después que termine de trabajar con las líneas del </a:t>
            </a:r>
            <a:r>
              <a:rPr lang="es-ES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grid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para eso escribimos al final de la regla: </a:t>
            </a:r>
            <a:r>
              <a:rPr lang="es-ES" sz="900" b="1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s-ES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900" b="1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afterlevel</a:t>
            </a:r>
            <a:r>
              <a:rPr lang="es-ES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900" b="1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level</a:t>
            </a:r>
            <a:r>
              <a:rPr lang="es-ES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900" b="1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FlightSeatChar</a:t>
            </a:r>
            <a:r>
              <a:rPr lang="es-ES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es-UY" sz="900" b="1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s-UY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 momento “</a:t>
            </a:r>
            <a:r>
              <a:rPr lang="es-ES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after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level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” hace que la regla se dispare después de terminar un nivel. Como en nuestro caso sería después de terminar el nivel de las líneas del </a:t>
            </a:r>
            <a:r>
              <a:rPr lang="es-ES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grid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de asientos, entonces agregamos “</a:t>
            </a:r>
            <a:r>
              <a:rPr lang="es-ES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level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FlightSeatChar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” ya que dicho atributo está en el nivel de las líneas de asientos.</a:t>
            </a:r>
          </a:p>
          <a:p>
            <a:pPr algn="just"/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 esta forma le indicamos a </a:t>
            </a:r>
            <a:r>
              <a:rPr lang="es-ES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que esa regla debe dispararse </a:t>
            </a:r>
            <a:r>
              <a:rPr lang="es-ES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después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de que se terminen de ingresar los datos donde está el atributo </a:t>
            </a:r>
            <a:r>
              <a:rPr lang="es-ES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FlightSeatChar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es decir, después de ingresar todos los asientos del vuelo.</a:t>
            </a:r>
          </a:p>
          <a:p>
            <a:pPr algn="just"/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Presionamos F5…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CFE4-5E7D-4C36-9678-2ED301D05865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9216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CFE4-5E7D-4C36-9678-2ED301D05865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9930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7575" y="4715907"/>
            <a:ext cx="4962526" cy="4467701"/>
          </a:xfrm>
        </p:spPr>
        <p:txBody>
          <a:bodyPr/>
          <a:lstStyle/>
          <a:p>
            <a:pPr algn="just"/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 ejemplo que vimos nos mostró que hay casos en los que el momento elegido por </a:t>
            </a:r>
            <a:r>
              <a:rPr lang="es-ES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para disparar una regla no se adecua a nuestros intereses. </a:t>
            </a:r>
            <a:r>
              <a:rPr lang="es-E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Cuando esto sucede, 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debemos indicar específicamente en qué momento queremos que dicha regla se ejecute.</a:t>
            </a:r>
          </a:p>
          <a:p>
            <a:pPr algn="just"/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Así como tenemos el momento “</a:t>
            </a:r>
            <a:r>
              <a:rPr lang="es-ES" sz="900" b="1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s-ES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900" b="1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Afterlevel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”, para indicar que queremos que la regla se dispare después de recorrer un nivel, tenemos otros momentos como “</a:t>
            </a:r>
            <a:r>
              <a:rPr lang="es-ES" sz="900" b="1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s-ES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900" b="1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AfterInsert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” para indicar que la regla se dispare </a:t>
            </a:r>
            <a:r>
              <a:rPr lang="es-ES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inmediatamente después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de la grabación de los datos u “</a:t>
            </a:r>
            <a:r>
              <a:rPr lang="es-ES" sz="900" b="1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s-ES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900" b="1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BeforeInsert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” si quisiéramos hacer o evaluar algo</a:t>
            </a:r>
            <a:r>
              <a:rPr lang="es-ES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inmediatamente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antes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de que los datos sean guardados en la base de datos.</a:t>
            </a:r>
          </a:p>
          <a:p>
            <a:pPr algn="just"/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Notemos que todos estos momentos de disparo empiezan con el prefijo </a:t>
            </a:r>
            <a:r>
              <a:rPr lang="es-ES" sz="900" b="1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s-E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y siempre se escriben al finalizar la declaración de la regla.</a:t>
            </a:r>
          </a:p>
          <a:p>
            <a:pPr algn="just"/>
            <a:endParaRPr lang="es-E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There are more triggering moments available. To see this topic in further detail we suggest you read it in the “In-depth 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Course”.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CFE4-5E7D-4C36-9678-2ED301D05865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324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9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0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62" y="2225675"/>
            <a:ext cx="3241294" cy="1362075"/>
          </a:xfrm>
        </p:spPr>
        <p:txBody>
          <a:bodyPr anchor="t">
            <a:noAutofit/>
          </a:bodyPr>
          <a:lstStyle>
            <a:lvl1pPr algn="r">
              <a:defRPr sz="2800" b="0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8939" y="3615956"/>
            <a:ext cx="3892817" cy="993884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114709" y="6235386"/>
            <a:ext cx="8922775" cy="579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622" y="52409"/>
            <a:ext cx="9083378" cy="6475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953" y="6566100"/>
            <a:ext cx="1420080" cy="216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5455" y="6510932"/>
            <a:ext cx="1463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"/>
                <a:cs typeface="Segoe"/>
              </a:rPr>
              <a:t>Curso GeneXus |</a:t>
            </a:r>
            <a:endParaRPr lang="en-US" sz="1400" dirty="0">
              <a:latin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80020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F23870D-71BF-1848-A9AB-AB99D0AA51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15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22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2804765" y="3177625"/>
            <a:ext cx="3617416" cy="620952"/>
          </a:xfrm>
          <a:prstGeom prst="rect">
            <a:avLst/>
          </a:prstGeom>
        </p:spPr>
        <p:txBody>
          <a:bodyPr anchor="t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en-US" sz="1600" i="1" u="none" kern="1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n-ea"/>
                <a:cs typeface="Sego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spc="70" dirty="0" err="1" smtClean="0">
                <a:solidFill>
                  <a:srgbClr val="FFFFFF"/>
                </a:solidFill>
              </a:rPr>
              <a:t>training.genexus.com</a:t>
            </a:r>
            <a:endParaRPr lang="en-US" sz="1900" spc="70" dirty="0"/>
          </a:p>
        </p:txBody>
      </p:sp>
      <p:pic>
        <p:nvPicPr>
          <p:cNvPr id="8" name="Picture 7" descr="logo_GXtraining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46" y="2928802"/>
            <a:ext cx="2460991" cy="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4741" y="-16494"/>
            <a:ext cx="9212039" cy="6968298"/>
          </a:xfrm>
          <a:prstGeom prst="rect">
            <a:avLst/>
          </a:prstGeom>
          <a:solidFill>
            <a:srgbClr val="A6CE2A">
              <a:alpha val="8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1" dirty="0">
              <a:solidFill>
                <a:srgbClr val="A6CE2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6729" y="2377352"/>
            <a:ext cx="4581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114" y="2665977"/>
            <a:ext cx="6676572" cy="1143000"/>
          </a:xfrm>
        </p:spPr>
        <p:txBody>
          <a:bodyPr>
            <a:normAutofit fontScale="90000"/>
          </a:bodyPr>
          <a:lstStyle/>
          <a:p>
            <a:pPr>
              <a:lnSpc>
                <a:spcPts val="2920"/>
              </a:lnSpc>
              <a:spcBef>
                <a:spcPts val="0"/>
              </a:spcBef>
            </a:pPr>
            <a:r>
              <a:rPr lang="en-US" spc="-60" dirty="0" smtClean="0"/>
              <a:t>ORDEN DE DISPARO DE REGLAS</a:t>
            </a:r>
            <a:br>
              <a:rPr lang="en-US" spc="-60" dirty="0" smtClean="0"/>
            </a:br>
            <a:endParaRPr lang="en-US" sz="3200" b="0" spc="-20" dirty="0"/>
          </a:p>
        </p:txBody>
      </p:sp>
      <p:pic>
        <p:nvPicPr>
          <p:cNvPr id="7" name="Picture 6" descr="GeneXusXev2_b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47" y="3497963"/>
            <a:ext cx="1586338" cy="3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2120"/>
            <a:ext cx="8352928" cy="4469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2"/>
          <p:cNvSpPr txBox="1">
            <a:spLocks/>
          </p:cNvSpPr>
          <p:nvPr/>
        </p:nvSpPr>
        <p:spPr>
          <a:xfrm rot="21263774">
            <a:off x="503897" y="410924"/>
            <a:ext cx="2269719" cy="8556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sz="4000" smtClean="0">
                <a:solidFill>
                  <a:srgbClr val="76A000"/>
                </a:solidFill>
                <a:latin typeface="+mn-lt"/>
              </a:rPr>
              <a:t>Reglas…</a:t>
            </a:r>
            <a:endParaRPr lang="es-UY" sz="4000" dirty="0" smtClean="0">
              <a:solidFill>
                <a:srgbClr val="76A000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ORDEN DE DISPARO DE REGLAS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1" y="2107522"/>
            <a:ext cx="8748464" cy="324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2"/>
          <p:cNvSpPr txBox="1">
            <a:spLocks/>
          </p:cNvSpPr>
          <p:nvPr/>
        </p:nvSpPr>
        <p:spPr>
          <a:xfrm rot="21406659">
            <a:off x="317715" y="427101"/>
            <a:ext cx="8508571" cy="8556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sz="4000" smtClean="0">
                <a:solidFill>
                  <a:srgbClr val="76A000"/>
                </a:solidFill>
                <a:latin typeface="+mn-lt"/>
              </a:rPr>
              <a:t>Ejemplo: </a:t>
            </a:r>
            <a:r>
              <a:rPr lang="en-US" b="0" smtClean="0">
                <a:solidFill>
                  <a:srgbClr val="76A000"/>
                </a:solidFill>
                <a:latin typeface="+mn-lt"/>
              </a:rPr>
              <a:t>cantidad de asientos de un vuelo</a:t>
            </a:r>
            <a:endParaRPr lang="es-UY" b="0" dirty="0" smtClean="0">
              <a:solidFill>
                <a:srgbClr val="76A000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ORDEN DE DISPARO DE REGLAS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/>
          </p:cNvSpPr>
          <p:nvPr/>
        </p:nvSpPr>
        <p:spPr>
          <a:xfrm rot="21406659">
            <a:off x="317715" y="427101"/>
            <a:ext cx="8508571" cy="8556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sz="4000" smtClean="0">
                <a:solidFill>
                  <a:srgbClr val="76A000"/>
                </a:solidFill>
                <a:latin typeface="+mn-lt"/>
              </a:rPr>
              <a:t>Ejemplo: </a:t>
            </a:r>
            <a:r>
              <a:rPr lang="en-US" b="0" smtClean="0">
                <a:solidFill>
                  <a:srgbClr val="76A000"/>
                </a:solidFill>
                <a:latin typeface="+mn-lt"/>
              </a:rPr>
              <a:t>cantidad de asientos de un vuelo</a:t>
            </a:r>
            <a:endParaRPr lang="es-UY" b="0" dirty="0" smtClean="0">
              <a:solidFill>
                <a:srgbClr val="76A000"/>
              </a:solidFill>
              <a:latin typeface="+mn-lt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6" y="2641758"/>
            <a:ext cx="8849047" cy="163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ORDEN DE DISPARO DE REGLAS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412776"/>
            <a:ext cx="4935221" cy="487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2"/>
          <p:cNvSpPr txBox="1">
            <a:spLocks/>
          </p:cNvSpPr>
          <p:nvPr/>
        </p:nvSpPr>
        <p:spPr>
          <a:xfrm rot="21406659">
            <a:off x="317715" y="283086"/>
            <a:ext cx="8508571" cy="8556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sz="4000" smtClean="0">
                <a:solidFill>
                  <a:srgbClr val="76A000"/>
                </a:solidFill>
                <a:latin typeface="+mn-lt"/>
              </a:rPr>
              <a:t>Ejemplo: </a:t>
            </a:r>
            <a:r>
              <a:rPr lang="en-US" b="0" smtClean="0">
                <a:solidFill>
                  <a:srgbClr val="76A000"/>
                </a:solidFill>
                <a:latin typeface="+mn-lt"/>
              </a:rPr>
              <a:t>cantidad de asientos de un vuelo</a:t>
            </a:r>
            <a:endParaRPr lang="es-UY" b="0" dirty="0" smtClean="0">
              <a:solidFill>
                <a:srgbClr val="76A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4581128"/>
            <a:ext cx="1116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4400" dirty="0" smtClean="0">
                <a:solidFill>
                  <a:srgbClr val="C00000"/>
                </a:solidFill>
                <a:latin typeface="Cartoon" pitchFamily="2" charset="0"/>
              </a:rPr>
              <a:t>X</a:t>
            </a:r>
            <a:endParaRPr lang="es-UY" sz="4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4118" y="4581128"/>
            <a:ext cx="3168352" cy="1323439"/>
          </a:xfrm>
          <a:prstGeom prst="rect">
            <a:avLst/>
          </a:prstGeom>
          <a:solidFill>
            <a:srgbClr val="FFFFFB"/>
          </a:solidFill>
          <a:ln>
            <a:solidFill>
              <a:srgbClr val="76A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sz="2000" b="1" dirty="0">
                <a:solidFill>
                  <a:srgbClr val="76A000"/>
                </a:solidFill>
                <a:latin typeface="+mn-lt"/>
              </a:rPr>
              <a:t>¡</a:t>
            </a:r>
            <a:r>
              <a:rPr lang="es-UY" sz="2000" b="1" dirty="0" smtClean="0">
                <a:solidFill>
                  <a:srgbClr val="76A000"/>
                </a:solidFill>
                <a:latin typeface="+mn-lt"/>
              </a:rPr>
              <a:t>El error se dispara antes de lo que pretendemos porque la cantidad de asientos es menor que 8 !</a:t>
            </a:r>
            <a:endParaRPr lang="es-UY" sz="2000" b="1" dirty="0">
              <a:solidFill>
                <a:srgbClr val="76A000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ORDEN DE DISPARO DE REGLAS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/>
          </p:cNvSpPr>
          <p:nvPr/>
        </p:nvSpPr>
        <p:spPr>
          <a:xfrm rot="21406659">
            <a:off x="317715" y="427101"/>
            <a:ext cx="8508571" cy="8556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sz="4000" smtClean="0">
                <a:solidFill>
                  <a:srgbClr val="76A000"/>
                </a:solidFill>
                <a:latin typeface="+mn-lt"/>
              </a:rPr>
              <a:t>Ejemplo: </a:t>
            </a:r>
            <a:r>
              <a:rPr lang="en-US" b="0" smtClean="0">
                <a:solidFill>
                  <a:srgbClr val="76A000"/>
                </a:solidFill>
                <a:latin typeface="+mn-lt"/>
              </a:rPr>
              <a:t>cantidad de asientos de un vuelo</a:t>
            </a:r>
            <a:endParaRPr lang="es-UY" b="0" dirty="0" smtClean="0">
              <a:solidFill>
                <a:srgbClr val="76A00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9" y="2552700"/>
            <a:ext cx="8819233" cy="22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1403648" y="3330098"/>
            <a:ext cx="3564000" cy="216000"/>
          </a:xfrm>
          <a:prstGeom prst="roundRect">
            <a:avLst/>
          </a:prstGeom>
          <a:noFill/>
          <a:ln w="28575" cap="flat" cmpd="sng" algn="ctr">
            <a:solidFill>
              <a:srgbClr val="050A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ORDEN DE DISPARO DE REGLAS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/>
          </p:cNvSpPr>
          <p:nvPr/>
        </p:nvSpPr>
        <p:spPr>
          <a:xfrm rot="21406659">
            <a:off x="317715" y="427101"/>
            <a:ext cx="8508571" cy="8556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sz="4000" smtClean="0">
                <a:solidFill>
                  <a:srgbClr val="76A000"/>
                </a:solidFill>
                <a:latin typeface="+mn-lt"/>
              </a:rPr>
              <a:t>Ejemplo: </a:t>
            </a:r>
            <a:r>
              <a:rPr lang="en-US" b="0" smtClean="0">
                <a:solidFill>
                  <a:srgbClr val="76A000"/>
                </a:solidFill>
                <a:latin typeface="+mn-lt"/>
              </a:rPr>
              <a:t>cantidad de asientos de un vuelo</a:t>
            </a:r>
            <a:endParaRPr lang="es-UY" b="0" dirty="0" smtClean="0">
              <a:solidFill>
                <a:srgbClr val="76A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959" y="5117122"/>
            <a:ext cx="2694356" cy="400110"/>
          </a:xfrm>
          <a:prstGeom prst="rect">
            <a:avLst/>
          </a:prstGeom>
          <a:solidFill>
            <a:srgbClr val="FFFFFB"/>
          </a:solidFill>
          <a:ln>
            <a:solidFill>
              <a:srgbClr val="76A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sz="2000" b="1" dirty="0" smtClean="0">
                <a:solidFill>
                  <a:srgbClr val="76A000"/>
                </a:solidFill>
              </a:rPr>
              <a:t>4 asientos registrados</a:t>
            </a:r>
            <a:endParaRPr lang="es-UY" sz="2000" b="1" dirty="0">
              <a:solidFill>
                <a:srgbClr val="76A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2869268" cy="514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7824" y="5805264"/>
            <a:ext cx="1116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Clr>
                <a:srgbClr val="76A000"/>
              </a:buClr>
              <a:buFont typeface="Wingdings" pitchFamily="2" charset="2"/>
              <a:buChar char="ü"/>
            </a:pPr>
            <a:r>
              <a:rPr lang="es-UY" sz="4400" dirty="0">
                <a:solidFill>
                  <a:srgbClr val="C00000"/>
                </a:solidFill>
                <a:latin typeface="Cartoon" pitchFamily="2" charset="0"/>
              </a:rPr>
              <a:t> </a:t>
            </a:r>
            <a:endParaRPr lang="es-UY" sz="4400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ORDEN DE DISPARO DE REGLAS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3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/>
          </p:cNvSpPr>
          <p:nvPr/>
        </p:nvSpPr>
        <p:spPr>
          <a:xfrm rot="21406659">
            <a:off x="320750" y="534972"/>
            <a:ext cx="4670484" cy="8556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sz="4000" smtClean="0">
                <a:solidFill>
                  <a:srgbClr val="76A000"/>
                </a:solidFill>
                <a:latin typeface="+mn-lt"/>
              </a:rPr>
              <a:t>Conclusiones…</a:t>
            </a:r>
            <a:endParaRPr lang="es-UY" dirty="0" smtClean="0">
              <a:solidFill>
                <a:srgbClr val="76A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5679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76A000"/>
              </a:buClr>
              <a:buFont typeface="Wingdings" pitchFamily="2" charset="2"/>
              <a:buChar char="Ø"/>
            </a:pPr>
            <a:r>
              <a:rPr lang="es-UY" sz="2400" dirty="0" smtClean="0">
                <a:latin typeface="+mn-lt"/>
              </a:rPr>
              <a:t>Algunas veces, el momento elegido por </a:t>
            </a:r>
            <a:r>
              <a:rPr lang="es-UY" sz="2400" dirty="0" err="1" smtClean="0">
                <a:latin typeface="+mn-lt"/>
              </a:rPr>
              <a:t>GeneXus</a:t>
            </a:r>
            <a:r>
              <a:rPr lang="es-UY" sz="2400" dirty="0" smtClean="0">
                <a:latin typeface="+mn-lt"/>
              </a:rPr>
              <a:t>  para disparar una regla no es el adecuado</a:t>
            </a:r>
            <a:r>
              <a:rPr lang="es-UY" sz="2000" dirty="0" smtClean="0">
                <a:latin typeface="+mn-lt"/>
              </a:rPr>
              <a:t>.</a:t>
            </a:r>
            <a:endParaRPr lang="es-UY" sz="2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780927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76A000"/>
              </a:buClr>
              <a:buFont typeface="Wingdings" pitchFamily="2" charset="2"/>
              <a:buChar char="Ø"/>
            </a:pPr>
            <a:r>
              <a:rPr lang="es-UY" sz="2400" dirty="0" err="1" smtClean="0">
                <a:latin typeface="+mn-lt"/>
              </a:rPr>
              <a:t>On</a:t>
            </a:r>
            <a:r>
              <a:rPr lang="es-UY" sz="2400" dirty="0" smtClean="0">
                <a:latin typeface="+mn-lt"/>
              </a:rPr>
              <a:t> </a:t>
            </a:r>
            <a:r>
              <a:rPr lang="es-UY" sz="2400" dirty="0" err="1" smtClean="0">
                <a:latin typeface="+mn-lt"/>
              </a:rPr>
              <a:t>AfterLevel</a:t>
            </a:r>
            <a:endParaRPr lang="es-UY" sz="2400" dirty="0" smtClean="0">
              <a:latin typeface="+mn-lt"/>
            </a:endParaRPr>
          </a:p>
          <a:p>
            <a:pPr marL="342900" indent="-342900">
              <a:buClr>
                <a:srgbClr val="76A000"/>
              </a:buClr>
              <a:buFont typeface="Wingdings" pitchFamily="2" charset="2"/>
              <a:buChar char="Ø"/>
            </a:pPr>
            <a:endParaRPr lang="es-UY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534344"/>
            <a:ext cx="313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76A000"/>
              </a:buClr>
              <a:buFont typeface="Wingdings" pitchFamily="2" charset="2"/>
              <a:buChar char="Ø"/>
            </a:pPr>
            <a:r>
              <a:rPr lang="es-UY" sz="2400" dirty="0" err="1" smtClean="0">
                <a:latin typeface="+mn-lt"/>
              </a:rPr>
              <a:t>OnAfterInsert</a:t>
            </a:r>
            <a:endParaRPr lang="es-UY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29309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76A000"/>
              </a:buClr>
              <a:buFont typeface="Wingdings" pitchFamily="2" charset="2"/>
              <a:buChar char="Ø"/>
            </a:pPr>
            <a:r>
              <a:rPr lang="es-UY" sz="2400" dirty="0" err="1" smtClean="0">
                <a:latin typeface="+mn-lt"/>
              </a:rPr>
              <a:t>OnBeforeInsert</a:t>
            </a:r>
            <a:r>
              <a:rPr lang="es-UY" sz="2000" smtClean="0">
                <a:latin typeface="+mn-lt"/>
              </a:rPr>
              <a:t>..</a:t>
            </a:r>
            <a:endParaRPr lang="es-UY" sz="20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ORDEN DE DISPARO DE REGLAS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ctr">
        <a:normAutofit/>
      </a:bodyPr>
      <a:lstStyle>
        <a:defPPr>
          <a:defRPr b="0" i="0" dirty="0" smtClean="0">
            <a:solidFill>
              <a:schemeClr val="bg1">
                <a:lumMod val="9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2191</TotalTime>
  <Words>761</Words>
  <Application>Microsoft Office PowerPoint</Application>
  <PresentationFormat>On-screen Show (4:3)</PresentationFormat>
  <Paragraphs>61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ORDEN DE DISPARO DE REGLAS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macmini-pro macmini</dc:creator>
  <cp:lastModifiedBy>Maia Shuster</cp:lastModifiedBy>
  <cp:revision>179</cp:revision>
  <cp:lastPrinted>2013-05-13T18:08:38Z</cp:lastPrinted>
  <dcterms:created xsi:type="dcterms:W3CDTF">2013-04-25T16:22:53Z</dcterms:created>
  <dcterms:modified xsi:type="dcterms:W3CDTF">2013-06-03T18:21:01Z</dcterms:modified>
</cp:coreProperties>
</file>