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5"/>
  </p:notesMasterIdLst>
  <p:sldIdLst>
    <p:sldId id="256" r:id="rId2"/>
    <p:sldId id="258" r:id="rId3"/>
    <p:sldId id="260" r:id="rId4"/>
    <p:sldId id="263" r:id="rId5"/>
    <p:sldId id="262" r:id="rId6"/>
    <p:sldId id="261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6" r:id="rId29"/>
    <p:sldId id="285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8120-093B-4BDB-9A74-C6605781DEA0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AE9AD-922D-4521-8172-82F9CF424FE5}" type="slidenum">
              <a:rPr lang="es-UY" smtClean="0"/>
              <a:pPr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xmlns="" val="92978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UY" dirty="0" smtClean="0"/>
              <a:t>u</a:t>
            </a:r>
            <a:endParaRPr lang="es-UY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6AE9AD-922D-4521-8172-82F9CF424FE5}" type="slidenum">
              <a:rPr lang="es-UY" smtClean="0"/>
              <a:pPr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xmlns="" val="225695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DC4621B-35E6-4468-975C-C499D465A2BE}" type="datetimeFigureOut">
              <a:rPr lang="es-UY" smtClean="0"/>
              <a:pPr/>
              <a:t>27/08/2013</a:t>
            </a:fld>
            <a:endParaRPr lang="es-UY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UY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C0F65B-C05F-45B5-BE3C-CC494E07CBAF}" type="slidenum">
              <a:rPr lang="es-UY" smtClean="0"/>
              <a:pPr/>
              <a:t>‹Nº›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 smtClean="0"/>
              <a:t>Bases </a:t>
            </a:r>
            <a:r>
              <a:rPr lang="es-UY" smtClean="0"/>
              <a:t>de datos </a:t>
            </a:r>
            <a:r>
              <a:rPr lang="es-UY" dirty="0" smtClean="0"/>
              <a:t>1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Teórico: Diseño Conceptual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418225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Y" dirty="0" smtClean="0"/>
              <a:t>Los conjuntos de </a:t>
            </a:r>
            <a:r>
              <a:rPr lang="es-UY" b="1" dirty="0"/>
              <a:t>e</a:t>
            </a:r>
            <a:r>
              <a:rPr lang="es-UY" b="1" dirty="0" smtClean="0"/>
              <a:t>ntidades</a:t>
            </a:r>
            <a:r>
              <a:rPr lang="es-UY" dirty="0" smtClean="0"/>
              <a:t> se representan con un rectángulo con el nombre, del que “cuelgan” los atributos</a:t>
            </a:r>
          </a:p>
          <a:p>
            <a:endParaRPr lang="es-UY" dirty="0"/>
          </a:p>
          <a:p>
            <a:r>
              <a:rPr lang="es-UY" dirty="0" smtClean="0"/>
              <a:t>Las </a:t>
            </a:r>
            <a:r>
              <a:rPr lang="es-UY" b="1" dirty="0" smtClean="0"/>
              <a:t>relaciones</a:t>
            </a:r>
            <a:r>
              <a:rPr lang="es-UY" dirty="0" smtClean="0"/>
              <a:t> se representan con un rombo con el nombre, del que conecta con el conjunto de entidades que relaciona</a:t>
            </a:r>
          </a:p>
          <a:p>
            <a:endParaRPr lang="es-UY" dirty="0"/>
          </a:p>
          <a:p>
            <a:r>
              <a:rPr lang="es-UY" dirty="0" smtClean="0"/>
              <a:t>Hay un conjunto de </a:t>
            </a:r>
            <a:r>
              <a:rPr lang="es-UY" b="1" dirty="0" smtClean="0"/>
              <a:t>restricciones</a:t>
            </a:r>
            <a:r>
              <a:rPr lang="es-UY" dirty="0" smtClean="0"/>
              <a:t> que se puede imponer sobre el diagrama con diferentes notaciones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Diagrama Entidad-Relación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976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UY" dirty="0" smtClean="0"/>
              <a:t>Identificar los </a:t>
            </a:r>
            <a:r>
              <a:rPr lang="es-UY" b="1" dirty="0" smtClean="0"/>
              <a:t>elementos</a:t>
            </a:r>
            <a:r>
              <a:rPr lang="es-UY" dirty="0" smtClean="0"/>
              <a:t> de la realidad</a:t>
            </a:r>
          </a:p>
          <a:p>
            <a:pPr marL="457200" indent="-457200">
              <a:buFont typeface="+mj-lt"/>
              <a:buAutoNum type="arabicPeriod"/>
            </a:pPr>
            <a:endParaRPr lang="es-UY" dirty="0" smtClean="0"/>
          </a:p>
          <a:p>
            <a:pPr marL="457200" indent="-457200">
              <a:buFont typeface="+mj-lt"/>
              <a:buAutoNum type="arabicPeriod"/>
            </a:pPr>
            <a:r>
              <a:rPr lang="es-UY" dirty="0" smtClean="0"/>
              <a:t>Identificar las </a:t>
            </a:r>
            <a:r>
              <a:rPr lang="es-UY" b="1" dirty="0" smtClean="0"/>
              <a:t>relaciones</a:t>
            </a:r>
            <a:r>
              <a:rPr lang="es-UY" dirty="0" smtClean="0"/>
              <a:t> entre los elementos</a:t>
            </a:r>
          </a:p>
          <a:p>
            <a:pPr marL="457200" indent="-457200">
              <a:buFont typeface="+mj-lt"/>
              <a:buAutoNum type="arabicPeriod"/>
            </a:pPr>
            <a:endParaRPr lang="es-UY" dirty="0" smtClean="0"/>
          </a:p>
          <a:p>
            <a:pPr marL="457200" indent="-457200">
              <a:buFont typeface="+mj-lt"/>
              <a:buAutoNum type="arabicPeriod"/>
            </a:pPr>
            <a:r>
              <a:rPr lang="es-UY" dirty="0" smtClean="0"/>
              <a:t>Representar las </a:t>
            </a:r>
            <a:r>
              <a:rPr lang="es-UY" b="1" dirty="0" smtClean="0"/>
              <a:t>propiedades</a:t>
            </a:r>
            <a:r>
              <a:rPr lang="es-UY" dirty="0" smtClean="0"/>
              <a:t> que interesan de nuestros elementos identificados</a:t>
            </a:r>
          </a:p>
          <a:p>
            <a:pPr marL="457200" indent="-457200">
              <a:buFont typeface="+mj-lt"/>
              <a:buAutoNum type="arabicPeriod"/>
            </a:pPr>
            <a:endParaRPr lang="es-UY" dirty="0" smtClean="0"/>
          </a:p>
          <a:p>
            <a:pPr marL="457200" indent="-457200">
              <a:buFont typeface="+mj-lt"/>
              <a:buAutoNum type="arabicPeriod"/>
            </a:pPr>
            <a:r>
              <a:rPr lang="es-UY" dirty="0" smtClean="0"/>
              <a:t>Determinar otras </a:t>
            </a:r>
            <a:r>
              <a:rPr lang="es-UY" b="1" dirty="0" smtClean="0"/>
              <a:t>restricciones</a:t>
            </a:r>
            <a:r>
              <a:rPr lang="es-UY" dirty="0" smtClean="0"/>
              <a:t> que deseamos imponer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Pasos para aplicar un modelo de datos a una determinada realidad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3243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1412776"/>
            <a:ext cx="7467600" cy="4861836"/>
          </a:xfr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Ejemplo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1980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 un elemento distinguible de nuestra realidad</a:t>
            </a:r>
          </a:p>
          <a:p>
            <a:pPr marL="0" indent="0">
              <a:buNone/>
            </a:pPr>
            <a:endParaRPr lang="es-UY" dirty="0" smtClean="0"/>
          </a:p>
          <a:p>
            <a:r>
              <a:rPr lang="es-UY" dirty="0" smtClean="0"/>
              <a:t>Las entidades se agrupan en conjuntos de entidades o tipos de entidades</a:t>
            </a:r>
          </a:p>
          <a:p>
            <a:endParaRPr lang="es-UY" dirty="0"/>
          </a:p>
          <a:p>
            <a:r>
              <a:rPr lang="es-UY" dirty="0" smtClean="0"/>
              <a:t>Ejemplo:</a:t>
            </a:r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Entidades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83150" y="3789040"/>
            <a:ext cx="1656184" cy="11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062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Es una propiedad de una entidad o relación</a:t>
            </a:r>
          </a:p>
          <a:p>
            <a:endParaRPr lang="es-UY" dirty="0"/>
          </a:p>
          <a:p>
            <a:r>
              <a:rPr lang="es-UY" dirty="0" smtClean="0"/>
              <a:t>Tipos de atributos:</a:t>
            </a:r>
          </a:p>
          <a:p>
            <a:pPr lvl="1"/>
            <a:r>
              <a:rPr lang="es-UY" b="1" dirty="0" smtClean="0"/>
              <a:t>Simples</a:t>
            </a:r>
            <a:r>
              <a:rPr lang="es-UY" dirty="0" smtClean="0"/>
              <a:t>: Tiene un único valor para una entidad particular</a:t>
            </a:r>
          </a:p>
          <a:p>
            <a:pPr lvl="1"/>
            <a:r>
              <a:rPr lang="es-UY" b="1" dirty="0" smtClean="0"/>
              <a:t>Estructurados (compuestos)</a:t>
            </a:r>
            <a:r>
              <a:rPr lang="es-UY" dirty="0" smtClean="0"/>
              <a:t>: </a:t>
            </a:r>
            <a:r>
              <a:rPr lang="es-UY" dirty="0" smtClean="0"/>
              <a:t>Permite representar atributos </a:t>
            </a:r>
            <a:r>
              <a:rPr lang="es-UY" dirty="0" smtClean="0"/>
              <a:t>compuestos. </a:t>
            </a:r>
            <a:r>
              <a:rPr lang="es-UY" dirty="0" err="1" smtClean="0"/>
              <a:t>Ej</a:t>
            </a:r>
            <a:r>
              <a:rPr lang="es-UY" dirty="0" smtClean="0"/>
              <a:t>: dirección</a:t>
            </a:r>
            <a:endParaRPr lang="es-UY" dirty="0" smtClean="0"/>
          </a:p>
          <a:p>
            <a:pPr lvl="1"/>
            <a:r>
              <a:rPr lang="es-UY" b="1" dirty="0" smtClean="0"/>
              <a:t>Multivalorados</a:t>
            </a:r>
            <a:r>
              <a:rPr lang="es-UY" dirty="0" smtClean="0"/>
              <a:t>: Puede tener un conjunto de valores para una entidad </a:t>
            </a:r>
            <a:r>
              <a:rPr lang="es-UY" dirty="0" smtClean="0"/>
              <a:t>particular. </a:t>
            </a:r>
            <a:r>
              <a:rPr lang="es-UY" dirty="0" err="1" smtClean="0"/>
              <a:t>Ej</a:t>
            </a:r>
            <a:r>
              <a:rPr lang="es-UY" dirty="0" smtClean="0"/>
              <a:t>: teléfonos</a:t>
            </a:r>
            <a:endParaRPr lang="es-UY" dirty="0" smtClean="0"/>
          </a:p>
          <a:p>
            <a:pPr lvl="1"/>
            <a:endParaRPr lang="es-UY" b="1" dirty="0"/>
          </a:p>
          <a:p>
            <a:r>
              <a:rPr lang="es-UY" dirty="0" smtClean="0"/>
              <a:t>Ejemplo:</a:t>
            </a:r>
          </a:p>
          <a:p>
            <a:pPr lvl="1"/>
            <a:endParaRPr lang="es-UY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Atributos</a:t>
            </a:r>
            <a:endParaRPr lang="es-U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157192"/>
            <a:ext cx="3024336" cy="1402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30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Y" dirty="0" smtClean="0"/>
              <a:t>Un atributo es determinante cuando no pueden existir dos entidades en el conjunto que tengan el mismo valor en ese atributo</a:t>
            </a:r>
          </a:p>
          <a:p>
            <a:endParaRPr lang="es-UY" dirty="0"/>
          </a:p>
          <a:p>
            <a:r>
              <a:rPr lang="es-UY" dirty="0" smtClean="0"/>
              <a:t>Las entidades del conjunto se pueden </a:t>
            </a:r>
            <a:r>
              <a:rPr lang="es-UY" b="1" dirty="0" smtClean="0"/>
              <a:t>identificar</a:t>
            </a:r>
            <a:r>
              <a:rPr lang="es-UY" dirty="0" smtClean="0"/>
              <a:t> mediante los valores de ese atributo</a:t>
            </a:r>
          </a:p>
          <a:p>
            <a:endParaRPr lang="es-UY" dirty="0"/>
          </a:p>
          <a:p>
            <a:r>
              <a:rPr lang="es-UY" dirty="0" smtClean="0"/>
              <a:t>Es una restricción porque dice cuáles conjuntos de entidades son instancias válidas para este esquema y cuáles no lo son</a:t>
            </a:r>
          </a:p>
          <a:p>
            <a:endParaRPr lang="es-UY" dirty="0"/>
          </a:p>
          <a:p>
            <a:r>
              <a:rPr lang="es-UY" dirty="0" smtClean="0"/>
              <a:t>Ejemplo:</a:t>
            </a:r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Atributos determinantes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5461128"/>
            <a:ext cx="2016224" cy="10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759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 un conjunto de </a:t>
            </a:r>
            <a:r>
              <a:rPr lang="es-UY" dirty="0" smtClean="0"/>
              <a:t>parejas de entidades.</a:t>
            </a:r>
            <a:endParaRPr lang="es-UY" dirty="0" smtClean="0"/>
          </a:p>
          <a:p>
            <a:endParaRPr lang="es-UY" dirty="0"/>
          </a:p>
          <a:p>
            <a:r>
              <a:rPr lang="es-UY" dirty="0" smtClean="0"/>
              <a:t>Se representa con un rombo que une las entidades que participan de la relación</a:t>
            </a:r>
          </a:p>
          <a:p>
            <a:endParaRPr lang="es-UY" dirty="0"/>
          </a:p>
          <a:p>
            <a:r>
              <a:rPr lang="es-UY" dirty="0" smtClean="0"/>
              <a:t>Ejemplo: 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Relaciones</a:t>
            </a:r>
            <a:endParaRPr lang="es-U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544616" cy="164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29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2000" dirty="0" smtClean="0"/>
              <a:t>Cardinalidad</a:t>
            </a:r>
          </a:p>
          <a:p>
            <a:r>
              <a:rPr lang="es-UY" sz="2000" dirty="0" smtClean="0"/>
              <a:t>Totalidad</a:t>
            </a:r>
          </a:p>
          <a:p>
            <a:r>
              <a:rPr lang="es-UY" sz="2000" dirty="0" smtClean="0"/>
              <a:t>Restricciones No Estructurales</a:t>
            </a:r>
          </a:p>
          <a:p>
            <a:endParaRPr lang="es-UY" sz="2000" b="1" dirty="0"/>
          </a:p>
          <a:p>
            <a:r>
              <a:rPr lang="es-UY" sz="2000" dirty="0" smtClean="0"/>
              <a:t>Ejemplo:</a:t>
            </a:r>
          </a:p>
          <a:p>
            <a:pPr marL="0" indent="0">
              <a:buNone/>
            </a:pPr>
            <a:endParaRPr lang="es-UY" b="1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Restricciones sobre relaciones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3501008"/>
            <a:ext cx="5832648" cy="29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70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1800" b="1" dirty="0" smtClean="0"/>
              <a:t>Ejemplo</a:t>
            </a:r>
            <a:r>
              <a:rPr lang="es-UY" sz="1800" dirty="0" smtClean="0"/>
              <a:t>: Cada paciente puede ser atendido por más de un médico, y a su vez cada médico atenderá varios pacientes. Interesa conocer las fechas de las atenciones.</a:t>
            </a:r>
          </a:p>
          <a:p>
            <a:pPr marL="0" indent="0">
              <a:buNone/>
            </a:pPr>
            <a:endParaRPr lang="es-UY" sz="1800" dirty="0"/>
          </a:p>
          <a:p>
            <a:r>
              <a:rPr lang="es-UY" sz="1800" dirty="0" smtClean="0"/>
              <a:t>No es un atributo de los médicos porque depende de los pacientes</a:t>
            </a:r>
          </a:p>
          <a:p>
            <a:r>
              <a:rPr lang="es-UY" sz="1800" dirty="0"/>
              <a:t>N</a:t>
            </a:r>
            <a:r>
              <a:rPr lang="es-UY" sz="1800" dirty="0" smtClean="0"/>
              <a:t>o es un atributo de los pacientes porque depende de los médicos</a:t>
            </a:r>
          </a:p>
          <a:p>
            <a:r>
              <a:rPr lang="es-UY" sz="1800" dirty="0" smtClean="0"/>
              <a:t>Es un </a:t>
            </a:r>
            <a:r>
              <a:rPr lang="es-UY" sz="1800" b="1" dirty="0" smtClean="0"/>
              <a:t>atributo de la relación</a:t>
            </a:r>
            <a:endParaRPr lang="es-UY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Atributos de relaciones</a:t>
            </a:r>
            <a:endParaRPr lang="es-UY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87382" y="4077072"/>
            <a:ext cx="6048672" cy="172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71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sz="1800" b="1" dirty="0" smtClean="0"/>
              <a:t>Ejemplo</a:t>
            </a:r>
            <a:r>
              <a:rPr lang="es-UY" sz="1800" dirty="0" smtClean="0"/>
              <a:t>: En una empresa existen funcionarios y se sabe que unos son funcionarios de otros. Un funcionario puede ser jefe de varios funcionarios y un subordinado es controlado por un único jefe.</a:t>
            </a:r>
          </a:p>
          <a:p>
            <a:endParaRPr lang="es-UY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Autorelaciones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2852936"/>
            <a:ext cx="2567067" cy="25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639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Y" dirty="0" smtClean="0"/>
              <a:t>Primera etapa en el diseño de una BD</a:t>
            </a:r>
          </a:p>
          <a:p>
            <a:pPr lvl="1"/>
            <a:r>
              <a:rPr lang="es-UY" dirty="0" smtClean="0"/>
              <a:t>Sub-etapas:</a:t>
            </a:r>
          </a:p>
          <a:p>
            <a:pPr lvl="2"/>
            <a:r>
              <a:rPr lang="es-UY" dirty="0" smtClean="0"/>
              <a:t>Estudio del problema real</a:t>
            </a:r>
          </a:p>
          <a:p>
            <a:pPr lvl="2"/>
            <a:r>
              <a:rPr lang="es-UY" dirty="0" smtClean="0"/>
              <a:t>Especificación usando un lenguaje de muy alto nivel</a:t>
            </a:r>
          </a:p>
          <a:p>
            <a:pPr lvl="2"/>
            <a:r>
              <a:rPr lang="es-UY" dirty="0" smtClean="0"/>
              <a:t>Validar el resultado</a:t>
            </a:r>
          </a:p>
          <a:p>
            <a:pPr marL="0" indent="0">
              <a:buNone/>
            </a:pPr>
            <a:endParaRPr lang="es-UY" dirty="0" smtClean="0"/>
          </a:p>
          <a:p>
            <a:r>
              <a:rPr lang="es-UY" dirty="0" smtClean="0"/>
              <a:t>Actividad en la cual se construyen esquemas conceptuales de una realidad</a:t>
            </a:r>
          </a:p>
          <a:p>
            <a:endParaRPr lang="es-UY" dirty="0"/>
          </a:p>
          <a:p>
            <a:r>
              <a:rPr lang="es-UY" b="1" dirty="0" smtClean="0"/>
              <a:t>Modelos Conceptuales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Son modelos de datos de muy alto nivel</a:t>
            </a:r>
          </a:p>
          <a:p>
            <a:pPr lvl="1"/>
            <a:r>
              <a:rPr lang="es-UY" dirty="0" smtClean="0"/>
              <a:t>En general se concentran en las estructuras y restricciones de integridad</a:t>
            </a:r>
          </a:p>
          <a:p>
            <a:pPr lvl="1"/>
            <a:r>
              <a:rPr lang="es-UY" dirty="0" smtClean="0"/>
              <a:t>Suelen tener una representación gráfica asociada</a:t>
            </a:r>
          </a:p>
          <a:p>
            <a:pPr lvl="1"/>
            <a:r>
              <a:rPr lang="es-UY" dirty="0" smtClean="0"/>
              <a:t>Ejemplos:</a:t>
            </a:r>
          </a:p>
          <a:p>
            <a:pPr lvl="2"/>
            <a:r>
              <a:rPr lang="es-UY" dirty="0" smtClean="0"/>
              <a:t>Modelo Entidad-Relación (1976)</a:t>
            </a:r>
          </a:p>
          <a:p>
            <a:pPr lvl="2"/>
            <a:r>
              <a:rPr lang="es-UY" dirty="0" smtClean="0"/>
              <a:t>Modelo ER Extendidos (80’s y 90’s)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Modelado Conceptual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57826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1800" b="1" dirty="0" smtClean="0"/>
              <a:t>Ejemplo</a:t>
            </a:r>
            <a:r>
              <a:rPr lang="es-UY" sz="1800" dirty="0" smtClean="0"/>
              <a:t>: Una empresa de construcción, a partir del diseño de sus proyectos, realiza documentos de requerimientos de materiales. Todo requerimiento da origen a uno o más pedidos de compra. Se desea modelar qué requerimientos solicitan qué materiales originando que pedidos.</a:t>
            </a:r>
          </a:p>
          <a:p>
            <a:endParaRPr lang="es-UY" sz="1800" dirty="0"/>
          </a:p>
          <a:p>
            <a:endParaRPr lang="es-UY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Relaciones múltiples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8544" y="3573016"/>
            <a:ext cx="5616624" cy="159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45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Representa asociaciones entre elementos de relaciones y de otros conjuntos de entidades</a:t>
            </a:r>
          </a:p>
          <a:p>
            <a:endParaRPr lang="es-UY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Agregaciones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2636912"/>
            <a:ext cx="5447943" cy="28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7529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1800" b="1" dirty="0" smtClean="0"/>
              <a:t>Ejemplo</a:t>
            </a:r>
            <a:r>
              <a:rPr lang="es-UY" sz="1800" dirty="0" smtClean="0"/>
              <a:t>: </a:t>
            </a:r>
            <a:r>
              <a:rPr lang="es-UY" sz="1800" dirty="0"/>
              <a:t>En los hoteles trabajan empleados, éstos se identifican por su documento (formado por el tipo, </a:t>
            </a:r>
            <a:r>
              <a:rPr lang="es-UY" sz="1800" dirty="0" smtClean="0"/>
              <a:t>país y </a:t>
            </a:r>
            <a:r>
              <a:rPr lang="es-UY" sz="1800" dirty="0"/>
              <a:t>número). </a:t>
            </a:r>
            <a:r>
              <a:rPr lang="es-UY" sz="1800" dirty="0" smtClean="0"/>
              <a:t>Además</a:t>
            </a:r>
            <a:r>
              <a:rPr lang="es-UY" sz="1800" dirty="0"/>
              <a:t>, </a:t>
            </a:r>
            <a:r>
              <a:rPr lang="es-UY" sz="1800" dirty="0" smtClean="0"/>
              <a:t>se conoce </a:t>
            </a:r>
            <a:r>
              <a:rPr lang="es-UY" sz="1800" dirty="0"/>
              <a:t>su nombre, apellido y </a:t>
            </a:r>
            <a:r>
              <a:rPr lang="es-UY" sz="1800" dirty="0" smtClean="0"/>
              <a:t>teléfono. Los </a:t>
            </a:r>
            <a:r>
              <a:rPr lang="es-UY" sz="1800" dirty="0"/>
              <a:t>empleados pueden ser administrativos o de servicio. De los administrativos interesa registrar </a:t>
            </a:r>
            <a:r>
              <a:rPr lang="es-UY" sz="1800" dirty="0" smtClean="0"/>
              <a:t>los idiomas </a:t>
            </a:r>
            <a:r>
              <a:rPr lang="es-UY" sz="1800" dirty="0"/>
              <a:t>que </a:t>
            </a:r>
            <a:r>
              <a:rPr lang="es-UY" sz="1800" dirty="0" smtClean="0"/>
              <a:t>sabe hablar.</a:t>
            </a:r>
          </a:p>
          <a:p>
            <a:endParaRPr lang="es-UY" sz="1800" dirty="0"/>
          </a:p>
          <a:p>
            <a:endParaRPr lang="es-UY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Especializaciones</a:t>
            </a:r>
            <a:endParaRPr lang="es-UY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04262" y="3212976"/>
            <a:ext cx="4752528" cy="287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40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sz="1800" b="1" dirty="0" smtClean="0"/>
              <a:t>Ejemplo</a:t>
            </a:r>
            <a:r>
              <a:rPr lang="es-UY" sz="1800" dirty="0" smtClean="0"/>
              <a:t>: Cada </a:t>
            </a:r>
            <a:r>
              <a:rPr lang="es-UY" sz="1800" dirty="0"/>
              <a:t>hospital tiene varias salas. Cada una de ellas pertenece a un solo hospital. </a:t>
            </a:r>
            <a:r>
              <a:rPr lang="es-UY" sz="1800" dirty="0" smtClean="0"/>
              <a:t>En distintos </a:t>
            </a:r>
            <a:r>
              <a:rPr lang="es-UY" sz="1800" dirty="0"/>
              <a:t>hospitales puede haber salas con el mismo código, pero esto no puede </a:t>
            </a:r>
            <a:r>
              <a:rPr lang="es-UY" sz="1800" dirty="0" smtClean="0"/>
              <a:t>ocurrir dentro </a:t>
            </a:r>
            <a:r>
              <a:rPr lang="es-UY" sz="1800" dirty="0"/>
              <a:t>de un hospital</a:t>
            </a:r>
            <a:r>
              <a:rPr lang="es-UY" sz="1800" dirty="0" smtClean="0"/>
              <a:t>. (También se puede marcar con un rectángulo doble)</a:t>
            </a:r>
            <a:endParaRPr lang="es-UY" sz="1800" dirty="0" smtClean="0"/>
          </a:p>
          <a:p>
            <a:endParaRPr lang="es-UY" sz="1800" dirty="0"/>
          </a:p>
          <a:p>
            <a:endParaRPr lang="es-UY" sz="18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Entidades débiles</a:t>
            </a:r>
            <a:endParaRPr lang="es-UY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3140968"/>
            <a:ext cx="671019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34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UY" b="1" dirty="0" smtClean="0"/>
              <a:t>MER</a:t>
            </a:r>
            <a:r>
              <a:rPr lang="es-UY" dirty="0" smtClean="0"/>
              <a:t>:</a:t>
            </a:r>
          </a:p>
          <a:p>
            <a:pPr lvl="1"/>
            <a:r>
              <a:rPr lang="es-UY" dirty="0"/>
              <a:t>Se utiliza para modelado conceptual</a:t>
            </a:r>
          </a:p>
          <a:p>
            <a:pPr lvl="1"/>
            <a:r>
              <a:rPr lang="es-UY" dirty="0" smtClean="0"/>
              <a:t>Cada rectángulo representa un conjunto de entidades</a:t>
            </a:r>
          </a:p>
          <a:p>
            <a:pPr lvl="1"/>
            <a:r>
              <a:rPr lang="es-UY" dirty="0" smtClean="0"/>
              <a:t>Si dos entidades tienen los mismos valores en todos sus atributos, son la misma entidad</a:t>
            </a:r>
          </a:p>
          <a:p>
            <a:pPr lvl="1"/>
            <a:r>
              <a:rPr lang="es-UY" dirty="0" smtClean="0"/>
              <a:t>Representa los aspectos estáticos del sistema</a:t>
            </a:r>
          </a:p>
          <a:p>
            <a:pPr lvl="1"/>
            <a:endParaRPr lang="es-UY" dirty="0"/>
          </a:p>
          <a:p>
            <a:r>
              <a:rPr lang="es-UY" b="1" dirty="0" smtClean="0"/>
              <a:t>UML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Se utiliza para modelo conceptual y diseño lógico</a:t>
            </a:r>
          </a:p>
          <a:p>
            <a:pPr lvl="1"/>
            <a:r>
              <a:rPr lang="es-UY" dirty="0" smtClean="0"/>
              <a:t>Cada rectángulo representa un conjunto de objetos</a:t>
            </a:r>
          </a:p>
          <a:p>
            <a:pPr lvl="1"/>
            <a:r>
              <a:rPr lang="es-UY" dirty="0" smtClean="0"/>
              <a:t>Cada objeto tiene atributos y métodos</a:t>
            </a:r>
          </a:p>
          <a:p>
            <a:pPr lvl="1"/>
            <a:r>
              <a:rPr lang="es-UY" dirty="0" smtClean="0"/>
              <a:t>Cada objeto es diferente de cualquier otro objeto de su misma clase</a:t>
            </a:r>
          </a:p>
          <a:p>
            <a:pPr lvl="1"/>
            <a:r>
              <a:rPr lang="es-UY" dirty="0" smtClean="0"/>
              <a:t>Representa los aspectos estáticos pero hay métodos que  representan aspectos dinámicos del sistema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MER vs UML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9481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Para asegurar la calidad de los esquemas conceptuales se define un conjunto de propiedades que se deben chequear durante y al final de su desarrollo:</a:t>
            </a:r>
          </a:p>
          <a:p>
            <a:pPr lvl="1"/>
            <a:r>
              <a:rPr lang="es-UY" b="1" dirty="0" smtClean="0"/>
              <a:t>Completitud</a:t>
            </a:r>
            <a:endParaRPr lang="es-UY" dirty="0" smtClean="0"/>
          </a:p>
          <a:p>
            <a:pPr lvl="1"/>
            <a:r>
              <a:rPr lang="es-UY" b="1" dirty="0" smtClean="0"/>
              <a:t>Correctitud</a:t>
            </a:r>
            <a:endParaRPr lang="es-UY" dirty="0" smtClean="0"/>
          </a:p>
          <a:p>
            <a:pPr lvl="1"/>
            <a:r>
              <a:rPr lang="es-UY" b="1" dirty="0" smtClean="0"/>
              <a:t>Minimalidad</a:t>
            </a:r>
            <a:endParaRPr lang="es-UY" dirty="0" smtClean="0"/>
          </a:p>
          <a:p>
            <a:pPr lvl="1"/>
            <a:r>
              <a:rPr lang="es-UY" b="1" dirty="0" smtClean="0"/>
              <a:t>Expresividad</a:t>
            </a:r>
            <a:endParaRPr lang="es-UY" dirty="0" smtClean="0"/>
          </a:p>
          <a:p>
            <a:pPr lvl="1"/>
            <a:r>
              <a:rPr lang="es-UY" b="1" dirty="0" smtClean="0"/>
              <a:t>Explicitud</a:t>
            </a:r>
            <a:endParaRPr lang="es-UY" dirty="0" smtClean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Calidad de esquemas conceptuales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9813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Un esquema es completo cuando representa todas las características relevantes del problema</a:t>
            </a:r>
          </a:p>
          <a:p>
            <a:pPr marL="0" indent="0">
              <a:buNone/>
            </a:pPr>
            <a:endParaRPr lang="es-UY" dirty="0" smtClean="0"/>
          </a:p>
          <a:p>
            <a:r>
              <a:rPr lang="es-UY" dirty="0" smtClean="0"/>
              <a:t>Chequeo:</a:t>
            </a:r>
          </a:p>
          <a:p>
            <a:pPr lvl="1"/>
            <a:r>
              <a:rPr lang="es-UY" dirty="0" smtClean="0"/>
              <a:t>Controlar </a:t>
            </a:r>
            <a:r>
              <a:rPr lang="es-UY" dirty="0"/>
              <a:t>que todos los conceptos del </a:t>
            </a:r>
            <a:r>
              <a:rPr lang="es-UY" dirty="0" smtClean="0"/>
              <a:t>problema estén </a:t>
            </a:r>
            <a:r>
              <a:rPr lang="es-UY" dirty="0"/>
              <a:t>representados en alguna parte </a:t>
            </a:r>
            <a:r>
              <a:rPr lang="es-UY" dirty="0" smtClean="0"/>
              <a:t>del esquema</a:t>
            </a:r>
            <a:endParaRPr lang="es-UY" dirty="0"/>
          </a:p>
          <a:p>
            <a:pPr lvl="1"/>
            <a:r>
              <a:rPr lang="es-UY" dirty="0" smtClean="0"/>
              <a:t>Controlar </a:t>
            </a:r>
            <a:r>
              <a:rPr lang="es-UY" dirty="0"/>
              <a:t>que todos los requerimientos </a:t>
            </a:r>
            <a:r>
              <a:rPr lang="es-UY" dirty="0" smtClean="0"/>
              <a:t>sean realizables </a:t>
            </a:r>
            <a:r>
              <a:rPr lang="es-UY" dirty="0"/>
              <a:t>con el </a:t>
            </a:r>
            <a:r>
              <a:rPr lang="es-UY" dirty="0" smtClean="0"/>
              <a:t>esquema</a:t>
            </a:r>
            <a:endParaRPr lang="es-UY" dirty="0"/>
          </a:p>
          <a:p>
            <a:pPr lvl="1"/>
            <a:r>
              <a:rPr lang="es-UY" dirty="0" smtClean="0"/>
              <a:t>Leer </a:t>
            </a:r>
            <a:r>
              <a:rPr lang="es-UY" dirty="0"/>
              <a:t>el resultado y compararlo con </a:t>
            </a:r>
            <a:r>
              <a:rPr lang="es-UY" dirty="0" smtClean="0"/>
              <a:t>la descripción </a:t>
            </a:r>
            <a:r>
              <a:rPr lang="es-UY" dirty="0"/>
              <a:t>original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Completitud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26063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Hay dos tipos:</a:t>
            </a:r>
          </a:p>
          <a:p>
            <a:pPr lvl="1"/>
            <a:r>
              <a:rPr lang="es-UY" b="1" dirty="0"/>
              <a:t>Sintáctica</a:t>
            </a:r>
            <a:r>
              <a:rPr lang="es-UY" dirty="0"/>
              <a:t>: Habla de la forma en que </a:t>
            </a:r>
            <a:r>
              <a:rPr lang="es-UY" dirty="0" smtClean="0"/>
              <a:t>se especifica </a:t>
            </a:r>
            <a:r>
              <a:rPr lang="es-UY" dirty="0"/>
              <a:t>el esquema con respecto al </a:t>
            </a:r>
            <a:r>
              <a:rPr lang="es-UY" dirty="0" smtClean="0"/>
              <a:t>lenguaje usado </a:t>
            </a:r>
            <a:r>
              <a:rPr lang="es-UY" dirty="0"/>
              <a:t>para hacer esa </a:t>
            </a:r>
            <a:r>
              <a:rPr lang="es-UY" dirty="0" smtClean="0"/>
              <a:t>especificación</a:t>
            </a:r>
          </a:p>
          <a:p>
            <a:pPr lvl="1"/>
            <a:r>
              <a:rPr lang="es-UY" b="1" dirty="0" smtClean="0"/>
              <a:t>Semántica</a:t>
            </a:r>
            <a:r>
              <a:rPr lang="es-UY" dirty="0"/>
              <a:t>: Habla de la forma en que </a:t>
            </a:r>
            <a:r>
              <a:rPr lang="es-UY" dirty="0" smtClean="0"/>
              <a:t>la especificación </a:t>
            </a:r>
            <a:r>
              <a:rPr lang="es-UY" dirty="0"/>
              <a:t>representa el </a:t>
            </a:r>
            <a:r>
              <a:rPr lang="es-UY" dirty="0" smtClean="0"/>
              <a:t>problema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Correctitud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126423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Un esquema </a:t>
            </a:r>
            <a:r>
              <a:rPr lang="es-UY" dirty="0" smtClean="0"/>
              <a:t>es correcto sintácticamente</a:t>
            </a:r>
            <a:r>
              <a:rPr lang="es-UY" i="1" dirty="0"/>
              <a:t> </a:t>
            </a:r>
            <a:r>
              <a:rPr lang="es-UY" dirty="0" smtClean="0"/>
              <a:t>cuando </a:t>
            </a:r>
            <a:r>
              <a:rPr lang="es-UY" dirty="0"/>
              <a:t>las distintas partes de éste </a:t>
            </a:r>
            <a:r>
              <a:rPr lang="es-UY" dirty="0" smtClean="0"/>
              <a:t>están construidas </a:t>
            </a:r>
            <a:r>
              <a:rPr lang="es-UY" dirty="0"/>
              <a:t>correctamente con respecto </a:t>
            </a:r>
            <a:r>
              <a:rPr lang="es-UY" dirty="0" smtClean="0"/>
              <a:t>al lenguaje utilizado</a:t>
            </a:r>
          </a:p>
          <a:p>
            <a:endParaRPr lang="es-UY" dirty="0"/>
          </a:p>
          <a:p>
            <a:r>
              <a:rPr lang="es-UY" dirty="0" smtClean="0"/>
              <a:t>Ejemplo: </a:t>
            </a:r>
            <a:r>
              <a:rPr lang="es-UY" dirty="0"/>
              <a:t>Las agregaciones se construyen sobre </a:t>
            </a:r>
            <a:r>
              <a:rPr lang="es-UY" dirty="0" smtClean="0"/>
              <a:t>una relación</a:t>
            </a:r>
            <a:r>
              <a:rPr lang="es-UY" dirty="0"/>
              <a:t>, no sobre dos entidades cualesquiera u </a:t>
            </a:r>
            <a:r>
              <a:rPr lang="es-UY" dirty="0" smtClean="0"/>
              <a:t>otra cosa</a:t>
            </a:r>
          </a:p>
          <a:p>
            <a:endParaRPr lang="es-UY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Correctitud sintáctica</a:t>
            </a:r>
            <a:endParaRPr lang="es-UY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509120"/>
            <a:ext cx="4403204" cy="130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1815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Chequear:</a:t>
            </a:r>
          </a:p>
          <a:p>
            <a:pPr lvl="1"/>
            <a:r>
              <a:rPr lang="es-UY" dirty="0" smtClean="0"/>
              <a:t>Existencia </a:t>
            </a:r>
            <a:r>
              <a:rPr lang="es-UY" dirty="0"/>
              <a:t>de cardinalidades en cada </a:t>
            </a:r>
            <a:r>
              <a:rPr lang="es-UY" dirty="0" smtClean="0"/>
              <a:t>relación</a:t>
            </a:r>
          </a:p>
          <a:p>
            <a:pPr lvl="1"/>
            <a:r>
              <a:rPr lang="es-UY" dirty="0" smtClean="0"/>
              <a:t>Existencia </a:t>
            </a:r>
            <a:r>
              <a:rPr lang="es-UY" dirty="0"/>
              <a:t>de atributos determinantes en </a:t>
            </a:r>
            <a:r>
              <a:rPr lang="es-UY" dirty="0" smtClean="0"/>
              <a:t>cada entidad</a:t>
            </a:r>
            <a:r>
              <a:rPr lang="es-UY" dirty="0"/>
              <a:t>. Si no existen, entonces verificar </a:t>
            </a:r>
            <a:r>
              <a:rPr lang="es-UY" dirty="0" smtClean="0"/>
              <a:t>que sea </a:t>
            </a:r>
            <a:r>
              <a:rPr lang="es-UY" dirty="0"/>
              <a:t>entidad débil con respecto a </a:t>
            </a:r>
            <a:r>
              <a:rPr lang="es-UY" dirty="0" smtClean="0"/>
              <a:t>otra</a:t>
            </a:r>
            <a:endParaRPr lang="es-UY" dirty="0"/>
          </a:p>
          <a:p>
            <a:pPr lvl="1"/>
            <a:r>
              <a:rPr lang="es-UY" dirty="0" smtClean="0"/>
              <a:t>Existencia </a:t>
            </a:r>
            <a:r>
              <a:rPr lang="es-UY" dirty="0"/>
              <a:t>de una y sólo una relación y </a:t>
            </a:r>
            <a:r>
              <a:rPr lang="es-UY" dirty="0" smtClean="0"/>
              <a:t>todas las </a:t>
            </a:r>
            <a:r>
              <a:rPr lang="es-UY" dirty="0"/>
              <a:t>entidades que intervienen en la </a:t>
            </a:r>
            <a:r>
              <a:rPr lang="es-UY" dirty="0" smtClean="0"/>
              <a:t>misma dentro </a:t>
            </a:r>
            <a:r>
              <a:rPr lang="es-UY" dirty="0"/>
              <a:t>de cada </a:t>
            </a:r>
            <a:r>
              <a:rPr lang="es-UY" dirty="0" smtClean="0"/>
              <a:t>agregación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Correctitud sintáctica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35049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Y" b="1" dirty="0" smtClean="0"/>
              <a:t>Conjuntos</a:t>
            </a:r>
            <a:r>
              <a:rPr lang="es-UY" dirty="0" smtClean="0"/>
              <a:t>: </a:t>
            </a:r>
          </a:p>
          <a:p>
            <a:pPr lvl="1"/>
            <a:r>
              <a:rPr lang="es-UY" dirty="0" smtClean="0"/>
              <a:t>Los elementos de interés aparecen agrupados o clasificados en conjuntos de acuerdo a sus características</a:t>
            </a:r>
          </a:p>
          <a:p>
            <a:endParaRPr lang="es-UY" dirty="0"/>
          </a:p>
          <a:p>
            <a:r>
              <a:rPr lang="es-UY" b="1" dirty="0" smtClean="0"/>
              <a:t>Relaciones entre Conjuntos</a:t>
            </a:r>
            <a:r>
              <a:rPr lang="es-UY" dirty="0" smtClean="0"/>
              <a:t>: </a:t>
            </a:r>
          </a:p>
          <a:p>
            <a:pPr lvl="1"/>
            <a:r>
              <a:rPr lang="es-UY" dirty="0" smtClean="0"/>
              <a:t>Conjuntos de parejas, ternas, cuaternas, etc. de elementos de los conjuntos anteriores</a:t>
            </a:r>
          </a:p>
          <a:p>
            <a:endParaRPr lang="es-UY" dirty="0"/>
          </a:p>
          <a:p>
            <a:r>
              <a:rPr lang="es-UY" b="1" dirty="0" smtClean="0"/>
              <a:t>Restricciones de Integridad</a:t>
            </a:r>
            <a:r>
              <a:rPr lang="es-UY" dirty="0" smtClean="0"/>
              <a:t>: </a:t>
            </a:r>
          </a:p>
          <a:p>
            <a:pPr lvl="1"/>
            <a:r>
              <a:rPr lang="es-UY" dirty="0" smtClean="0"/>
              <a:t>Condiciones que indican cuando un elemento o una pareja puede o no puede pertenecer a un conjunto o relación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Elementos en un modelo de datos conceptual 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18797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UY" dirty="0"/>
              <a:t>Un esquema es correcto semánticamente </a:t>
            </a:r>
            <a:r>
              <a:rPr lang="es-UY" dirty="0" smtClean="0"/>
              <a:t>si cada </a:t>
            </a:r>
            <a:r>
              <a:rPr lang="es-UY" dirty="0"/>
              <a:t>elemento del problema se </a:t>
            </a:r>
            <a:r>
              <a:rPr lang="es-UY" dirty="0" smtClean="0"/>
              <a:t>representa utilizando </a:t>
            </a:r>
            <a:r>
              <a:rPr lang="es-UY" dirty="0"/>
              <a:t>estructuras </a:t>
            </a:r>
            <a:r>
              <a:rPr lang="es-UY" dirty="0" smtClean="0"/>
              <a:t>adecuadas</a:t>
            </a:r>
          </a:p>
          <a:p>
            <a:endParaRPr lang="es-UY" dirty="0"/>
          </a:p>
          <a:p>
            <a:r>
              <a:rPr lang="es-UY" dirty="0"/>
              <a:t>Chequear y/o Responder para cada </a:t>
            </a:r>
            <a:r>
              <a:rPr lang="es-UY" dirty="0" smtClean="0"/>
              <a:t>concepto del </a:t>
            </a:r>
            <a:r>
              <a:rPr lang="es-UY" dirty="0"/>
              <a:t>problema (de la realidad</a:t>
            </a:r>
            <a:r>
              <a:rPr lang="es-UY" dirty="0" smtClean="0"/>
              <a:t>):</a:t>
            </a:r>
          </a:p>
          <a:p>
            <a:pPr lvl="1"/>
            <a:r>
              <a:rPr lang="es-UY" dirty="0" smtClean="0"/>
              <a:t>¿Es un atributo, entidad ó relación?</a:t>
            </a:r>
          </a:p>
          <a:p>
            <a:pPr lvl="1"/>
            <a:r>
              <a:rPr lang="es-UY" dirty="0" smtClean="0"/>
              <a:t>¿Una </a:t>
            </a:r>
            <a:r>
              <a:rPr lang="es-UY" dirty="0"/>
              <a:t>sola categoría de entidades o más de </a:t>
            </a:r>
            <a:r>
              <a:rPr lang="es-UY" dirty="0" smtClean="0"/>
              <a:t>una?</a:t>
            </a:r>
          </a:p>
          <a:p>
            <a:pPr lvl="1"/>
            <a:r>
              <a:rPr lang="es-UY" dirty="0" smtClean="0"/>
              <a:t>¿Una relación </a:t>
            </a:r>
            <a:r>
              <a:rPr lang="es-UY" dirty="0"/>
              <a:t>es binaria o múltiple</a:t>
            </a:r>
            <a:r>
              <a:rPr lang="es-UY" dirty="0" smtClean="0"/>
              <a:t>?</a:t>
            </a:r>
          </a:p>
          <a:p>
            <a:pPr lvl="1"/>
            <a:r>
              <a:rPr lang="es-UY" dirty="0" smtClean="0"/>
              <a:t>¿Cuál </a:t>
            </a:r>
            <a:r>
              <a:rPr lang="es-UY" dirty="0"/>
              <a:t>es el mecanismo de determinación del </a:t>
            </a:r>
            <a:r>
              <a:rPr lang="es-UY" dirty="0" smtClean="0"/>
              <a:t>conjunto de entidades?</a:t>
            </a:r>
          </a:p>
          <a:p>
            <a:pPr lvl="1"/>
            <a:r>
              <a:rPr lang="es-UY" dirty="0" smtClean="0"/>
              <a:t>Las </a:t>
            </a:r>
            <a:r>
              <a:rPr lang="es-UY" dirty="0"/>
              <a:t>cardinalidades y totalidades, </a:t>
            </a:r>
            <a:r>
              <a:rPr lang="es-UY" dirty="0" smtClean="0"/>
              <a:t>¿tienen </a:t>
            </a:r>
            <a:r>
              <a:rPr lang="es-UY" dirty="0"/>
              <a:t>sentido</a:t>
            </a:r>
            <a:r>
              <a:rPr lang="es-UY" dirty="0" smtClean="0"/>
              <a:t>?</a:t>
            </a:r>
          </a:p>
          <a:p>
            <a:pPr lvl="1"/>
            <a:endParaRPr lang="es-UY" dirty="0"/>
          </a:p>
          <a:p>
            <a:r>
              <a:rPr lang="es-UY" dirty="0"/>
              <a:t>En </a:t>
            </a:r>
            <a:r>
              <a:rPr lang="es-UY" dirty="0" smtClean="0"/>
              <a:t>general, ¿la representación </a:t>
            </a:r>
            <a:r>
              <a:rPr lang="es-UY" dirty="0"/>
              <a:t>tiene sentido </a:t>
            </a:r>
            <a:r>
              <a:rPr lang="es-UY" dirty="0" smtClean="0"/>
              <a:t>con respecto </a:t>
            </a:r>
            <a:r>
              <a:rPr lang="es-UY" dirty="0"/>
              <a:t>a la realidad?.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Correctitud semántica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7275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Un esquema es minimal si cualquier </a:t>
            </a:r>
            <a:r>
              <a:rPr lang="es-UY" dirty="0" smtClean="0"/>
              <a:t>elemento de </a:t>
            </a:r>
            <a:r>
              <a:rPr lang="es-UY" dirty="0"/>
              <a:t>la realidad aparece sólo una vez en </a:t>
            </a:r>
            <a:r>
              <a:rPr lang="es-UY" dirty="0" smtClean="0"/>
              <a:t>el esquema</a:t>
            </a:r>
            <a:endParaRPr lang="es-UY" dirty="0"/>
          </a:p>
          <a:p>
            <a:pPr marL="0" indent="0">
              <a:buNone/>
            </a:pPr>
            <a:endParaRPr lang="es-UY" dirty="0"/>
          </a:p>
          <a:p>
            <a:r>
              <a:rPr lang="es-UY" dirty="0" smtClean="0"/>
              <a:t>Chequear:</a:t>
            </a:r>
          </a:p>
          <a:p>
            <a:pPr lvl="1"/>
            <a:r>
              <a:rPr lang="es-UY" dirty="0" smtClean="0"/>
              <a:t>Donde </a:t>
            </a:r>
            <a:r>
              <a:rPr lang="es-UY" dirty="0"/>
              <a:t>está representado en el esquema </a:t>
            </a:r>
            <a:r>
              <a:rPr lang="es-UY" dirty="0" smtClean="0"/>
              <a:t>cada elemento </a:t>
            </a:r>
            <a:r>
              <a:rPr lang="es-UY" dirty="0"/>
              <a:t>de la </a:t>
            </a:r>
            <a:r>
              <a:rPr lang="es-UY" dirty="0" smtClean="0"/>
              <a:t>realidad</a:t>
            </a:r>
          </a:p>
          <a:p>
            <a:pPr lvl="1"/>
            <a:r>
              <a:rPr lang="es-UY" dirty="0" smtClean="0"/>
              <a:t>A </a:t>
            </a:r>
            <a:r>
              <a:rPr lang="es-UY" dirty="0"/>
              <a:t>qué elemento de la realidad </a:t>
            </a:r>
            <a:r>
              <a:rPr lang="es-UY" dirty="0" smtClean="0"/>
              <a:t>corresponde cada </a:t>
            </a:r>
            <a:r>
              <a:rPr lang="es-UY" dirty="0"/>
              <a:t>elemento del </a:t>
            </a:r>
            <a:r>
              <a:rPr lang="es-UY" dirty="0" smtClean="0"/>
              <a:t>esquema</a:t>
            </a:r>
            <a:endParaRPr lang="es-UY" dirty="0"/>
          </a:p>
          <a:p>
            <a:pPr lvl="1"/>
            <a:r>
              <a:rPr lang="es-UY" dirty="0" smtClean="0"/>
              <a:t>Controlar </a:t>
            </a:r>
            <a:r>
              <a:rPr lang="es-UY" dirty="0"/>
              <a:t>atributos </a:t>
            </a:r>
            <a:r>
              <a:rPr lang="es-UY" dirty="0" smtClean="0"/>
              <a:t>calculados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Minimalidad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45450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Un esquema es expresivo si representa </a:t>
            </a:r>
            <a:r>
              <a:rPr lang="es-UY" dirty="0" smtClean="0"/>
              <a:t>la realidad </a:t>
            </a:r>
            <a:r>
              <a:rPr lang="es-UY" dirty="0"/>
              <a:t>en una forma natural que puede </a:t>
            </a:r>
            <a:r>
              <a:rPr lang="es-UY" dirty="0" smtClean="0"/>
              <a:t>ser fácilmente </a:t>
            </a:r>
            <a:r>
              <a:rPr lang="es-UY" dirty="0"/>
              <a:t>comprensible usando sólo </a:t>
            </a:r>
            <a:r>
              <a:rPr lang="es-UY" dirty="0" smtClean="0"/>
              <a:t>la semántica </a:t>
            </a:r>
            <a:r>
              <a:rPr lang="es-UY" dirty="0"/>
              <a:t>del </a:t>
            </a:r>
            <a:r>
              <a:rPr lang="es-UY" dirty="0" smtClean="0"/>
              <a:t>modelo</a:t>
            </a:r>
          </a:p>
          <a:p>
            <a:endParaRPr lang="es-UY" dirty="0"/>
          </a:p>
          <a:p>
            <a:endParaRPr lang="es-UY" dirty="0" smtClean="0"/>
          </a:p>
          <a:p>
            <a:endParaRPr lang="es-UY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Expresividad</a:t>
            </a:r>
            <a:endParaRPr lang="es-UY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3212976"/>
            <a:ext cx="5956880" cy="221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93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Un esquema es explícito si no utiliza </a:t>
            </a:r>
            <a:r>
              <a:rPr lang="es-UY" dirty="0" smtClean="0"/>
              <a:t>más formalismos </a:t>
            </a:r>
            <a:r>
              <a:rPr lang="es-UY" dirty="0"/>
              <a:t>que el diagrama </a:t>
            </a:r>
            <a:r>
              <a:rPr lang="es-UY" dirty="0" smtClean="0"/>
              <a:t>E-R</a:t>
            </a:r>
          </a:p>
          <a:p>
            <a:endParaRPr lang="es-UY" dirty="0"/>
          </a:p>
          <a:p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Explicitud</a:t>
            </a:r>
            <a:endParaRPr lang="es-UY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373" y="2636912"/>
            <a:ext cx="5954504" cy="2701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4578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UY" b="1" dirty="0" smtClean="0"/>
              <a:t>Atributo</a:t>
            </a:r>
            <a:r>
              <a:rPr lang="es-UY" dirty="0" smtClean="0"/>
              <a:t>: </a:t>
            </a:r>
          </a:p>
          <a:p>
            <a:pPr lvl="1"/>
            <a:r>
              <a:rPr lang="es-UY" dirty="0" smtClean="0"/>
              <a:t>Característica que nos interesa de un determinado elemento de la realidad</a:t>
            </a:r>
          </a:p>
          <a:p>
            <a:pPr lvl="1"/>
            <a:r>
              <a:rPr lang="es-UY" dirty="0" smtClean="0"/>
              <a:t>Tiene un tipo asociado</a:t>
            </a:r>
          </a:p>
          <a:p>
            <a:pPr lvl="1"/>
            <a:endParaRPr lang="es-UY" dirty="0"/>
          </a:p>
          <a:p>
            <a:r>
              <a:rPr lang="es-UY" b="1" dirty="0" smtClean="0"/>
              <a:t>Cardinalidad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Indica cuantos elementos de un conjunto pueden estar relacionados con un elemento del origen</a:t>
            </a:r>
          </a:p>
          <a:p>
            <a:pPr lvl="1"/>
            <a:r>
              <a:rPr lang="es-UY" dirty="0" smtClean="0"/>
              <a:t>Es una restricción de integridad</a:t>
            </a:r>
          </a:p>
          <a:p>
            <a:pPr lvl="1"/>
            <a:r>
              <a:rPr lang="es-UY" b="1" dirty="0" smtClean="0"/>
              <a:t>N:1</a:t>
            </a:r>
          </a:p>
          <a:p>
            <a:pPr lvl="2"/>
            <a:r>
              <a:rPr lang="es-UY" dirty="0" smtClean="0"/>
              <a:t>Dada una relación entre dos conjuntos A y B, se dice que tiene cardinalidad N:1, si dado un elemento cualquiera de A, puede haber en la relación sólo una pareja con ese elemento</a:t>
            </a:r>
          </a:p>
          <a:p>
            <a:pPr lvl="1"/>
            <a:r>
              <a:rPr lang="es-UY" b="1" dirty="0" smtClean="0"/>
              <a:t>N:N</a:t>
            </a:r>
          </a:p>
          <a:p>
            <a:pPr lvl="2"/>
            <a:r>
              <a:rPr lang="es-UY" dirty="0"/>
              <a:t>Dada una relación entre dos conjuntos A y B, se dice que tiene cardinalidad </a:t>
            </a:r>
            <a:r>
              <a:rPr lang="es-UY" dirty="0" smtClean="0"/>
              <a:t>N:N, </a:t>
            </a:r>
            <a:r>
              <a:rPr lang="es-UY" dirty="0"/>
              <a:t>si dado un elemento cualquiera de A, puede haber en la relación </a:t>
            </a:r>
            <a:r>
              <a:rPr lang="es-UY" dirty="0" smtClean="0"/>
              <a:t>cualquier cantidad de elementos </a:t>
            </a:r>
            <a:r>
              <a:rPr lang="es-UY" smtClean="0"/>
              <a:t>de B</a:t>
            </a:r>
            <a:endParaRPr lang="es-UY" dirty="0" smtClean="0"/>
          </a:p>
          <a:p>
            <a:pPr lvl="2"/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Términos comunes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32808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Totalidad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Dada una relación entre dos conjuntos A y B, se dice que es total con respecto a A si todos los elementos de A deben aparecer en alguna pareja de la relación</a:t>
            </a:r>
          </a:p>
          <a:p>
            <a:pPr lvl="1"/>
            <a:r>
              <a:rPr lang="es-UY" dirty="0" smtClean="0"/>
              <a:t>Es una restricción de integridad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Términos comunes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63416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b="1" dirty="0" smtClean="0"/>
              <a:t>Principio del 100%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El esquema conceptual asociado a un problema debe representar todos sus aspectos</a:t>
            </a:r>
          </a:p>
          <a:p>
            <a:pPr lvl="1"/>
            <a:endParaRPr lang="es-UY" dirty="0" smtClean="0"/>
          </a:p>
          <a:p>
            <a:r>
              <a:rPr lang="es-UY" b="1" dirty="0" smtClean="0"/>
              <a:t>Principio de Conceptualización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El esquema conceptual no debe incluir ningún elemento asociado a la implementación del esquema, así como ningún elemento orientado a la performance de la futura BD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UY" dirty="0" smtClean="0"/>
              <a:t>Principios de los esquemas conceptuales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91908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 smtClean="0"/>
              <a:t>Es un modelo conceptual muy utilizado:</a:t>
            </a:r>
          </a:p>
          <a:p>
            <a:pPr lvl="1"/>
            <a:r>
              <a:rPr lang="es-UY" dirty="0" smtClean="0"/>
              <a:t>Propuesto por Chen en 1976</a:t>
            </a:r>
          </a:p>
          <a:p>
            <a:pPr lvl="1"/>
            <a:r>
              <a:rPr lang="es-UY" dirty="0" smtClean="0"/>
              <a:t>Existen variantes del MER</a:t>
            </a:r>
          </a:p>
          <a:p>
            <a:pPr lvl="1"/>
            <a:r>
              <a:rPr lang="es-UY" dirty="0" smtClean="0"/>
              <a:t>Los modelos OO toman ideas del MER, por lo que presentan similitudes</a:t>
            </a:r>
          </a:p>
          <a:p>
            <a:pPr lvl="1"/>
            <a:endParaRPr lang="es-UY" dirty="0"/>
          </a:p>
          <a:p>
            <a:r>
              <a:rPr lang="es-UY" dirty="0" smtClean="0"/>
              <a:t>Conceptos básicos:</a:t>
            </a:r>
          </a:p>
          <a:p>
            <a:pPr lvl="1"/>
            <a:r>
              <a:rPr lang="es-UY" b="1" dirty="0" smtClean="0"/>
              <a:t>Entidad</a:t>
            </a:r>
            <a:r>
              <a:rPr lang="es-UY" dirty="0" smtClean="0"/>
              <a:t>: Elemento de la realidad</a:t>
            </a:r>
          </a:p>
          <a:p>
            <a:pPr lvl="1"/>
            <a:r>
              <a:rPr lang="es-UY" b="1" dirty="0" smtClean="0"/>
              <a:t>Relación</a:t>
            </a:r>
            <a:r>
              <a:rPr lang="es-UY" dirty="0" smtClean="0"/>
              <a:t>: Asociación entre elementos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 smtClean="0"/>
              <a:t>Modelo Entidad-Relación (MER)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17355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UY" dirty="0" smtClean="0"/>
              <a:t>Tiene un DDL gráfico orientado a la representación de estructuras y restricciones de integridad</a:t>
            </a:r>
          </a:p>
          <a:p>
            <a:endParaRPr lang="es-UY" dirty="0" smtClean="0"/>
          </a:p>
          <a:p>
            <a:r>
              <a:rPr lang="es-UY" dirty="0" smtClean="0"/>
              <a:t>No tiene un DML estándar </a:t>
            </a:r>
            <a:endParaRPr lang="es-UY" dirty="0"/>
          </a:p>
          <a:p>
            <a:endParaRPr lang="es-UY" dirty="0" smtClean="0"/>
          </a:p>
          <a:p>
            <a:r>
              <a:rPr lang="es-UY" dirty="0" smtClean="0"/>
              <a:t>Tiene 2 elementos básicos:</a:t>
            </a:r>
          </a:p>
          <a:p>
            <a:pPr lvl="1"/>
            <a:r>
              <a:rPr lang="es-UY" b="1" dirty="0" smtClean="0"/>
              <a:t>Diagrama Entidad-Relación</a:t>
            </a:r>
            <a:r>
              <a:rPr lang="es-UY" dirty="0" smtClean="0"/>
              <a:t>: Representa las estructuras y restricciones estandarizadas</a:t>
            </a:r>
          </a:p>
          <a:p>
            <a:pPr lvl="1"/>
            <a:r>
              <a:rPr lang="es-UY" b="1" dirty="0" smtClean="0"/>
              <a:t>Restricciones No Estructurales</a:t>
            </a:r>
            <a:r>
              <a:rPr lang="es-UY" dirty="0" smtClean="0"/>
              <a:t>: Son fórmulas lógicas o de conjuntos que representan las restricciones que no pueden ser expresadas en el diagrama por su complejidad o falta de notación</a:t>
            </a:r>
            <a:endParaRPr lang="es-UY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Y" dirty="0"/>
              <a:t>Modelo Entidad-Relación (MER)</a:t>
            </a:r>
          </a:p>
        </p:txBody>
      </p:sp>
    </p:spTree>
    <p:extLst>
      <p:ext uri="{BB962C8B-B14F-4D97-AF65-F5344CB8AC3E}">
        <p14:creationId xmlns:p14="http://schemas.microsoft.com/office/powerpoint/2010/main" xmlns="" val="56797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UY" b="1" dirty="0" smtClean="0"/>
              <a:t>Conjunto de Entidades</a:t>
            </a:r>
            <a:r>
              <a:rPr lang="es-UY" dirty="0" smtClean="0"/>
              <a:t>: </a:t>
            </a:r>
          </a:p>
          <a:p>
            <a:pPr lvl="1"/>
            <a:r>
              <a:rPr lang="es-UY" dirty="0" smtClean="0"/>
              <a:t>Modela objetos de la realidad</a:t>
            </a:r>
          </a:p>
          <a:p>
            <a:pPr marL="365760" lvl="1" indent="0">
              <a:buNone/>
            </a:pPr>
            <a:endParaRPr lang="es-UY" dirty="0" smtClean="0"/>
          </a:p>
          <a:p>
            <a:r>
              <a:rPr lang="es-UY" b="1" dirty="0" smtClean="0"/>
              <a:t>Relación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Modela asociaciones entre objetos</a:t>
            </a:r>
          </a:p>
          <a:p>
            <a:pPr marL="365760" lvl="1" indent="0">
              <a:buNone/>
            </a:pPr>
            <a:endParaRPr lang="es-UY" dirty="0" smtClean="0"/>
          </a:p>
          <a:p>
            <a:r>
              <a:rPr lang="es-UY" b="1" dirty="0" smtClean="0"/>
              <a:t>Atributo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Modela propiedades de tipos de entidades o de relaciones</a:t>
            </a:r>
          </a:p>
          <a:p>
            <a:pPr lvl="1"/>
            <a:endParaRPr lang="es-UY" dirty="0"/>
          </a:p>
          <a:p>
            <a:r>
              <a:rPr lang="es-UY" b="1" dirty="0" smtClean="0"/>
              <a:t>Agregación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Representa una relación como un tipo de entidad</a:t>
            </a:r>
          </a:p>
          <a:p>
            <a:pPr lvl="1"/>
            <a:endParaRPr lang="es-UY" dirty="0"/>
          </a:p>
          <a:p>
            <a:r>
              <a:rPr lang="es-UY" b="1" dirty="0" smtClean="0"/>
              <a:t>Especialización</a:t>
            </a:r>
            <a:r>
              <a:rPr lang="es-UY" dirty="0" smtClean="0"/>
              <a:t>:</a:t>
            </a:r>
          </a:p>
          <a:p>
            <a:pPr lvl="1"/>
            <a:r>
              <a:rPr lang="es-UY" dirty="0" smtClean="0"/>
              <a:t>Modela sub-tipos de una entidad</a:t>
            </a:r>
            <a:endParaRPr lang="es-UY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Constructores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xmlns="" val="277561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350</TotalTime>
  <Words>1534</Words>
  <Application>Microsoft Office PowerPoint</Application>
  <PresentationFormat>Presentación en pantalla (4:3)</PresentationFormat>
  <Paragraphs>213</Paragraphs>
  <Slides>33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Concurrencia</vt:lpstr>
      <vt:lpstr>Bases de datos 1</vt:lpstr>
      <vt:lpstr>Modelado Conceptual</vt:lpstr>
      <vt:lpstr>Elementos en un modelo de datos conceptual </vt:lpstr>
      <vt:lpstr>Términos comunes</vt:lpstr>
      <vt:lpstr>Términos comunes</vt:lpstr>
      <vt:lpstr>Principios de los esquemas conceptuales</vt:lpstr>
      <vt:lpstr>Modelo Entidad-Relación (MER)</vt:lpstr>
      <vt:lpstr>Modelo Entidad-Relación (MER)</vt:lpstr>
      <vt:lpstr>Constructores</vt:lpstr>
      <vt:lpstr>Diagrama Entidad-Relación</vt:lpstr>
      <vt:lpstr>Pasos para aplicar un modelo de datos a una determinada realidad</vt:lpstr>
      <vt:lpstr>Ejemplo</vt:lpstr>
      <vt:lpstr>Entidades</vt:lpstr>
      <vt:lpstr>Atributos</vt:lpstr>
      <vt:lpstr>Atributos determinantes</vt:lpstr>
      <vt:lpstr>Relaciones</vt:lpstr>
      <vt:lpstr>Restricciones sobre relaciones</vt:lpstr>
      <vt:lpstr>Atributos de relaciones</vt:lpstr>
      <vt:lpstr>Autorelaciones</vt:lpstr>
      <vt:lpstr>Relaciones múltiples</vt:lpstr>
      <vt:lpstr>Agregaciones</vt:lpstr>
      <vt:lpstr>Especializaciones</vt:lpstr>
      <vt:lpstr>Entidades débiles</vt:lpstr>
      <vt:lpstr>MER vs UML</vt:lpstr>
      <vt:lpstr>Calidad de esquemas conceptuales</vt:lpstr>
      <vt:lpstr>Completitud</vt:lpstr>
      <vt:lpstr>Correctitud</vt:lpstr>
      <vt:lpstr>Correctitud sintáctica</vt:lpstr>
      <vt:lpstr>Correctitud sintáctica</vt:lpstr>
      <vt:lpstr>Correctitud semántica</vt:lpstr>
      <vt:lpstr>Minimalidad</vt:lpstr>
      <vt:lpstr>Expresividad</vt:lpstr>
      <vt:lpstr>Explicitud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 Diseño Conceptual</dc:title>
  <dc:creator>Maria Kapek</dc:creator>
  <cp:lastModifiedBy>WinuE</cp:lastModifiedBy>
  <cp:revision>1</cp:revision>
  <dcterms:created xsi:type="dcterms:W3CDTF">2012-06-29T01:36:22Z</dcterms:created>
  <dcterms:modified xsi:type="dcterms:W3CDTF">2013-08-27T18:23:56Z</dcterms:modified>
</cp:coreProperties>
</file>