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1" r:id="rId23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UY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UY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U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BCE3865-CE3D-4DFB-BE4C-51FACCC5F4EC}" type="datetimeFigureOut">
              <a:rPr lang="es-UY" smtClean="0"/>
              <a:pPr/>
              <a:t>09/10/2014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UY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6A179B-BE55-4EA7-A7EE-1046B94717E2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Bases </a:t>
            </a:r>
            <a:r>
              <a:rPr lang="es-UY" smtClean="0"/>
              <a:t>de datos </a:t>
            </a:r>
            <a:r>
              <a:rPr lang="es-UY" dirty="0" smtClean="0"/>
              <a:t>1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 smtClean="0"/>
              <a:t>Teórico</a:t>
            </a:r>
            <a:r>
              <a:rPr lang="es-UY" smtClean="0"/>
              <a:t>: Normalización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8649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Tercera Forma Normal (3NF)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Definición</a:t>
            </a:r>
          </a:p>
          <a:p>
            <a:pPr>
              <a:buNone/>
            </a:pPr>
            <a:endParaRPr lang="es-UY" dirty="0" smtClean="0"/>
          </a:p>
          <a:p>
            <a:r>
              <a:rPr lang="es-UY" dirty="0" smtClean="0"/>
              <a:t>Un er R está en 3NF si está en 2NF y ningún </a:t>
            </a:r>
            <a:r>
              <a:rPr lang="pt-BR" dirty="0" smtClean="0"/>
              <a:t>atributo no </a:t>
            </a:r>
            <a:r>
              <a:rPr lang="pt-BR" dirty="0" smtClean="0"/>
              <a:t>clave de </a:t>
            </a:r>
            <a:r>
              <a:rPr lang="pt-BR" dirty="0" smtClean="0"/>
              <a:t>R depende transitivamente </a:t>
            </a:r>
            <a:r>
              <a:rPr lang="es-UY" dirty="0" smtClean="0"/>
              <a:t>de una clave de R.</a:t>
            </a:r>
          </a:p>
          <a:p>
            <a:endParaRPr lang="es-UY" dirty="0" smtClean="0"/>
          </a:p>
          <a:p>
            <a:r>
              <a:rPr lang="es-UY" dirty="0" smtClean="0"/>
              <a:t>Un er R está en 3NF si, siempre que una df         X -&gt; A se cumple en R, o bien </a:t>
            </a:r>
          </a:p>
          <a:p>
            <a:pPr>
              <a:buNone/>
            </a:pPr>
            <a:r>
              <a:rPr lang="es-UY" dirty="0" smtClean="0"/>
              <a:t>		(a) X es una superclave de R, o </a:t>
            </a:r>
          </a:p>
          <a:p>
            <a:pPr>
              <a:buNone/>
            </a:pPr>
            <a:r>
              <a:rPr lang="es-UY" dirty="0" smtClean="0"/>
              <a:t>		(b) A es un atributo primo de R.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Ejemplo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Campeonato (</a:t>
            </a:r>
            <a:r>
              <a:rPr lang="es-ES" u="sng" dirty="0" smtClean="0"/>
              <a:t>torneo, año</a:t>
            </a:r>
            <a:r>
              <a:rPr lang="es-ES" dirty="0" smtClean="0"/>
              <a:t>, ganador,fec_nacganador)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F = {torneo,año -&gt; ganador,fec_nacganador</a:t>
            </a:r>
          </a:p>
          <a:p>
            <a:pPr>
              <a:buNone/>
            </a:pPr>
            <a:r>
              <a:rPr lang="es-ES" dirty="0" smtClean="0"/>
              <a:t>       ganador -&gt; fec_nacganador}</a:t>
            </a: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dirty="0" smtClean="0"/>
              <a:t>Viola 3NF</a:t>
            </a:r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Forma Normal de Boyce-Codd (BCNF)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Definición</a:t>
            </a:r>
          </a:p>
          <a:p>
            <a:endParaRPr lang="es-UY" b="1" dirty="0" smtClean="0"/>
          </a:p>
          <a:p>
            <a:r>
              <a:rPr lang="es-UY" dirty="0" smtClean="0"/>
              <a:t>Un er R está en BCNF si, siempre que una df      X -&gt;A se cumple en R, entonces X es una superclave de R.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Ejemplo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dirty="0" smtClean="0"/>
              <a:t>Sea R(</a:t>
            </a:r>
            <a:r>
              <a:rPr lang="es-UY" u="sng" dirty="0" smtClean="0"/>
              <a:t>nombre, telefono, aficion</a:t>
            </a:r>
            <a:r>
              <a:rPr lang="es-UY" dirty="0" smtClean="0"/>
              <a:t> , direccion)</a:t>
            </a:r>
          </a:p>
          <a:p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dirty="0" smtClean="0"/>
              <a:t>F = {nombre -&gt; direccion,</a:t>
            </a:r>
          </a:p>
          <a:p>
            <a:pPr>
              <a:buNone/>
            </a:pPr>
            <a:r>
              <a:rPr lang="es-UY" dirty="0" smtClean="0"/>
              <a:t>   	    nombre,telefono,aficion -&gt; direccion}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dirty="0" smtClean="0"/>
              <a:t>Viola BCNF</a:t>
            </a:r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smtClean="0"/>
              <a:t>Algoritmos de diseño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Descomposición de relaciones</a:t>
            </a:r>
          </a:p>
          <a:p>
            <a:r>
              <a:rPr lang="es-UY" dirty="0" smtClean="0"/>
              <a:t>Preservación de dependencias</a:t>
            </a:r>
          </a:p>
          <a:p>
            <a:r>
              <a:rPr lang="es-UY" dirty="0" smtClean="0"/>
              <a:t>Descomposición en 3NF preservando las dfs</a:t>
            </a:r>
          </a:p>
          <a:p>
            <a:r>
              <a:rPr lang="es-UY" dirty="0" smtClean="0"/>
              <a:t>Join sin pérdida. Propiedad</a:t>
            </a:r>
          </a:p>
          <a:p>
            <a:r>
              <a:rPr lang="es-UY" dirty="0" smtClean="0"/>
              <a:t>Test de join sin pérdida</a:t>
            </a:r>
          </a:p>
          <a:p>
            <a:r>
              <a:rPr lang="es-UY" dirty="0" smtClean="0"/>
              <a:t>Descomposición en BCNF con JSP</a:t>
            </a:r>
          </a:p>
          <a:p>
            <a:r>
              <a:rPr lang="es-UY" dirty="0" smtClean="0"/>
              <a:t>Descomposición en 3NF con JSP y pres de dfs</a:t>
            </a:r>
          </a:p>
          <a:p>
            <a:r>
              <a:rPr lang="es-UY" dirty="0" smtClean="0"/>
              <a:t>Problemas con valores nulos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Descomposición de relaciones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UY" b="1" dirty="0" smtClean="0"/>
              <a:t>Esquema relación universal R</a:t>
            </a:r>
          </a:p>
          <a:p>
            <a:endParaRPr lang="es-UY" dirty="0" smtClean="0"/>
          </a:p>
          <a:p>
            <a:r>
              <a:rPr lang="es-UY" dirty="0" smtClean="0"/>
              <a:t>R = (A1, A2, ..., An), que contiene todos los atributos de la BD</a:t>
            </a:r>
          </a:p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Descomposición de R, D</a:t>
            </a:r>
          </a:p>
          <a:p>
            <a:endParaRPr lang="pt-BR" dirty="0" smtClean="0"/>
          </a:p>
          <a:p>
            <a:r>
              <a:rPr lang="pt-BR" dirty="0" smtClean="0"/>
              <a:t>D = (R1, R2, ..., Rm), que se obtiene mediante </a:t>
            </a:r>
            <a:r>
              <a:rPr lang="es-UY" dirty="0" smtClean="0"/>
              <a:t>los algoritmos que realizan la descomposición utilizando las dependencias funcionales</a:t>
            </a:r>
          </a:p>
          <a:p>
            <a:r>
              <a:rPr lang="es-UY" dirty="0" smtClean="0"/>
              <a:t>Se debe verificar: </a:t>
            </a:r>
          </a:p>
          <a:p>
            <a:pPr>
              <a:buNone/>
            </a:pPr>
            <a:r>
              <a:rPr lang="es-UY" dirty="0" smtClean="0"/>
              <a:t>		Ui=1..m Ri = R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Preservación de dependencias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Proyección de un conjunto de dependencias sobre un Esquema de Relación</a:t>
            </a:r>
          </a:p>
          <a:p>
            <a:endParaRPr lang="es-UY" dirty="0" smtClean="0"/>
          </a:p>
          <a:p>
            <a:r>
              <a:rPr lang="es-UY" dirty="0" smtClean="0"/>
              <a:t>Dado un conjunto de dfs F sobre R, la proyección de F sobre Ri, πRi(F), donde Ri es</a:t>
            </a:r>
            <a:r>
              <a:rPr lang="es-UY" b="1" dirty="0" smtClean="0"/>
              <a:t> </a:t>
            </a:r>
            <a:r>
              <a:rPr lang="es-UY" dirty="0" smtClean="0"/>
              <a:t>un subconj. de R, es el conj. de dfs X -&gt; Y en F+ tal que los atributos en X U Y estén todos contenidos en Ri.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Preservación de dependencias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Preservación de dependencias</a:t>
            </a:r>
          </a:p>
          <a:p>
            <a:endParaRPr lang="es-UY" dirty="0" smtClean="0"/>
          </a:p>
          <a:p>
            <a:r>
              <a:rPr lang="es-UY" dirty="0" smtClean="0"/>
              <a:t>Una descomposición D = (R1, R2, ..., Rm) de R preserva las dependencias respecto a F si se cumple:    </a:t>
            </a:r>
          </a:p>
          <a:p>
            <a:pPr>
              <a:buNone/>
            </a:pPr>
            <a:r>
              <a:rPr lang="es-UY" dirty="0" smtClean="0"/>
              <a:t>		 ( (πR1(F)) U ... U (πRm(F)) )+ = F+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Descomposición en 3NF con pres de dfs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Algoritmo</a:t>
            </a:r>
          </a:p>
          <a:p>
            <a:pPr lvl="1"/>
            <a:r>
              <a:rPr lang="es-UY" dirty="0" smtClean="0"/>
              <a:t>Encontrar un cubrimiento minimal G para F;</a:t>
            </a:r>
          </a:p>
          <a:p>
            <a:pPr lvl="1"/>
            <a:r>
              <a:rPr lang="es-UY" dirty="0" smtClean="0"/>
              <a:t>Para cada miembro izq. X de una df que aparezca en G crear un er {X U A1 U A2 ... UAm} en D, donde      X -&gt; A1, X -&gt; A2, ... , X -&gt; Am sean las únicas dfs en G con X como miembro izq.;</a:t>
            </a:r>
          </a:p>
          <a:p>
            <a:pPr lvl="1"/>
            <a:r>
              <a:rPr lang="es-UY" dirty="0" smtClean="0"/>
              <a:t>Colocar cualquier atributos restantes en un solo er para asegurar la prop de preservación de dependencias;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Join sin Pérdida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Definición</a:t>
            </a:r>
          </a:p>
          <a:p>
            <a:endParaRPr lang="pt-BR" dirty="0" smtClean="0"/>
          </a:p>
          <a:p>
            <a:r>
              <a:rPr lang="pt-BR" dirty="0" smtClean="0"/>
              <a:t>Una descomposición D = (R1, R2, ..., Rm) de R </a:t>
            </a:r>
            <a:r>
              <a:rPr lang="es-UY" dirty="0" smtClean="0"/>
              <a:t>tiene la propiedad de JSP respecto al conjunto de dfs F sobre R, si por cada instancia de relación r de R que satisfaga F, se cumple lo siguiente:</a:t>
            </a:r>
          </a:p>
          <a:p>
            <a:endParaRPr lang="es-UY" dirty="0" smtClean="0"/>
          </a:p>
          <a:p>
            <a:pPr>
              <a:buNone/>
            </a:pPr>
            <a:r>
              <a:rPr lang="es-UY" dirty="0" smtClean="0"/>
              <a:t>		(πR1(r), ..., πRm(r)) = r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Formas Normales</a:t>
            </a:r>
            <a:endParaRPr lang="es-UY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dirty="0" smtClean="0"/>
              <a:t>Normalización - Introducción</a:t>
            </a:r>
          </a:p>
          <a:p>
            <a:r>
              <a:rPr lang="es-UY" dirty="0" smtClean="0"/>
              <a:t>Primera Forma Normal</a:t>
            </a:r>
          </a:p>
          <a:p>
            <a:r>
              <a:rPr lang="es-UY" dirty="0" smtClean="0"/>
              <a:t>Segunda Forma Normal</a:t>
            </a:r>
          </a:p>
          <a:p>
            <a:r>
              <a:rPr lang="es-UY" dirty="0" smtClean="0"/>
              <a:t>Tercera Forma Normal</a:t>
            </a:r>
          </a:p>
          <a:p>
            <a:r>
              <a:rPr lang="es-UY" dirty="0" smtClean="0"/>
              <a:t>Forma Normal de Boyce-Codd</a:t>
            </a:r>
          </a:p>
          <a:p>
            <a:r>
              <a:rPr lang="es-UY" dirty="0" smtClean="0"/>
              <a:t>Cuarta Forma Normal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14844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Join sin Pérdida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Propiedad</a:t>
            </a:r>
          </a:p>
          <a:p>
            <a:endParaRPr lang="es-UY" dirty="0" smtClean="0"/>
          </a:p>
          <a:p>
            <a:r>
              <a:rPr lang="es-UY" dirty="0" smtClean="0"/>
              <a:t>D = (R1, R2) de R tiene JSP respecto a F sobre R sii </a:t>
            </a:r>
          </a:p>
          <a:p>
            <a:pPr lvl="1"/>
            <a:r>
              <a:rPr lang="es-UY" dirty="0" smtClean="0"/>
              <a:t>la df (R1 </a:t>
            </a:r>
            <a:r>
              <a:rPr lang="es-UY" dirty="0" smtClean="0">
                <a:latin typeface="Calibri"/>
                <a:cs typeface="Calibri"/>
              </a:rPr>
              <a:t>∩ </a:t>
            </a:r>
            <a:r>
              <a:rPr lang="es-UY" dirty="0" smtClean="0"/>
              <a:t>R2) -&gt; (R1 - R2) está en F+    ó </a:t>
            </a:r>
          </a:p>
          <a:p>
            <a:pPr lvl="1"/>
            <a:r>
              <a:rPr lang="es-UY" dirty="0" smtClean="0"/>
              <a:t>la df (R1 </a:t>
            </a:r>
            <a:r>
              <a:rPr lang="es-UY" dirty="0" smtClean="0">
                <a:latin typeface="Calibri"/>
                <a:cs typeface="Calibri"/>
              </a:rPr>
              <a:t>∩</a:t>
            </a:r>
            <a:r>
              <a:rPr lang="es-UY" dirty="0" smtClean="0"/>
              <a:t> R2)  -&gt; (R2 - R1) está en F+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Test de join sin pérdida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s-UY" b="1" dirty="0" smtClean="0"/>
              <a:t>Algoritmo</a:t>
            </a:r>
          </a:p>
          <a:p>
            <a:r>
              <a:rPr lang="es-UY" dirty="0" smtClean="0"/>
              <a:t>crear una matriz S con una fila i por cada relación Ri en la desc D, y una columna j por cada atributo Aj en R;</a:t>
            </a:r>
          </a:p>
          <a:p>
            <a:r>
              <a:rPr lang="es-UY" dirty="0" smtClean="0"/>
              <a:t>hacer S(i,j) := bij para todas las entradas de la matriz;</a:t>
            </a:r>
          </a:p>
          <a:p>
            <a:r>
              <a:rPr lang="es-UY" dirty="0" smtClean="0"/>
              <a:t>para cada fila i que represente el er Ri</a:t>
            </a:r>
          </a:p>
          <a:p>
            <a:pPr>
              <a:buNone/>
            </a:pPr>
            <a:r>
              <a:rPr lang="es-UY" dirty="0" smtClean="0"/>
              <a:t>    	para cada columna j que represente el atributo Aj</a:t>
            </a:r>
          </a:p>
          <a:p>
            <a:pPr>
              <a:buNone/>
            </a:pPr>
            <a:r>
              <a:rPr lang="es-UY" dirty="0" smtClean="0"/>
              <a:t>	   		si Ri incluye a Aj entonces hacer S(i,j) := aj;</a:t>
            </a:r>
          </a:p>
          <a:p>
            <a:r>
              <a:rPr lang="es-UY" dirty="0" smtClean="0"/>
              <a:t>repetir hasta que una ejecución no modifique S</a:t>
            </a:r>
          </a:p>
          <a:p>
            <a:pPr>
              <a:buNone/>
            </a:pPr>
            <a:r>
              <a:rPr lang="es-UY" dirty="0" smtClean="0"/>
              <a:t>    	para cada df X -&gt; Y en F</a:t>
            </a:r>
          </a:p>
          <a:p>
            <a:pPr>
              <a:buNone/>
            </a:pPr>
            <a:r>
              <a:rPr lang="es-UY" dirty="0" smtClean="0"/>
              <a:t>    	        igualar los símbolos en los atributos de Y para</a:t>
            </a:r>
          </a:p>
          <a:p>
            <a:pPr>
              <a:buNone/>
            </a:pPr>
            <a:r>
              <a:rPr lang="es-UY" dirty="0" smtClean="0"/>
              <a:t>    	        aquellas filas que coinciden en los atributos de X;</a:t>
            </a:r>
          </a:p>
          <a:p>
            <a:r>
              <a:rPr lang="es-UY" dirty="0" smtClean="0"/>
              <a:t>si una fila tiene todos símbolos “a”, la desc es con JSP, en caso contrario, no lo es;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Resumen</a:t>
            </a:r>
            <a:endParaRPr lang="es-UY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7" y="1916832"/>
            <a:ext cx="6943725" cy="394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Normalización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UY" b="1" dirty="0" smtClean="0"/>
              <a:t>Introducción</a:t>
            </a:r>
          </a:p>
          <a:p>
            <a:r>
              <a:rPr lang="es-UY" dirty="0" smtClean="0"/>
              <a:t>En el proceso de normalización se somete un esquema relación (er) a una serie de pruebas para “certificar” si pertenece o no a una cierta </a:t>
            </a:r>
            <a:r>
              <a:rPr lang="es-UY" b="1" dirty="0" smtClean="0"/>
              <a:t>forma normal.</a:t>
            </a:r>
          </a:p>
          <a:p>
            <a:r>
              <a:rPr lang="es-UY" dirty="0" smtClean="0"/>
              <a:t>Puede considerarse como un proceso durante el cual los er insatisfactorios se descomponen repartiendo sus atributos entre ers más pequeños que poseen propiedades deseables. </a:t>
            </a:r>
          </a:p>
          <a:p>
            <a:r>
              <a:rPr lang="es-UY" dirty="0" smtClean="0"/>
              <a:t>Las formas normales, sin considerar otros factores, no garantizan un buen diseño de BD. </a:t>
            </a:r>
          </a:p>
          <a:p>
            <a:r>
              <a:rPr lang="es-UY" dirty="0" err="1" smtClean="0"/>
              <a:t>Props</a:t>
            </a:r>
            <a:r>
              <a:rPr lang="es-UY" dirty="0" smtClean="0"/>
              <a:t> adicionales:</a:t>
            </a:r>
          </a:p>
          <a:p>
            <a:pPr lvl="3"/>
            <a:r>
              <a:rPr lang="es-UY" dirty="0" smtClean="0"/>
              <a:t>» </a:t>
            </a:r>
            <a:r>
              <a:rPr lang="es-UY" b="1" dirty="0" smtClean="0"/>
              <a:t>Join sin </a:t>
            </a:r>
            <a:r>
              <a:rPr lang="es-UY" b="1" dirty="0" smtClean="0"/>
              <a:t>pérdida (al descomponer en tablas siempre debe de poderse volver a unir los datos en una consulta)</a:t>
            </a:r>
            <a:endParaRPr lang="es-UY" b="1" dirty="0" smtClean="0"/>
          </a:p>
          <a:p>
            <a:pPr lvl="3"/>
            <a:r>
              <a:rPr lang="es-UY" dirty="0" smtClean="0"/>
              <a:t>» </a:t>
            </a:r>
            <a:r>
              <a:rPr lang="es-UY" b="1" dirty="0" smtClean="0"/>
              <a:t>Preservación de dependencias</a:t>
            </a:r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Superclave y Clave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Superclave</a:t>
            </a:r>
            <a:endParaRPr lang="es-UY" dirty="0" smtClean="0"/>
          </a:p>
          <a:p>
            <a:r>
              <a:rPr lang="es-UY" dirty="0" smtClean="0"/>
              <a:t>Una superclave de R = {A1, …, An} es un </a:t>
            </a:r>
            <a:r>
              <a:rPr lang="pt-BR" dirty="0" smtClean="0"/>
              <a:t>conjunto de atributos S </a:t>
            </a:r>
            <a:r>
              <a:rPr lang="es-UY" dirty="0" smtClean="0"/>
              <a:t>⊆ </a:t>
            </a:r>
            <a:r>
              <a:rPr lang="pt-BR" dirty="0" smtClean="0"/>
              <a:t>R tal que no existen 2</a:t>
            </a:r>
            <a:r>
              <a:rPr lang="es-UY" dirty="0" smtClean="0"/>
              <a:t> tuplas t1 y t2 en ningún r tal que t1[S] = t2[S].</a:t>
            </a:r>
          </a:p>
          <a:p>
            <a:endParaRPr lang="es-UY" dirty="0" smtClean="0"/>
          </a:p>
          <a:p>
            <a:pPr>
              <a:buNone/>
            </a:pPr>
            <a:r>
              <a:rPr lang="es-UY" b="1" dirty="0" smtClean="0"/>
              <a:t>Clave</a:t>
            </a:r>
            <a:endParaRPr lang="es-UY" dirty="0" smtClean="0"/>
          </a:p>
          <a:p>
            <a:r>
              <a:rPr lang="es-UY" dirty="0" smtClean="0"/>
              <a:t>Una clave K es una superclave que cumple que si se le quita alguno de sus atributos, deja de ser superclave.</a:t>
            </a:r>
          </a:p>
          <a:p>
            <a:endParaRPr lang="es-UY" dirty="0" smtClean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Clave Candidata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Clave candidata, clave primaria</a:t>
            </a:r>
          </a:p>
          <a:p>
            <a:endParaRPr lang="es-UY" dirty="0" smtClean="0"/>
          </a:p>
          <a:p>
            <a:r>
              <a:rPr lang="es-UY" dirty="0" smtClean="0"/>
              <a:t>Si una relación tiene mas de una clave, cada una es una clave candidata. Una de ellas es arbitrariamente designada como clave primaria. El resto son secundarias.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Primera Forma Normal (1NF)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Definición</a:t>
            </a:r>
          </a:p>
          <a:p>
            <a:endParaRPr lang="es-UY" dirty="0" smtClean="0"/>
          </a:p>
          <a:p>
            <a:r>
              <a:rPr lang="es-UY" dirty="0" smtClean="0"/>
              <a:t>Los dominios de los atributos deben incluir solo valores atómicos (los atributos no pueden ser multivaluados ni compuestos)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Segunda Forma Normal (2NF)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b="1" dirty="0" smtClean="0"/>
          </a:p>
          <a:p>
            <a:pPr>
              <a:buNone/>
            </a:pPr>
            <a:r>
              <a:rPr lang="es-UY" b="1" dirty="0" smtClean="0"/>
              <a:t>Definición</a:t>
            </a:r>
          </a:p>
          <a:p>
            <a:endParaRPr lang="es-UY" dirty="0" smtClean="0"/>
          </a:p>
          <a:p>
            <a:r>
              <a:rPr lang="es-UY" dirty="0" smtClean="0"/>
              <a:t>Un er R está en 2NF si ningún atributo no </a:t>
            </a:r>
            <a:r>
              <a:rPr lang="es-UY" dirty="0" smtClean="0"/>
              <a:t>clave A </a:t>
            </a:r>
            <a:r>
              <a:rPr lang="es-UY" dirty="0" smtClean="0"/>
              <a:t>de R depende parcialmente de cualquier clave de R.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Ejemplo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Empleado (</a:t>
            </a:r>
            <a:r>
              <a:rPr lang="es-ES" u="sng" dirty="0" smtClean="0"/>
              <a:t>empleado , habilidad </a:t>
            </a:r>
            <a:r>
              <a:rPr lang="es-ES" dirty="0" smtClean="0"/>
              <a:t>, lugar_trabajo)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F = {empleado,habilidad -&gt; lugar_trabajo,</a:t>
            </a:r>
          </a:p>
          <a:p>
            <a:pPr>
              <a:buNone/>
            </a:pPr>
            <a:r>
              <a:rPr lang="es-ES" dirty="0" smtClean="0"/>
              <a:t>  	    empleado -&gt; lugar_trabajo}</a:t>
            </a: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/>
          </a:p>
          <a:p>
            <a:pPr>
              <a:buNone/>
            </a:pPr>
            <a:r>
              <a:rPr lang="es-UY" dirty="0" smtClean="0"/>
              <a:t>Viola 2NF</a:t>
            </a:r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sz="3200" dirty="0" smtClean="0"/>
              <a:t>Definiciones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UY" b="1" dirty="0" smtClean="0"/>
              <a:t>Dependencia Transitiva</a:t>
            </a:r>
          </a:p>
          <a:p>
            <a:endParaRPr lang="es-UY" dirty="0" smtClean="0"/>
          </a:p>
          <a:p>
            <a:r>
              <a:rPr lang="es-UY" dirty="0" smtClean="0"/>
              <a:t>Una df X -&gt; Y en un er R es una df transitiva si existe un conjunto de atributos Z que no sea un subconjunto de una clave de R, y se cumplen tanto X -&gt; Z como Z -&gt; Y.</a:t>
            </a:r>
          </a:p>
          <a:p>
            <a:pPr>
              <a:buNone/>
            </a:pPr>
            <a:endParaRPr lang="es-UY" dirty="0" smtClean="0"/>
          </a:p>
        </p:txBody>
      </p:sp>
    </p:spTree>
    <p:extLst>
      <p:ext uri="{BB962C8B-B14F-4D97-AF65-F5344CB8AC3E}">
        <p14:creationId xmlns:p14="http://schemas.microsoft.com/office/powerpoint/2010/main" xmlns="" val="31340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94</TotalTime>
  <Words>935</Words>
  <Application>Microsoft Office PowerPoint</Application>
  <PresentationFormat>Presentación en pantalla (4:3)</PresentationFormat>
  <Paragraphs>141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Mirador</vt:lpstr>
      <vt:lpstr>Bases de datos 1</vt:lpstr>
      <vt:lpstr>Formas Normales</vt:lpstr>
      <vt:lpstr>Normalización</vt:lpstr>
      <vt:lpstr>Superclave y Clave</vt:lpstr>
      <vt:lpstr>Clave Candidata</vt:lpstr>
      <vt:lpstr>Primera Forma Normal (1NF)</vt:lpstr>
      <vt:lpstr>Segunda Forma Normal (2NF)</vt:lpstr>
      <vt:lpstr>Ejemplo</vt:lpstr>
      <vt:lpstr>Definiciones</vt:lpstr>
      <vt:lpstr>Tercera Forma Normal (3NF)</vt:lpstr>
      <vt:lpstr>Ejemplo</vt:lpstr>
      <vt:lpstr>Forma Normal de Boyce-Codd (BCNF)</vt:lpstr>
      <vt:lpstr>Ejemplo</vt:lpstr>
      <vt:lpstr>Algoritmos de diseño</vt:lpstr>
      <vt:lpstr>Descomposición de relaciones</vt:lpstr>
      <vt:lpstr>Preservación de dependencias</vt:lpstr>
      <vt:lpstr>Preservación de dependencias</vt:lpstr>
      <vt:lpstr>Descomposición en 3NF con pres de dfs</vt:lpstr>
      <vt:lpstr>Join sin Pérdida</vt:lpstr>
      <vt:lpstr>Join sin Pérdida</vt:lpstr>
      <vt:lpstr>Test de join sin pérdida</vt:lpstr>
      <vt:lpstr>Resumen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Datos 1</dc:title>
  <dc:creator>Administrador</dc:creator>
  <cp:lastModifiedBy>Agus</cp:lastModifiedBy>
  <cp:revision>44</cp:revision>
  <dcterms:created xsi:type="dcterms:W3CDTF">2012-03-09T21:03:51Z</dcterms:created>
  <dcterms:modified xsi:type="dcterms:W3CDTF">2014-10-09T20:21:28Z</dcterms:modified>
</cp:coreProperties>
</file>