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60" r:id="rId3"/>
    <p:sldId id="261" r:id="rId4"/>
    <p:sldId id="262" r:id="rId5"/>
    <p:sldId id="264" r:id="rId6"/>
    <p:sldId id="265" r:id="rId7"/>
    <p:sldId id="269" r:id="rId8"/>
    <p:sldId id="268" r:id="rId9"/>
    <p:sldId id="266" r:id="rId10"/>
    <p:sldId id="267" r:id="rId11"/>
    <p:sldId id="270" r:id="rId12"/>
    <p:sldId id="272" r:id="rId13"/>
    <p:sldId id="271" r:id="rId14"/>
    <p:sldId id="274" r:id="rId15"/>
    <p:sldId id="275" r:id="rId16"/>
    <p:sldId id="277" r:id="rId17"/>
    <p:sldId id="279" r:id="rId18"/>
    <p:sldId id="278" r:id="rId19"/>
    <p:sldId id="280" r:id="rId20"/>
    <p:sldId id="281" r:id="rId21"/>
    <p:sldId id="298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0F02F-4E9B-4D74-8DA5-A5CBD87FF652}" type="datetimeFigureOut">
              <a:rPr lang="es-ES" smtClean="0"/>
              <a:pPr/>
              <a:t>21/03/2013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A6FDD-6539-4E03-A52E-55BEF1C5FF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986A-ED0B-4B9B-9D17-87F3F4B1C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Modelo de datos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A6FDD-6539-4E03-A52E-55BEF1C5FF96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DBMS: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A6FDD-6539-4E03-A52E-55BEF1C5FF96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21/03/2013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21/03/2013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21/03/2013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21/03/2013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21/03/2013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21/03/2013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05000"/>
            <a:ext cx="7239000" cy="1295400"/>
          </a:xfrm>
        </p:spPr>
        <p:txBody>
          <a:bodyPr>
            <a:normAutofit/>
          </a:bodyPr>
          <a:lstStyle/>
          <a:p>
            <a:r>
              <a:rPr lang="es-AR" sz="3600" dirty="0" smtClean="0"/>
              <a:t>Aplicaciones de Bases de Datos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429000"/>
            <a:ext cx="6172200" cy="940278"/>
          </a:xfrm>
        </p:spPr>
        <p:txBody>
          <a:bodyPr/>
          <a:lstStyle/>
          <a:p>
            <a:r>
              <a:rPr lang="en-US" dirty="0" err="1" smtClean="0">
                <a:latin typeface="+mj-lt"/>
              </a:rPr>
              <a:t>Estructura</a:t>
            </a:r>
            <a:r>
              <a:rPr lang="en-US" dirty="0" smtClean="0">
                <a:latin typeface="+mj-lt"/>
              </a:rPr>
              <a:t> de base de </a:t>
            </a:r>
            <a:r>
              <a:rPr lang="en-US" dirty="0" err="1" smtClean="0">
                <a:latin typeface="+mj-lt"/>
              </a:rPr>
              <a:t>datos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r>
              <a:rPr lang="es-ES_tradnl" sz="4000" dirty="0" smtClean="0"/>
              <a:t>Lenguaje definición de datos – DDL (2)</a:t>
            </a:r>
            <a:endParaRPr lang="es-ES" sz="4000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_tradnl" sz="2800" dirty="0" smtClean="0">
              <a:latin typeface="Calibri" pitchFamily="34" charset="0"/>
            </a:endParaRPr>
          </a:p>
          <a:p>
            <a:r>
              <a:rPr lang="es-ES_tradnl" sz="2800" dirty="0" smtClean="0">
                <a:latin typeface="Calibri" pitchFamily="34" charset="0"/>
              </a:rPr>
              <a:t>Además de la especificación de los objetos permite definir:</a:t>
            </a:r>
          </a:p>
          <a:p>
            <a:pPr lvl="1"/>
            <a:r>
              <a:rPr lang="es-ES_tradnl" sz="2800" dirty="0" smtClean="0">
                <a:latin typeface="Calibri" pitchFamily="34" charset="0"/>
              </a:rPr>
              <a:t>Dominio asociado a cada atributo.</a:t>
            </a:r>
          </a:p>
          <a:p>
            <a:pPr lvl="1"/>
            <a:r>
              <a:rPr lang="es-ES_tradnl" sz="2800" dirty="0" smtClean="0">
                <a:latin typeface="Calibri" pitchFamily="34" charset="0"/>
              </a:rPr>
              <a:t>Restricciones de integridad.</a:t>
            </a:r>
          </a:p>
          <a:p>
            <a:pPr lvl="1"/>
            <a:r>
              <a:rPr lang="es-ES_tradnl" sz="2800" dirty="0" smtClean="0">
                <a:latin typeface="Calibri" pitchFamily="34" charset="0"/>
              </a:rPr>
              <a:t>Índices.</a:t>
            </a:r>
          </a:p>
          <a:p>
            <a:pPr lvl="1"/>
            <a:r>
              <a:rPr lang="es-ES_tradnl" sz="2800" dirty="0" smtClean="0">
                <a:latin typeface="Calibri" pitchFamily="34" charset="0"/>
              </a:rPr>
              <a:t>Permisos para acceder a los objetos.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/>
              <a:t>Usuarios Base de Datos</a:t>
            </a:r>
            <a:endParaRPr lang="es-ES" sz="4000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s-ES_tradnl" sz="3200" dirty="0" smtClean="0">
                <a:latin typeface="Calibri" pitchFamily="34" charset="0"/>
              </a:rPr>
              <a:t>Programador de aplicaciones.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s-ES_tradnl" sz="3200" dirty="0" smtClean="0">
              <a:latin typeface="Calibri" pitchFamily="34" charset="0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s-ES_tradnl" sz="3200" dirty="0" smtClean="0">
                <a:latin typeface="Calibri" pitchFamily="34" charset="0"/>
              </a:rPr>
              <a:t>Usuarios expertos.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s-ES_tradnl" sz="3200" dirty="0" smtClean="0">
              <a:latin typeface="Calibri" pitchFamily="34" charset="0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s-ES_tradnl" sz="3200" dirty="0" smtClean="0">
                <a:latin typeface="Calibri" pitchFamily="34" charset="0"/>
              </a:rPr>
              <a:t>Usuarios finales.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s-ES_tradnl" sz="3200" dirty="0" smtClean="0">
              <a:latin typeface="Calibri" pitchFamily="34" charset="0"/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s-ES_tradnl" sz="3200" dirty="0" smtClean="0">
                <a:latin typeface="Calibri" pitchFamily="34" charset="0"/>
              </a:rPr>
              <a:t>Administrador de Base de Datos.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s-ES_tradnl" sz="32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s-ES_tradnl" sz="3200" dirty="0" smtClean="0"/>
          </a:p>
          <a:p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549275"/>
            <a:ext cx="7543800" cy="578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4000" dirty="0" smtClean="0"/>
              <a:t>Componentes del Sistema (DBMS) (1)</a:t>
            </a:r>
            <a:endParaRPr lang="es-ES" sz="4000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>
                <a:solidFill>
                  <a:srgbClr val="FF0000"/>
                </a:solidFill>
                <a:latin typeface="Calibri" pitchFamily="34" charset="0"/>
              </a:rPr>
              <a:t>Compilador de DDL</a:t>
            </a:r>
            <a:r>
              <a:rPr lang="es-ES_tradnl" sz="2800" dirty="0" smtClean="0">
                <a:latin typeface="Calibri" pitchFamily="34" charset="0"/>
              </a:rPr>
              <a:t>  </a:t>
            </a:r>
          </a:p>
          <a:p>
            <a:pPr>
              <a:buNone/>
            </a:pPr>
            <a:r>
              <a:rPr lang="es-ES_tradnl" sz="2800" dirty="0" smtClean="0">
                <a:latin typeface="Calibri" pitchFamily="34" charset="0"/>
              </a:rPr>
              <a:t>   Procesa las definiciones de los objetos especificados en el DDL y almacena las descripciones en el Diccionario de Datos</a:t>
            </a:r>
          </a:p>
          <a:p>
            <a:r>
              <a:rPr lang="es-ES_tradnl" sz="2800" dirty="0" smtClean="0">
                <a:latin typeface="Calibri" pitchFamily="34" charset="0"/>
              </a:rPr>
              <a:t> </a:t>
            </a:r>
            <a:r>
              <a:rPr lang="es-ES_tradnl" sz="2800" dirty="0" err="1" smtClean="0">
                <a:solidFill>
                  <a:srgbClr val="FF0000"/>
                </a:solidFill>
                <a:latin typeface="Calibri" pitchFamily="34" charset="0"/>
              </a:rPr>
              <a:t>Precompilador</a:t>
            </a:r>
            <a:r>
              <a:rPr lang="es-ES_tradnl" sz="2800" dirty="0" smtClean="0">
                <a:solidFill>
                  <a:srgbClr val="FF0000"/>
                </a:solidFill>
                <a:latin typeface="Calibri" pitchFamily="34" charset="0"/>
              </a:rPr>
              <a:t> DML</a:t>
            </a:r>
          </a:p>
          <a:p>
            <a:pPr marL="533400" lvl="1" indent="-76200">
              <a:buNone/>
            </a:pPr>
            <a:r>
              <a:rPr lang="es-ES_tradnl" sz="2800" dirty="0" smtClean="0">
                <a:latin typeface="Calibri" pitchFamily="34" charset="0"/>
              </a:rPr>
              <a:t>Convierte las instrucciones embebidas en un programa en llamadas de procedimientos normales en el lenguaje anfitrión.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Componentes del Sistema (DBMS) (2)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s-ES_tradnl" dirty="0" smtClean="0">
                <a:solidFill>
                  <a:srgbClr val="FF0000"/>
                </a:solidFill>
                <a:latin typeface="Calibri" pitchFamily="34" charset="0"/>
              </a:rPr>
              <a:t>Motor de evaluación de consultas</a:t>
            </a:r>
          </a:p>
          <a:p>
            <a:pPr>
              <a:buNone/>
            </a:pPr>
            <a:r>
              <a:rPr lang="es-ES_tradnl" dirty="0" smtClean="0">
                <a:latin typeface="Calibri" pitchFamily="34" charset="0"/>
              </a:rPr>
              <a:t>   Transforma las consultas del usuario en otras equivalentes pero más eficientes, encontrando una buena estrategia para la ejecución de las mismas.</a:t>
            </a:r>
            <a:endParaRPr lang="en-GB" dirty="0" smtClean="0">
              <a:latin typeface="Calibri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Componentes del Sistema (DBMS) (3)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s-ES_tradnl" dirty="0" smtClean="0">
                <a:solidFill>
                  <a:srgbClr val="FF0000"/>
                </a:solidFill>
                <a:latin typeface="Calibri" pitchFamily="34" charset="0"/>
              </a:rPr>
              <a:t>Gestor de Base de Datos</a:t>
            </a:r>
          </a:p>
          <a:p>
            <a:pPr>
              <a:buNone/>
            </a:pPr>
            <a:r>
              <a:rPr lang="es-ES_tradnl" dirty="0" smtClean="0">
                <a:latin typeface="Calibri" pitchFamily="34" charset="0"/>
              </a:rPr>
              <a:t>   Es un modulo de programa que constituye la interfaz entre los datos de bajo nivel almacenados en la base de datos y los programas de aplicaciones y requerimientos que se hacen al sistema.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 smtClean="0"/>
              <a:t>Componentes del Sistema (DBMS) (4)</a:t>
            </a:r>
            <a:endParaRPr lang="en-GB" sz="3600" dirty="0" smtClean="0">
              <a:solidFill>
                <a:srgbClr val="006699"/>
              </a:solidFill>
              <a:latin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_tradnl" sz="2800" dirty="0" smtClean="0">
                <a:latin typeface="Calibri" pitchFamily="34" charset="0"/>
              </a:rPr>
              <a:t>Tareas Gestor Base de Datos</a:t>
            </a:r>
          </a:p>
          <a:p>
            <a:pPr lvl="1" eaLnBrk="1" hangingPunct="1"/>
            <a:r>
              <a:rPr lang="es-ES_tradnl" sz="2800" dirty="0" smtClean="0">
                <a:latin typeface="Calibri" pitchFamily="34" charset="0"/>
              </a:rPr>
              <a:t>Interacción con el gestor de archivos</a:t>
            </a:r>
          </a:p>
          <a:p>
            <a:pPr lvl="1" eaLnBrk="1" hangingPunct="1"/>
            <a:r>
              <a:rPr lang="es-ES_tradnl" sz="2800" dirty="0" smtClean="0">
                <a:latin typeface="Calibri" pitchFamily="34" charset="0"/>
              </a:rPr>
              <a:t>Conservar la integridad</a:t>
            </a:r>
          </a:p>
          <a:p>
            <a:pPr lvl="1" eaLnBrk="1" hangingPunct="1"/>
            <a:r>
              <a:rPr lang="es-ES_tradnl" sz="2800" dirty="0" smtClean="0">
                <a:latin typeface="Calibri" pitchFamily="34" charset="0"/>
              </a:rPr>
              <a:t>Garantizar la seguridad</a:t>
            </a:r>
          </a:p>
          <a:p>
            <a:pPr lvl="1" eaLnBrk="1" hangingPunct="1"/>
            <a:r>
              <a:rPr lang="es-ES_tradnl" sz="2800" dirty="0" smtClean="0">
                <a:latin typeface="Calibri" pitchFamily="34" charset="0"/>
              </a:rPr>
              <a:t>Respaldo y recuperación </a:t>
            </a:r>
          </a:p>
          <a:p>
            <a:pPr lvl="1" eaLnBrk="1" hangingPunct="1"/>
            <a:r>
              <a:rPr lang="es-ES_tradnl" sz="2800" dirty="0" smtClean="0">
                <a:latin typeface="Calibri" pitchFamily="34" charset="0"/>
              </a:rPr>
              <a:t>Control de concurrencia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dirty="0" smtClean="0"/>
              <a:t>Sentencias DDL</a:t>
            </a:r>
            <a:endParaRPr lang="es-UY" b="0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Sentencias </a:t>
            </a:r>
            <a:r>
              <a:rPr lang="es-ES" dirty="0" smtClean="0"/>
              <a:t>DDL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Son las instrucciones SQL que nos permiten definir la estructura de la información:</a:t>
            </a:r>
          </a:p>
          <a:p>
            <a:pPr lvl="1"/>
            <a:r>
              <a:rPr lang="es-UY" dirty="0" smtClean="0"/>
              <a:t> CREATE</a:t>
            </a:r>
          </a:p>
          <a:p>
            <a:pPr lvl="1"/>
            <a:r>
              <a:rPr lang="es-UY" dirty="0" smtClean="0"/>
              <a:t> DROP</a:t>
            </a:r>
          </a:p>
          <a:p>
            <a:pPr lvl="1"/>
            <a:r>
              <a:rPr lang="es-UY" dirty="0" smtClean="0"/>
              <a:t> ALTER</a:t>
            </a:r>
            <a:endParaRPr lang="es-UY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DDL (Data </a:t>
            </a:r>
            <a:r>
              <a:rPr lang="es-UY" dirty="0" err="1" smtClean="0"/>
              <a:t>Definition</a:t>
            </a:r>
            <a:r>
              <a:rPr lang="es-UY" dirty="0" smtClean="0"/>
              <a:t> </a:t>
            </a:r>
            <a:r>
              <a:rPr lang="es-UY" dirty="0" err="1" smtClean="0"/>
              <a:t>Language</a:t>
            </a:r>
            <a:r>
              <a:rPr lang="es-UY" dirty="0" smtClean="0"/>
              <a:t>) (1)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CREATE TABLE </a:t>
            </a:r>
            <a:r>
              <a:rPr lang="en-US" b="1" dirty="0" err="1" smtClean="0"/>
              <a:t>miTabla</a:t>
            </a:r>
            <a:r>
              <a:rPr lang="en-US" b="1" dirty="0" smtClean="0"/>
              <a:t> ( </a:t>
            </a:r>
          </a:p>
          <a:p>
            <a:pPr>
              <a:buNone/>
            </a:pPr>
            <a:r>
              <a:rPr lang="en-US" b="1" dirty="0" smtClean="0"/>
              <a:t>id numeric(5) NOT NULL,</a:t>
            </a:r>
          </a:p>
          <a:p>
            <a:pPr>
              <a:buNone/>
            </a:pPr>
            <a:r>
              <a:rPr lang="es-UY" dirty="0" smtClean="0"/>
              <a:t>dato varchar2(50)</a:t>
            </a:r>
          </a:p>
          <a:p>
            <a:pPr>
              <a:buNone/>
            </a:pPr>
            <a:r>
              <a:rPr lang="es-UY" b="1" dirty="0" smtClean="0"/>
              <a:t>PRIMARY KEY (id) );</a:t>
            </a:r>
            <a:endParaRPr lang="es-UY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Sistema de Base de Datos (1)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sz="2800" dirty="0" smtClean="0">
              <a:latin typeface="Calibri" pitchFamily="34" charset="0"/>
            </a:endParaRPr>
          </a:p>
          <a:p>
            <a:r>
              <a:rPr lang="es-ES_tradnl" sz="2800" dirty="0" smtClean="0">
                <a:latin typeface="Calibri" pitchFamily="34" charset="0"/>
              </a:rPr>
              <a:t>Un conjunto de datos relacionados entre si, organizados alrededor de un modelo de datos.</a:t>
            </a:r>
          </a:p>
          <a:p>
            <a:pPr>
              <a:buNone/>
            </a:pPr>
            <a:endParaRPr lang="es-ES_tradnl" sz="2800" dirty="0" smtClean="0">
              <a:latin typeface="Calibri" pitchFamily="34" charset="0"/>
            </a:endParaRPr>
          </a:p>
          <a:p>
            <a:pPr>
              <a:buNone/>
            </a:pPr>
            <a:endParaRPr lang="es-ES_tradnl" sz="2800" dirty="0" smtClean="0">
              <a:latin typeface="Calibri" pitchFamily="34" charset="0"/>
            </a:endParaRPr>
          </a:p>
          <a:p>
            <a:r>
              <a:rPr lang="es-ES_tradnl" sz="2800" dirty="0" smtClean="0">
                <a:latin typeface="Calibri" pitchFamily="34" charset="0"/>
              </a:rPr>
              <a:t>Un conjunto de programas para mantener esos datos.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DDL (Data </a:t>
            </a:r>
            <a:r>
              <a:rPr lang="es-UY" dirty="0" err="1" smtClean="0"/>
              <a:t>Definition</a:t>
            </a:r>
            <a:r>
              <a:rPr lang="es-UY" dirty="0" smtClean="0"/>
              <a:t> </a:t>
            </a:r>
            <a:r>
              <a:rPr lang="es-UY" dirty="0" err="1" smtClean="0"/>
              <a:t>Language</a:t>
            </a:r>
            <a:r>
              <a:rPr lang="es-UY" dirty="0" smtClean="0"/>
              <a:t>) </a:t>
            </a:r>
            <a:r>
              <a:rPr lang="es-UY" dirty="0" smtClean="0"/>
              <a:t>(2)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UY" dirty="0" smtClean="0"/>
              <a:t>DROP TABLE </a:t>
            </a:r>
            <a:r>
              <a:rPr lang="es-UY" dirty="0" err="1" smtClean="0"/>
              <a:t>miTabla</a:t>
            </a:r>
            <a:r>
              <a:rPr lang="es-UY" dirty="0" smtClean="0"/>
              <a:t>;</a:t>
            </a:r>
          </a:p>
          <a:p>
            <a:pPr lvl="1"/>
            <a:r>
              <a:rPr lang="es-ES" dirty="0" smtClean="0"/>
              <a:t>La sentencia DROP se utiliza ara eliminar estructuras</a:t>
            </a:r>
            <a:r>
              <a:rPr lang="es-ES" dirty="0" smtClean="0"/>
              <a:t>.</a:t>
            </a:r>
          </a:p>
          <a:p>
            <a:r>
              <a:rPr lang="es-UY" dirty="0" smtClean="0"/>
              <a:t>Tipo objeto puede ser:</a:t>
            </a:r>
          </a:p>
          <a:p>
            <a:pPr lvl="1"/>
            <a:r>
              <a:rPr lang="es-UY" sz="2000" dirty="0" smtClean="0"/>
              <a:t> </a:t>
            </a:r>
            <a:r>
              <a:rPr lang="es-UY" dirty="0" err="1" smtClean="0"/>
              <a:t>Table</a:t>
            </a:r>
            <a:endParaRPr lang="es-UY" dirty="0" smtClean="0"/>
          </a:p>
          <a:p>
            <a:pPr lvl="1"/>
            <a:r>
              <a:rPr lang="es-UY" sz="2000" dirty="0" smtClean="0"/>
              <a:t> </a:t>
            </a:r>
            <a:r>
              <a:rPr lang="es-UY" dirty="0" err="1" smtClean="0"/>
              <a:t>Sequence</a:t>
            </a:r>
            <a:endParaRPr lang="es-UY" dirty="0" smtClean="0"/>
          </a:p>
          <a:p>
            <a:pPr lvl="1"/>
            <a:r>
              <a:rPr lang="es-UY" sz="2000" dirty="0" smtClean="0"/>
              <a:t> </a:t>
            </a:r>
            <a:r>
              <a:rPr lang="es-UY" dirty="0" err="1" smtClean="0"/>
              <a:t>Index</a:t>
            </a:r>
            <a:endParaRPr lang="es-UY" dirty="0" smtClean="0"/>
          </a:p>
          <a:p>
            <a:pPr lvl="1"/>
            <a:r>
              <a:rPr lang="es-UY" sz="2000" dirty="0" smtClean="0"/>
              <a:t> </a:t>
            </a:r>
            <a:r>
              <a:rPr lang="es-UY" dirty="0" err="1" smtClean="0"/>
              <a:t>Procedure</a:t>
            </a:r>
            <a:endParaRPr lang="es-UY" dirty="0" smtClean="0"/>
          </a:p>
          <a:p>
            <a:pPr lvl="1"/>
            <a:r>
              <a:rPr lang="es-UY" sz="2000" dirty="0" smtClean="0"/>
              <a:t> </a:t>
            </a:r>
            <a:r>
              <a:rPr lang="es-UY" dirty="0" err="1" smtClean="0"/>
              <a:t>Function</a:t>
            </a:r>
            <a:endParaRPr lang="es-UY" dirty="0" smtClean="0"/>
          </a:p>
          <a:p>
            <a:pPr lvl="1"/>
            <a:r>
              <a:rPr lang="es-UY" sz="2000" dirty="0" smtClean="0"/>
              <a:t> </a:t>
            </a:r>
            <a:r>
              <a:rPr lang="es-UY" dirty="0" err="1" smtClean="0"/>
              <a:t>Trigger</a:t>
            </a:r>
            <a:endParaRPr lang="es-UY" dirty="0" smtClean="0"/>
          </a:p>
          <a:p>
            <a:pPr lvl="1"/>
            <a:r>
              <a:rPr lang="es-UY" sz="2000" dirty="0" smtClean="0"/>
              <a:t> </a:t>
            </a:r>
            <a:r>
              <a:rPr lang="es-UY" dirty="0" smtClean="0"/>
              <a:t>View</a:t>
            </a:r>
            <a:endParaRPr lang="es-UY" dirty="0" smtClean="0"/>
          </a:p>
          <a:p>
            <a:endParaRPr lang="es-ES" dirty="0" smtClean="0"/>
          </a:p>
          <a:p>
            <a:r>
              <a:rPr lang="es-ES" dirty="0" smtClean="0"/>
              <a:t>TRUNCATE TABLE </a:t>
            </a:r>
            <a:r>
              <a:rPr lang="es-ES" dirty="0" err="1" smtClean="0"/>
              <a:t>miTabla</a:t>
            </a:r>
            <a:r>
              <a:rPr lang="es-ES" dirty="0" smtClean="0"/>
              <a:t>;</a:t>
            </a:r>
          </a:p>
          <a:p>
            <a:pPr lvl="1"/>
            <a:r>
              <a:rPr lang="es-ES" dirty="0" smtClean="0"/>
              <a:t>La sentencia TRUNCATE se utiliza para vaciar el contenido de una tabla.</a:t>
            </a:r>
            <a:endParaRPr lang="es-UY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DDL (Data </a:t>
            </a:r>
            <a:r>
              <a:rPr lang="es-UY" dirty="0" err="1" smtClean="0"/>
              <a:t>Definition</a:t>
            </a:r>
            <a:r>
              <a:rPr lang="es-UY" dirty="0" smtClean="0"/>
              <a:t> </a:t>
            </a:r>
            <a:r>
              <a:rPr lang="es-UY" dirty="0" err="1" smtClean="0"/>
              <a:t>Language</a:t>
            </a:r>
            <a:r>
              <a:rPr lang="es-UY" dirty="0" smtClean="0"/>
              <a:t>)</a:t>
            </a:r>
            <a:r>
              <a:rPr lang="es-UY" dirty="0" smtClean="0"/>
              <a:t> </a:t>
            </a:r>
            <a:r>
              <a:rPr lang="es-UY" dirty="0" smtClean="0"/>
              <a:t>(3)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UY" dirty="0" smtClean="0"/>
              <a:t>Un caso especial se presenta si la relación a ser eliminada está </a:t>
            </a:r>
            <a:r>
              <a:rPr lang="es-UY" dirty="0" smtClean="0"/>
              <a:t>referenciada </a:t>
            </a:r>
            <a:r>
              <a:rPr lang="es-UY" dirty="0" smtClean="0"/>
              <a:t>por claves foráneas en otra(s) relación(es). </a:t>
            </a:r>
            <a:endParaRPr lang="es-UY" dirty="0" smtClean="0"/>
          </a:p>
          <a:p>
            <a:r>
              <a:rPr lang="es-UY" dirty="0" smtClean="0"/>
              <a:t>En este </a:t>
            </a:r>
            <a:r>
              <a:rPr lang="es-UY" dirty="0" smtClean="0"/>
              <a:t>caso, se debe hacer la llamada de la siguiente manera: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DROP </a:t>
            </a:r>
            <a:r>
              <a:rPr lang="fr-FR" dirty="0" smtClean="0"/>
              <a:t>TABLE </a:t>
            </a:r>
            <a:r>
              <a:rPr lang="fr-FR" i="1" dirty="0" smtClean="0"/>
              <a:t>&lt;nombre-tabla&gt; CASCADE CONSTRAINTS;</a:t>
            </a:r>
          </a:p>
          <a:p>
            <a:endParaRPr lang="es-UY" dirty="0" smtClean="0"/>
          </a:p>
          <a:p>
            <a:r>
              <a:rPr lang="es-UY" dirty="0" smtClean="0"/>
              <a:t>De </a:t>
            </a:r>
            <a:r>
              <a:rPr lang="es-UY" dirty="0" smtClean="0"/>
              <a:t>esta manera se eliminarán todas las </a:t>
            </a:r>
            <a:r>
              <a:rPr lang="es-UY" dirty="0" err="1" smtClean="0"/>
              <a:t>tuplas</a:t>
            </a:r>
            <a:r>
              <a:rPr lang="es-UY" dirty="0" smtClean="0"/>
              <a:t> en </a:t>
            </a:r>
            <a:r>
              <a:rPr lang="es-UY" dirty="0" smtClean="0"/>
              <a:t>otras relaciones </a:t>
            </a:r>
            <a:r>
              <a:rPr lang="es-UY" dirty="0" smtClean="0"/>
              <a:t>que referencien a la clave primaria de la relación </a:t>
            </a:r>
            <a:r>
              <a:rPr lang="es-UY" dirty="0" smtClean="0"/>
              <a:t>a ser </a:t>
            </a:r>
            <a:r>
              <a:rPr lang="es-UY" dirty="0" smtClean="0"/>
              <a:t>eliminada. </a:t>
            </a:r>
          </a:p>
          <a:p>
            <a:r>
              <a:rPr lang="es-UY" dirty="0" smtClean="0"/>
              <a:t>Si no se incluye el parámetro CASCADE CONSTRAINTS y existe </a:t>
            </a:r>
            <a:r>
              <a:rPr lang="es-UY" dirty="0" smtClean="0"/>
              <a:t> alguna </a:t>
            </a:r>
            <a:r>
              <a:rPr lang="es-UY" dirty="0" smtClean="0"/>
              <a:t>referencia a una </a:t>
            </a:r>
            <a:r>
              <a:rPr lang="es-UY" dirty="0" err="1" smtClean="0"/>
              <a:t>tupla</a:t>
            </a:r>
            <a:r>
              <a:rPr lang="es-UY" dirty="0" smtClean="0"/>
              <a:t> que se eliminará, </a:t>
            </a:r>
            <a:r>
              <a:rPr lang="es-UY" dirty="0" smtClean="0"/>
              <a:t>retornará </a:t>
            </a:r>
            <a:r>
              <a:rPr lang="es-UY" dirty="0" smtClean="0"/>
              <a:t>un mensaje de error y no eliminará la relación.</a:t>
            </a:r>
            <a:endParaRPr lang="es-UY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DDL (Data </a:t>
            </a:r>
            <a:r>
              <a:rPr lang="es-UY" dirty="0" err="1" smtClean="0"/>
              <a:t>Definition</a:t>
            </a:r>
            <a:r>
              <a:rPr lang="es-UY" dirty="0" smtClean="0"/>
              <a:t> </a:t>
            </a:r>
            <a:r>
              <a:rPr lang="es-UY" dirty="0" err="1" smtClean="0"/>
              <a:t>Language</a:t>
            </a:r>
            <a:r>
              <a:rPr lang="es-UY" dirty="0" smtClean="0"/>
              <a:t>) </a:t>
            </a:r>
            <a:r>
              <a:rPr lang="es-UY" dirty="0" smtClean="0"/>
              <a:t>(4)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UY" dirty="0" smtClean="0"/>
              <a:t>Añadir una columna a una tabla:</a:t>
            </a:r>
          </a:p>
          <a:p>
            <a:pPr lvl="1"/>
            <a:r>
              <a:rPr lang="es-UY" dirty="0" smtClean="0"/>
              <a:t>ALTER TABLE T_PEDIDOS ADD TEXTOPEDIDO Varchar2(35);</a:t>
            </a:r>
          </a:p>
          <a:p>
            <a:r>
              <a:rPr lang="es-UY" dirty="0" smtClean="0"/>
              <a:t>Cambiar el tamaño de una columna en una tabla:</a:t>
            </a:r>
          </a:p>
          <a:p>
            <a:pPr lvl="1"/>
            <a:r>
              <a:rPr lang="es-UY" dirty="0" smtClean="0"/>
              <a:t>ALTER TABLE T_PEDIDOS MODIFY TEXTOPEDIDO Varchar2(135);</a:t>
            </a:r>
          </a:p>
          <a:p>
            <a:r>
              <a:rPr lang="es-UY" dirty="0" smtClean="0"/>
              <a:t>Hacer NOT NULL una columna en una tabla:</a:t>
            </a:r>
          </a:p>
          <a:p>
            <a:pPr lvl="1"/>
            <a:r>
              <a:rPr lang="es-UY" dirty="0" smtClean="0"/>
              <a:t>ALTER TABLE T_PEDIDOS MODIFY (TEXTOPEDIDO NOT NULL);</a:t>
            </a:r>
          </a:p>
          <a:p>
            <a:r>
              <a:rPr lang="es-UY" dirty="0" smtClean="0"/>
              <a:t>Eliminar una columna a una tabla:</a:t>
            </a:r>
          </a:p>
          <a:p>
            <a:pPr lvl="1"/>
            <a:r>
              <a:rPr lang="es-UY" dirty="0" smtClean="0"/>
              <a:t>ALTER TABLE T_PEDIDOS DROP COLUMN TEXTOPEDIDO;</a:t>
            </a:r>
          </a:p>
          <a:p>
            <a:r>
              <a:rPr lang="es-UY" dirty="0" smtClean="0"/>
              <a:t>Valor por defecto de una columna:</a:t>
            </a:r>
          </a:p>
          <a:p>
            <a:pPr lvl="1"/>
            <a:r>
              <a:rPr lang="es-UY" dirty="0" smtClean="0"/>
              <a:t>ALTER TABLE T_PEDIDOS MODIFY TEXTOPEDIDO Varchar2(135) DEFAULT 'ABC...';</a:t>
            </a:r>
          </a:p>
          <a:p>
            <a:r>
              <a:rPr lang="es-UY" dirty="0" smtClean="0"/>
              <a:t>Añade dos columnas:</a:t>
            </a:r>
          </a:p>
          <a:p>
            <a:pPr lvl="1"/>
            <a:r>
              <a:rPr lang="es-UY" dirty="0" smtClean="0"/>
              <a:t>ALTER TABLE T_PEDIDOS ADD (SO_PEDIDOS_ID INT, TEXTOPEDIDO Varchar2(135));</a:t>
            </a:r>
            <a:endParaRPr lang="es-UY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err="1" smtClean="0"/>
              <a:t>Constraints</a:t>
            </a:r>
            <a:r>
              <a:rPr lang="es-UY" dirty="0" smtClean="0"/>
              <a:t> (Restricciones o Reglas de Integridad</a:t>
            </a:r>
            <a:r>
              <a:rPr lang="es-UY" dirty="0" smtClean="0"/>
              <a:t>) (1)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UY" dirty="0" smtClean="0"/>
              <a:t>¿Qué es un </a:t>
            </a:r>
            <a:r>
              <a:rPr lang="es-UY" dirty="0" err="1" smtClean="0"/>
              <a:t>Constraints</a:t>
            </a:r>
            <a:r>
              <a:rPr lang="es-UY" dirty="0" smtClean="0"/>
              <a:t>?</a:t>
            </a:r>
          </a:p>
          <a:p>
            <a:r>
              <a:rPr lang="es-UY" dirty="0" smtClean="0"/>
              <a:t>El servidor utiliza </a:t>
            </a:r>
            <a:r>
              <a:rPr lang="es-UY" dirty="0" err="1" smtClean="0"/>
              <a:t>constraints</a:t>
            </a:r>
            <a:r>
              <a:rPr lang="es-UY" dirty="0" smtClean="0"/>
              <a:t> para prevenir el registro de datos no válidos a las tablas.</a:t>
            </a:r>
          </a:p>
          <a:p>
            <a:endParaRPr lang="es-UY" dirty="0" smtClean="0"/>
          </a:p>
          <a:p>
            <a:pPr>
              <a:buNone/>
            </a:pPr>
            <a:r>
              <a:rPr lang="es-UY" dirty="0" smtClean="0"/>
              <a:t>Se pueden utilizar los </a:t>
            </a:r>
            <a:r>
              <a:rPr lang="es-UY" dirty="0" err="1" smtClean="0"/>
              <a:t>constraints</a:t>
            </a:r>
            <a:r>
              <a:rPr lang="es-UY" dirty="0" smtClean="0"/>
              <a:t> para lo siguiente:</a:t>
            </a:r>
          </a:p>
          <a:p>
            <a:pPr lvl="1"/>
            <a:r>
              <a:rPr lang="es-UY" dirty="0" smtClean="0"/>
              <a:t>Implementar o imponer reglas en los datos de una tabla cuando una fila es insertada, modificada o borrada de la tabla. El </a:t>
            </a:r>
            <a:r>
              <a:rPr lang="es-UY" dirty="0" err="1" smtClean="0"/>
              <a:t>constraint</a:t>
            </a:r>
            <a:r>
              <a:rPr lang="es-UY" dirty="0" smtClean="0"/>
              <a:t> se debe cumplir para que la operación se realice.</a:t>
            </a:r>
          </a:p>
          <a:p>
            <a:pPr lvl="1"/>
            <a:r>
              <a:rPr lang="es-UY" dirty="0" smtClean="0"/>
              <a:t>Previene la eliminación de una tabla si existen dependencias con otras</a:t>
            </a:r>
            <a:endParaRPr lang="es-UY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err="1" smtClean="0"/>
              <a:t>Constraints</a:t>
            </a:r>
            <a:r>
              <a:rPr lang="es-UY" dirty="0" smtClean="0"/>
              <a:t> (Restricciones o Reglas de Integridad</a:t>
            </a:r>
            <a:r>
              <a:rPr lang="es-UY" dirty="0" smtClean="0"/>
              <a:t>) </a:t>
            </a:r>
            <a:r>
              <a:rPr lang="es-UY" dirty="0" smtClean="0"/>
              <a:t>(2)</a:t>
            </a:r>
            <a:endParaRPr lang="es-UY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844947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err="1" smtClean="0"/>
              <a:t>Constraints</a:t>
            </a:r>
            <a:r>
              <a:rPr lang="es-UY" dirty="0" smtClean="0"/>
              <a:t> (Restricciones o Reglas de Integridad</a:t>
            </a:r>
            <a:r>
              <a:rPr lang="es-UY" dirty="0" smtClean="0"/>
              <a:t>) </a:t>
            </a:r>
            <a:r>
              <a:rPr lang="es-UY" dirty="0" smtClean="0"/>
              <a:t>(3)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s-ES" dirty="0" smtClean="0"/>
              <a:t>NOT NULL</a:t>
            </a:r>
          </a:p>
          <a:p>
            <a:pPr>
              <a:buNone/>
            </a:pPr>
            <a:endParaRPr lang="es-ES" dirty="0" smtClean="0"/>
          </a:p>
          <a:p>
            <a:r>
              <a:rPr lang="es-UY" dirty="0" smtClean="0"/>
              <a:t>El </a:t>
            </a:r>
            <a:r>
              <a:rPr lang="es-UY" dirty="0" err="1" smtClean="0"/>
              <a:t>constraint</a:t>
            </a:r>
            <a:r>
              <a:rPr lang="es-UY" dirty="0" smtClean="0"/>
              <a:t> NOT NULL se asegura de que las columnas no contengan valores nulos. </a:t>
            </a:r>
          </a:p>
          <a:p>
            <a:r>
              <a:rPr lang="es-UY" dirty="0" smtClean="0"/>
              <a:t>Las columnas sin un </a:t>
            </a:r>
            <a:r>
              <a:rPr lang="es-UY" dirty="0" err="1" smtClean="0"/>
              <a:t>constraint</a:t>
            </a:r>
            <a:r>
              <a:rPr lang="es-UY" dirty="0" smtClean="0"/>
              <a:t> NOT NULL pueden contener valores nulos por defecto.</a:t>
            </a:r>
          </a:p>
          <a:p>
            <a:r>
              <a:rPr lang="es-UY" dirty="0" smtClean="0"/>
              <a:t>El </a:t>
            </a:r>
            <a:r>
              <a:rPr lang="es-UY" dirty="0" err="1" smtClean="0"/>
              <a:t>constraint</a:t>
            </a:r>
            <a:r>
              <a:rPr lang="es-UY" dirty="0" smtClean="0"/>
              <a:t> NOT NULL puede ser especificado solamente a nivel de columnas y no a nivel de tabla.</a:t>
            </a:r>
          </a:p>
          <a:p>
            <a:pPr>
              <a:buNone/>
            </a:pPr>
            <a:endParaRPr lang="es-UY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err="1" smtClean="0"/>
              <a:t>Constraints</a:t>
            </a:r>
            <a:r>
              <a:rPr lang="es-UY" dirty="0" smtClean="0"/>
              <a:t> (Restricciones o Reglas de Integridad</a:t>
            </a:r>
            <a:r>
              <a:rPr lang="es-UY" dirty="0" smtClean="0"/>
              <a:t>) </a:t>
            </a:r>
            <a:r>
              <a:rPr lang="es-UY" dirty="0" smtClean="0"/>
              <a:t>(4)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UNIQUE</a:t>
            </a:r>
            <a:endParaRPr lang="es-UY" dirty="0" smtClean="0"/>
          </a:p>
          <a:p>
            <a:r>
              <a:rPr lang="es-UY" dirty="0" smtClean="0"/>
              <a:t>Un </a:t>
            </a:r>
            <a:r>
              <a:rPr lang="es-UY" dirty="0" err="1" smtClean="0"/>
              <a:t>constraint</a:t>
            </a:r>
            <a:r>
              <a:rPr lang="es-UY" dirty="0" smtClean="0"/>
              <a:t> UNIQUE requiere que todos los valores en una columna o conjunto de columnas sean únicos- esto es, dos filas de  una tabla no pueden tener valores duplicados en la columna o conjunto de columnas especificadas.</a:t>
            </a:r>
          </a:p>
          <a:p>
            <a:r>
              <a:rPr lang="es-UY" dirty="0" smtClean="0"/>
              <a:t>Un </a:t>
            </a:r>
            <a:r>
              <a:rPr lang="es-UY" dirty="0" err="1" smtClean="0"/>
              <a:t>constraint</a:t>
            </a:r>
            <a:r>
              <a:rPr lang="es-UY" dirty="0" smtClean="0"/>
              <a:t> UNIQUE puede ser definido a nivel de columna o tabla.</a:t>
            </a:r>
            <a:endParaRPr lang="es-UY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err="1" smtClean="0"/>
              <a:t>Constraints</a:t>
            </a:r>
            <a:r>
              <a:rPr lang="es-UY" dirty="0" smtClean="0"/>
              <a:t> (Restricciones o Reglas de Integridad</a:t>
            </a:r>
            <a:r>
              <a:rPr lang="es-UY" dirty="0" smtClean="0"/>
              <a:t>) </a:t>
            </a:r>
            <a:r>
              <a:rPr lang="es-UY" dirty="0" smtClean="0"/>
              <a:t>(5)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s-ES" dirty="0" smtClean="0"/>
              <a:t>UNIQUE</a:t>
            </a:r>
          </a:p>
          <a:p>
            <a:pPr>
              <a:buNone/>
            </a:pPr>
            <a:r>
              <a:rPr lang="es-UY" dirty="0" smtClean="0"/>
              <a:t>CREATE TABLE empleados (</a:t>
            </a:r>
            <a:r>
              <a:rPr lang="es-UY" dirty="0" err="1" smtClean="0"/>
              <a:t>ci</a:t>
            </a:r>
            <a:r>
              <a:rPr lang="es-UY" dirty="0" smtClean="0"/>
              <a:t> NUMERIC(8), </a:t>
            </a:r>
          </a:p>
          <a:p>
            <a:pPr>
              <a:buNone/>
            </a:pPr>
            <a:r>
              <a:rPr lang="es-UY" dirty="0" smtClean="0"/>
              <a:t>nombre VARCHAR2(30),</a:t>
            </a:r>
          </a:p>
          <a:p>
            <a:pPr>
              <a:buNone/>
            </a:pPr>
            <a:r>
              <a:rPr lang="es-UY" dirty="0" smtClean="0"/>
              <a:t>email VARCHAR2(25),</a:t>
            </a:r>
          </a:p>
          <a:p>
            <a:pPr>
              <a:buNone/>
            </a:pPr>
            <a:r>
              <a:rPr lang="es-UY" dirty="0" smtClean="0"/>
              <a:t>sueldo </a:t>
            </a:r>
            <a:r>
              <a:rPr lang="es-UY" dirty="0" err="1" smtClean="0"/>
              <a:t>numeric</a:t>
            </a:r>
            <a:r>
              <a:rPr lang="es-UY" dirty="0" smtClean="0"/>
              <a:t>(12,2),</a:t>
            </a:r>
          </a:p>
          <a:p>
            <a:pPr>
              <a:buNone/>
            </a:pPr>
            <a:r>
              <a:rPr lang="es-UY" dirty="0" smtClean="0"/>
              <a:t>CONSTRAINT </a:t>
            </a:r>
            <a:r>
              <a:rPr lang="es-UY" dirty="0" err="1" smtClean="0"/>
              <a:t>UK_email</a:t>
            </a:r>
            <a:r>
              <a:rPr lang="es-UY" dirty="0" smtClean="0"/>
              <a:t> UNIQUE(email) );</a:t>
            </a:r>
          </a:p>
          <a:p>
            <a:r>
              <a:rPr lang="es-UY" dirty="0" smtClean="0"/>
              <a:t>Se aplica un </a:t>
            </a:r>
            <a:r>
              <a:rPr lang="es-UY" dirty="0" err="1" smtClean="0"/>
              <a:t>constraint</a:t>
            </a:r>
            <a:r>
              <a:rPr lang="es-UY" dirty="0" smtClean="0"/>
              <a:t> UNIQUE a la columna EMAIL de la tabla empleados. El nombre del </a:t>
            </a:r>
            <a:r>
              <a:rPr lang="es-UY" dirty="0" err="1" smtClean="0"/>
              <a:t>constraint</a:t>
            </a:r>
            <a:r>
              <a:rPr lang="es-UY" dirty="0" smtClean="0"/>
              <a:t> es </a:t>
            </a:r>
            <a:r>
              <a:rPr lang="es-UY" dirty="0" err="1" smtClean="0"/>
              <a:t>UK_email</a:t>
            </a:r>
            <a:endParaRPr lang="es-UY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err="1" smtClean="0"/>
              <a:t>Constraints</a:t>
            </a:r>
            <a:r>
              <a:rPr lang="es-UY" dirty="0" smtClean="0"/>
              <a:t> (Restricciones o Reglas de Integridad</a:t>
            </a:r>
            <a:r>
              <a:rPr lang="es-UY" dirty="0" smtClean="0"/>
              <a:t>) </a:t>
            </a:r>
            <a:r>
              <a:rPr lang="es-UY" dirty="0" smtClean="0"/>
              <a:t>(6)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" dirty="0" smtClean="0"/>
              <a:t>PRIMARY KEY</a:t>
            </a:r>
          </a:p>
          <a:p>
            <a:r>
              <a:rPr lang="es-UY" sz="2600" dirty="0" smtClean="0"/>
              <a:t>Un </a:t>
            </a:r>
            <a:r>
              <a:rPr lang="es-UY" sz="2600" dirty="0" err="1" smtClean="0"/>
              <a:t>constraint</a:t>
            </a:r>
            <a:r>
              <a:rPr lang="es-UY" sz="2600" dirty="0" smtClean="0"/>
              <a:t> PRIMARY KEY crea una llave primaria para la tabla. </a:t>
            </a:r>
          </a:p>
          <a:p>
            <a:r>
              <a:rPr lang="es-UY" sz="2600" dirty="0" smtClean="0"/>
              <a:t>Solo una llave primaria puede ser creada por cada tabla. El </a:t>
            </a:r>
            <a:r>
              <a:rPr lang="es-UY" sz="2600" dirty="0" err="1" smtClean="0"/>
              <a:t>constraint</a:t>
            </a:r>
            <a:r>
              <a:rPr lang="es-UY" sz="2600" dirty="0" smtClean="0"/>
              <a:t> PRIMARY KEY es una columna o conjunto de columnas que identifica de forma única cada  fila de una tabla. </a:t>
            </a:r>
          </a:p>
          <a:p>
            <a:r>
              <a:rPr lang="es-UY" sz="2600" dirty="0" smtClean="0"/>
              <a:t>Estos </a:t>
            </a:r>
            <a:r>
              <a:rPr lang="es-UY" sz="2600" dirty="0" err="1" smtClean="0"/>
              <a:t>constraints</a:t>
            </a:r>
            <a:r>
              <a:rPr lang="es-UY" sz="2600" dirty="0" smtClean="0"/>
              <a:t> obligan valores únicos para la columna o combinación de columnas y aseguran que estas columnas no puedan contener valores nulos.</a:t>
            </a:r>
          </a:p>
          <a:p>
            <a:r>
              <a:rPr lang="es-UY" sz="2600" dirty="0" smtClean="0"/>
              <a:t>Los </a:t>
            </a:r>
            <a:r>
              <a:rPr lang="es-UY" sz="2600" dirty="0" err="1" smtClean="0"/>
              <a:t>constraints</a:t>
            </a:r>
            <a:r>
              <a:rPr lang="es-UY" sz="2600" dirty="0" smtClean="0"/>
              <a:t> PRIMARY KEY pueden ser definidos a nivel de columna o a nivel de tabla. </a:t>
            </a:r>
          </a:p>
          <a:p>
            <a:r>
              <a:rPr lang="es-UY" sz="2600" dirty="0" smtClean="0"/>
              <a:t>Una llave primaria compuesta es creada usando la definición a nivel de tabla.</a:t>
            </a:r>
          </a:p>
          <a:p>
            <a:r>
              <a:rPr lang="es-UY" sz="2600" dirty="0" smtClean="0"/>
              <a:t>Una tabla puede tener solo un </a:t>
            </a:r>
            <a:r>
              <a:rPr lang="es-UY" sz="2600" dirty="0" err="1" smtClean="0"/>
              <a:t>constraint</a:t>
            </a:r>
            <a:r>
              <a:rPr lang="es-UY" sz="2600" dirty="0" smtClean="0"/>
              <a:t> PRIMARY KEY pero puede tener diversos </a:t>
            </a:r>
            <a:r>
              <a:rPr lang="es-UY" sz="2600" dirty="0" err="1" smtClean="0"/>
              <a:t>constraints</a:t>
            </a:r>
            <a:r>
              <a:rPr lang="es-UY" sz="2600" dirty="0" smtClean="0"/>
              <a:t> UNIQUE.</a:t>
            </a:r>
            <a:endParaRPr lang="es-UY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err="1" smtClean="0"/>
              <a:t>Constraints</a:t>
            </a:r>
            <a:r>
              <a:rPr lang="es-UY" dirty="0" smtClean="0"/>
              <a:t> (Restricciones o Reglas de Integridad</a:t>
            </a:r>
            <a:r>
              <a:rPr lang="es-UY" dirty="0" smtClean="0"/>
              <a:t>) </a:t>
            </a:r>
            <a:r>
              <a:rPr lang="es-UY" dirty="0" smtClean="0"/>
              <a:t>(7)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dirty="0" smtClean="0"/>
              <a:t>FOREIGN KEY</a:t>
            </a:r>
          </a:p>
          <a:p>
            <a:r>
              <a:rPr lang="es-UY" sz="2800" dirty="0" smtClean="0"/>
              <a:t>Un </a:t>
            </a:r>
            <a:r>
              <a:rPr lang="es-UY" sz="2800" dirty="0" err="1" smtClean="0"/>
              <a:t>Foreign</a:t>
            </a:r>
            <a:r>
              <a:rPr lang="es-UY" sz="2800" dirty="0" smtClean="0"/>
              <a:t> Key o llave foránea, es un </a:t>
            </a:r>
            <a:r>
              <a:rPr lang="es-UY" sz="2800" dirty="0" err="1" smtClean="0"/>
              <a:t>constraint</a:t>
            </a:r>
            <a:r>
              <a:rPr lang="es-UY" sz="2800" dirty="0" smtClean="0"/>
              <a:t> de integridad referencial que designa a una columna o combinación de columnas como una llave foránea estableciendo una relación entre una llave primaria o llave única en la misma tabla o en una tabla diferente.</a:t>
            </a:r>
            <a:endParaRPr lang="es-UY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Sistema de Base de Datos (2)</a:t>
            </a:r>
            <a:endParaRPr lang="es-E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478717" y="1447800"/>
            <a:ext cx="141211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4067944" y="60932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Datos</a:t>
            </a:r>
            <a:endParaRPr lang="es-E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err="1" smtClean="0"/>
              <a:t>Constraints</a:t>
            </a:r>
            <a:r>
              <a:rPr lang="es-UY" dirty="0" smtClean="0"/>
              <a:t> (Restricciones o Reglas de Integridad</a:t>
            </a:r>
            <a:r>
              <a:rPr lang="es-UY" dirty="0" smtClean="0"/>
              <a:t>) </a:t>
            </a:r>
            <a:r>
              <a:rPr lang="es-UY" dirty="0" smtClean="0"/>
              <a:t>(8)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CHECK</a:t>
            </a:r>
            <a:endParaRPr lang="es-UY" dirty="0" smtClean="0"/>
          </a:p>
          <a:p>
            <a:r>
              <a:rPr lang="es-UY" sz="2400" dirty="0" smtClean="0"/>
              <a:t>El </a:t>
            </a:r>
            <a:r>
              <a:rPr lang="es-UY" sz="2400" dirty="0" err="1" smtClean="0"/>
              <a:t>constraint</a:t>
            </a:r>
            <a:r>
              <a:rPr lang="es-UY" sz="2400" dirty="0" smtClean="0"/>
              <a:t> CHECK define una condición que para cada fila debe satisfacerse.</a:t>
            </a:r>
          </a:p>
          <a:p>
            <a:r>
              <a:rPr lang="es-UY" sz="2400" dirty="0" smtClean="0"/>
              <a:t>Una columna puede tener múltiples </a:t>
            </a:r>
            <a:r>
              <a:rPr lang="es-UY" sz="2400" dirty="0" err="1" smtClean="0"/>
              <a:t>constraints</a:t>
            </a:r>
            <a:r>
              <a:rPr lang="es-UY" sz="2400" dirty="0" smtClean="0"/>
              <a:t> CHECK las cuales pueden referenciarse en la definición de la columna. </a:t>
            </a:r>
          </a:p>
          <a:p>
            <a:r>
              <a:rPr lang="es-UY" sz="2400" dirty="0" smtClean="0"/>
              <a:t>No se tienen limites en el número de </a:t>
            </a:r>
            <a:r>
              <a:rPr lang="es-UY" sz="2400" dirty="0" err="1" smtClean="0"/>
              <a:t>constraints</a:t>
            </a:r>
            <a:r>
              <a:rPr lang="es-UY" sz="2400" dirty="0" smtClean="0"/>
              <a:t> CHECK cuando se define una columna.</a:t>
            </a:r>
          </a:p>
          <a:p>
            <a:r>
              <a:rPr lang="es-ES" sz="2400" dirty="0" smtClean="0"/>
              <a:t>No se chequean en </a:t>
            </a:r>
            <a:r>
              <a:rPr lang="es-ES" sz="2400" dirty="0" err="1" smtClean="0"/>
              <a:t>MySql</a:t>
            </a:r>
            <a:endParaRPr lang="es-UY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err="1" smtClean="0"/>
              <a:t>Constraints</a:t>
            </a:r>
            <a:r>
              <a:rPr lang="es-UY" dirty="0" smtClean="0"/>
              <a:t> (Restricciones o Reglas de Integridad</a:t>
            </a:r>
            <a:r>
              <a:rPr lang="es-UY" dirty="0" smtClean="0"/>
              <a:t>) </a:t>
            </a:r>
            <a:r>
              <a:rPr lang="es-UY" dirty="0" smtClean="0"/>
              <a:t>(9)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s-UY" dirty="0" smtClean="0"/>
              <a:t>CREATE TABLE empleados (</a:t>
            </a:r>
            <a:r>
              <a:rPr lang="es-UY" dirty="0" err="1" smtClean="0"/>
              <a:t>ci</a:t>
            </a:r>
            <a:r>
              <a:rPr lang="es-UY" dirty="0" smtClean="0"/>
              <a:t> NUMERIC(8),  </a:t>
            </a:r>
          </a:p>
          <a:p>
            <a:pPr>
              <a:buNone/>
            </a:pPr>
            <a:r>
              <a:rPr lang="es-UY" dirty="0" smtClean="0"/>
              <a:t>nombre VARCHAR2(30),</a:t>
            </a:r>
          </a:p>
          <a:p>
            <a:pPr>
              <a:buNone/>
            </a:pPr>
            <a:r>
              <a:rPr lang="es-UY" dirty="0" smtClean="0"/>
              <a:t>email VARCHAR2(25),</a:t>
            </a:r>
          </a:p>
          <a:p>
            <a:pPr>
              <a:buNone/>
            </a:pPr>
            <a:r>
              <a:rPr lang="es-UY" dirty="0" smtClean="0"/>
              <a:t>sueldo </a:t>
            </a:r>
            <a:r>
              <a:rPr lang="es-UY" dirty="0" err="1" smtClean="0"/>
              <a:t>numeric</a:t>
            </a:r>
            <a:r>
              <a:rPr lang="es-UY" dirty="0" smtClean="0"/>
              <a:t>(12,2) CHECK (sueldo &gt; 0));</a:t>
            </a:r>
          </a:p>
          <a:p>
            <a:pPr>
              <a:buNone/>
            </a:pPr>
            <a:r>
              <a:rPr lang="es-ES" dirty="0" smtClean="0"/>
              <a:t>Otros ejemplos:</a:t>
            </a:r>
          </a:p>
          <a:p>
            <a:pPr lvl="1"/>
            <a:r>
              <a:rPr lang="es-ES" dirty="0" err="1" smtClean="0"/>
              <a:t>Check</a:t>
            </a:r>
            <a:r>
              <a:rPr lang="es-ES" dirty="0" smtClean="0"/>
              <a:t> (</a:t>
            </a:r>
            <a:r>
              <a:rPr lang="es-ES" dirty="0" err="1" smtClean="0"/>
              <a:t>area</a:t>
            </a:r>
            <a:r>
              <a:rPr lang="es-ES" dirty="0" smtClean="0"/>
              <a:t> &gt;0),</a:t>
            </a:r>
          </a:p>
          <a:p>
            <a:pPr lvl="1"/>
            <a:r>
              <a:rPr lang="es-ES" dirty="0" err="1" smtClean="0"/>
              <a:t>Check</a:t>
            </a:r>
            <a:r>
              <a:rPr lang="es-ES" dirty="0" smtClean="0"/>
              <a:t> (</a:t>
            </a:r>
            <a:r>
              <a:rPr lang="es-ES" dirty="0" err="1" smtClean="0"/>
              <a:t>descripcion</a:t>
            </a:r>
            <a:r>
              <a:rPr lang="es-ES" dirty="0" smtClean="0"/>
              <a:t> in (“Una”, “Dos”)),</a:t>
            </a:r>
          </a:p>
          <a:p>
            <a:pPr lvl="1"/>
            <a:r>
              <a:rPr lang="es-ES" dirty="0" err="1" smtClean="0"/>
              <a:t>Check</a:t>
            </a:r>
            <a:r>
              <a:rPr lang="es-ES" dirty="0" smtClean="0"/>
              <a:t> (</a:t>
            </a:r>
            <a:r>
              <a:rPr lang="es-ES" dirty="0" err="1" smtClean="0"/>
              <a:t>area</a:t>
            </a:r>
            <a:r>
              <a:rPr lang="es-ES" dirty="0" smtClean="0"/>
              <a:t> in (</a:t>
            </a:r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 smtClean="0"/>
              <a:t>cod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areas</a:t>
            </a:r>
            <a:r>
              <a:rPr lang="es-ES" dirty="0" smtClean="0"/>
              <a:t>)),</a:t>
            </a:r>
          </a:p>
          <a:p>
            <a:pPr>
              <a:buNone/>
            </a:pPr>
            <a:endParaRPr lang="es-UY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err="1" smtClean="0"/>
              <a:t>Constraints</a:t>
            </a:r>
            <a:r>
              <a:rPr lang="es-UY" dirty="0" smtClean="0"/>
              <a:t> (Restricciones o Reglas de Integridad</a:t>
            </a:r>
            <a:r>
              <a:rPr lang="es-UY" dirty="0" smtClean="0"/>
              <a:t>) </a:t>
            </a:r>
            <a:r>
              <a:rPr lang="es-UY" dirty="0" smtClean="0"/>
              <a:t>(10)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sz="2800" dirty="0" smtClean="0"/>
              <a:t>Se pueden añadir </a:t>
            </a:r>
            <a:r>
              <a:rPr lang="es-UY" sz="2800" dirty="0" err="1" smtClean="0"/>
              <a:t>constraints</a:t>
            </a:r>
            <a:r>
              <a:rPr lang="es-UY" sz="2800" dirty="0" smtClean="0"/>
              <a:t> a tablas existentes con el uso de la sentencia ALTER TABLE y la cláusula ADD.</a:t>
            </a:r>
          </a:p>
          <a:p>
            <a:pPr lvl="1"/>
            <a:r>
              <a:rPr lang="en-US" sz="2400" dirty="0" smtClean="0"/>
              <a:t>ALTER TABLE </a:t>
            </a:r>
            <a:r>
              <a:rPr lang="en-US" sz="2400" dirty="0" err="1" smtClean="0"/>
              <a:t>empleados</a:t>
            </a:r>
            <a:r>
              <a:rPr lang="en-US" sz="2400" dirty="0" smtClean="0"/>
              <a:t> ADD CONSTRAINT CHECK (</a:t>
            </a:r>
            <a:r>
              <a:rPr lang="en-US" sz="2400" dirty="0" err="1" smtClean="0"/>
              <a:t>sueldo</a:t>
            </a:r>
            <a:r>
              <a:rPr lang="en-US" sz="2400" dirty="0" smtClean="0"/>
              <a:t> &lt; 10000);</a:t>
            </a:r>
          </a:p>
          <a:p>
            <a:pPr lvl="1"/>
            <a:r>
              <a:rPr lang="es-UY" sz="2400" dirty="0" smtClean="0"/>
              <a:t>ALTER TABLE </a:t>
            </a:r>
            <a:r>
              <a:rPr lang="es-UY" sz="2400" dirty="0" err="1" smtClean="0"/>
              <a:t>mitabla</a:t>
            </a:r>
            <a:r>
              <a:rPr lang="es-UY" sz="2400" dirty="0" smtClean="0"/>
              <a:t> ADD CONSTRAINT UNIQUE (columna1,columna2);</a:t>
            </a:r>
            <a:endParaRPr lang="es-UY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Ejercicio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UY" dirty="0" smtClean="0"/>
              <a:t>Utilizando las siguientes tablas :</a:t>
            </a:r>
          </a:p>
          <a:p>
            <a:pPr lvl="1">
              <a:buNone/>
            </a:pPr>
            <a:r>
              <a:rPr lang="es-UY" dirty="0" smtClean="0"/>
              <a:t>Empleados(</a:t>
            </a:r>
            <a:r>
              <a:rPr lang="es-UY" dirty="0" err="1" smtClean="0"/>
              <a:t>ci,nombre.sueldo</a:t>
            </a:r>
            <a:r>
              <a:rPr lang="es-UY" dirty="0" smtClean="0"/>
              <a:t>)</a:t>
            </a:r>
          </a:p>
          <a:p>
            <a:pPr lvl="1">
              <a:buNone/>
            </a:pPr>
            <a:r>
              <a:rPr lang="es-UY" dirty="0" smtClean="0"/>
              <a:t>Obras(</a:t>
            </a:r>
            <a:r>
              <a:rPr lang="es-UY" dirty="0" err="1" smtClean="0"/>
              <a:t>codobr,descripcion,nomciud,capataz</a:t>
            </a:r>
            <a:r>
              <a:rPr lang="es-UY" dirty="0" smtClean="0"/>
              <a:t>)</a:t>
            </a:r>
          </a:p>
          <a:p>
            <a:pPr lvl="1">
              <a:buNone/>
            </a:pPr>
            <a:r>
              <a:rPr lang="es-UY" dirty="0" smtClean="0"/>
              <a:t>Ciudades(</a:t>
            </a:r>
            <a:r>
              <a:rPr lang="es-UY" dirty="0" err="1" smtClean="0"/>
              <a:t>nomciud,habitantes,tipo,intendente,alcalde</a:t>
            </a:r>
            <a:r>
              <a:rPr lang="es-UY" dirty="0" smtClean="0"/>
              <a:t>)</a:t>
            </a:r>
          </a:p>
          <a:p>
            <a:pPr lvl="1">
              <a:buNone/>
            </a:pPr>
            <a:r>
              <a:rPr lang="es-UY" dirty="0" smtClean="0"/>
              <a:t>Trabajan(</a:t>
            </a:r>
            <a:r>
              <a:rPr lang="es-UY" dirty="0" err="1" smtClean="0"/>
              <a:t>fecha,ci,codobr,matriculaMaq</a:t>
            </a:r>
            <a:r>
              <a:rPr lang="es-UY" dirty="0" smtClean="0"/>
              <a:t>)</a:t>
            </a:r>
          </a:p>
          <a:p>
            <a:pPr lvl="1">
              <a:buNone/>
            </a:pPr>
            <a:r>
              <a:rPr lang="es-UY" dirty="0" smtClean="0"/>
              <a:t>Maquinas(</a:t>
            </a:r>
            <a:r>
              <a:rPr lang="es-UY" dirty="0" err="1" smtClean="0"/>
              <a:t>matricula,descripcion,costoHora,colorMaq</a:t>
            </a:r>
            <a:r>
              <a:rPr lang="es-UY" dirty="0" smtClean="0"/>
              <a:t>)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dirty="0" smtClean="0"/>
              <a:t>Crear la base de </a:t>
            </a:r>
            <a:r>
              <a:rPr lang="es-UY" dirty="0" smtClean="0"/>
              <a:t>datos Constructora </a:t>
            </a:r>
            <a:r>
              <a:rPr lang="es-UY" dirty="0" smtClean="0"/>
              <a:t>y las tablas utilizando DDL sabiendo que :</a:t>
            </a:r>
          </a:p>
          <a:p>
            <a:pPr>
              <a:buNone/>
            </a:pPr>
            <a:r>
              <a:rPr lang="es-UY" dirty="0" smtClean="0"/>
              <a:t>1. El sueldo de los empleados debe estar entre 0 y 10000</a:t>
            </a:r>
          </a:p>
          <a:p>
            <a:pPr>
              <a:buNone/>
            </a:pPr>
            <a:r>
              <a:rPr lang="es-UY" dirty="0" smtClean="0"/>
              <a:t>2. El capataz de la obra no puede repetirse en la tabla obras</a:t>
            </a:r>
          </a:p>
          <a:p>
            <a:pPr>
              <a:buNone/>
            </a:pPr>
            <a:r>
              <a:rPr lang="es-UY" dirty="0" smtClean="0"/>
              <a:t>3. Los habitantes de las ciudades deben ser mayores a 0</a:t>
            </a:r>
          </a:p>
          <a:p>
            <a:pPr>
              <a:buNone/>
            </a:pPr>
            <a:r>
              <a:rPr lang="es-UY" dirty="0" smtClean="0"/>
              <a:t>4. Los tipos de ciudad pueden ser ‘</a:t>
            </a:r>
            <a:r>
              <a:rPr lang="es-UY" dirty="0" err="1" smtClean="0"/>
              <a:t>Grande’,’Mediana’,’Chica</a:t>
            </a:r>
            <a:r>
              <a:rPr lang="es-UY" dirty="0" smtClean="0"/>
              <a:t>’</a:t>
            </a:r>
          </a:p>
          <a:p>
            <a:pPr>
              <a:buNone/>
            </a:pPr>
            <a:r>
              <a:rPr lang="es-UY" dirty="0" smtClean="0"/>
              <a:t>5. No pueden existir descripciones de maquinas nulas</a:t>
            </a:r>
          </a:p>
          <a:p>
            <a:pPr>
              <a:buNone/>
            </a:pPr>
            <a:r>
              <a:rPr lang="es-UY" dirty="0" smtClean="0"/>
              <a:t>6. Modificar la tabla ciudades para que los campos intendente y</a:t>
            </a:r>
          </a:p>
          <a:p>
            <a:pPr>
              <a:buNone/>
            </a:pPr>
            <a:r>
              <a:rPr lang="es-UY" dirty="0" smtClean="0"/>
              <a:t>alcalde sean únicos</a:t>
            </a:r>
            <a:endParaRPr lang="es-UY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dirty="0" smtClean="0"/>
              <a:t>Forma de mostrar los datos de una o más tablas de forma total, parcial o combinada. Es una tabla virtual resultado de realizar una operación de consulta con una instrucción </a:t>
            </a:r>
            <a:r>
              <a:rPr lang="es-ES" sz="3200" dirty="0" err="1" smtClean="0"/>
              <a:t>Select</a:t>
            </a:r>
            <a:r>
              <a:rPr lang="es-ES" sz="3200" dirty="0" smtClean="0"/>
              <a:t>.</a:t>
            </a:r>
          </a:p>
          <a:p>
            <a:pPr>
              <a:buNone/>
            </a:pPr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view</a:t>
            </a:r>
            <a:r>
              <a:rPr lang="es-ES" dirty="0" smtClean="0"/>
              <a:t> </a:t>
            </a:r>
            <a:r>
              <a:rPr lang="es-ES" dirty="0" err="1" smtClean="0"/>
              <a:t>Empleados_nuevos</a:t>
            </a:r>
            <a:r>
              <a:rPr lang="es-ES" dirty="0" smtClean="0"/>
              <a:t> as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err="1" smtClean="0"/>
              <a:t>Select</a:t>
            </a:r>
            <a:r>
              <a:rPr lang="es-ES" dirty="0" smtClean="0"/>
              <a:t> * </a:t>
            </a:r>
            <a:r>
              <a:rPr lang="es-ES" dirty="0" err="1" smtClean="0"/>
              <a:t>from</a:t>
            </a:r>
            <a:r>
              <a:rPr lang="es-ES" dirty="0" smtClean="0"/>
              <a:t> empleados 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fecha_ingreso</a:t>
            </a:r>
            <a:r>
              <a:rPr lang="es-ES" dirty="0" smtClean="0"/>
              <a:t> &gt; ’01/01/20009’</a:t>
            </a:r>
          </a:p>
          <a:p>
            <a:endParaRPr lang="es-UY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Ventajas</a:t>
            </a:r>
          </a:p>
          <a:p>
            <a:pPr lvl="1"/>
            <a:r>
              <a:rPr lang="es-ES" dirty="0" smtClean="0"/>
              <a:t>Los datos se encuentran actualizados debido a que cada vez que se invoca una vista el motor de base de datos ejecuta la instrucción </a:t>
            </a:r>
            <a:r>
              <a:rPr lang="es-ES" dirty="0" err="1" smtClean="0"/>
              <a:t>Select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La seguridad puede diferir de la seguridad que posee la tabla de la cual recupera datos.</a:t>
            </a:r>
          </a:p>
          <a:p>
            <a:endParaRPr lang="es-UY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000" dirty="0" smtClean="0"/>
              <a:t>Desventajas</a:t>
            </a:r>
          </a:p>
          <a:p>
            <a:pPr lvl="1">
              <a:lnSpc>
                <a:spcPct val="90000"/>
              </a:lnSpc>
            </a:pPr>
            <a:r>
              <a:rPr lang="es-ES" sz="2000" dirty="0" smtClean="0"/>
              <a:t>El creador de la vista debe tener permiso para acceder a todas las columnas de las tablas a las que haga referencia.</a:t>
            </a:r>
          </a:p>
          <a:p>
            <a:pPr lvl="1">
              <a:lnSpc>
                <a:spcPct val="90000"/>
              </a:lnSpc>
            </a:pPr>
            <a:r>
              <a:rPr lang="es-ES" sz="2000" dirty="0" smtClean="0"/>
              <a:t>Debe de respetar las restricciones de integridad de las tablas.</a:t>
            </a:r>
          </a:p>
          <a:p>
            <a:pPr lvl="1">
              <a:lnSpc>
                <a:spcPct val="90000"/>
              </a:lnSpc>
            </a:pPr>
            <a:r>
              <a:rPr lang="es-ES" sz="2000" dirty="0" smtClean="0"/>
              <a:t>Solamente se podrán anidar hasta 32 niveles de vistas.</a:t>
            </a:r>
          </a:p>
          <a:p>
            <a:pPr lvl="1">
              <a:lnSpc>
                <a:spcPct val="90000"/>
              </a:lnSpc>
            </a:pPr>
            <a:r>
              <a:rPr lang="es-ES" sz="2000" dirty="0" smtClean="0"/>
              <a:t>Solamente se puede hacer referencia a 1024 columnas de una tabla.</a:t>
            </a:r>
          </a:p>
          <a:p>
            <a:pPr lvl="1">
              <a:lnSpc>
                <a:spcPct val="90000"/>
              </a:lnSpc>
            </a:pPr>
            <a:r>
              <a:rPr lang="es-ES" sz="2000" dirty="0" smtClean="0"/>
              <a:t>Dado que se compilan en el momento de la ejecución son más lentas que el uso de procedimientos almacenados que quedan </a:t>
            </a:r>
            <a:r>
              <a:rPr lang="es-ES" sz="2000" dirty="0" err="1" smtClean="0"/>
              <a:t>precompilados</a:t>
            </a:r>
            <a:r>
              <a:rPr lang="es-ES" sz="2000" dirty="0" smtClean="0"/>
              <a:t> en el motor.</a:t>
            </a:r>
          </a:p>
          <a:p>
            <a:pPr>
              <a:buNone/>
            </a:pPr>
            <a:endParaRPr lang="es-UY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Realizar vistas que permitan obtener los siguientes informes:</a:t>
            </a:r>
          </a:p>
          <a:p>
            <a:pPr marL="539496" indent="-457200">
              <a:buFont typeface="+mj-lt"/>
              <a:buAutoNum type="arabicPeriod"/>
            </a:pPr>
            <a:r>
              <a:rPr lang="es-UY" sz="1900" dirty="0" smtClean="0"/>
              <a:t>Mostrar todos los datos de los empleados con sueldo mayor a 10000</a:t>
            </a:r>
          </a:p>
          <a:p>
            <a:pPr marL="539496" indent="-457200">
              <a:buFont typeface="+mj-lt"/>
              <a:buAutoNum type="arabicPeriod"/>
            </a:pPr>
            <a:r>
              <a:rPr lang="es-UY" sz="1900" dirty="0" smtClean="0"/>
              <a:t>Mostrar todos los datos de los empleados que trabajan en obras de ‘Montevideo’.</a:t>
            </a:r>
          </a:p>
          <a:p>
            <a:pPr marL="539496" indent="-457200">
              <a:buFont typeface="+mj-lt"/>
              <a:buAutoNum type="arabicPeriod"/>
            </a:pPr>
            <a:r>
              <a:rPr lang="es-UY" sz="1900" dirty="0" smtClean="0"/>
              <a:t>Mostrar la descripción de las máquinas con costo de hora distinto de 0 y que operarios las operan.</a:t>
            </a:r>
          </a:p>
          <a:p>
            <a:pPr marL="539496" indent="-457200">
              <a:buFont typeface="+mj-lt"/>
              <a:buAutoNum type="arabicPeriod"/>
            </a:pPr>
            <a:r>
              <a:rPr lang="es-UY" sz="1900" dirty="0" smtClean="0"/>
              <a:t>Mostrar el sueldo total de los empleados.</a:t>
            </a:r>
          </a:p>
          <a:p>
            <a:pPr marL="539496" indent="-457200">
              <a:buFont typeface="+mj-lt"/>
              <a:buAutoNum type="arabicPeriod"/>
            </a:pPr>
            <a:r>
              <a:rPr lang="es-UY" sz="1900" dirty="0" smtClean="0"/>
              <a:t>Mostrar el promedio de horas que los empleados trabajaron en las obras por ciudad.</a:t>
            </a:r>
          </a:p>
          <a:p>
            <a:pPr marL="539496" indent="-457200">
              <a:buFont typeface="+mj-lt"/>
              <a:buAutoNum type="arabicPeriod"/>
            </a:pPr>
            <a:r>
              <a:rPr lang="es-UY" sz="1900" dirty="0" smtClean="0"/>
              <a:t>Mostrar la descripción de las maquinas de color ‘Rojo’ cuyo costo hora es menor a 10 y no hayan sido usadas.</a:t>
            </a:r>
          </a:p>
          <a:p>
            <a:pPr marL="539496" indent="-457200">
              <a:buFont typeface="+mj-lt"/>
              <a:buAutoNum type="arabicPeriod"/>
            </a:pPr>
            <a:r>
              <a:rPr lang="es-UY" sz="1900" dirty="0" smtClean="0"/>
              <a:t>Mostrar el costo hora mayor de todas las maquinas.</a:t>
            </a:r>
            <a:endParaRPr lang="es-UY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28600"/>
            <a:ext cx="8964488" cy="990600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Sistema de Base de Datos – Objetivos (1)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s-ES_tradnl" sz="2800" dirty="0" smtClean="0">
                <a:latin typeface="Calibri" pitchFamily="34" charset="0"/>
              </a:rPr>
              <a:t>Controlar redundancia de los datos.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s-ES_tradnl" sz="2800" dirty="0" smtClean="0">
                <a:latin typeface="Calibri" pitchFamily="34" charset="0"/>
              </a:rPr>
              <a:t>Evitar inconsistencia de los datos.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s-ES_tradnl" sz="2800" dirty="0" smtClean="0">
                <a:latin typeface="Calibri" pitchFamily="34" charset="0"/>
              </a:rPr>
              <a:t>Facilidad para el acceso a los datos.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s-ES_tradnl" sz="2800" dirty="0" smtClean="0">
                <a:latin typeface="Calibri" pitchFamily="34" charset="0"/>
              </a:rPr>
              <a:t>Seguridad de  los datos.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s-ES_tradnl" sz="2800" dirty="0" smtClean="0">
                <a:latin typeface="Calibri" pitchFamily="34" charset="0"/>
              </a:rPr>
              <a:t>Integridad de los datos.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s-ES_tradnl" sz="2800" dirty="0" smtClean="0">
                <a:latin typeface="Calibri" pitchFamily="34" charset="0"/>
              </a:rPr>
              <a:t>Evitar anomalías en el acceso concurrente.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s-ES_tradnl" sz="2800" dirty="0" smtClean="0">
                <a:latin typeface="Calibri" pitchFamily="34" charset="0"/>
              </a:rPr>
              <a:t>Recuperación de los datos.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s-ES_tradnl" sz="3200" dirty="0" smtClean="0">
              <a:latin typeface="Arial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28600"/>
            <a:ext cx="8766048" cy="990600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Sistema de Base de Datos – Objetivos (3)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_tradnl" dirty="0" smtClean="0">
                <a:latin typeface="Arial" charset="0"/>
              </a:rPr>
              <a:t>	</a:t>
            </a:r>
          </a:p>
          <a:p>
            <a:pPr>
              <a:buNone/>
            </a:pPr>
            <a:r>
              <a:rPr lang="es-ES_tradnl" sz="4000" dirty="0" smtClean="0">
                <a:latin typeface="Arial" charset="0"/>
              </a:rPr>
              <a:t>	</a:t>
            </a:r>
            <a:r>
              <a:rPr lang="es-ES_tradnl" sz="4000" dirty="0" smtClean="0">
                <a:latin typeface="Calibri" pitchFamily="34" charset="0"/>
              </a:rPr>
              <a:t>El objetivo primordial es crear una ambiente en el que sea posible guardar y recuperar información de la Base de Datos de la  forma más  </a:t>
            </a:r>
            <a:r>
              <a:rPr lang="es-ES_tradnl" sz="4000" dirty="0" smtClean="0">
                <a:solidFill>
                  <a:srgbClr val="FF0000"/>
                </a:solidFill>
                <a:latin typeface="Calibri" pitchFamily="34" charset="0"/>
              </a:rPr>
              <a:t>eficaz </a:t>
            </a:r>
            <a:r>
              <a:rPr lang="es-ES_tradnl" sz="4000" dirty="0" smtClean="0">
                <a:latin typeface="Calibri" pitchFamily="34" charset="0"/>
              </a:rPr>
              <a:t>y </a:t>
            </a:r>
            <a:r>
              <a:rPr lang="es-ES_tradnl" sz="4000" dirty="0" smtClean="0">
                <a:solidFill>
                  <a:srgbClr val="FF0000"/>
                </a:solidFill>
                <a:latin typeface="Calibri" pitchFamily="34" charset="0"/>
              </a:rPr>
              <a:t>eficiente </a:t>
            </a:r>
            <a:r>
              <a:rPr lang="es-ES_tradnl" sz="4000" dirty="0" smtClean="0">
                <a:latin typeface="Calibri" pitchFamily="34" charset="0"/>
              </a:rPr>
              <a:t>posible.</a:t>
            </a:r>
            <a:endParaRPr lang="es-ES" sz="4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/>
              <a:t>Lenguajes de Bases de Datos</a:t>
            </a:r>
            <a:endParaRPr lang="es-ES" sz="4000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>
                <a:latin typeface="Calibri" pitchFamily="34" charset="0"/>
              </a:rPr>
              <a:t>Lenguaje de definición de datos </a:t>
            </a:r>
          </a:p>
          <a:p>
            <a:pPr>
              <a:buNone/>
            </a:pPr>
            <a:r>
              <a:rPr lang="es-ES_tradnl" sz="2800" dirty="0" smtClean="0">
                <a:latin typeface="Calibri" pitchFamily="34" charset="0"/>
              </a:rPr>
              <a:t>	(LDD o DDL).</a:t>
            </a:r>
          </a:p>
          <a:p>
            <a:pPr>
              <a:buNone/>
            </a:pPr>
            <a:endParaRPr lang="es-ES_tradnl" sz="2800" dirty="0" smtClean="0">
              <a:latin typeface="Calibri" pitchFamily="34" charset="0"/>
            </a:endParaRPr>
          </a:p>
          <a:p>
            <a:pPr>
              <a:buNone/>
            </a:pPr>
            <a:endParaRPr lang="es-ES_tradnl" sz="2800" dirty="0" smtClean="0">
              <a:latin typeface="Calibri" pitchFamily="34" charset="0"/>
            </a:endParaRPr>
          </a:p>
          <a:p>
            <a:pPr>
              <a:buNone/>
            </a:pPr>
            <a:endParaRPr lang="es-ES_tradnl" sz="2800" dirty="0" smtClean="0">
              <a:latin typeface="Calibri" pitchFamily="34" charset="0"/>
            </a:endParaRPr>
          </a:p>
          <a:p>
            <a:r>
              <a:rPr lang="es-ES_tradnl" sz="2800" dirty="0" smtClean="0">
                <a:latin typeface="Calibri" pitchFamily="34" charset="0"/>
              </a:rPr>
              <a:t>Lenguaje de modificación de datos</a:t>
            </a:r>
          </a:p>
          <a:p>
            <a:pPr>
              <a:buNone/>
            </a:pPr>
            <a:r>
              <a:rPr lang="es-ES_tradnl" sz="2800" dirty="0" smtClean="0">
                <a:latin typeface="Calibri" pitchFamily="34" charset="0"/>
              </a:rPr>
              <a:t>	(LMD o DML).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r>
              <a:rPr lang="es-ES_tradnl" sz="4000" dirty="0" smtClean="0"/>
              <a:t>Lenguaje Manipulación Datos – DML (1)</a:t>
            </a:r>
            <a:endParaRPr lang="es-ES" sz="4000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_tradnl" sz="2800" dirty="0" smtClean="0">
              <a:latin typeface="Calibri" pitchFamily="34" charset="0"/>
            </a:endParaRPr>
          </a:p>
          <a:p>
            <a:r>
              <a:rPr lang="es-ES_tradnl" sz="2800" dirty="0" smtClean="0">
                <a:latin typeface="Calibri" pitchFamily="34" charset="0"/>
              </a:rPr>
              <a:t>Esta manipulación consiste en:</a:t>
            </a:r>
          </a:p>
          <a:p>
            <a:pPr lvl="1"/>
            <a:r>
              <a:rPr lang="es-ES_tradnl" sz="2800" dirty="0" smtClean="0">
                <a:latin typeface="Calibri" pitchFamily="34" charset="0"/>
              </a:rPr>
              <a:t>Recuperación de datos.</a:t>
            </a:r>
          </a:p>
          <a:p>
            <a:pPr lvl="1"/>
            <a:r>
              <a:rPr lang="es-ES_tradnl" sz="2800" dirty="0" smtClean="0">
                <a:latin typeface="Calibri" pitchFamily="34" charset="0"/>
              </a:rPr>
              <a:t>Inserción de datos.</a:t>
            </a:r>
          </a:p>
          <a:p>
            <a:pPr lvl="1"/>
            <a:r>
              <a:rPr lang="es-ES_tradnl" sz="2800" dirty="0" smtClean="0">
                <a:latin typeface="Calibri" pitchFamily="34" charset="0"/>
              </a:rPr>
              <a:t>Eliminación de datos.</a:t>
            </a:r>
          </a:p>
          <a:p>
            <a:pPr lvl="1"/>
            <a:r>
              <a:rPr lang="es-ES_tradnl" sz="2800" dirty="0" smtClean="0">
                <a:latin typeface="Calibri" pitchFamily="34" charset="0"/>
              </a:rPr>
              <a:t>Modificación de datos.</a:t>
            </a:r>
            <a:endParaRPr lang="en-US" sz="28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r>
              <a:rPr lang="es-ES_tradnl" sz="4000" dirty="0" smtClean="0"/>
              <a:t>Lenguaje Manipulación Datos – DML (2)</a:t>
            </a:r>
            <a:endParaRPr lang="es-ES" sz="4000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>
              <a:latin typeface="Arial" charset="0"/>
            </a:endParaRPr>
          </a:p>
          <a:p>
            <a:r>
              <a:rPr lang="es-ES_tradnl" dirty="0" smtClean="0">
                <a:latin typeface="Calibri" pitchFamily="34" charset="0"/>
              </a:rPr>
              <a:t>Permite manejar o tener acceso a los datos que están organizados por medio de modelos apropiados.</a:t>
            </a: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4000" dirty="0" smtClean="0"/>
              <a:t>Lenguaje definición de datos – DDL (1)</a:t>
            </a:r>
            <a:endParaRPr lang="es-ES" sz="4000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>
                <a:latin typeface="Calibri" pitchFamily="34" charset="0"/>
              </a:rPr>
              <a:t>Permite definir los objetos y las relaciones, es decir las estructuras de los datos para almacenar la información.</a:t>
            </a:r>
          </a:p>
          <a:p>
            <a:endParaRPr lang="es-ES_tradnl" sz="2800" dirty="0" smtClean="0">
              <a:latin typeface="Calibri" pitchFamily="34" charset="0"/>
            </a:endParaRPr>
          </a:p>
          <a:p>
            <a:r>
              <a:rPr lang="es-ES_tradnl" sz="2800" dirty="0" smtClean="0">
                <a:latin typeface="Calibri" pitchFamily="34" charset="0"/>
              </a:rPr>
              <a:t>El resultado de la compilación de las instrucciones en DDL es un conjunto de tablas denominadas Diccionario de Datos o Directorio de Datos.</a:t>
            </a:r>
            <a:endParaRPr lang="en-GB" sz="2800" dirty="0" smtClean="0">
              <a:latin typeface="Calibri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265</TotalTime>
  <Words>1818</Words>
  <Application>Microsoft Office PowerPoint</Application>
  <PresentationFormat>Presentación en pantalla (4:3)</PresentationFormat>
  <Paragraphs>227</Paragraphs>
  <Slides>37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Solsticio</vt:lpstr>
      <vt:lpstr>Aplicaciones de Bases de Datos</vt:lpstr>
      <vt:lpstr>Sistema de Base de Datos (1)</vt:lpstr>
      <vt:lpstr>Sistema de Base de Datos (2)</vt:lpstr>
      <vt:lpstr>Sistema de Base de Datos – Objetivos (1)</vt:lpstr>
      <vt:lpstr>Sistema de Base de Datos – Objetivos (3)</vt:lpstr>
      <vt:lpstr>Lenguajes de Bases de Datos</vt:lpstr>
      <vt:lpstr>Lenguaje Manipulación Datos – DML (1)</vt:lpstr>
      <vt:lpstr>Lenguaje Manipulación Datos – DML (2)</vt:lpstr>
      <vt:lpstr>Lenguaje definición de datos – DDL (1)</vt:lpstr>
      <vt:lpstr>Lenguaje definición de datos – DDL (2)</vt:lpstr>
      <vt:lpstr>Usuarios Base de Datos</vt:lpstr>
      <vt:lpstr>Diapositiva 12</vt:lpstr>
      <vt:lpstr>Componentes del Sistema (DBMS) (1)</vt:lpstr>
      <vt:lpstr>Componentes del Sistema (DBMS) (2)</vt:lpstr>
      <vt:lpstr>Componentes del Sistema (DBMS) (3)</vt:lpstr>
      <vt:lpstr>Componentes del Sistema (DBMS) (4)</vt:lpstr>
      <vt:lpstr>Sentencias DDL</vt:lpstr>
      <vt:lpstr>Sentencias DDL</vt:lpstr>
      <vt:lpstr>DDL (Data Definition Language) (1)</vt:lpstr>
      <vt:lpstr>DDL (Data Definition Language) (2)</vt:lpstr>
      <vt:lpstr>DDL (Data Definition Language) (3)</vt:lpstr>
      <vt:lpstr>DDL (Data Definition Language) (4)</vt:lpstr>
      <vt:lpstr>Constraints (Restricciones o Reglas de Integridad) (1)</vt:lpstr>
      <vt:lpstr>Constraints (Restricciones o Reglas de Integridad) (2)</vt:lpstr>
      <vt:lpstr>Constraints (Restricciones o Reglas de Integridad) (3)</vt:lpstr>
      <vt:lpstr>Constraints (Restricciones o Reglas de Integridad) (4)</vt:lpstr>
      <vt:lpstr>Constraints (Restricciones o Reglas de Integridad) (5)</vt:lpstr>
      <vt:lpstr>Constraints (Restricciones o Reglas de Integridad) (6)</vt:lpstr>
      <vt:lpstr>Constraints (Restricciones o Reglas de Integridad) (7)</vt:lpstr>
      <vt:lpstr>Constraints (Restricciones o Reglas de Integridad) (8)</vt:lpstr>
      <vt:lpstr>Constraints (Restricciones o Reglas de Integridad) (9)</vt:lpstr>
      <vt:lpstr>Constraints (Restricciones o Reglas de Integridad) (10)</vt:lpstr>
      <vt:lpstr>Ejercicio</vt:lpstr>
      <vt:lpstr>Vistas</vt:lpstr>
      <vt:lpstr>Vistas</vt:lpstr>
      <vt:lpstr>Vistas</vt:lpstr>
      <vt:lpstr>Ejercicios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de Bases de Datos</dc:title>
  <dc:creator>Maria Kapek</dc:creator>
  <cp:lastModifiedBy>Agus</cp:lastModifiedBy>
  <cp:revision>34</cp:revision>
  <dcterms:created xsi:type="dcterms:W3CDTF">2010-08-23T19:51:24Z</dcterms:created>
  <dcterms:modified xsi:type="dcterms:W3CDTF">2013-03-21T21:22:49Z</dcterms:modified>
</cp:coreProperties>
</file>