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FDF59E-6F8E-4726-AC27-CD1E6E5DDB75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3D99A2-DFBA-457B-B5F2-B91CF1334C93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5BE1D9D-501C-4302-BBBF-4EEA68446826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738FBB-1CE9-4E37-A04F-4DED12D373E2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B637BC-E2EA-4C6F-869F-389C961EFFF4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69209F-D217-418A-9096-4184864B6A94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B6185F-C970-4DAB-8A0F-C882C2ADD668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643B18-F988-40D3-AD2D-45FDACA2B02D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CFC622-6E2D-4658-8681-9C15D0AE3569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D87F61-2DB2-470D-B206-AF825D356CAD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5F0686-5E9F-4527-BCE6-69CAD80272EA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" alt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3E6DE1F-C2E8-48CD-9556-E4152B4DC327}" type="slidenum">
              <a:rPr lang="es-ES" altLang="en-US" smtClean="0"/>
              <a:pPr>
                <a:defRPr/>
              </a:pPr>
              <a:t>‹Nº›</a:t>
            </a:fld>
            <a:endParaRPr lang="es-ES" altLang="en-U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Índices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UY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Árbol 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800" dirty="0" smtClean="0"/>
              <a:t>Los índices de estructura balanceado agrupan registros con claves similares, de manera que se insertan ramas según sea necesario.</a:t>
            </a:r>
          </a:p>
          <a:p>
            <a:pPr eaLnBrk="1" hangingPunct="1"/>
            <a:r>
              <a:rPr lang="es-ES" sz="2800" dirty="0" smtClean="0"/>
              <a:t>Existen dos tipos:</a:t>
            </a:r>
          </a:p>
          <a:p>
            <a:pPr lvl="1" eaLnBrk="1" hangingPunct="1"/>
            <a:r>
              <a:rPr lang="es-ES" sz="2400" dirty="0" smtClean="0"/>
              <a:t>Agrupados</a:t>
            </a:r>
          </a:p>
          <a:p>
            <a:pPr lvl="1" eaLnBrk="1" hangingPunct="1"/>
            <a:r>
              <a:rPr lang="es-ES" sz="2400" dirty="0" smtClean="0"/>
              <a:t>No agrupados</a:t>
            </a:r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Índices agrupados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400" dirty="0" smtClean="0"/>
              <a:t>Almacena los datos de la fila de la tabla en los nodos hoja del árbol ordenadamente.</a:t>
            </a:r>
          </a:p>
          <a:p>
            <a:pPr eaLnBrk="1" hangingPunct="1"/>
            <a:r>
              <a:rPr lang="es-ES" sz="2400" dirty="0" smtClean="0"/>
              <a:t>Solo se puede crear uno por tabla.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Índices no agrupados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800" dirty="0" smtClean="0"/>
              <a:t>No contienen los datos de la tabla en sus nodos. Pueden contener dos tipos de información:</a:t>
            </a:r>
          </a:p>
          <a:p>
            <a:pPr lvl="1" eaLnBrk="1" hangingPunct="1"/>
            <a:r>
              <a:rPr lang="es-ES" sz="2400" dirty="0" smtClean="0"/>
              <a:t>Si posee otro índice agrupado, será su marca.</a:t>
            </a:r>
          </a:p>
          <a:p>
            <a:pPr lvl="1" eaLnBrk="1" hangingPunct="1"/>
            <a:r>
              <a:rPr lang="es-ES" sz="2400" dirty="0" smtClean="0"/>
              <a:t>Si no lo posee contendrá un RID (identificador real de la fila).</a:t>
            </a:r>
          </a:p>
          <a:p>
            <a:pPr eaLnBrk="1" hangingPunct="1"/>
            <a:r>
              <a:rPr lang="es-ES" sz="2800" dirty="0" smtClean="0"/>
              <a:t>Se pueden crear más de un índice no agrupado a una tabla.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Dada la siguiente estructura</a:t>
            </a:r>
          </a:p>
          <a:p>
            <a:pPr lvl="1"/>
            <a:r>
              <a:rPr lang="es-ES" sz="2400" dirty="0" smtClean="0"/>
              <a:t>Usuarios(</a:t>
            </a:r>
            <a:r>
              <a:rPr lang="es-ES" sz="2400" u="sng" dirty="0" smtClean="0"/>
              <a:t>id</a:t>
            </a:r>
            <a:r>
              <a:rPr lang="es-ES" sz="2400" dirty="0" smtClean="0"/>
              <a:t>, nombre, email, </a:t>
            </a:r>
            <a:r>
              <a:rPr lang="es-ES" sz="2400" dirty="0" err="1" smtClean="0"/>
              <a:t>contrasenia</a:t>
            </a:r>
            <a:r>
              <a:rPr lang="es-ES" sz="2400" dirty="0" smtClean="0"/>
              <a:t>)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Cree los índices necesarios para que:</a:t>
            </a:r>
          </a:p>
          <a:p>
            <a:pPr marL="1115568" lvl="2" indent="-457200">
              <a:buFont typeface="+mj-lt"/>
              <a:buAutoNum type="arabicPeriod"/>
            </a:pPr>
            <a:r>
              <a:rPr lang="es-ES" sz="2000" smtClean="0"/>
              <a:t>Los </a:t>
            </a:r>
            <a:r>
              <a:rPr lang="es-ES" sz="2000" dirty="0" smtClean="0"/>
              <a:t>campos nombre y contraseña no se repitan a la vez.</a:t>
            </a:r>
          </a:p>
          <a:p>
            <a:pPr marL="1115568" lvl="2" indent="-457200">
              <a:buFont typeface="+mj-lt"/>
              <a:buAutoNum type="arabicPeriod"/>
            </a:pPr>
            <a:r>
              <a:rPr lang="es-ES" sz="2000" dirty="0" smtClean="0"/>
              <a:t>El campo email sea filtrado rápidamente de forma descendente ya que la mayoría de las consultas se realizan por éste.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Descripción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Un índice es una estructura de datos que permite acceder a diferentes filas de una misma tabla a través de un campo (o campos clave).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Características (1)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Los índices se utilizan para mejorar el rendimiento de las operaciones sobre una tabla.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En general mejoran el rendimiento las SELECT y empeoran (mínimamente) el rendimiento de los INSERT, UPDATE y los DELETE. 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Características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Se actualizan automáticamente cuando realizamos operaciones de escritura en la base de datos. </a:t>
            </a:r>
          </a:p>
          <a:p>
            <a:pPr eaLnBrk="1" hangingPunct="1"/>
            <a:r>
              <a:rPr lang="es-ES" dirty="0" smtClean="0"/>
              <a:t>Las claves primarias también son índices.</a:t>
            </a:r>
          </a:p>
          <a:p>
            <a:pPr eaLnBrk="1" hangingPunct="1"/>
            <a:r>
              <a:rPr lang="es-ES" dirty="0" smtClean="0"/>
              <a:t>Permiten dar un orden diferente al orden natural.</a:t>
            </a:r>
          </a:p>
          <a:p>
            <a:pPr eaLnBrk="1" hangingPunct="1"/>
            <a:r>
              <a:rPr lang="es-ES" dirty="0" smtClean="0"/>
              <a:t>Un número elevado de índices hará más lentas las operaciones.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Clasificación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mtClean="0"/>
              <a:t>Índice único: basado en una columna de tabla cuyos valores son únicos.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Índice primario (caso particular de índice único): basado en una clave primaria de una tabla. También llamado índice físico.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Índice secundario: basado en columnas con valores no únicos.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Cuando crearlos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400" smtClean="0"/>
              <a:t>La columna es usada frecuentemente en la cláusula WHERE o en condiciones de unión o </a:t>
            </a:r>
            <a:r>
              <a:rPr lang="es-ES" sz="2400" i="1" smtClean="0"/>
              <a:t>join.</a:t>
            </a:r>
          </a:p>
          <a:p>
            <a:pPr eaLnBrk="1" hangingPunct="1"/>
            <a:r>
              <a:rPr lang="es-ES" sz="2400" smtClean="0"/>
              <a:t>La columna contiene un amplio rango de valores.</a:t>
            </a:r>
          </a:p>
          <a:p>
            <a:pPr eaLnBrk="1" hangingPunct="1"/>
            <a:r>
              <a:rPr lang="es-ES" sz="2400" smtClean="0"/>
              <a:t>La columna contiene un gran número de valores nulos (ya que no se almacenan).</a:t>
            </a:r>
          </a:p>
          <a:p>
            <a:pPr eaLnBrk="1" hangingPunct="1"/>
            <a:r>
              <a:rPr lang="es-ES" sz="2400" smtClean="0"/>
              <a:t>Dos o más columnas son usadas juntas con frecuencia en la cláusula WHERE o en condiciones de unión o </a:t>
            </a:r>
            <a:r>
              <a:rPr lang="es-ES" sz="2400" i="1" smtClean="0"/>
              <a:t>join.</a:t>
            </a:r>
          </a:p>
          <a:p>
            <a:pPr eaLnBrk="1" hangingPunct="1"/>
            <a:r>
              <a:rPr lang="es-ES" sz="2400" smtClean="0"/>
              <a:t>Si la tabla es grande y se espera que la mayoría de las consultas recuperen poca cantidad de filas.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Cuando no crearlos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400" dirty="0" smtClean="0"/>
              <a:t>Cuando la tabla es pequeña.</a:t>
            </a:r>
          </a:p>
          <a:p>
            <a:pPr eaLnBrk="1" hangingPunct="1"/>
            <a:r>
              <a:rPr lang="es-ES" sz="2400" dirty="0" smtClean="0"/>
              <a:t>Las columnas no son frecuentemente usadas como una condición en las consultas.</a:t>
            </a:r>
          </a:p>
          <a:p>
            <a:pPr eaLnBrk="1" hangingPunct="1"/>
            <a:r>
              <a:rPr lang="es-ES" sz="2400" dirty="0" smtClean="0"/>
              <a:t>La tabla se actualiza con frecuencia. Si tiene una o más índices en una tabla, las sentencias DML que acceden a la tabla, toman relativamente más tiempo, debido al mantenimiento de los índices.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Sintaxis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s-ES" sz="2400" b="1" dirty="0" smtClean="0"/>
              <a:t>CREATE</a:t>
            </a:r>
            <a:r>
              <a:rPr lang="es-ES" sz="2400" dirty="0" smtClean="0"/>
              <a:t> [</a:t>
            </a:r>
            <a:r>
              <a:rPr lang="es-ES" sz="2400" b="1" dirty="0" smtClean="0"/>
              <a:t>UNIQUE</a:t>
            </a:r>
            <a:r>
              <a:rPr lang="es-ES" sz="2400" dirty="0" smtClean="0"/>
              <a:t>] [CLUSTERED | NONCLUSTERED] </a:t>
            </a:r>
            <a:r>
              <a:rPr lang="es-ES" sz="2400" b="1" dirty="0" smtClean="0"/>
              <a:t>INDEX</a:t>
            </a:r>
            <a:r>
              <a:rPr lang="es-ES" sz="2400" dirty="0" smtClean="0"/>
              <a:t> &lt;</a:t>
            </a:r>
            <a:r>
              <a:rPr lang="es-ES" sz="2400" dirty="0" err="1" smtClean="0"/>
              <a:t>nombre_indice</a:t>
            </a:r>
            <a:r>
              <a:rPr lang="es-ES" sz="2400" dirty="0" smtClean="0"/>
              <a:t>&gt;</a:t>
            </a:r>
            <a:br>
              <a:rPr lang="es-ES" sz="2400" dirty="0" smtClean="0"/>
            </a:br>
            <a:r>
              <a:rPr lang="es-ES" sz="2400" b="1" dirty="0" smtClean="0"/>
              <a:t>ON</a:t>
            </a:r>
            <a:r>
              <a:rPr lang="es-ES" sz="2400" dirty="0" smtClean="0"/>
              <a:t> &lt;</a:t>
            </a:r>
            <a:r>
              <a:rPr lang="es-ES" sz="2400" dirty="0" err="1" smtClean="0"/>
              <a:t>nombre_tabla</a:t>
            </a:r>
            <a:r>
              <a:rPr lang="es-ES" sz="2400" dirty="0" smtClean="0"/>
              <a:t>&gt;(</a:t>
            </a:r>
            <a:br>
              <a:rPr lang="es-ES" sz="2400" dirty="0" smtClean="0"/>
            </a:br>
            <a:r>
              <a:rPr lang="es-ES" sz="2400" dirty="0" smtClean="0"/>
              <a:t>		&lt;</a:t>
            </a:r>
            <a:r>
              <a:rPr lang="es-ES" sz="2400" dirty="0" err="1" smtClean="0"/>
              <a:t>nombre_campo</a:t>
            </a:r>
            <a:r>
              <a:rPr lang="es-ES" sz="2400" dirty="0" smtClean="0"/>
              <a:t>&gt; [</a:t>
            </a:r>
            <a:r>
              <a:rPr lang="es-ES" sz="2400" b="1" dirty="0" smtClean="0"/>
              <a:t>ASC</a:t>
            </a:r>
            <a:r>
              <a:rPr lang="es-ES" sz="2400" dirty="0" smtClean="0"/>
              <a:t> | </a:t>
            </a:r>
            <a:r>
              <a:rPr lang="es-ES" sz="2400" b="1" dirty="0" smtClean="0"/>
              <a:t>DESC</a:t>
            </a:r>
            <a:r>
              <a:rPr lang="es-ES" sz="2400" dirty="0" smtClean="0"/>
              <a:t>]</a:t>
            </a:r>
            <a:br>
              <a:rPr lang="es-ES" sz="2400" dirty="0" smtClean="0"/>
            </a:br>
            <a:r>
              <a:rPr lang="es-ES" sz="2400" dirty="0" smtClean="0"/>
              <a:t>          {,&lt;</a:t>
            </a:r>
            <a:r>
              <a:rPr lang="es-ES" sz="2400" dirty="0" err="1" smtClean="0"/>
              <a:t>nombre_campo</a:t>
            </a:r>
            <a:r>
              <a:rPr lang="es-ES" sz="2400" dirty="0" smtClean="0"/>
              <a:t>&gt; [</a:t>
            </a:r>
            <a:r>
              <a:rPr lang="es-ES" sz="2400" b="1" dirty="0" smtClean="0"/>
              <a:t>ASC</a:t>
            </a:r>
            <a:r>
              <a:rPr lang="es-ES" sz="2400" dirty="0" smtClean="0"/>
              <a:t> | </a:t>
            </a:r>
            <a:r>
              <a:rPr lang="es-ES" sz="2400" b="1" dirty="0" smtClean="0"/>
              <a:t>DESC</a:t>
            </a:r>
            <a:r>
              <a:rPr lang="es-ES" sz="2400" dirty="0" smtClean="0"/>
              <a:t>]})</a:t>
            </a:r>
            <a:br>
              <a:rPr lang="es-ES" sz="2400" dirty="0" smtClean="0"/>
            </a:br>
            <a:r>
              <a:rPr lang="es-ES" sz="24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s-E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ES" sz="2400" b="1" dirty="0" smtClean="0"/>
              <a:t>DROP INDEX </a:t>
            </a:r>
            <a:r>
              <a:rPr lang="es-ES" sz="2400" dirty="0" smtClean="0"/>
              <a:t>&lt;</a:t>
            </a:r>
            <a:r>
              <a:rPr lang="es-ES" sz="2400" dirty="0" err="1" smtClean="0"/>
              <a:t>nombre_indice</a:t>
            </a:r>
            <a:r>
              <a:rPr lang="es-ES" sz="2400" dirty="0" smtClean="0"/>
              <a:t>&gt;</a:t>
            </a:r>
            <a:endParaRPr lang="es-ES" sz="2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UNIQUE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400" dirty="0" smtClean="0"/>
              <a:t>La </a:t>
            </a:r>
            <a:r>
              <a:rPr lang="es-ES" sz="2400" dirty="0" smtClean="0"/>
              <a:t>palabra </a:t>
            </a:r>
            <a:r>
              <a:rPr lang="es-ES" sz="2400" dirty="0" smtClean="0"/>
              <a:t>clave </a:t>
            </a:r>
            <a:r>
              <a:rPr lang="es-ES" sz="2400" b="1" dirty="0" smtClean="0"/>
              <a:t>UNIQUE </a:t>
            </a:r>
            <a:r>
              <a:rPr lang="es-ES" sz="2400" dirty="0" smtClean="0"/>
              <a:t>especifica que </a:t>
            </a:r>
            <a:r>
              <a:rPr lang="es-ES" sz="2400" dirty="0" smtClean="0"/>
              <a:t>no </a:t>
            </a:r>
            <a:r>
              <a:rPr lang="es-ES" sz="2400" dirty="0" smtClean="0"/>
              <a:t>pueden existir claves duplicadas en el índice.</a:t>
            </a:r>
            <a:br>
              <a:rPr lang="es-ES" sz="2400" dirty="0" smtClean="0"/>
            </a:br>
            <a:r>
              <a:rPr lang="es-ES" sz="2400" b="1" dirty="0" smtClean="0"/>
              <a:t>ASC</a:t>
            </a:r>
            <a:r>
              <a:rPr lang="es-ES" sz="2400" dirty="0" smtClean="0"/>
              <a:t> | </a:t>
            </a:r>
            <a:r>
              <a:rPr lang="es-ES" sz="2400" b="1" dirty="0" smtClean="0"/>
              <a:t>DESC </a:t>
            </a:r>
            <a:r>
              <a:rPr lang="es-ES" sz="2400" dirty="0" smtClean="0"/>
              <a:t>especifican el criterio de ordenación elegido, ascendente o descendente, por defecto es ascendente.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</TotalTime>
  <Words>494</Words>
  <Application>Microsoft Office PowerPoint</Application>
  <PresentationFormat>Presentación en pantalla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Índices</vt:lpstr>
      <vt:lpstr>Descripción</vt:lpstr>
      <vt:lpstr>Características (1)</vt:lpstr>
      <vt:lpstr>Características (2)</vt:lpstr>
      <vt:lpstr>Clasificación</vt:lpstr>
      <vt:lpstr>Cuando crearlos</vt:lpstr>
      <vt:lpstr>Cuando no crearlos</vt:lpstr>
      <vt:lpstr>Sintaxis</vt:lpstr>
      <vt:lpstr>UNIQUE</vt:lpstr>
      <vt:lpstr>Árbol B</vt:lpstr>
      <vt:lpstr>Índices agrupados</vt:lpstr>
      <vt:lpstr>Índices no agrupados</vt:lpstr>
      <vt:lpstr>Ejercicio</vt:lpstr>
    </vt:vector>
  </TitlesOfParts>
  <Company>CEI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Base de Datos</dc:title>
  <dc:creator>Maria Kapek</dc:creator>
  <cp:lastModifiedBy>Agus</cp:lastModifiedBy>
  <cp:revision>19</cp:revision>
  <dcterms:created xsi:type="dcterms:W3CDTF">2009-09-21T21:33:23Z</dcterms:created>
  <dcterms:modified xsi:type="dcterms:W3CDTF">2013-04-04T21:44:05Z</dcterms:modified>
</cp:coreProperties>
</file>