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4" r:id="rId12"/>
    <p:sldId id="266" r:id="rId13"/>
    <p:sldId id="269" r:id="rId14"/>
    <p:sldId id="268" r:id="rId1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D9BA84-BE84-4E60-A1C6-E185FD10C10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5CAF0F-4748-4279-A3B0-0A945EC5AF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95BC00-E14B-4B79-B216-15E44EDDDE5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575C90-FAC8-4F4E-A46F-CE981FD6580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A1E588-B0F4-4504-A5B4-59D083B6E6E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78BB7-ECDE-482C-B333-F3758C9E387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E59FA9-8AA4-4D1D-BC1C-7A44341E15E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B481BC-7B68-4794-9AE1-8C6EAFE24C7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24426C-1D3D-4794-B5B7-7B3716FC975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B6BE35-8504-4A65-89C8-533CEEF62F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771E0A-AB75-4F7E-B9E4-8B6CF448D86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E4BC37A-4AE4-4B4A-9D6F-38351965CC3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Aplicaciones de Base de Datos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Procedimientos almacenados</a:t>
            </a:r>
          </a:p>
          <a:p>
            <a:r>
              <a:rPr lang="es-ES" dirty="0"/>
              <a:t>(</a:t>
            </a:r>
            <a:r>
              <a:rPr lang="es-ES" dirty="0" err="1"/>
              <a:t>Stored</a:t>
            </a:r>
            <a:r>
              <a:rPr lang="es-ES" dirty="0"/>
              <a:t> </a:t>
            </a:r>
            <a:r>
              <a:rPr lang="es-ES" dirty="0" err="1"/>
              <a:t>Procedures</a:t>
            </a:r>
            <a:r>
              <a:rPr lang="es-ES" dirty="0"/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800"/>
              <a:t>Diferencias entre funciones y procedimientos almacenados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La lista de parámetros solo puede contener parámetros de entrada. No están permitidos parámetros OUT o INOUT, si siquiera es necesario utilizar IN (especificar un parámetro como IN, OUT o INOUT es solo válido para </a:t>
            </a:r>
            <a:r>
              <a:rPr lang="es-ES" sz="2400" dirty="0" err="1"/>
              <a:t>stored</a:t>
            </a:r>
            <a:r>
              <a:rPr lang="es-ES" sz="2400" dirty="0"/>
              <a:t> </a:t>
            </a:r>
            <a:r>
              <a:rPr lang="es-ES" sz="2400" dirty="0" err="1"/>
              <a:t>procedures</a:t>
            </a:r>
            <a:r>
              <a:rPr lang="es-ES" sz="2400" dirty="0"/>
              <a:t>) </a:t>
            </a:r>
            <a:endParaRPr lang="es-ES" sz="2400" dirty="0" smtClean="0"/>
          </a:p>
          <a:p>
            <a:pPr>
              <a:lnSpc>
                <a:spcPct val="90000"/>
              </a:lnSpc>
            </a:pPr>
            <a:endParaRPr lang="es-ES" sz="2400" dirty="0"/>
          </a:p>
          <a:p>
            <a:pPr>
              <a:lnSpc>
                <a:spcPct val="90000"/>
              </a:lnSpc>
            </a:pPr>
            <a:r>
              <a:rPr lang="es-ES" sz="2400" dirty="0"/>
              <a:t>La función siempre debe retornar un valor del tipo definido en la declaración de la función. Siendo este tipo de dato, cualquier tipo de dato válido para </a:t>
            </a:r>
            <a:r>
              <a:rPr lang="es-ES" sz="2400" dirty="0" err="1"/>
              <a:t>MySQL</a:t>
            </a:r>
            <a:r>
              <a:rPr lang="es-ES" sz="2400" dirty="0"/>
              <a:t>. </a:t>
            </a:r>
            <a:endParaRPr lang="es-ES" sz="2400" dirty="0" smtClean="0"/>
          </a:p>
          <a:p>
            <a:pPr>
              <a:lnSpc>
                <a:spcPct val="90000"/>
              </a:lnSpc>
            </a:pPr>
            <a:endParaRPr lang="es-ES" sz="2400" dirty="0"/>
          </a:p>
          <a:p>
            <a:pPr>
              <a:lnSpc>
                <a:spcPct val="90000"/>
              </a:lnSpc>
            </a:pPr>
            <a:r>
              <a:rPr lang="es-ES" sz="2400" dirty="0"/>
              <a:t>Las funciones pueden ser llamadas dentro de sentencias SQL como </a:t>
            </a:r>
            <a:r>
              <a:rPr lang="es-ES" sz="2400" dirty="0" err="1"/>
              <a:t>SELECTs</a:t>
            </a:r>
            <a:r>
              <a:rPr lang="es-ES" sz="2400" dirty="0"/>
              <a:t>, </a:t>
            </a:r>
            <a:r>
              <a:rPr lang="es-ES" sz="2400" dirty="0" err="1"/>
              <a:t>INSERTs</a:t>
            </a:r>
            <a:r>
              <a:rPr lang="es-ES" sz="2400" dirty="0"/>
              <a:t>, etc. </a:t>
            </a:r>
            <a:endParaRPr lang="es-ES" sz="2400" dirty="0" smtClean="0"/>
          </a:p>
          <a:p>
            <a:pPr>
              <a:lnSpc>
                <a:spcPct val="90000"/>
              </a:lnSpc>
            </a:pPr>
            <a:endParaRPr lang="es-ES" sz="2400" dirty="0"/>
          </a:p>
          <a:p>
            <a:pPr>
              <a:lnSpc>
                <a:spcPct val="90000"/>
              </a:lnSpc>
            </a:pPr>
            <a:r>
              <a:rPr lang="es-ES" sz="2400" dirty="0"/>
              <a:t>Una función no puede devolver un </a:t>
            </a:r>
            <a:r>
              <a:rPr lang="es-ES" sz="2400" dirty="0" err="1"/>
              <a:t>ResultSet</a:t>
            </a:r>
            <a:r>
              <a:rPr lang="es-ES" sz="2400" dirty="0"/>
              <a:t>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/>
              <a:t>Funciones almacenadas en Sql Server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800" dirty="0"/>
              <a:t>Creación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2800" dirty="0"/>
              <a:t>	</a:t>
            </a:r>
            <a:r>
              <a:rPr lang="es-ES" sz="2800" dirty="0" err="1"/>
              <a:t>Create</a:t>
            </a:r>
            <a:r>
              <a:rPr lang="es-ES" sz="2800" dirty="0"/>
              <a:t> FUNCTION </a:t>
            </a:r>
            <a:r>
              <a:rPr lang="es-ES" sz="2800" dirty="0" err="1"/>
              <a:t>FuncionSuma</a:t>
            </a:r>
            <a:r>
              <a:rPr lang="es-ES" sz="2800" dirty="0"/>
              <a:t> (@a </a:t>
            </a:r>
            <a:r>
              <a:rPr lang="es-ES" sz="2800" dirty="0" err="1"/>
              <a:t>int</a:t>
            </a:r>
            <a:r>
              <a:rPr lang="es-ES" sz="2800" dirty="0"/>
              <a:t>, @b </a:t>
            </a:r>
            <a:r>
              <a:rPr lang="es-ES" sz="2800" dirty="0" err="1"/>
              <a:t>int</a:t>
            </a:r>
            <a:r>
              <a:rPr lang="es-ES" sz="2800" dirty="0"/>
              <a:t>) </a:t>
            </a:r>
            <a:r>
              <a:rPr lang="es-ES" sz="2800" dirty="0" err="1"/>
              <a:t>returns</a:t>
            </a:r>
            <a:r>
              <a:rPr lang="es-ES" sz="2800" dirty="0"/>
              <a:t> </a:t>
            </a:r>
            <a:r>
              <a:rPr lang="es-ES" sz="2800" dirty="0" err="1"/>
              <a:t>int</a:t>
            </a:r>
            <a:r>
              <a:rPr lang="es-ES" sz="2800" dirty="0"/>
              <a:t> as </a:t>
            </a:r>
            <a:br>
              <a:rPr lang="es-ES" sz="2800" dirty="0"/>
            </a:br>
            <a:r>
              <a:rPr lang="es-ES" sz="2800" dirty="0" err="1"/>
              <a:t>begin</a:t>
            </a:r>
            <a:r>
              <a:rPr lang="es-ES" sz="2800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2800" dirty="0"/>
              <a:t>	DECLARE @c </a:t>
            </a:r>
            <a:r>
              <a:rPr lang="es-ES" sz="2800" dirty="0" err="1"/>
              <a:t>int</a:t>
            </a:r>
            <a:r>
              <a:rPr lang="es-ES" sz="2800" dirty="0"/>
              <a:t> </a:t>
            </a:r>
            <a:br>
              <a:rPr lang="es-ES" sz="2800" dirty="0"/>
            </a:br>
            <a:r>
              <a:rPr lang="es-ES" sz="2800" dirty="0"/>
              <a:t>SET @c = @a + @b </a:t>
            </a:r>
            <a:br>
              <a:rPr lang="es-ES" sz="2800" dirty="0"/>
            </a:br>
            <a:r>
              <a:rPr lang="es-ES" sz="2800" dirty="0"/>
              <a:t>RETURN (</a:t>
            </a:r>
            <a:r>
              <a:rPr lang="es-ES" sz="2800" dirty="0" err="1"/>
              <a:t>select</a:t>
            </a:r>
            <a:r>
              <a:rPr lang="es-ES" sz="2800" dirty="0"/>
              <a:t> @c) </a:t>
            </a:r>
            <a:br>
              <a:rPr lang="es-ES" sz="2800" dirty="0"/>
            </a:br>
            <a:r>
              <a:rPr lang="es-ES" sz="2800" dirty="0" err="1" smtClean="0"/>
              <a:t>end</a:t>
            </a:r>
            <a:endParaRPr lang="es-ES" sz="28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sz="2800" dirty="0"/>
          </a:p>
          <a:p>
            <a:pPr>
              <a:lnSpc>
                <a:spcPct val="90000"/>
              </a:lnSpc>
            </a:pPr>
            <a:r>
              <a:rPr lang="es-ES" sz="2800" dirty="0"/>
              <a:t>Invocación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2800" dirty="0"/>
              <a:t>	</a:t>
            </a:r>
            <a:r>
              <a:rPr lang="es-ES" sz="2800" dirty="0" err="1"/>
              <a:t>Select</a:t>
            </a:r>
            <a:r>
              <a:rPr lang="es-ES" sz="2800" dirty="0"/>
              <a:t> </a:t>
            </a:r>
            <a:r>
              <a:rPr lang="es-ES" sz="2800" dirty="0" err="1"/>
              <a:t>FuncionSuma</a:t>
            </a:r>
            <a:r>
              <a:rPr lang="es-ES" sz="2800" dirty="0"/>
              <a:t>(2, 3)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Funciones almacenadas en MySql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Creación</a:t>
            </a:r>
          </a:p>
          <a:p>
            <a:pPr>
              <a:buFont typeface="Wingdings" pitchFamily="2" charset="2"/>
              <a:buNone/>
            </a:pPr>
            <a:r>
              <a:rPr lang="es-ES"/>
              <a:t>Create function hello (palabra CHAR(20)) RETURNS char(50)</a:t>
            </a:r>
          </a:p>
          <a:p>
            <a:pPr>
              <a:buFont typeface="Wingdings" pitchFamily="2" charset="2"/>
              <a:buNone/>
            </a:pPr>
            <a:r>
              <a:rPr lang="es-ES"/>
              <a:t>	Return concat('Hello, ',s,'!'); </a:t>
            </a:r>
          </a:p>
          <a:p>
            <a:pPr>
              <a:buFont typeface="Wingdings" pitchFamily="2" charset="2"/>
              <a:buNone/>
            </a:pPr>
            <a:endParaRPr lang="es-ES"/>
          </a:p>
          <a:p>
            <a:r>
              <a:rPr lang="es-ES"/>
              <a:t>Invocación</a:t>
            </a:r>
          </a:p>
          <a:p>
            <a:pPr>
              <a:buFont typeface="Wingdings" pitchFamily="2" charset="2"/>
              <a:buNone/>
            </a:pPr>
            <a:r>
              <a:rPr lang="es-ES"/>
              <a:t>	Select hello('world');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Condicional: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200" dirty="0" smtClean="0"/>
              <a:t>	</a:t>
            </a:r>
            <a:r>
              <a:rPr lang="es-ES" sz="2200" dirty="0" err="1" smtClean="0"/>
              <a:t>if</a:t>
            </a:r>
            <a:r>
              <a:rPr lang="es-ES" sz="2200" dirty="0" smtClean="0"/>
              <a:t> </a:t>
            </a:r>
            <a:r>
              <a:rPr lang="es-ES" sz="2200" dirty="0" smtClean="0"/>
              <a:t>(</a:t>
            </a:r>
            <a:r>
              <a:rPr lang="es-ES" sz="2200" dirty="0" err="1" smtClean="0"/>
              <a:t>select</a:t>
            </a:r>
            <a:r>
              <a:rPr lang="es-ES" sz="2200" dirty="0" smtClean="0"/>
              <a:t> </a:t>
            </a:r>
            <a:r>
              <a:rPr lang="es-ES" sz="2200" dirty="0" err="1" smtClean="0"/>
              <a:t>count</a:t>
            </a:r>
            <a:r>
              <a:rPr lang="es-ES" sz="2200" dirty="0" smtClean="0"/>
              <a:t>(*)</a:t>
            </a:r>
            <a:r>
              <a:rPr lang="es-ES" sz="2200" dirty="0" err="1" smtClean="0"/>
              <a:t>from</a:t>
            </a:r>
            <a:r>
              <a:rPr lang="es-ES" sz="2200" dirty="0" smtClean="0"/>
              <a:t> tabla)=2 </a:t>
            </a:r>
            <a:r>
              <a:rPr lang="es-ES" sz="2200" dirty="0" err="1" smtClean="0"/>
              <a:t>then</a:t>
            </a:r>
            <a:endParaRPr lang="es-ES" sz="22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200" dirty="0" smtClean="0"/>
              <a:t>		</a:t>
            </a:r>
            <a:r>
              <a:rPr lang="es-ES" sz="2200" dirty="0" err="1" smtClean="0"/>
              <a:t>select</a:t>
            </a:r>
            <a:r>
              <a:rPr lang="es-ES" sz="2200" dirty="0" smtClean="0"/>
              <a:t> ‘hay solo dos!’;</a:t>
            </a:r>
            <a:endParaRPr lang="es-ES" sz="22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200" dirty="0" smtClean="0"/>
              <a:t>	</a:t>
            </a:r>
            <a:r>
              <a:rPr lang="es-ES" sz="2200" dirty="0" err="1" smtClean="0"/>
              <a:t>End</a:t>
            </a:r>
            <a:r>
              <a:rPr lang="es-ES" sz="2200" dirty="0" smtClean="0"/>
              <a:t> </a:t>
            </a:r>
            <a:r>
              <a:rPr lang="es-ES" sz="2200" dirty="0" err="1" smtClean="0"/>
              <a:t>if</a:t>
            </a:r>
            <a:r>
              <a:rPr lang="es-ES" sz="2200" dirty="0" smtClean="0"/>
              <a:t>;</a:t>
            </a:r>
          </a:p>
          <a:p>
            <a:endParaRPr lang="es-ES" dirty="0" smtClean="0"/>
          </a:p>
          <a:p>
            <a:r>
              <a:rPr lang="es-ES" dirty="0" smtClean="0"/>
              <a:t>Bucle:</a:t>
            </a:r>
          </a:p>
          <a:p>
            <a:pPr lvl="1">
              <a:buNone/>
            </a:pPr>
            <a:r>
              <a:rPr lang="es-ES" sz="2000" dirty="0" smtClean="0"/>
              <a:t>Declare x </a:t>
            </a:r>
            <a:r>
              <a:rPr lang="es-ES" sz="2000" dirty="0" err="1" smtClean="0"/>
              <a:t>int</a:t>
            </a:r>
            <a:r>
              <a:rPr lang="es-ES" sz="2000" dirty="0" smtClean="0"/>
              <a:t> default 0;</a:t>
            </a:r>
          </a:p>
          <a:p>
            <a:pPr lvl="1">
              <a:buNone/>
            </a:pPr>
            <a:r>
              <a:rPr lang="es-ES" sz="2000" dirty="0" err="1" smtClean="0"/>
              <a:t>While</a:t>
            </a:r>
            <a:r>
              <a:rPr lang="es-ES" sz="2000" dirty="0" smtClean="0"/>
              <a:t> x&lt;10 do</a:t>
            </a:r>
          </a:p>
          <a:p>
            <a:pPr lvl="1">
              <a:buNone/>
            </a:pPr>
            <a:r>
              <a:rPr lang="es-ES" sz="2000" dirty="0" smtClean="0"/>
              <a:t>	</a:t>
            </a:r>
            <a:r>
              <a:rPr lang="es-ES" sz="2000" dirty="0" smtClean="0"/>
              <a:t>set x=x+1;</a:t>
            </a:r>
          </a:p>
          <a:p>
            <a:pPr lvl="1">
              <a:buNone/>
            </a:pPr>
            <a:r>
              <a:rPr lang="es-ES" sz="2000" dirty="0" err="1" smtClean="0"/>
              <a:t>End</a:t>
            </a:r>
            <a:r>
              <a:rPr lang="es-ES" sz="2000" dirty="0" smtClean="0"/>
              <a:t> </a:t>
            </a:r>
            <a:r>
              <a:rPr lang="es-ES" sz="2000" dirty="0" err="1" smtClean="0"/>
              <a:t>while</a:t>
            </a:r>
            <a:r>
              <a:rPr lang="es-ES" sz="2000" dirty="0" smtClean="0"/>
              <a:t>;</a:t>
            </a:r>
          </a:p>
          <a:p>
            <a:pPr lvl="1">
              <a:buNone/>
            </a:pPr>
            <a:endParaRPr lang="es-E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2400" dirty="0" smtClean="0"/>
              <a:t>Usando la base de datos Constructora crear procedimientos almacenados para las siguientes tareas:</a:t>
            </a:r>
          </a:p>
          <a:p>
            <a:pPr marL="1117854" lvl="2" indent="-514350">
              <a:buFont typeface="+mj-lt"/>
              <a:buAutoNum type="arabicPeriod"/>
            </a:pPr>
            <a:r>
              <a:rPr lang="es-ES" dirty="0" smtClean="0"/>
              <a:t>Ingresar un empleado recibiendo sus datos por parámetro.</a:t>
            </a:r>
          </a:p>
          <a:p>
            <a:pPr marL="1117854" lvl="2" indent="-514350">
              <a:buFont typeface="+mj-lt"/>
              <a:buAutoNum type="arabicPeriod"/>
            </a:pPr>
            <a:r>
              <a:rPr lang="es-ES" dirty="0" smtClean="0"/>
              <a:t>Asignar a un empleado existente una obra y máquina nueva.</a:t>
            </a:r>
          </a:p>
          <a:p>
            <a:pPr marL="1117854" lvl="2" indent="-514350">
              <a:buFont typeface="+mj-lt"/>
              <a:buAutoNum type="arabicPeriod"/>
            </a:pPr>
            <a:r>
              <a:rPr lang="es-ES" dirty="0" smtClean="0"/>
              <a:t>Eliminar un determinado empleado y sus trabajos.</a:t>
            </a:r>
          </a:p>
          <a:p>
            <a:pPr marL="1117854" lvl="2" indent="-514350">
              <a:buFont typeface="+mj-lt"/>
              <a:buAutoNum type="arabicPeriod"/>
            </a:pPr>
            <a:r>
              <a:rPr lang="es-ES" dirty="0" smtClean="0"/>
              <a:t>Modificar el sueldo de un determinado empleado.</a:t>
            </a:r>
          </a:p>
          <a:p>
            <a:pPr marL="1117854" lvl="2" indent="-514350">
              <a:buFont typeface="+mj-lt"/>
              <a:buAutoNum type="arabicPeriod"/>
            </a:pPr>
            <a:r>
              <a:rPr lang="es-ES" dirty="0" smtClean="0"/>
              <a:t>Dado el nombre de una ciudad mostrar todas las obras que hay en ella.</a:t>
            </a:r>
          </a:p>
          <a:p>
            <a:r>
              <a:rPr lang="es-ES" sz="2400" dirty="0" smtClean="0"/>
              <a:t>Crear funciones para </a:t>
            </a:r>
            <a:r>
              <a:rPr lang="es-ES" sz="2400" dirty="0" smtClean="0"/>
              <a:t>las siguientes tareas:</a:t>
            </a:r>
          </a:p>
          <a:p>
            <a:pPr marL="1117854" lvl="2" indent="-514350">
              <a:buFont typeface="+mj-lt"/>
              <a:buAutoNum type="arabicPeriod"/>
            </a:pPr>
            <a:r>
              <a:rPr lang="es-ES" dirty="0" smtClean="0"/>
              <a:t>Dado el nombre de una ciudad indicar la cantidad de obras que hay en ella.</a:t>
            </a:r>
          </a:p>
          <a:p>
            <a:pPr marL="1117854" lvl="2" indent="-514350">
              <a:buFont typeface="+mj-lt"/>
              <a:buAutoNum type="arabicPeriod"/>
            </a:pPr>
            <a:r>
              <a:rPr lang="es-ES" dirty="0" smtClean="0"/>
              <a:t>Dado el código de una obra mostrar el promedio de sueldo de sus empleados.</a:t>
            </a:r>
            <a:endParaRPr lang="es-ES" dirty="0" smtClean="0"/>
          </a:p>
          <a:p>
            <a:pPr marL="1117854" lvl="2" indent="-514350">
              <a:buFont typeface="+mj-lt"/>
              <a:buAutoNum type="arabicPeriod"/>
            </a:pPr>
            <a:endParaRPr lang="es-UY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Procedimientos almacenados</a:t>
            </a:r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Es un conjunto de instrucciones que se ejecutan en un único plan de ejecución y quedan almacenados en el motor de base de datos. </a:t>
            </a:r>
            <a:endParaRPr lang="es-ES" sz="2800" dirty="0" smtClean="0"/>
          </a:p>
          <a:p>
            <a:endParaRPr lang="es-ES" sz="2800" dirty="0"/>
          </a:p>
          <a:p>
            <a:r>
              <a:rPr lang="es-ES" sz="2800" dirty="0"/>
              <a:t>Poseen un nombre que los identifica y, opcionalmente, pueden recibir parámetros de entrada y de salida.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Tipos de SP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sz="2400"/>
              <a:t>Del Sistema. </a:t>
            </a:r>
          </a:p>
          <a:p>
            <a:pPr lvl="1"/>
            <a:r>
              <a:rPr lang="es-ES" sz="2200"/>
              <a:t>Realizan tareas de administración e información del motor de base de datos. Se encuentran en la base Master y sus nombres comienzan con “sp_”.</a:t>
            </a:r>
          </a:p>
          <a:p>
            <a:r>
              <a:rPr lang="es-ES" sz="2400"/>
              <a:t>Extendidos (Dynamic link libraries).</a:t>
            </a:r>
          </a:p>
          <a:p>
            <a:pPr lvl="1"/>
            <a:r>
              <a:rPr lang="es-ES" sz="2200"/>
              <a:t>Se encuentran escritos en un lenguaje como C o C++ y ejecutan rutinas externas al motor. Sus nombres comienzan con “xp_”.</a:t>
            </a:r>
          </a:p>
          <a:p>
            <a:r>
              <a:rPr lang="es-ES" sz="2400"/>
              <a:t>De Usuarios.</a:t>
            </a:r>
          </a:p>
          <a:p>
            <a:pPr lvl="1"/>
            <a:r>
              <a:rPr lang="es-ES" sz="2200"/>
              <a:t>Se encargan de realizar cierta tarea específica definida por el usuario.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Ventajas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sz="2400"/>
              <a:t>Se compilan la primera vez que se invocan, quedando precompilados.</a:t>
            </a:r>
          </a:p>
          <a:p>
            <a:r>
              <a:rPr lang="es-ES" sz="2400"/>
              <a:t>Contienen código parametrizable.</a:t>
            </a:r>
          </a:p>
          <a:p>
            <a:r>
              <a:rPr lang="es-ES" sz="2400"/>
              <a:t>Proporcionan un acceso fácil a la base de datos ya que no es necesario conocer su estrucctura.</a:t>
            </a:r>
          </a:p>
          <a:p>
            <a:r>
              <a:rPr lang="es-ES" sz="2400"/>
              <a:t>Permiten devolver valores por su parámetro de salida o por la sentencia Select.</a:t>
            </a:r>
          </a:p>
          <a:p>
            <a:r>
              <a:rPr lang="es-ES" sz="2400"/>
              <a:t>Se pueden invocar manualmente, desde otro procedimiento o desde una aplicación externa.</a:t>
            </a:r>
          </a:p>
          <a:p>
            <a:r>
              <a:rPr lang="es-ES" sz="2400"/>
              <a:t>Permiten utilizar sentencias avanzadas.</a:t>
            </a:r>
          </a:p>
          <a:p>
            <a:pPr>
              <a:buFont typeface="Wingdings" pitchFamily="2" charset="2"/>
              <a:buNone/>
            </a:pPr>
            <a:endParaRPr lang="es-E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Creación SQL Server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2400"/>
              <a:t>Sin parámetros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400"/>
              <a:t>Create procedure </a:t>
            </a:r>
            <a:r>
              <a:rPr lang="es-ES" sz="2400" i="1"/>
              <a:t>nombre_proc </a:t>
            </a:r>
            <a:r>
              <a:rPr lang="es-ES" sz="2400"/>
              <a:t>as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400"/>
              <a:t>	select * from empleados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s-ES" sz="2400"/>
          </a:p>
          <a:p>
            <a:pPr>
              <a:lnSpc>
                <a:spcPct val="80000"/>
              </a:lnSpc>
            </a:pPr>
            <a:r>
              <a:rPr lang="es-ES" sz="2400"/>
              <a:t>Con parámetros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400"/>
              <a:t>Create procedure </a:t>
            </a:r>
            <a:r>
              <a:rPr lang="es-ES" sz="2400" i="1"/>
              <a:t>nombre_proc</a:t>
            </a:r>
            <a:r>
              <a:rPr lang="es-ES" sz="2400"/>
              <a:t> @ci int, @existe char(2) output as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400"/>
              <a:t>	set @existe=‘No’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400"/>
              <a:t>	if exists (select * from empleados where cedula=@ci)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400"/>
              <a:t>	Begin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400"/>
              <a:t>		set @existe=‘Si’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400"/>
              <a:t>	End </a:t>
            </a:r>
            <a:endParaRPr lang="es-ES" sz="2400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Invocación SQL Server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Sin parámetros</a:t>
            </a:r>
          </a:p>
          <a:p>
            <a:pPr>
              <a:buFont typeface="Wingdings" pitchFamily="2" charset="2"/>
              <a:buNone/>
            </a:pPr>
            <a:r>
              <a:rPr lang="es-ES"/>
              <a:t>Exec </a:t>
            </a:r>
            <a:r>
              <a:rPr lang="es-ES" i="1"/>
              <a:t>nombre_proc</a:t>
            </a:r>
          </a:p>
          <a:p>
            <a:pPr>
              <a:buFont typeface="Wingdings" pitchFamily="2" charset="2"/>
              <a:buNone/>
            </a:pPr>
            <a:endParaRPr lang="es-ES" i="1"/>
          </a:p>
          <a:p>
            <a:r>
              <a:rPr lang="es-ES"/>
              <a:t>Con parámetros</a:t>
            </a:r>
          </a:p>
          <a:p>
            <a:pPr>
              <a:buFont typeface="Wingdings" pitchFamily="2" charset="2"/>
              <a:buNone/>
            </a:pPr>
            <a:r>
              <a:rPr lang="es-ES"/>
              <a:t>Declare @resultado char(2)</a:t>
            </a:r>
          </a:p>
          <a:p>
            <a:pPr>
              <a:buFont typeface="Wingdings" pitchFamily="2" charset="2"/>
              <a:buNone/>
            </a:pPr>
            <a:r>
              <a:rPr lang="es-ES"/>
              <a:t>Exec </a:t>
            </a:r>
            <a:r>
              <a:rPr lang="es-ES" i="1"/>
              <a:t>nombre_proc</a:t>
            </a:r>
            <a:r>
              <a:rPr lang="es-ES"/>
              <a:t> 12321, @resultado output</a:t>
            </a:r>
          </a:p>
          <a:p>
            <a:pPr>
              <a:buFont typeface="Wingdings" pitchFamily="2" charset="2"/>
              <a:buNone/>
            </a:pPr>
            <a:r>
              <a:rPr lang="es-ES"/>
              <a:t>Select @resultado</a:t>
            </a:r>
            <a:endParaRPr lang="es-ES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Creación MySQL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2000" dirty="0"/>
              <a:t>Sin parámetros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000" dirty="0" err="1"/>
              <a:t>Create</a:t>
            </a:r>
            <a:r>
              <a:rPr lang="es-ES" sz="2000" dirty="0"/>
              <a:t> </a:t>
            </a:r>
            <a:r>
              <a:rPr lang="es-ES" sz="2000" dirty="0" err="1"/>
              <a:t>procedure</a:t>
            </a:r>
            <a:r>
              <a:rPr lang="es-ES" sz="2000" dirty="0"/>
              <a:t> </a:t>
            </a:r>
            <a:r>
              <a:rPr lang="es-ES" sz="2000" i="1" dirty="0" err="1"/>
              <a:t>nombre_proc</a:t>
            </a:r>
            <a:r>
              <a:rPr lang="es-ES" sz="2000" i="1" dirty="0"/>
              <a:t> </a:t>
            </a:r>
            <a:r>
              <a:rPr lang="es-ES" sz="2000" dirty="0"/>
              <a:t>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000" dirty="0"/>
              <a:t>	</a:t>
            </a:r>
            <a:r>
              <a:rPr lang="es-ES" sz="2000" dirty="0" err="1"/>
              <a:t>begin</a:t>
            </a:r>
            <a:endParaRPr lang="es-ES" sz="20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000" dirty="0"/>
              <a:t>	</a:t>
            </a:r>
            <a:r>
              <a:rPr lang="es-ES" sz="2000" dirty="0" err="1"/>
              <a:t>select</a:t>
            </a:r>
            <a:r>
              <a:rPr lang="es-ES" sz="2000" dirty="0"/>
              <a:t> * </a:t>
            </a:r>
            <a:r>
              <a:rPr lang="es-ES" sz="2000" dirty="0" err="1"/>
              <a:t>from</a:t>
            </a:r>
            <a:r>
              <a:rPr lang="es-ES" sz="2000" dirty="0"/>
              <a:t> empleados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000" dirty="0"/>
              <a:t>	</a:t>
            </a:r>
            <a:r>
              <a:rPr lang="es-ES" sz="2000" dirty="0" err="1"/>
              <a:t>end</a:t>
            </a:r>
            <a:endParaRPr lang="es-ES" sz="20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s-ES" sz="2000" dirty="0"/>
          </a:p>
          <a:p>
            <a:pPr>
              <a:lnSpc>
                <a:spcPct val="80000"/>
              </a:lnSpc>
            </a:pPr>
            <a:r>
              <a:rPr lang="es-ES" sz="2000" dirty="0"/>
              <a:t>Con parámetros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000" dirty="0" err="1"/>
              <a:t>Create</a:t>
            </a:r>
            <a:r>
              <a:rPr lang="es-ES" sz="2000" dirty="0"/>
              <a:t> </a:t>
            </a:r>
            <a:r>
              <a:rPr lang="es-ES" sz="2000" dirty="0" err="1"/>
              <a:t>procedure</a:t>
            </a:r>
            <a:r>
              <a:rPr lang="es-ES" sz="2000" dirty="0"/>
              <a:t> </a:t>
            </a:r>
            <a:r>
              <a:rPr lang="es-ES" sz="2000" i="1" dirty="0" err="1"/>
              <a:t>nombre_proc</a:t>
            </a:r>
            <a:r>
              <a:rPr lang="es-ES" sz="2000" dirty="0"/>
              <a:t> (in </a:t>
            </a:r>
            <a:r>
              <a:rPr lang="es-ES" sz="2000" dirty="0" err="1"/>
              <a:t>ci</a:t>
            </a:r>
            <a:r>
              <a:rPr lang="es-ES" sz="2000" dirty="0"/>
              <a:t> </a:t>
            </a:r>
            <a:r>
              <a:rPr lang="es-ES" sz="2000" dirty="0" err="1"/>
              <a:t>int</a:t>
            </a:r>
            <a:r>
              <a:rPr lang="es-ES" sz="2000" dirty="0"/>
              <a:t>, </a:t>
            </a:r>
            <a:r>
              <a:rPr lang="es-ES" sz="2000" dirty="0" err="1"/>
              <a:t>out</a:t>
            </a:r>
            <a:r>
              <a:rPr lang="es-ES" sz="2000" dirty="0"/>
              <a:t> existe </a:t>
            </a:r>
            <a:r>
              <a:rPr lang="es-ES" sz="2000" dirty="0" err="1"/>
              <a:t>char</a:t>
            </a:r>
            <a:r>
              <a:rPr lang="es-ES" sz="2000" dirty="0"/>
              <a:t>(2))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000" dirty="0"/>
              <a:t>	</a:t>
            </a:r>
            <a:r>
              <a:rPr lang="es-ES" sz="2000" dirty="0" err="1"/>
              <a:t>begin</a:t>
            </a:r>
            <a:r>
              <a:rPr lang="es-ES" sz="2000" dirty="0"/>
              <a:t> 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000" dirty="0"/>
              <a:t>	set existe=‘No’;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000" dirty="0"/>
              <a:t>	</a:t>
            </a:r>
            <a:r>
              <a:rPr lang="es-ES" sz="2000" dirty="0" err="1"/>
              <a:t>if</a:t>
            </a:r>
            <a:r>
              <a:rPr lang="es-ES" sz="2000" dirty="0"/>
              <a:t> </a:t>
            </a:r>
            <a:r>
              <a:rPr lang="es-ES" sz="2000" dirty="0" err="1"/>
              <a:t>exists</a:t>
            </a:r>
            <a:r>
              <a:rPr lang="es-ES" sz="2000" dirty="0"/>
              <a:t> (</a:t>
            </a:r>
            <a:r>
              <a:rPr lang="es-ES" sz="2000" dirty="0" err="1"/>
              <a:t>select</a:t>
            </a:r>
            <a:r>
              <a:rPr lang="es-ES" sz="2000" dirty="0"/>
              <a:t> * </a:t>
            </a:r>
            <a:r>
              <a:rPr lang="es-ES" sz="2000" dirty="0" err="1"/>
              <a:t>from</a:t>
            </a:r>
            <a:r>
              <a:rPr lang="es-ES" sz="2000" dirty="0"/>
              <a:t> empleados </a:t>
            </a:r>
            <a:r>
              <a:rPr lang="es-ES" sz="2000" dirty="0" err="1"/>
              <a:t>where</a:t>
            </a:r>
            <a:r>
              <a:rPr lang="es-ES" sz="2000" dirty="0"/>
              <a:t> cedula=</a:t>
            </a:r>
            <a:r>
              <a:rPr lang="es-ES" sz="2000" dirty="0" err="1"/>
              <a:t>ci</a:t>
            </a:r>
            <a:r>
              <a:rPr lang="es-ES" sz="2000" dirty="0"/>
              <a:t>) </a:t>
            </a:r>
            <a:r>
              <a:rPr lang="es-ES" sz="2000" dirty="0" err="1"/>
              <a:t>then</a:t>
            </a:r>
            <a:endParaRPr lang="es-ES" sz="20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000" dirty="0"/>
              <a:t>		set existe=‘Si’;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000" dirty="0"/>
              <a:t>	</a:t>
            </a:r>
            <a:r>
              <a:rPr lang="es-ES" sz="2000" dirty="0" err="1"/>
              <a:t>End</a:t>
            </a:r>
            <a:r>
              <a:rPr lang="es-ES" sz="2000" dirty="0"/>
              <a:t> </a:t>
            </a:r>
            <a:r>
              <a:rPr lang="es-ES" sz="2000" dirty="0" err="1" smtClean="0"/>
              <a:t>if</a:t>
            </a:r>
            <a:r>
              <a:rPr lang="es-ES" sz="2000" dirty="0" smtClean="0"/>
              <a:t>;</a:t>
            </a:r>
            <a:endParaRPr lang="es-ES" sz="20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000" i="1" dirty="0"/>
              <a:t>	</a:t>
            </a:r>
            <a:r>
              <a:rPr lang="es-ES" sz="2000" dirty="0" err="1"/>
              <a:t>end</a:t>
            </a:r>
            <a:endParaRPr lang="es-E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Invocación MySQL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Sin parámetros</a:t>
            </a:r>
          </a:p>
          <a:p>
            <a:pPr>
              <a:buFont typeface="Wingdings" pitchFamily="2" charset="2"/>
              <a:buNone/>
            </a:pPr>
            <a:r>
              <a:rPr lang="es-ES" sz="2800" dirty="0" err="1"/>
              <a:t>call</a:t>
            </a:r>
            <a:r>
              <a:rPr lang="es-ES" sz="2800" dirty="0"/>
              <a:t> (</a:t>
            </a:r>
            <a:r>
              <a:rPr lang="es-ES" sz="2800" i="1" dirty="0" err="1"/>
              <a:t>nombre_proc</a:t>
            </a:r>
            <a:r>
              <a:rPr lang="es-ES" sz="2800" i="1" dirty="0"/>
              <a:t>);</a:t>
            </a:r>
          </a:p>
          <a:p>
            <a:pPr>
              <a:buFont typeface="Wingdings" pitchFamily="2" charset="2"/>
              <a:buNone/>
            </a:pPr>
            <a:endParaRPr lang="es-ES" sz="2800" i="1" dirty="0"/>
          </a:p>
          <a:p>
            <a:r>
              <a:rPr lang="es-ES" sz="2800" dirty="0"/>
              <a:t>Con </a:t>
            </a:r>
            <a:r>
              <a:rPr lang="es-ES" sz="2800" dirty="0" smtClean="0"/>
              <a:t>parámetros</a:t>
            </a:r>
          </a:p>
          <a:p>
            <a:pPr>
              <a:buFont typeface="Wingdings" pitchFamily="2" charset="2"/>
              <a:buNone/>
            </a:pPr>
            <a:r>
              <a:rPr lang="es-ES" sz="2800" dirty="0" err="1" smtClean="0"/>
              <a:t>call</a:t>
            </a:r>
            <a:r>
              <a:rPr lang="es-ES" sz="2800" dirty="0" smtClean="0"/>
              <a:t> </a:t>
            </a:r>
            <a:r>
              <a:rPr lang="es-ES" sz="2800" i="1" dirty="0" err="1"/>
              <a:t>nombre_proc</a:t>
            </a:r>
            <a:r>
              <a:rPr lang="es-ES" sz="2800" dirty="0"/>
              <a:t> (12321, @resultado);</a:t>
            </a:r>
          </a:p>
          <a:p>
            <a:pPr>
              <a:buFont typeface="Wingdings" pitchFamily="2" charset="2"/>
              <a:buNone/>
            </a:pPr>
            <a:r>
              <a:rPr lang="es-ES" sz="2800" dirty="0" err="1"/>
              <a:t>Select</a:t>
            </a:r>
            <a:r>
              <a:rPr lang="es-ES" sz="2800" dirty="0"/>
              <a:t> @resultado;</a:t>
            </a:r>
            <a:endParaRPr lang="es-ES" sz="2800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Funciones almacenadas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Caso particular de procedimientos almacenados, que permiten devolver un valor mediante la sentencia return.</a:t>
            </a:r>
          </a:p>
          <a:p>
            <a:pPr>
              <a:buFont typeface="Wingdings" pitchFamily="2" charset="2"/>
              <a:buNone/>
            </a:pPr>
            <a:endParaRPr lang="es-E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209</TotalTime>
  <Words>516</Words>
  <Application>Microsoft Office PowerPoint</Application>
  <PresentationFormat>Presentación en pantalla (4:3)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Times New Roman</vt:lpstr>
      <vt:lpstr>Wingdings</vt:lpstr>
      <vt:lpstr>Solsticio</vt:lpstr>
      <vt:lpstr>Aplicaciones de Base de Datos</vt:lpstr>
      <vt:lpstr>Procedimientos almacenados</vt:lpstr>
      <vt:lpstr>Tipos de SP</vt:lpstr>
      <vt:lpstr>Ventajas</vt:lpstr>
      <vt:lpstr>Creación SQL Server</vt:lpstr>
      <vt:lpstr>Invocación SQL Server</vt:lpstr>
      <vt:lpstr>Creación MySQL</vt:lpstr>
      <vt:lpstr>Invocación MySQL</vt:lpstr>
      <vt:lpstr>Funciones almacenadas</vt:lpstr>
      <vt:lpstr>Diferencias entre funciones y procedimientos almacenados</vt:lpstr>
      <vt:lpstr>Funciones almacenadas en Sql Server</vt:lpstr>
      <vt:lpstr>Funciones almacenadas en MySql</vt:lpstr>
      <vt:lpstr>Estructuras</vt:lpstr>
      <vt:lpstr>Ejercicios</vt:lpstr>
    </vt:vector>
  </TitlesOfParts>
  <Company>The houze!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de Base de Datos</dc:title>
  <dc:creator>Maria Kapek</dc:creator>
  <cp:lastModifiedBy>Agus</cp:lastModifiedBy>
  <cp:revision>34</cp:revision>
  <dcterms:created xsi:type="dcterms:W3CDTF">2009-08-27T03:07:51Z</dcterms:created>
  <dcterms:modified xsi:type="dcterms:W3CDTF">2013-03-21T21:22:53Z</dcterms:modified>
</cp:coreProperties>
</file>