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9" r:id="rId2"/>
    <p:sldId id="260" r:id="rId3"/>
    <p:sldId id="263" r:id="rId4"/>
    <p:sldId id="264" r:id="rId5"/>
    <p:sldId id="265" r:id="rId6"/>
    <p:sldId id="258" r:id="rId7"/>
    <p:sldId id="261" r:id="rId8"/>
    <p:sldId id="262" r:id="rId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1282"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pPr>
              <a:defRPr/>
            </a:pPr>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pPr>
              <a:defRPr/>
            </a:pPr>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pPr>
              <a:defRPr/>
            </a:pPr>
            <a:fld id="{2DA1CCDD-54D6-4769-A4AA-B2D59CBF91C8}" type="slidenum">
              <a:rPr lang="es-ES" smtClean="0"/>
              <a:pPr>
                <a:defRPr/>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pPr>
              <a:defRPr/>
            </a:pPr>
            <a:endParaRPr lang="es-ES"/>
          </a:p>
        </p:txBody>
      </p:sp>
      <p:sp>
        <p:nvSpPr>
          <p:cNvPr id="6" name="5 Marcador de número de diapositiva"/>
          <p:cNvSpPr>
            <a:spLocks noGrp="1"/>
          </p:cNvSpPr>
          <p:nvPr>
            <p:ph type="sldNum" sz="quarter" idx="12"/>
          </p:nvPr>
        </p:nvSpPr>
        <p:spPr/>
        <p:txBody>
          <a:bodyPr/>
          <a:lstStyle/>
          <a:p>
            <a:pPr>
              <a:defRPr/>
            </a:pPr>
            <a:fld id="{17E94C01-A8ED-491D-8818-FD206E84C91B}" type="slidenum">
              <a:rPr lang="es-ES" smtClean="0"/>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pPr>
              <a:defRPr/>
            </a:pPr>
            <a:endParaRPr lang="es-ES"/>
          </a:p>
        </p:txBody>
      </p:sp>
      <p:sp>
        <p:nvSpPr>
          <p:cNvPr id="6" name="5 Marcador de número de diapositiva"/>
          <p:cNvSpPr>
            <a:spLocks noGrp="1"/>
          </p:cNvSpPr>
          <p:nvPr>
            <p:ph type="sldNum" sz="quarter" idx="12"/>
          </p:nvPr>
        </p:nvSpPr>
        <p:spPr/>
        <p:txBody>
          <a:bodyPr/>
          <a:lstStyle/>
          <a:p>
            <a:pPr>
              <a:defRPr/>
            </a:pPr>
            <a:fld id="{6B760165-ECC5-48E8-BBEE-DA16E8AD09A7}" type="slidenum">
              <a:rPr lang="es-ES" smtClean="0"/>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pPr>
              <a:defRPr/>
            </a:pPr>
            <a:endParaRPr lang="es-ES"/>
          </a:p>
        </p:txBody>
      </p:sp>
      <p:sp>
        <p:nvSpPr>
          <p:cNvPr id="9" name="8 Marcador de número de diapositiva"/>
          <p:cNvSpPr>
            <a:spLocks noGrp="1"/>
          </p:cNvSpPr>
          <p:nvPr>
            <p:ph type="sldNum" sz="quarter" idx="15"/>
          </p:nvPr>
        </p:nvSpPr>
        <p:spPr/>
        <p:txBody>
          <a:bodyPr rtlCol="0"/>
          <a:lstStyle/>
          <a:p>
            <a:pPr>
              <a:defRPr/>
            </a:pPr>
            <a:fld id="{73B4EDE4-40D4-4999-A12F-247DA7BFCF43}" type="slidenum">
              <a:rPr lang="es-ES" smtClean="0"/>
              <a:pPr>
                <a:defRPr/>
              </a:pPr>
              <a:t>‹Nº›</a:t>
            </a:fld>
            <a:endParaRPr lang="es-ES"/>
          </a:p>
        </p:txBody>
      </p:sp>
      <p:sp>
        <p:nvSpPr>
          <p:cNvPr id="10" name="9 Marcador de pie de página"/>
          <p:cNvSpPr>
            <a:spLocks noGrp="1"/>
          </p:cNvSpPr>
          <p:nvPr>
            <p:ph type="ftr" sz="quarter" idx="16"/>
          </p:nvPr>
        </p:nvSpPr>
        <p:spPr/>
        <p:txBody>
          <a:bodyPr rtlCol="0"/>
          <a:lstStyle/>
          <a:p>
            <a:pPr>
              <a:defRPr/>
            </a:pP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pPr>
              <a:defRPr/>
            </a:pPr>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pPr>
              <a:defRPr/>
            </a:pPr>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pPr>
              <a:defRPr/>
            </a:pPr>
            <a:fld id="{66DC5D1D-AB71-471F-A7C1-08A55FE7719F}" type="slidenum">
              <a:rPr lang="es-ES" smtClean="0"/>
              <a:pPr>
                <a:defRPr/>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pPr>
              <a:defRPr/>
            </a:pPr>
            <a:endParaRPr lang="es-ES"/>
          </a:p>
        </p:txBody>
      </p:sp>
      <p:sp>
        <p:nvSpPr>
          <p:cNvPr id="6" name="5 Marcador de pie de página"/>
          <p:cNvSpPr>
            <a:spLocks noGrp="1"/>
          </p:cNvSpPr>
          <p:nvPr>
            <p:ph type="ftr" sz="quarter" idx="11"/>
          </p:nvPr>
        </p:nvSpPr>
        <p:spPr/>
        <p:txBody>
          <a:bodyPr/>
          <a:lstStyle/>
          <a:p>
            <a:pPr>
              <a:defRPr/>
            </a:pPr>
            <a:endParaRPr lang="es-ES"/>
          </a:p>
        </p:txBody>
      </p:sp>
      <p:sp>
        <p:nvSpPr>
          <p:cNvPr id="7" name="6 Marcador de número de diapositiva"/>
          <p:cNvSpPr>
            <a:spLocks noGrp="1"/>
          </p:cNvSpPr>
          <p:nvPr>
            <p:ph type="sldNum" sz="quarter" idx="12"/>
          </p:nvPr>
        </p:nvSpPr>
        <p:spPr/>
        <p:txBody>
          <a:bodyPr/>
          <a:lstStyle/>
          <a:p>
            <a:pPr>
              <a:defRPr/>
            </a:pPr>
            <a:fld id="{BB8E66CC-49DA-420B-B291-3E6D5D7761A9}" type="slidenum">
              <a:rPr lang="es-ES" smtClean="0"/>
              <a:pPr>
                <a:defRPr/>
              </a:pPr>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pPr>
              <a:defRPr/>
            </a:pPr>
            <a:endParaRPr lang="es-ES"/>
          </a:p>
        </p:txBody>
      </p:sp>
      <p:sp>
        <p:nvSpPr>
          <p:cNvPr id="8" name="7 Marcador de pie de página"/>
          <p:cNvSpPr>
            <a:spLocks noGrp="1"/>
          </p:cNvSpPr>
          <p:nvPr>
            <p:ph type="ftr" sz="quarter" idx="11"/>
          </p:nvPr>
        </p:nvSpPr>
        <p:spPr/>
        <p:txBody>
          <a:bodyPr/>
          <a:lstStyle/>
          <a:p>
            <a:pPr>
              <a:defRPr/>
            </a:pPr>
            <a:endParaRPr lang="es-ES"/>
          </a:p>
        </p:txBody>
      </p:sp>
      <p:sp>
        <p:nvSpPr>
          <p:cNvPr id="9" name="8 Marcador de número de diapositiva"/>
          <p:cNvSpPr>
            <a:spLocks noGrp="1"/>
          </p:cNvSpPr>
          <p:nvPr>
            <p:ph type="sldNum" sz="quarter" idx="12"/>
          </p:nvPr>
        </p:nvSpPr>
        <p:spPr/>
        <p:txBody>
          <a:bodyPr/>
          <a:lstStyle/>
          <a:p>
            <a:pPr>
              <a:defRPr/>
            </a:pPr>
            <a:fld id="{3453D733-810B-49E6-914B-A1A888C88DF1}" type="slidenum">
              <a:rPr lang="es-ES" smtClean="0"/>
              <a:pPr>
                <a:defRPr/>
              </a:pPr>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pPr>
              <a:defRPr/>
            </a:pPr>
            <a:endParaRPr lang="es-ES"/>
          </a:p>
        </p:txBody>
      </p:sp>
      <p:sp>
        <p:nvSpPr>
          <p:cNvPr id="7" name="6 Marcador de número de diapositiva"/>
          <p:cNvSpPr>
            <a:spLocks noGrp="1"/>
          </p:cNvSpPr>
          <p:nvPr>
            <p:ph type="sldNum" sz="quarter" idx="11"/>
          </p:nvPr>
        </p:nvSpPr>
        <p:spPr/>
        <p:txBody>
          <a:bodyPr rtlCol="0"/>
          <a:lstStyle/>
          <a:p>
            <a:pPr>
              <a:defRPr/>
            </a:pPr>
            <a:fld id="{56979DC3-4670-4549-BBA3-4C395841C907}" type="slidenum">
              <a:rPr lang="es-ES" smtClean="0"/>
              <a:pPr>
                <a:defRPr/>
              </a:pPr>
              <a:t>‹Nº›</a:t>
            </a:fld>
            <a:endParaRPr lang="es-ES"/>
          </a:p>
        </p:txBody>
      </p:sp>
      <p:sp>
        <p:nvSpPr>
          <p:cNvPr id="8" name="7 Marcador de pie de página"/>
          <p:cNvSpPr>
            <a:spLocks noGrp="1"/>
          </p:cNvSpPr>
          <p:nvPr>
            <p:ph type="ftr" sz="quarter" idx="12"/>
          </p:nvPr>
        </p:nvSpPr>
        <p:spPr/>
        <p:txBody>
          <a:bodyPr rtlCol="0"/>
          <a:lstStyle/>
          <a:p>
            <a:pPr>
              <a:defRPr/>
            </a:pP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defRPr/>
            </a:pPr>
            <a:endParaRPr lang="es-ES"/>
          </a:p>
        </p:txBody>
      </p:sp>
      <p:sp>
        <p:nvSpPr>
          <p:cNvPr id="3" name="2 Marcador de pie de página"/>
          <p:cNvSpPr>
            <a:spLocks noGrp="1"/>
          </p:cNvSpPr>
          <p:nvPr>
            <p:ph type="ftr" sz="quarter" idx="11"/>
          </p:nvPr>
        </p:nvSpPr>
        <p:spPr/>
        <p:txBody>
          <a:bodyPr/>
          <a:lstStyle/>
          <a:p>
            <a:pPr>
              <a:defRPr/>
            </a:pPr>
            <a:endParaRPr lang="es-ES"/>
          </a:p>
        </p:txBody>
      </p:sp>
      <p:sp>
        <p:nvSpPr>
          <p:cNvPr id="4" name="3 Marcador de número de diapositiva"/>
          <p:cNvSpPr>
            <a:spLocks noGrp="1"/>
          </p:cNvSpPr>
          <p:nvPr>
            <p:ph type="sldNum" sz="quarter" idx="12"/>
          </p:nvPr>
        </p:nvSpPr>
        <p:spPr/>
        <p:txBody>
          <a:bodyPr/>
          <a:lstStyle/>
          <a:p>
            <a:pPr>
              <a:defRPr/>
            </a:pPr>
            <a:fld id="{2E98515C-0216-46D8-AB16-E1732E62CEC0}" type="slidenum">
              <a:rPr lang="es-ES" smtClean="0"/>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pPr>
              <a:defRPr/>
            </a:pPr>
            <a:endParaRPr lang="es-ES"/>
          </a:p>
        </p:txBody>
      </p:sp>
      <p:sp>
        <p:nvSpPr>
          <p:cNvPr id="22" name="21 Marcador de número de diapositiva"/>
          <p:cNvSpPr>
            <a:spLocks noGrp="1"/>
          </p:cNvSpPr>
          <p:nvPr>
            <p:ph type="sldNum" sz="quarter" idx="15"/>
          </p:nvPr>
        </p:nvSpPr>
        <p:spPr/>
        <p:txBody>
          <a:bodyPr rtlCol="0"/>
          <a:lstStyle/>
          <a:p>
            <a:pPr>
              <a:defRPr/>
            </a:pPr>
            <a:fld id="{97160B64-8441-4989-88CA-50A8CB27BE6C}" type="slidenum">
              <a:rPr lang="es-ES" smtClean="0"/>
              <a:pPr>
                <a:defRPr/>
              </a:pPr>
              <a:t>‹Nº›</a:t>
            </a:fld>
            <a:endParaRPr lang="es-ES"/>
          </a:p>
        </p:txBody>
      </p:sp>
      <p:sp>
        <p:nvSpPr>
          <p:cNvPr id="23" name="22 Marcador de pie de página"/>
          <p:cNvSpPr>
            <a:spLocks noGrp="1"/>
          </p:cNvSpPr>
          <p:nvPr>
            <p:ph type="ftr" sz="quarter" idx="16"/>
          </p:nvPr>
        </p:nvSpPr>
        <p:spPr/>
        <p:txBody>
          <a:bodyPr rtlCol="0"/>
          <a:lstStyle/>
          <a:p>
            <a:pPr>
              <a:defRPr/>
            </a:pPr>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pPr>
              <a:defRPr/>
            </a:pPr>
            <a:endParaRPr lang="es-ES"/>
          </a:p>
        </p:txBody>
      </p:sp>
      <p:sp>
        <p:nvSpPr>
          <p:cNvPr id="18" name="17 Marcador de número de diapositiva"/>
          <p:cNvSpPr>
            <a:spLocks noGrp="1"/>
          </p:cNvSpPr>
          <p:nvPr>
            <p:ph type="sldNum" sz="quarter" idx="11"/>
          </p:nvPr>
        </p:nvSpPr>
        <p:spPr/>
        <p:txBody>
          <a:bodyPr rtlCol="0"/>
          <a:lstStyle/>
          <a:p>
            <a:pPr>
              <a:defRPr/>
            </a:pPr>
            <a:fld id="{B4642ABD-8BB4-40F3-AC0B-5EA435D498B7}" type="slidenum">
              <a:rPr lang="es-ES" smtClean="0"/>
              <a:pPr>
                <a:defRPr/>
              </a:pPr>
              <a:t>‹Nº›</a:t>
            </a:fld>
            <a:endParaRPr lang="es-ES"/>
          </a:p>
        </p:txBody>
      </p:sp>
      <p:sp>
        <p:nvSpPr>
          <p:cNvPr id="21" name="20 Marcador de pie de página"/>
          <p:cNvSpPr>
            <a:spLocks noGrp="1"/>
          </p:cNvSpPr>
          <p:nvPr>
            <p:ph type="ftr" sz="quarter" idx="12"/>
          </p:nvPr>
        </p:nvSpPr>
        <p:spPr/>
        <p:txBody>
          <a:bodyPr rtlCol="0"/>
          <a:lstStyle/>
          <a:p>
            <a:pPr>
              <a:defRPr/>
            </a:pPr>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76BEC2ED-3C43-4EA2-B1BB-EE95E77C95CB}" type="slidenum">
              <a:rPr lang="es-ES" smtClean="0"/>
              <a:pPr>
                <a:defRPr/>
              </a:pPr>
              <a:t>‹Nº›</a:t>
            </a:fld>
            <a:endParaRPr lang="es-E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s-ES" smtClean="0"/>
              <a:t>Disparadores</a:t>
            </a:r>
          </a:p>
        </p:txBody>
      </p:sp>
      <p:sp>
        <p:nvSpPr>
          <p:cNvPr id="5123" name="Rectangle 5"/>
          <p:cNvSpPr>
            <a:spLocks noGrp="1" noChangeArrowheads="1"/>
          </p:cNvSpPr>
          <p:nvPr>
            <p:ph type="subTitle" idx="1"/>
          </p:nvPr>
        </p:nvSpPr>
        <p:spPr/>
        <p:txBody>
          <a:bodyPr/>
          <a:lstStyle/>
          <a:p>
            <a:pPr eaLnBrk="1" hangingPunct="1"/>
            <a:r>
              <a:rPr lang="es-ES" smtClean="0"/>
              <a:t>Triggers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s-ES" smtClean="0"/>
              <a:t>Disparadores</a:t>
            </a:r>
          </a:p>
        </p:txBody>
      </p:sp>
      <p:sp>
        <p:nvSpPr>
          <p:cNvPr id="6147" name="Rectangle 5"/>
          <p:cNvSpPr>
            <a:spLocks noGrp="1" noChangeArrowheads="1"/>
          </p:cNvSpPr>
          <p:nvPr>
            <p:ph sz="quarter" idx="1"/>
          </p:nvPr>
        </p:nvSpPr>
        <p:spPr/>
        <p:txBody>
          <a:bodyPr/>
          <a:lstStyle/>
          <a:p>
            <a:pPr eaLnBrk="1" hangingPunct="1"/>
            <a:r>
              <a:rPr lang="es-ES" smtClean="0"/>
              <a:t>Orden que el sistema ejecuta de manera automática como consecuencia de la modificación de la base de datos. Si el trigger da un error, la modificación no se cumple. Es necesario especificar:</a:t>
            </a:r>
          </a:p>
          <a:p>
            <a:pPr lvl="1" eaLnBrk="1" hangingPunct="1"/>
            <a:r>
              <a:rPr lang="es-ES" smtClean="0"/>
              <a:t>Condiciones en las que se va a ejecutar el disparador.</a:t>
            </a:r>
          </a:p>
          <a:p>
            <a:pPr lvl="1" eaLnBrk="1" hangingPunct="1"/>
            <a:r>
              <a:rPr lang="es-ES" smtClean="0"/>
              <a:t>Acciones que se van a realizar cuando se ejecute.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s-ES" dirty="0" smtClean="0"/>
              <a:t>Disparadores </a:t>
            </a:r>
            <a:r>
              <a:rPr lang="es-ES" dirty="0" smtClean="0"/>
              <a:t>– sintaxis SQL server</a:t>
            </a:r>
            <a:endParaRPr lang="es-ES" dirty="0" smtClean="0"/>
          </a:p>
        </p:txBody>
      </p:sp>
      <p:sp>
        <p:nvSpPr>
          <p:cNvPr id="7171" name="Rectangle 3"/>
          <p:cNvSpPr>
            <a:spLocks noGrp="1" noChangeArrowheads="1"/>
          </p:cNvSpPr>
          <p:nvPr>
            <p:ph sz="quarter" idx="1"/>
          </p:nvPr>
        </p:nvSpPr>
        <p:spPr/>
        <p:txBody>
          <a:bodyPr/>
          <a:lstStyle/>
          <a:p>
            <a:pPr eaLnBrk="1" hangingPunct="1">
              <a:lnSpc>
                <a:spcPct val="90000"/>
              </a:lnSpc>
              <a:buFont typeface="Wingdings" pitchFamily="2" charset="2"/>
              <a:buNone/>
            </a:pPr>
            <a:r>
              <a:rPr lang="es-ES" sz="2000" dirty="0" err="1" smtClean="0"/>
              <a:t>Create</a:t>
            </a:r>
            <a:r>
              <a:rPr lang="es-ES" sz="2000" dirty="0" smtClean="0"/>
              <a:t> </a:t>
            </a:r>
            <a:r>
              <a:rPr lang="es-ES" sz="2000" dirty="0" err="1" smtClean="0"/>
              <a:t>trigger</a:t>
            </a:r>
            <a:r>
              <a:rPr lang="es-ES" sz="2000" dirty="0" smtClean="0"/>
              <a:t> </a:t>
            </a:r>
            <a:r>
              <a:rPr lang="es-ES" sz="2000" i="1" dirty="0" smtClean="0"/>
              <a:t>nombre </a:t>
            </a:r>
            <a:r>
              <a:rPr lang="es-ES" sz="2000" dirty="0" err="1" smtClean="0"/>
              <a:t>on</a:t>
            </a:r>
            <a:r>
              <a:rPr lang="es-ES" sz="2000" dirty="0" smtClean="0"/>
              <a:t> </a:t>
            </a:r>
            <a:r>
              <a:rPr lang="es-ES" sz="2000" i="1" dirty="0" smtClean="0"/>
              <a:t>tabla</a:t>
            </a:r>
            <a:r>
              <a:rPr lang="es-ES" sz="2000" dirty="0" smtClean="0"/>
              <a:t> [</a:t>
            </a:r>
            <a:r>
              <a:rPr lang="es-ES" sz="2000" dirty="0" err="1" smtClean="0"/>
              <a:t>for</a:t>
            </a:r>
            <a:r>
              <a:rPr lang="es-ES" sz="2000" dirty="0" smtClean="0"/>
              <a:t>, </a:t>
            </a:r>
            <a:r>
              <a:rPr lang="es-ES" sz="2000" dirty="0" err="1" smtClean="0"/>
              <a:t>after</a:t>
            </a:r>
            <a:r>
              <a:rPr lang="es-ES" sz="2000" dirty="0" smtClean="0"/>
              <a:t>] [</a:t>
            </a:r>
            <a:r>
              <a:rPr lang="es-ES" sz="2000" dirty="0" err="1" smtClean="0"/>
              <a:t>insert</a:t>
            </a:r>
            <a:r>
              <a:rPr lang="es-ES" sz="2000" dirty="0" smtClean="0"/>
              <a:t>, </a:t>
            </a:r>
            <a:r>
              <a:rPr lang="es-ES" sz="2000" dirty="0" err="1" smtClean="0"/>
              <a:t>update</a:t>
            </a:r>
            <a:r>
              <a:rPr lang="es-ES" sz="2000" dirty="0" smtClean="0"/>
              <a:t>, </a:t>
            </a:r>
            <a:r>
              <a:rPr lang="es-ES" sz="2000" dirty="0" err="1" smtClean="0"/>
              <a:t>delete</a:t>
            </a:r>
            <a:r>
              <a:rPr lang="es-ES" sz="2000" dirty="0" smtClean="0"/>
              <a:t>] as</a:t>
            </a:r>
          </a:p>
          <a:p>
            <a:pPr eaLnBrk="1" hangingPunct="1">
              <a:lnSpc>
                <a:spcPct val="90000"/>
              </a:lnSpc>
              <a:buFont typeface="Wingdings" pitchFamily="2" charset="2"/>
              <a:buNone/>
            </a:pPr>
            <a:r>
              <a:rPr lang="es-ES" sz="2000" dirty="0" smtClean="0"/>
              <a:t>	</a:t>
            </a:r>
          </a:p>
          <a:p>
            <a:pPr eaLnBrk="1" hangingPunct="1">
              <a:lnSpc>
                <a:spcPct val="90000"/>
              </a:lnSpc>
              <a:buFont typeface="Wingdings" pitchFamily="2" charset="2"/>
              <a:buNone/>
            </a:pPr>
            <a:r>
              <a:rPr lang="es-ES" sz="2000" dirty="0" smtClean="0"/>
              <a:t>Ejemplo</a:t>
            </a:r>
          </a:p>
          <a:p>
            <a:pPr eaLnBrk="1" hangingPunct="1">
              <a:lnSpc>
                <a:spcPct val="90000"/>
              </a:lnSpc>
              <a:buFont typeface="Wingdings" pitchFamily="2" charset="2"/>
              <a:buNone/>
            </a:pPr>
            <a:r>
              <a:rPr lang="es-ES" sz="2000" noProof="1" smtClean="0"/>
              <a:t>create trigger agregar on alumnos for insert as </a:t>
            </a:r>
            <a:r>
              <a:rPr lang="es-ES" sz="2000" noProof="1" smtClean="0">
                <a:solidFill>
                  <a:schemeClr val="tx2"/>
                </a:solidFill>
              </a:rPr>
              <a:t>insert into alumnos values(‘</a:t>
            </a:r>
            <a:r>
              <a:rPr lang="es-ES" sz="2000" dirty="0" smtClean="0">
                <a:solidFill>
                  <a:schemeClr val="tx2"/>
                </a:solidFill>
              </a:rPr>
              <a:t>repetido</a:t>
            </a:r>
            <a:r>
              <a:rPr lang="es-ES" sz="2000" noProof="1" smtClean="0">
                <a:solidFill>
                  <a:schemeClr val="tx2"/>
                </a:solidFill>
              </a:rPr>
              <a:t>')</a:t>
            </a:r>
            <a:endParaRPr lang="es-ES" sz="2000" dirty="0" smtClean="0">
              <a:solidFill>
                <a:schemeClr val="tx2"/>
              </a:solidFill>
            </a:endParaRPr>
          </a:p>
          <a:p>
            <a:pPr eaLnBrk="1" hangingPunct="1">
              <a:lnSpc>
                <a:spcPct val="90000"/>
              </a:lnSpc>
              <a:buFont typeface="Wingdings" pitchFamily="2" charset="2"/>
              <a:buNone/>
            </a:pPr>
            <a:endParaRPr lang="es-ES" sz="2000" dirty="0" smtClean="0">
              <a:solidFill>
                <a:schemeClr val="tx2"/>
              </a:solidFill>
            </a:endParaRPr>
          </a:p>
          <a:p>
            <a:pPr eaLnBrk="1" hangingPunct="1">
              <a:lnSpc>
                <a:spcPct val="90000"/>
              </a:lnSpc>
              <a:buFont typeface="Wingdings" pitchFamily="2" charset="2"/>
              <a:buNone/>
            </a:pPr>
            <a:r>
              <a:rPr lang="es-ES" sz="2000" noProof="1" smtClean="0"/>
              <a:t>create trigger nombre3 on alumnos after insert as </a:t>
            </a:r>
          </a:p>
          <a:p>
            <a:pPr eaLnBrk="1" hangingPunct="1">
              <a:lnSpc>
                <a:spcPct val="90000"/>
              </a:lnSpc>
              <a:buFont typeface="Wingdings" pitchFamily="2" charset="2"/>
              <a:buNone/>
            </a:pPr>
            <a:r>
              <a:rPr lang="es-ES" sz="2000" dirty="0" smtClean="0">
                <a:solidFill>
                  <a:schemeClr val="tx2"/>
                </a:solidFill>
              </a:rPr>
              <a:t>	</a:t>
            </a:r>
            <a:r>
              <a:rPr lang="es-ES" sz="2000" noProof="1" smtClean="0">
                <a:solidFill>
                  <a:schemeClr val="tx2"/>
                </a:solidFill>
              </a:rPr>
              <a:t>if(1=2)</a:t>
            </a:r>
          </a:p>
          <a:p>
            <a:pPr eaLnBrk="1" hangingPunct="1">
              <a:lnSpc>
                <a:spcPct val="90000"/>
              </a:lnSpc>
              <a:buFont typeface="Wingdings" pitchFamily="2" charset="2"/>
              <a:buNone/>
            </a:pPr>
            <a:r>
              <a:rPr lang="es-ES" sz="2000" dirty="0" smtClean="0">
                <a:solidFill>
                  <a:schemeClr val="tx2"/>
                </a:solidFill>
              </a:rPr>
              <a:t>	</a:t>
            </a:r>
            <a:r>
              <a:rPr lang="es-ES" sz="2000" noProof="1" smtClean="0">
                <a:solidFill>
                  <a:schemeClr val="tx2"/>
                </a:solidFill>
              </a:rPr>
              <a:t>begin</a:t>
            </a:r>
          </a:p>
          <a:p>
            <a:pPr eaLnBrk="1" hangingPunct="1">
              <a:lnSpc>
                <a:spcPct val="90000"/>
              </a:lnSpc>
              <a:buFont typeface="Wingdings" pitchFamily="2" charset="2"/>
              <a:buNone/>
            </a:pPr>
            <a:r>
              <a:rPr lang="es-ES" sz="2000" dirty="0" smtClean="0">
                <a:solidFill>
                  <a:schemeClr val="tx2"/>
                </a:solidFill>
              </a:rPr>
              <a:t>		</a:t>
            </a:r>
            <a:r>
              <a:rPr lang="es-ES" sz="2000" noProof="1" smtClean="0">
                <a:solidFill>
                  <a:schemeClr val="tx2"/>
                </a:solidFill>
              </a:rPr>
              <a:t>insert into alumnos Select a.nombre from inserted a</a:t>
            </a:r>
          </a:p>
          <a:p>
            <a:pPr eaLnBrk="1" hangingPunct="1">
              <a:lnSpc>
                <a:spcPct val="90000"/>
              </a:lnSpc>
              <a:buFont typeface="Wingdings" pitchFamily="2" charset="2"/>
              <a:buNone/>
            </a:pPr>
            <a:r>
              <a:rPr lang="es-ES" sz="2000" dirty="0" smtClean="0">
                <a:solidFill>
                  <a:schemeClr val="tx2"/>
                </a:solidFill>
              </a:rPr>
              <a:t>		</a:t>
            </a:r>
            <a:r>
              <a:rPr lang="es-ES" sz="2000" noProof="1" smtClean="0">
                <a:solidFill>
                  <a:schemeClr val="tx2"/>
                </a:solidFill>
              </a:rPr>
              <a:t>insert into alumnos Select a.nombre from inserted a</a:t>
            </a:r>
          </a:p>
          <a:p>
            <a:pPr eaLnBrk="1" hangingPunct="1">
              <a:lnSpc>
                <a:spcPct val="90000"/>
              </a:lnSpc>
              <a:buFont typeface="Wingdings" pitchFamily="2" charset="2"/>
              <a:buNone/>
            </a:pPr>
            <a:r>
              <a:rPr lang="es-ES" sz="2000" dirty="0" smtClean="0">
                <a:solidFill>
                  <a:schemeClr val="tx2"/>
                </a:solidFill>
              </a:rPr>
              <a:t>	</a:t>
            </a:r>
            <a:r>
              <a:rPr lang="es-ES" sz="2000" noProof="1" smtClean="0">
                <a:solidFill>
                  <a:schemeClr val="tx2"/>
                </a:solidFill>
              </a:rPr>
              <a:t>end</a:t>
            </a:r>
            <a:endParaRPr lang="es-ES" sz="2000" dirty="0" smtClean="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p:txBody>
          <a:bodyPr/>
          <a:lstStyle/>
          <a:p>
            <a:r>
              <a:rPr lang="es-ES" dirty="0" smtClean="0"/>
              <a:t>Disparadores – </a:t>
            </a:r>
            <a:r>
              <a:rPr lang="es-ES" dirty="0" smtClean="0"/>
              <a:t>sintaxis </a:t>
            </a:r>
            <a:r>
              <a:rPr lang="es-ES" dirty="0" err="1" smtClean="0"/>
              <a:t>MySQL</a:t>
            </a:r>
            <a:endParaRPr lang="es-ES" dirty="0" smtClean="0"/>
          </a:p>
        </p:txBody>
      </p:sp>
      <p:sp>
        <p:nvSpPr>
          <p:cNvPr id="8195" name="2 Marcador de contenido"/>
          <p:cNvSpPr>
            <a:spLocks noGrp="1"/>
          </p:cNvSpPr>
          <p:nvPr>
            <p:ph sz="quarter" idx="1"/>
          </p:nvPr>
        </p:nvSpPr>
        <p:spPr/>
        <p:txBody>
          <a:bodyPr>
            <a:normAutofit fontScale="92500" lnSpcReduction="10000"/>
          </a:bodyPr>
          <a:lstStyle/>
          <a:p>
            <a:pPr eaLnBrk="1" hangingPunct="1">
              <a:buFont typeface="Wingdings" pitchFamily="2" charset="2"/>
              <a:buNone/>
            </a:pPr>
            <a:r>
              <a:rPr lang="en-US" sz="1600" b="1" dirty="0" smtClean="0"/>
              <a:t>create trigger </a:t>
            </a:r>
            <a:r>
              <a:rPr lang="en-US" sz="1600" b="1" i="1" dirty="0" err="1" smtClean="0"/>
              <a:t>nuevopedido</a:t>
            </a:r>
            <a:r>
              <a:rPr lang="en-US" sz="1600" b="1" i="1" dirty="0" smtClean="0"/>
              <a:t> after update of </a:t>
            </a:r>
            <a:r>
              <a:rPr lang="en-US" sz="1600" b="1" i="1" dirty="0" err="1" smtClean="0"/>
              <a:t>cantidad</a:t>
            </a:r>
            <a:r>
              <a:rPr lang="en-US" sz="1600" b="1" i="1" dirty="0" smtClean="0"/>
              <a:t> on </a:t>
            </a:r>
            <a:r>
              <a:rPr lang="en-US" sz="1600" b="1" i="1" dirty="0" err="1" smtClean="0"/>
              <a:t>inventario</a:t>
            </a:r>
            <a:endParaRPr lang="en-US" sz="1600" b="1" i="1" dirty="0" smtClean="0"/>
          </a:p>
          <a:p>
            <a:pPr eaLnBrk="1" hangingPunct="1">
              <a:buFont typeface="Wingdings" pitchFamily="2" charset="2"/>
              <a:buNone/>
            </a:pPr>
            <a:r>
              <a:rPr lang="en-US" sz="1600" b="1" dirty="0" smtClean="0"/>
              <a:t>referencing old row as </a:t>
            </a:r>
            <a:r>
              <a:rPr lang="en-US" sz="1600" b="1" i="1" dirty="0" err="1" smtClean="0"/>
              <a:t>ofila</a:t>
            </a:r>
            <a:r>
              <a:rPr lang="en-US" sz="1600" b="1" i="1" dirty="0" smtClean="0"/>
              <a:t>, new row as </a:t>
            </a:r>
            <a:r>
              <a:rPr lang="en-US" sz="1600" b="1" i="1" dirty="0" err="1" smtClean="0"/>
              <a:t>nfila</a:t>
            </a:r>
            <a:endParaRPr lang="en-US" sz="1600" b="1" i="1" dirty="0" smtClean="0"/>
          </a:p>
          <a:p>
            <a:pPr lvl="1">
              <a:buFont typeface="Wingdings" pitchFamily="2" charset="2"/>
              <a:buNone/>
            </a:pPr>
            <a:r>
              <a:rPr lang="es-ES" sz="2000" noProof="1" smtClean="0">
                <a:solidFill>
                  <a:schemeClr val="tx2"/>
                </a:solidFill>
              </a:rPr>
              <a:t>for each row</a:t>
            </a:r>
          </a:p>
          <a:p>
            <a:pPr lvl="1">
              <a:buFont typeface="Wingdings" pitchFamily="2" charset="2"/>
              <a:buNone/>
            </a:pPr>
            <a:r>
              <a:rPr lang="es-ES" sz="2000" noProof="1" smtClean="0">
                <a:solidFill>
                  <a:schemeClr val="tx2"/>
                </a:solidFill>
              </a:rPr>
              <a:t>	when nfila.nivel &lt;= (select nivel</a:t>
            </a:r>
          </a:p>
          <a:p>
            <a:pPr lvl="1">
              <a:buFont typeface="Wingdings" pitchFamily="2" charset="2"/>
              <a:buNone/>
            </a:pPr>
            <a:r>
              <a:rPr lang="es-ES" sz="2000" noProof="1" smtClean="0">
                <a:solidFill>
                  <a:schemeClr val="tx2"/>
                </a:solidFill>
              </a:rPr>
              <a:t>		from nivelmínimo</a:t>
            </a:r>
          </a:p>
          <a:p>
            <a:pPr lvl="1">
              <a:buFont typeface="Wingdings" pitchFamily="2" charset="2"/>
              <a:buNone/>
            </a:pPr>
            <a:r>
              <a:rPr lang="es-ES" sz="2000" noProof="1" smtClean="0">
                <a:solidFill>
                  <a:schemeClr val="tx2"/>
                </a:solidFill>
              </a:rPr>
              <a:t>		where nivelmínimo.producto = ofila.producto)</a:t>
            </a:r>
          </a:p>
          <a:p>
            <a:pPr lvl="1">
              <a:buFont typeface="Wingdings" pitchFamily="2" charset="2"/>
              <a:buNone/>
            </a:pPr>
            <a:r>
              <a:rPr lang="es-ES" sz="2000" noProof="1" smtClean="0">
                <a:solidFill>
                  <a:schemeClr val="tx2"/>
                </a:solidFill>
              </a:rPr>
              <a:t>	and ofila.nivel &lt;= (select nivel</a:t>
            </a:r>
          </a:p>
          <a:p>
            <a:pPr lvl="1">
              <a:buFont typeface="Wingdings" pitchFamily="2" charset="2"/>
              <a:buNone/>
            </a:pPr>
            <a:r>
              <a:rPr lang="es-ES" sz="2000" noProof="1" smtClean="0">
                <a:solidFill>
                  <a:schemeClr val="tx2"/>
                </a:solidFill>
              </a:rPr>
              <a:t>		from nivelmínimo</a:t>
            </a:r>
          </a:p>
          <a:p>
            <a:pPr lvl="1">
              <a:buFont typeface="Wingdings" pitchFamily="2" charset="2"/>
              <a:buNone/>
            </a:pPr>
            <a:r>
              <a:rPr lang="es-ES" sz="2000" noProof="1" smtClean="0">
                <a:solidFill>
                  <a:schemeClr val="tx2"/>
                </a:solidFill>
              </a:rPr>
              <a:t>		where nivelmínimo.producto = ofila.producto)</a:t>
            </a:r>
          </a:p>
          <a:p>
            <a:pPr lvl="1">
              <a:buFont typeface="Wingdings" pitchFamily="2" charset="2"/>
              <a:buNone/>
            </a:pPr>
            <a:r>
              <a:rPr lang="es-ES" sz="2000" noProof="1" smtClean="0">
                <a:solidFill>
                  <a:schemeClr val="tx2"/>
                </a:solidFill>
              </a:rPr>
              <a:t>begin</a:t>
            </a:r>
          </a:p>
          <a:p>
            <a:pPr lvl="1">
              <a:buFont typeface="Wingdings" pitchFamily="2" charset="2"/>
              <a:buNone/>
            </a:pPr>
            <a:r>
              <a:rPr lang="es-ES" sz="2000" noProof="1" smtClean="0">
                <a:solidFill>
                  <a:schemeClr val="tx2"/>
                </a:solidFill>
              </a:rPr>
              <a:t>	insert into pedidos</a:t>
            </a:r>
          </a:p>
          <a:p>
            <a:pPr lvl="1">
              <a:buFont typeface="Wingdings" pitchFamily="2" charset="2"/>
              <a:buNone/>
            </a:pPr>
            <a:r>
              <a:rPr lang="es-ES" sz="2000" noProof="1" smtClean="0">
                <a:solidFill>
                  <a:schemeClr val="tx2"/>
                </a:solidFill>
              </a:rPr>
              <a:t>	(select producto, cantidad</a:t>
            </a:r>
          </a:p>
          <a:p>
            <a:pPr lvl="1">
              <a:buFont typeface="Wingdings" pitchFamily="2" charset="2"/>
              <a:buNone/>
            </a:pPr>
            <a:r>
              <a:rPr lang="es-ES" sz="2000" noProof="1" smtClean="0">
                <a:solidFill>
                  <a:schemeClr val="tx2"/>
                </a:solidFill>
              </a:rPr>
              <a:t>	from nuevopedido</a:t>
            </a:r>
          </a:p>
          <a:p>
            <a:pPr lvl="1">
              <a:buFont typeface="Wingdings" pitchFamily="2" charset="2"/>
              <a:buNone/>
            </a:pPr>
            <a:r>
              <a:rPr lang="es-ES" sz="2000" noProof="1" smtClean="0">
                <a:solidFill>
                  <a:schemeClr val="tx2"/>
                </a:solidFill>
              </a:rPr>
              <a:t>	where nuevopedido.producto= ofila.producto);</a:t>
            </a:r>
          </a:p>
          <a:p>
            <a:pPr lvl="1">
              <a:buFont typeface="Wingdings" pitchFamily="2" charset="2"/>
              <a:buNone/>
            </a:pPr>
            <a:r>
              <a:rPr lang="es-ES" sz="2000" noProof="1" smtClean="0">
                <a:solidFill>
                  <a:schemeClr val="tx2"/>
                </a:solidFill>
              </a:rPr>
              <a:t>end</a:t>
            </a:r>
            <a:endParaRPr lang="es-ES" sz="2000" noProof="1" smtClean="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a:t>
            </a:r>
            <a:endParaRPr lang="es-UY" dirty="0"/>
          </a:p>
        </p:txBody>
      </p:sp>
      <p:sp>
        <p:nvSpPr>
          <p:cNvPr id="3" name="2 Marcador de contenido"/>
          <p:cNvSpPr>
            <a:spLocks noGrp="1"/>
          </p:cNvSpPr>
          <p:nvPr>
            <p:ph sz="quarter" idx="1"/>
          </p:nvPr>
        </p:nvSpPr>
        <p:spPr/>
        <p:txBody>
          <a:bodyPr>
            <a:normAutofit fontScale="92500"/>
          </a:bodyPr>
          <a:lstStyle/>
          <a:p>
            <a:pPr lvl="0"/>
            <a:r>
              <a:rPr lang="es-ES_tradnl" dirty="0" smtClean="0"/>
              <a:t>Supongamos que tenemos las siguientes tablas con los siguientes </a:t>
            </a:r>
            <a:r>
              <a:rPr lang="es-ES_tradnl" dirty="0" smtClean="0"/>
              <a:t>atributos:</a:t>
            </a:r>
          </a:p>
          <a:p>
            <a:pPr lvl="1"/>
            <a:r>
              <a:rPr lang="es-ES_tradnl" dirty="0" smtClean="0"/>
              <a:t>control: </a:t>
            </a:r>
            <a:r>
              <a:rPr lang="es-ES_tradnl" dirty="0" err="1" smtClean="0"/>
              <a:t>estado_actual</a:t>
            </a:r>
            <a:r>
              <a:rPr lang="es-ES_tradnl" dirty="0" smtClean="0"/>
              <a:t> (numérico)</a:t>
            </a:r>
          </a:p>
          <a:p>
            <a:pPr lvl="1"/>
            <a:r>
              <a:rPr lang="es-ES_tradnl" dirty="0" smtClean="0"/>
              <a:t>cuenta</a:t>
            </a:r>
            <a:r>
              <a:rPr lang="es-ES_tradnl" dirty="0" smtClean="0"/>
              <a:t>: </a:t>
            </a:r>
            <a:r>
              <a:rPr lang="es-ES_tradnl" dirty="0" err="1" smtClean="0"/>
              <a:t>nro_cuenta</a:t>
            </a:r>
            <a:r>
              <a:rPr lang="es-ES_tradnl" dirty="0" smtClean="0"/>
              <a:t> (10 caracteres) y balance (numérico). El campo </a:t>
            </a:r>
            <a:r>
              <a:rPr lang="es-ES_tradnl" dirty="0" err="1" smtClean="0"/>
              <a:t>numero_cuenta</a:t>
            </a:r>
            <a:r>
              <a:rPr lang="es-ES_tradnl" dirty="0" smtClean="0"/>
              <a:t> es </a:t>
            </a:r>
            <a:r>
              <a:rPr lang="es-ES_tradnl" dirty="0" smtClean="0"/>
              <a:t>la clave </a:t>
            </a:r>
            <a:r>
              <a:rPr lang="es-ES_tradnl" dirty="0" smtClean="0"/>
              <a:t>primaria.</a:t>
            </a:r>
            <a:endParaRPr lang="es-UY" dirty="0" smtClean="0"/>
          </a:p>
          <a:p>
            <a:pPr lvl="1"/>
            <a:r>
              <a:rPr lang="es-ES_tradnl" dirty="0" err="1" smtClean="0"/>
              <a:t>transaccion</a:t>
            </a:r>
            <a:r>
              <a:rPr lang="es-ES_tradnl" dirty="0" smtClean="0"/>
              <a:t>: </a:t>
            </a:r>
            <a:r>
              <a:rPr lang="es-ES_tradnl" dirty="0" err="1" smtClean="0"/>
              <a:t>nro_cuenta</a:t>
            </a:r>
            <a:r>
              <a:rPr lang="es-ES_tradnl" dirty="0" smtClean="0"/>
              <a:t>(10 caracteres), </a:t>
            </a:r>
            <a:r>
              <a:rPr lang="es-ES_tradnl" dirty="0" err="1" smtClean="0"/>
              <a:t>hora_modificacion</a:t>
            </a:r>
            <a:r>
              <a:rPr lang="es-ES_tradnl" dirty="0" smtClean="0"/>
              <a:t> (tipo fecha), </a:t>
            </a:r>
            <a:r>
              <a:rPr lang="es-ES_tradnl" dirty="0" err="1" smtClean="0"/>
              <a:t>id_cliente</a:t>
            </a:r>
            <a:r>
              <a:rPr lang="es-ES_tradnl" dirty="0" smtClean="0"/>
              <a:t> (10 </a:t>
            </a:r>
            <a:r>
              <a:rPr lang="es-ES_tradnl" dirty="0" smtClean="0"/>
              <a:t>caracteres), </a:t>
            </a:r>
            <a:r>
              <a:rPr lang="es-ES_tradnl" dirty="0" err="1" smtClean="0"/>
              <a:t>ant_balance</a:t>
            </a:r>
            <a:r>
              <a:rPr lang="es-ES_tradnl" dirty="0" smtClean="0"/>
              <a:t> (numérico), </a:t>
            </a:r>
            <a:r>
              <a:rPr lang="es-ES_tradnl" dirty="0" err="1" smtClean="0"/>
              <a:t>act_balance</a:t>
            </a:r>
            <a:r>
              <a:rPr lang="es-ES_tradnl" dirty="0" smtClean="0"/>
              <a:t> (numérico). Los </a:t>
            </a:r>
            <a:r>
              <a:rPr lang="es-ES_tradnl" dirty="0" smtClean="0"/>
              <a:t>campos </a:t>
            </a:r>
            <a:r>
              <a:rPr lang="es-ES_tradnl" dirty="0" err="1" smtClean="0"/>
              <a:t>nro_cuenta</a:t>
            </a:r>
            <a:r>
              <a:rPr lang="es-ES_tradnl" dirty="0" smtClean="0"/>
              <a:t> </a:t>
            </a:r>
            <a:r>
              <a:rPr lang="es-ES_tradnl" dirty="0" smtClean="0"/>
              <a:t>y </a:t>
            </a:r>
            <a:r>
              <a:rPr lang="es-ES_tradnl" dirty="0" err="1" smtClean="0"/>
              <a:t>hora_modificación</a:t>
            </a:r>
            <a:r>
              <a:rPr lang="es-ES_tradnl" dirty="0" smtClean="0"/>
              <a:t> </a:t>
            </a:r>
            <a:r>
              <a:rPr lang="es-ES_tradnl" dirty="0" err="1" smtClean="0"/>
              <a:t>froman</a:t>
            </a:r>
            <a:r>
              <a:rPr lang="es-ES_tradnl" dirty="0" smtClean="0"/>
              <a:t> la clave primaria.</a:t>
            </a:r>
            <a:endParaRPr lang="es-UY" dirty="0" smtClean="0"/>
          </a:p>
          <a:p>
            <a:endParaRPr lang="es-UY" dirty="0" smtClean="0"/>
          </a:p>
          <a:p>
            <a:r>
              <a:rPr lang="es-ES_tradnl" dirty="0" smtClean="0"/>
              <a:t>Crear un disparador que consiga mantener actualizada la tabla transacción cada vez que se modifique la tabla cuenta (se cambie el atributo balance).</a:t>
            </a:r>
            <a:endParaRPr lang="es-UY" dirty="0" smtClean="0"/>
          </a:p>
          <a:p>
            <a:endParaRPr lang="es-UY"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ctrTitle"/>
          </p:nvPr>
        </p:nvSpPr>
        <p:spPr/>
        <p:txBody>
          <a:bodyPr/>
          <a:lstStyle/>
          <a:p>
            <a:pPr eaLnBrk="1" hangingPunct="1"/>
            <a:r>
              <a:rPr lang="es-ES" smtClean="0"/>
              <a:t>Asertos</a:t>
            </a:r>
          </a:p>
        </p:txBody>
      </p:sp>
      <p:sp>
        <p:nvSpPr>
          <p:cNvPr id="9219" name="Rectangle 5"/>
          <p:cNvSpPr>
            <a:spLocks noGrp="1" noChangeArrowheads="1"/>
          </p:cNvSpPr>
          <p:nvPr>
            <p:ph type="subTitle" idx="1"/>
          </p:nvPr>
        </p:nvSpPr>
        <p:spPr/>
        <p:txBody>
          <a:bodyPr/>
          <a:lstStyle/>
          <a:p>
            <a:pPr eaLnBrk="1" hangingPunct="1"/>
            <a:r>
              <a:rPr lang="es-ES" smtClean="0"/>
              <a:t>Assertion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s-ES" smtClean="0"/>
              <a:t>Aserto</a:t>
            </a:r>
          </a:p>
        </p:txBody>
      </p:sp>
      <p:sp>
        <p:nvSpPr>
          <p:cNvPr id="10243" name="Rectangle 5"/>
          <p:cNvSpPr>
            <a:spLocks noGrp="1" noChangeArrowheads="1"/>
          </p:cNvSpPr>
          <p:nvPr>
            <p:ph sz="quarter" idx="1"/>
          </p:nvPr>
        </p:nvSpPr>
        <p:spPr/>
        <p:txBody>
          <a:bodyPr/>
          <a:lstStyle/>
          <a:p>
            <a:pPr eaLnBrk="1" hangingPunct="1"/>
            <a:r>
              <a:rPr lang="es-ES" dirty="0" smtClean="0"/>
              <a:t>Es un predicado que expresa una condición que se desea que la base de datos satisfaga siempre.</a:t>
            </a:r>
          </a:p>
          <a:p>
            <a:pPr lvl="1" eaLnBrk="1" hangingPunct="1"/>
            <a:r>
              <a:rPr lang="es-ES" dirty="0" smtClean="0"/>
              <a:t>Se implementan utilizando </a:t>
            </a:r>
            <a:r>
              <a:rPr lang="es-ES" i="1" dirty="0" err="1" smtClean="0"/>
              <a:t>not</a:t>
            </a:r>
            <a:r>
              <a:rPr lang="es-ES" i="1" dirty="0" smtClean="0"/>
              <a:t> </a:t>
            </a:r>
            <a:r>
              <a:rPr lang="es-ES" i="1" dirty="0" err="1" smtClean="0"/>
              <a:t>exists</a:t>
            </a:r>
            <a:r>
              <a:rPr lang="es-ES" i="1" dirty="0" smtClean="0"/>
              <a:t>.</a:t>
            </a:r>
          </a:p>
          <a:p>
            <a:pPr lvl="1" eaLnBrk="1" hangingPunct="1"/>
            <a:r>
              <a:rPr lang="es-ES" dirty="0" smtClean="0"/>
              <a:t>Se comprueba su validez y no se permiten modificaciones que violen el aserto.</a:t>
            </a:r>
          </a:p>
          <a:p>
            <a:pPr lvl="1" eaLnBrk="1" hangingPunct="1"/>
            <a:r>
              <a:rPr lang="es-ES" dirty="0" smtClean="0"/>
              <a:t>No sobrecargar con asertos.</a:t>
            </a:r>
          </a:p>
          <a:p>
            <a:pPr lvl="1" eaLnBrk="1" hangingPunct="1"/>
            <a:r>
              <a:rPr lang="es-ES" dirty="0" smtClean="0"/>
              <a:t>Las ligaduras de integridad y de dominio son formas especiales de asertos</a:t>
            </a:r>
            <a:r>
              <a:rPr lang="es-ES" dirty="0" smtClean="0"/>
              <a:t>.</a:t>
            </a:r>
          </a:p>
          <a:p>
            <a:pPr lvl="1" eaLnBrk="1" hangingPunct="1"/>
            <a:r>
              <a:rPr lang="es-ES" dirty="0" smtClean="0"/>
              <a:t>No funcionan en </a:t>
            </a:r>
            <a:r>
              <a:rPr lang="es-ES" dirty="0" err="1" smtClean="0"/>
              <a:t>mysql</a:t>
            </a:r>
            <a:r>
              <a:rPr lang="es-ES" dirty="0" smtClean="0"/>
              <a:t>.</a:t>
            </a:r>
            <a:endParaRPr lang="es-E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s-ES" smtClean="0"/>
              <a:t>Asertos - sintaxis</a:t>
            </a:r>
          </a:p>
        </p:txBody>
      </p:sp>
      <p:sp>
        <p:nvSpPr>
          <p:cNvPr id="11267" name="Rectangle 3"/>
          <p:cNvSpPr>
            <a:spLocks noGrp="1" noChangeArrowheads="1"/>
          </p:cNvSpPr>
          <p:nvPr>
            <p:ph sz="quarter" idx="1"/>
          </p:nvPr>
        </p:nvSpPr>
        <p:spPr/>
        <p:txBody>
          <a:bodyPr/>
          <a:lstStyle/>
          <a:p>
            <a:pPr eaLnBrk="1" hangingPunct="1">
              <a:buFont typeface="Wingdings" pitchFamily="2" charset="2"/>
              <a:buNone/>
            </a:pPr>
            <a:r>
              <a:rPr lang="es-ES" dirty="0" err="1" smtClean="0"/>
              <a:t>Create</a:t>
            </a:r>
            <a:r>
              <a:rPr lang="es-ES" dirty="0" smtClean="0"/>
              <a:t> </a:t>
            </a:r>
            <a:r>
              <a:rPr lang="es-ES" dirty="0" err="1" smtClean="0"/>
              <a:t>assertion</a:t>
            </a:r>
            <a:r>
              <a:rPr lang="es-ES" dirty="0" smtClean="0"/>
              <a:t> </a:t>
            </a:r>
            <a:r>
              <a:rPr lang="es-ES" i="1" dirty="0" smtClean="0"/>
              <a:t>nombre</a:t>
            </a:r>
            <a:r>
              <a:rPr lang="es-ES" dirty="0" smtClean="0"/>
              <a:t> </a:t>
            </a:r>
            <a:r>
              <a:rPr lang="es-ES" dirty="0" err="1" smtClean="0"/>
              <a:t>check</a:t>
            </a:r>
            <a:r>
              <a:rPr lang="es-ES" dirty="0" smtClean="0"/>
              <a:t> </a:t>
            </a:r>
            <a:r>
              <a:rPr lang="es-ES" i="1" dirty="0" smtClean="0"/>
              <a:t>predicado</a:t>
            </a:r>
          </a:p>
          <a:p>
            <a:pPr eaLnBrk="1" hangingPunct="1">
              <a:buFont typeface="Wingdings" pitchFamily="2" charset="2"/>
              <a:buNone/>
            </a:pPr>
            <a:endParaRPr lang="es-ES" i="1" dirty="0" smtClean="0"/>
          </a:p>
          <a:p>
            <a:pPr eaLnBrk="1" hangingPunct="1">
              <a:buFont typeface="Wingdings" pitchFamily="2" charset="2"/>
              <a:buNone/>
            </a:pPr>
            <a:r>
              <a:rPr lang="es-ES" dirty="0" smtClean="0"/>
              <a:t>Ejemplo:</a:t>
            </a:r>
          </a:p>
          <a:p>
            <a:pPr eaLnBrk="1" hangingPunct="1">
              <a:buFont typeface="Wingdings" pitchFamily="2" charset="2"/>
              <a:buNone/>
            </a:pPr>
            <a:r>
              <a:rPr lang="es-ES" dirty="0" smtClean="0"/>
              <a:t>	</a:t>
            </a:r>
            <a:r>
              <a:rPr lang="es-ES" dirty="0" err="1" smtClean="0"/>
              <a:t>create</a:t>
            </a:r>
            <a:r>
              <a:rPr lang="es-ES" dirty="0" smtClean="0"/>
              <a:t> </a:t>
            </a:r>
            <a:r>
              <a:rPr lang="es-ES" dirty="0" err="1" smtClean="0"/>
              <a:t>assertion</a:t>
            </a:r>
            <a:r>
              <a:rPr lang="es-ES" dirty="0" smtClean="0"/>
              <a:t> </a:t>
            </a:r>
            <a:r>
              <a:rPr lang="es-ES" dirty="0" err="1" smtClean="0"/>
              <a:t>ligaduraSuma</a:t>
            </a:r>
            <a:r>
              <a:rPr lang="es-ES" dirty="0" smtClean="0"/>
              <a:t> </a:t>
            </a:r>
            <a:r>
              <a:rPr lang="es-ES" dirty="0" err="1" smtClean="0"/>
              <a:t>check</a:t>
            </a:r>
            <a:endParaRPr lang="es-ES" dirty="0" smtClean="0"/>
          </a:p>
          <a:p>
            <a:pPr eaLnBrk="1" hangingPunct="1">
              <a:buFont typeface="Wingdings" pitchFamily="2" charset="2"/>
              <a:buNone/>
            </a:pPr>
            <a:r>
              <a:rPr lang="es-ES" dirty="0" smtClean="0"/>
              <a:t>	(</a:t>
            </a:r>
          </a:p>
          <a:p>
            <a:pPr eaLnBrk="1" hangingPunct="1">
              <a:buFont typeface="Wingdings" pitchFamily="2" charset="2"/>
              <a:buNone/>
            </a:pPr>
            <a:r>
              <a:rPr lang="es-ES" dirty="0" smtClean="0"/>
              <a:t>	</a:t>
            </a:r>
            <a:r>
              <a:rPr lang="es-ES" dirty="0" err="1" smtClean="0"/>
              <a:t>not</a:t>
            </a:r>
            <a:r>
              <a:rPr lang="es-ES" dirty="0" smtClean="0"/>
              <a:t> </a:t>
            </a:r>
            <a:r>
              <a:rPr lang="es-ES" dirty="0" err="1" smtClean="0"/>
              <a:t>exists</a:t>
            </a:r>
            <a:r>
              <a:rPr lang="es-ES" dirty="0" smtClean="0"/>
              <a:t> (</a:t>
            </a:r>
            <a:r>
              <a:rPr lang="es-ES" dirty="0" err="1" smtClean="0">
                <a:solidFill>
                  <a:schemeClr val="hlink"/>
                </a:solidFill>
              </a:rPr>
              <a:t>select</a:t>
            </a:r>
            <a:r>
              <a:rPr lang="es-ES" dirty="0" smtClean="0">
                <a:solidFill>
                  <a:schemeClr val="hlink"/>
                </a:solidFill>
              </a:rPr>
              <a:t> * </a:t>
            </a:r>
            <a:r>
              <a:rPr lang="es-ES" dirty="0" err="1" smtClean="0">
                <a:solidFill>
                  <a:schemeClr val="hlink"/>
                </a:solidFill>
              </a:rPr>
              <a:t>from</a:t>
            </a:r>
            <a:r>
              <a:rPr lang="es-ES" dirty="0" smtClean="0">
                <a:solidFill>
                  <a:schemeClr val="hlink"/>
                </a:solidFill>
              </a:rPr>
              <a:t> sucursal </a:t>
            </a:r>
            <a:r>
              <a:rPr lang="es-ES" dirty="0" err="1" smtClean="0">
                <a:solidFill>
                  <a:schemeClr val="hlink"/>
                </a:solidFill>
              </a:rPr>
              <a:t>where</a:t>
            </a:r>
            <a:r>
              <a:rPr lang="es-ES" dirty="0" smtClean="0">
                <a:solidFill>
                  <a:schemeClr val="hlink"/>
                </a:solidFill>
              </a:rPr>
              <a:t> (</a:t>
            </a:r>
            <a:r>
              <a:rPr lang="es-ES" dirty="0" err="1" smtClean="0">
                <a:solidFill>
                  <a:schemeClr val="tx2"/>
                </a:solidFill>
              </a:rPr>
              <a:t>select</a:t>
            </a:r>
            <a:r>
              <a:rPr lang="es-ES" dirty="0" smtClean="0">
                <a:solidFill>
                  <a:schemeClr val="tx2"/>
                </a:solidFill>
              </a:rPr>
              <a:t> </a:t>
            </a:r>
            <a:r>
              <a:rPr lang="es-ES" dirty="0" err="1" smtClean="0">
                <a:solidFill>
                  <a:schemeClr val="tx2"/>
                </a:solidFill>
              </a:rPr>
              <a:t>sum</a:t>
            </a:r>
            <a:r>
              <a:rPr lang="es-ES" dirty="0" smtClean="0">
                <a:solidFill>
                  <a:schemeClr val="tx2"/>
                </a:solidFill>
              </a:rPr>
              <a:t>(importe) </a:t>
            </a:r>
            <a:r>
              <a:rPr lang="es-ES" dirty="0" err="1" smtClean="0">
                <a:solidFill>
                  <a:schemeClr val="tx2"/>
                </a:solidFill>
              </a:rPr>
              <a:t>from</a:t>
            </a:r>
            <a:r>
              <a:rPr lang="es-ES" dirty="0" smtClean="0">
                <a:solidFill>
                  <a:schemeClr val="tx2"/>
                </a:solidFill>
              </a:rPr>
              <a:t> </a:t>
            </a:r>
            <a:r>
              <a:rPr lang="es-ES" dirty="0" err="1" smtClean="0">
                <a:solidFill>
                  <a:schemeClr val="tx2"/>
                </a:solidFill>
              </a:rPr>
              <a:t>prestamo</a:t>
            </a:r>
            <a:r>
              <a:rPr lang="es-ES" dirty="0" smtClean="0">
                <a:solidFill>
                  <a:schemeClr val="tx2"/>
                </a:solidFill>
              </a:rPr>
              <a:t> </a:t>
            </a:r>
            <a:r>
              <a:rPr lang="es-ES" dirty="0" err="1" smtClean="0">
                <a:solidFill>
                  <a:schemeClr val="tx2"/>
                </a:solidFill>
              </a:rPr>
              <a:t>where</a:t>
            </a:r>
            <a:r>
              <a:rPr lang="es-ES" dirty="0" smtClean="0">
                <a:solidFill>
                  <a:schemeClr val="tx2"/>
                </a:solidFill>
              </a:rPr>
              <a:t> </a:t>
            </a:r>
            <a:r>
              <a:rPr lang="es-ES" dirty="0" err="1" smtClean="0">
                <a:solidFill>
                  <a:schemeClr val="tx2"/>
                </a:solidFill>
              </a:rPr>
              <a:t>prestamo.sucursal</a:t>
            </a:r>
            <a:r>
              <a:rPr lang="es-ES" dirty="0" smtClean="0">
                <a:solidFill>
                  <a:schemeClr val="tx2"/>
                </a:solidFill>
              </a:rPr>
              <a:t>=sucursal.id</a:t>
            </a:r>
            <a:r>
              <a:rPr lang="es-ES" dirty="0" smtClean="0">
                <a:solidFill>
                  <a:schemeClr val="hlink"/>
                </a:solidFill>
              </a:rPr>
              <a:t>)&gt;50000</a:t>
            </a:r>
            <a:r>
              <a:rPr lang="es-ES" dirty="0" smtClean="0"/>
              <a:t>)</a:t>
            </a:r>
          </a:p>
          <a:p>
            <a:pPr eaLnBrk="1" hangingPunct="1">
              <a:buFont typeface="Wingdings" pitchFamily="2" charset="2"/>
              <a:buNone/>
            </a:pPr>
            <a:r>
              <a:rPr lang="es-ES" dirty="0" smtClean="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382</TotalTime>
  <Words>279</Words>
  <Application>Microsoft Office PowerPoint</Application>
  <PresentationFormat>Presentación en pantalla (4:3)</PresentationFormat>
  <Paragraphs>58</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Times New Roman</vt:lpstr>
      <vt:lpstr>Wingdings</vt:lpstr>
      <vt:lpstr>Calibri</vt:lpstr>
      <vt:lpstr>Mirador</vt:lpstr>
      <vt:lpstr>Disparadores</vt:lpstr>
      <vt:lpstr>Disparadores</vt:lpstr>
      <vt:lpstr>Disparadores – sintaxis SQL server</vt:lpstr>
      <vt:lpstr>Disparadores – sintaxis MySQL</vt:lpstr>
      <vt:lpstr>Ejercicio</vt:lpstr>
      <vt:lpstr>Asertos</vt:lpstr>
      <vt:lpstr>Aserto</vt:lpstr>
      <vt:lpstr>Asertos - sintaxis</vt:lpstr>
    </vt:vector>
  </TitlesOfParts>
  <Company>The houze!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de Base de Datos</dc:title>
  <dc:creator>Maria, Pablo y Agustina</dc:creator>
  <cp:lastModifiedBy>Agus</cp:lastModifiedBy>
  <cp:revision>52</cp:revision>
  <dcterms:created xsi:type="dcterms:W3CDTF">2009-08-27T03:07:51Z</dcterms:created>
  <dcterms:modified xsi:type="dcterms:W3CDTF">2013-04-25T18:18:35Z</dcterms:modified>
</cp:coreProperties>
</file>