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86" r:id="rId10"/>
    <p:sldId id="288" r:id="rId11"/>
    <p:sldId id="287" r:id="rId12"/>
    <p:sldId id="267" r:id="rId13"/>
    <p:sldId id="285" r:id="rId14"/>
    <p:sldId id="284" r:id="rId15"/>
    <p:sldId id="281" r:id="rId16"/>
    <p:sldId id="279" r:id="rId17"/>
    <p:sldId id="283" r:id="rId18"/>
    <p:sldId id="282" r:id="rId19"/>
    <p:sldId id="280" r:id="rId20"/>
    <p:sldId id="292" r:id="rId21"/>
    <p:sldId id="291" r:id="rId22"/>
    <p:sldId id="273" r:id="rId23"/>
    <p:sldId id="274" r:id="rId24"/>
    <p:sldId id="277" r:id="rId25"/>
    <p:sldId id="278" r:id="rId2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252" autoAdjust="0"/>
    <p:restoredTop sz="94713" autoAdjust="0"/>
  </p:normalViewPr>
  <p:slideViewPr>
    <p:cSldViewPr>
      <p:cViewPr varScale="1">
        <p:scale>
          <a:sx n="66" d="100"/>
          <a:sy n="66" d="100"/>
        </p:scale>
        <p:origin x="-1219" y="-82"/>
      </p:cViewPr>
      <p:guideLst>
        <p:guide orient="horz" pos="2160"/>
        <p:guide pos="2880"/>
      </p:guideLst>
    </p:cSldViewPr>
  </p:slideViewPr>
  <p:outlineViewPr>
    <p:cViewPr>
      <p:scale>
        <a:sx n="33" d="100"/>
        <a:sy n="33" d="100"/>
      </p:scale>
      <p:origin x="29" y="2463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Título"/>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10" name="27 Marcador de fecha"/>
          <p:cNvSpPr>
            <a:spLocks noGrp="1"/>
          </p:cNvSpPr>
          <p:nvPr>
            <p:ph type="dt" sz="half" idx="10"/>
          </p:nvPr>
        </p:nvSpPr>
        <p:spPr>
          <a:xfrm>
            <a:off x="6400800" y="6354763"/>
            <a:ext cx="2286000" cy="366712"/>
          </a:xfrm>
        </p:spPr>
        <p:txBody>
          <a:bodyPr/>
          <a:lstStyle>
            <a:lvl1pPr>
              <a:defRPr sz="1400"/>
            </a:lvl1pPr>
          </a:lstStyle>
          <a:p>
            <a:pPr>
              <a:defRPr/>
            </a:pPr>
            <a:fld id="{3B60F6AA-1126-49EB-AB12-D3829BBD3628}" type="datetimeFigureOut">
              <a:rPr lang="es-ES"/>
              <a:pPr>
                <a:defRPr/>
              </a:pPr>
              <a:t>23/05/2013</a:t>
            </a:fld>
            <a:endParaRPr lang="es-ES"/>
          </a:p>
        </p:txBody>
      </p:sp>
      <p:sp>
        <p:nvSpPr>
          <p:cNvPr id="11" name="16 Marcador de pie de página"/>
          <p:cNvSpPr>
            <a:spLocks noGrp="1"/>
          </p:cNvSpPr>
          <p:nvPr>
            <p:ph type="ftr" sz="quarter" idx="11"/>
          </p:nvPr>
        </p:nvSpPr>
        <p:spPr>
          <a:xfrm>
            <a:off x="2898775" y="6354763"/>
            <a:ext cx="3475038" cy="366712"/>
          </a:xfrm>
        </p:spPr>
        <p:txBody>
          <a:bodyPr/>
          <a:lstStyle>
            <a:lvl1pPr>
              <a:defRPr/>
            </a:lvl1pPr>
          </a:lstStyle>
          <a:p>
            <a:pPr>
              <a:defRPr/>
            </a:pPr>
            <a:endParaRPr lang="es-ES"/>
          </a:p>
        </p:txBody>
      </p:sp>
      <p:sp>
        <p:nvSpPr>
          <p:cNvPr id="12" name="28 Marcador de número de diapositiva"/>
          <p:cNvSpPr>
            <a:spLocks noGrp="1"/>
          </p:cNvSpPr>
          <p:nvPr>
            <p:ph type="sldNum" sz="quarter" idx="12"/>
          </p:nvPr>
        </p:nvSpPr>
        <p:spPr>
          <a:xfrm>
            <a:off x="1216025" y="6354763"/>
            <a:ext cx="1219200" cy="366712"/>
          </a:xfrm>
        </p:spPr>
        <p:txBody>
          <a:bodyPr/>
          <a:lstStyle>
            <a:lvl1pPr>
              <a:defRPr/>
            </a:lvl1pPr>
          </a:lstStyle>
          <a:p>
            <a:pPr>
              <a:defRPr/>
            </a:pPr>
            <a:fld id="{34749887-0D65-4C1E-AE5B-052CC2826289}"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EF28AFB8-9DA2-467F-9E61-25DD4377F0B3}" type="datetimeFigureOut">
              <a:rPr lang="es-ES"/>
              <a:pPr>
                <a:defRPr/>
              </a:pPr>
              <a:t>23/05/2013</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ED6DF1AA-1A52-4F60-81B2-EC4074D2A292}"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3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5" name="4 Triángulo isósceles"/>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Conector recto"/>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p:txBody>
          <a:bodyPr/>
          <a:lstStyle>
            <a:lvl1pPr>
              <a:defRPr/>
            </a:lvl1pPr>
          </a:lstStyle>
          <a:p>
            <a:pPr>
              <a:defRPr/>
            </a:pPr>
            <a:fld id="{DC360145-11D1-43B4-86B2-CE46F84F5B9B}" type="datetimeFigureOut">
              <a:rPr lang="es-ES"/>
              <a:pPr>
                <a:defRPr/>
              </a:pPr>
              <a:t>23/05/2013</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22BB34CD-5F7D-46EC-AB16-ECCDE38843A9}"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457200" y="1219200"/>
            <a:ext cx="8229600" cy="4937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76DBCC54-5097-49AF-93EC-5194A91F31DF}" type="datetimeFigureOut">
              <a:rPr lang="es-ES"/>
              <a:pPr>
                <a:defRPr/>
              </a:pPr>
              <a:t>23/05/2013</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3ADF5167-B1A2-42EC-90EF-E4C427CE3698}"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3 Rectángulo"/>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Título"/>
          <p:cNvSpPr>
            <a:spLocks noGrp="1"/>
          </p:cNvSpPr>
          <p:nvPr>
            <p:ph type="title"/>
          </p:nvPr>
        </p:nvSpPr>
        <p:spPr>
          <a:xfrm>
            <a:off x="1219200" y="2971800"/>
            <a:ext cx="6858000" cy="1066800"/>
          </a:xfrm>
        </p:spPr>
        <p:txBody>
          <a:bodyPr anchor="t"/>
          <a:lstStyle>
            <a:lvl1pPr algn="r">
              <a:buNone/>
              <a:defRPr sz="3200" b="0" cap="none"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6" name="3 Marcador de fecha"/>
          <p:cNvSpPr>
            <a:spLocks noGrp="1"/>
          </p:cNvSpPr>
          <p:nvPr>
            <p:ph type="dt" sz="half" idx="10"/>
          </p:nvPr>
        </p:nvSpPr>
        <p:spPr>
          <a:xfrm>
            <a:off x="6400800" y="6354763"/>
            <a:ext cx="2286000" cy="366712"/>
          </a:xfrm>
        </p:spPr>
        <p:txBody>
          <a:bodyPr/>
          <a:lstStyle>
            <a:lvl1pPr>
              <a:defRPr/>
            </a:lvl1pPr>
          </a:lstStyle>
          <a:p>
            <a:pPr>
              <a:defRPr/>
            </a:pPr>
            <a:fld id="{BBB5AD7F-9DCF-4A2F-B397-8855D20EFBE8}" type="datetimeFigureOut">
              <a:rPr lang="es-ES"/>
              <a:pPr>
                <a:defRPr/>
              </a:pPr>
              <a:t>23/05/2013</a:t>
            </a:fld>
            <a:endParaRPr lang="es-ES"/>
          </a:p>
        </p:txBody>
      </p:sp>
      <p:sp>
        <p:nvSpPr>
          <p:cNvPr id="7" name="4 Marcador de pie de página"/>
          <p:cNvSpPr>
            <a:spLocks noGrp="1"/>
          </p:cNvSpPr>
          <p:nvPr>
            <p:ph type="ftr" sz="quarter" idx="11"/>
          </p:nvPr>
        </p:nvSpPr>
        <p:spPr>
          <a:xfrm>
            <a:off x="2898775" y="6354763"/>
            <a:ext cx="3475038" cy="366712"/>
          </a:xfrm>
        </p:spPr>
        <p:txBody>
          <a:bodyPr/>
          <a:lstStyle>
            <a:lvl1pPr>
              <a:defRPr/>
            </a:lvl1pPr>
          </a:lstStyle>
          <a:p>
            <a:pPr>
              <a:defRPr/>
            </a:pPr>
            <a:endParaRPr lang="es-ES"/>
          </a:p>
        </p:txBody>
      </p:sp>
      <p:sp>
        <p:nvSpPr>
          <p:cNvPr id="8" name="5 Marcador de número de diapositiva"/>
          <p:cNvSpPr>
            <a:spLocks noGrp="1"/>
          </p:cNvSpPr>
          <p:nvPr>
            <p:ph type="sldNum" sz="quarter" idx="12"/>
          </p:nvPr>
        </p:nvSpPr>
        <p:spPr>
          <a:xfrm>
            <a:off x="1069975" y="6354763"/>
            <a:ext cx="1520825" cy="366712"/>
          </a:xfrm>
        </p:spPr>
        <p:txBody>
          <a:bodyPr/>
          <a:lstStyle>
            <a:lvl1pPr>
              <a:defRPr/>
            </a:lvl1pPr>
          </a:lstStyle>
          <a:p>
            <a:pPr>
              <a:defRPr/>
            </a:pPr>
            <a:fld id="{E0674063-ABA0-4CC7-AC7A-531526A4B082}"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457200" y="1219200"/>
            <a:ext cx="4041648" cy="4937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632198" y="1216152"/>
            <a:ext cx="4041648" cy="4937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4813007B-555E-49DF-B11E-E631CA58E329}" type="datetimeFigureOut">
              <a:rPr lang="es-ES"/>
              <a:pPr>
                <a:defRPr/>
              </a:pPr>
              <a:t>23/05/2013</a:t>
            </a:fld>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017BC173-5F1A-4357-BD1E-47B25FCC5D9A}"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11" name="10 Marcador de contenido"/>
          <p:cNvSpPr>
            <a:spLocks noGrp="1"/>
          </p:cNvSpPr>
          <p:nvPr>
            <p:ph sz="quarter" idx="2"/>
          </p:nvPr>
        </p:nvSpPr>
        <p:spPr>
          <a:xfrm>
            <a:off x="457200" y="2133600"/>
            <a:ext cx="4038600" cy="4038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4648200" y="2133600"/>
            <a:ext cx="4038600" cy="4038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13 Marcador de fecha"/>
          <p:cNvSpPr>
            <a:spLocks noGrp="1"/>
          </p:cNvSpPr>
          <p:nvPr>
            <p:ph type="dt" sz="half" idx="10"/>
          </p:nvPr>
        </p:nvSpPr>
        <p:spPr/>
        <p:txBody>
          <a:bodyPr/>
          <a:lstStyle>
            <a:lvl1pPr>
              <a:defRPr/>
            </a:lvl1pPr>
          </a:lstStyle>
          <a:p>
            <a:pPr>
              <a:defRPr/>
            </a:pPr>
            <a:fld id="{4D65E4B5-0F43-4643-B4D3-9DC91FE4910A}" type="datetimeFigureOut">
              <a:rPr lang="es-ES"/>
              <a:pPr>
                <a:defRPr/>
              </a:pPr>
              <a:t>23/05/2013</a:t>
            </a:fld>
            <a:endParaRPr lang="es-ES"/>
          </a:p>
        </p:txBody>
      </p:sp>
      <p:sp>
        <p:nvSpPr>
          <p:cNvPr id="8" name="2 Marcador de pie de página"/>
          <p:cNvSpPr>
            <a:spLocks noGrp="1"/>
          </p:cNvSpPr>
          <p:nvPr>
            <p:ph type="ftr" sz="quarter" idx="11"/>
          </p:nvPr>
        </p:nvSpPr>
        <p:spPr/>
        <p:txBody>
          <a:bodyPr/>
          <a:lstStyle>
            <a:lvl1pPr>
              <a:defRPr/>
            </a:lvl1pPr>
          </a:lstStyle>
          <a:p>
            <a:pPr>
              <a:defRPr/>
            </a:pPr>
            <a:endParaRPr lang="es-ES"/>
          </a:p>
        </p:txBody>
      </p:sp>
      <p:sp>
        <p:nvSpPr>
          <p:cNvPr id="9" name="22 Marcador de número de diapositiva"/>
          <p:cNvSpPr>
            <a:spLocks noGrp="1"/>
          </p:cNvSpPr>
          <p:nvPr>
            <p:ph type="sldNum" sz="quarter" idx="12"/>
          </p:nvPr>
        </p:nvSpPr>
        <p:spPr/>
        <p:txBody>
          <a:bodyPr/>
          <a:lstStyle>
            <a:lvl1pPr>
              <a:defRPr/>
            </a:lvl1pPr>
          </a:lstStyle>
          <a:p>
            <a:pPr>
              <a:defRPr/>
            </a:pPr>
            <a:fld id="{A21A55D6-EDCD-4D89-8B49-0EA3CDEEB9D5}"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Triángulo isósceles"/>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Título"/>
          <p:cNvSpPr>
            <a:spLocks noGrp="1"/>
          </p:cNvSpPr>
          <p:nvPr>
            <p:ph type="title"/>
          </p:nvPr>
        </p:nvSpPr>
        <p:spPr>
          <a:xfrm>
            <a:off x="457200" y="228600"/>
            <a:ext cx="8229600" cy="914400"/>
          </a:xfrm>
        </p:spPr>
        <p:txBody>
          <a:bodyPr/>
          <a:lstStyle/>
          <a:p>
            <a:r>
              <a:rPr lang="es-ES" smtClean="0"/>
              <a:t>Haga clic para modificar el estilo de título del patrón</a:t>
            </a:r>
            <a:endParaRPr lang="en-US"/>
          </a:p>
        </p:txBody>
      </p:sp>
      <p:sp>
        <p:nvSpPr>
          <p:cNvPr id="4" name="2 Marcador de fecha"/>
          <p:cNvSpPr>
            <a:spLocks noGrp="1"/>
          </p:cNvSpPr>
          <p:nvPr>
            <p:ph type="dt" sz="half" idx="10"/>
          </p:nvPr>
        </p:nvSpPr>
        <p:spPr/>
        <p:txBody>
          <a:bodyPr/>
          <a:lstStyle>
            <a:lvl1pPr>
              <a:defRPr/>
            </a:lvl1pPr>
          </a:lstStyle>
          <a:p>
            <a:pPr>
              <a:defRPr/>
            </a:pPr>
            <a:fld id="{D0685373-1517-40C3-99F5-F85CBC0EE023}" type="datetimeFigureOut">
              <a:rPr lang="es-ES"/>
              <a:pPr>
                <a:defRPr/>
              </a:pPr>
              <a:t>23/05/2013</a:t>
            </a:fld>
            <a:endParaRPr lang="es-ES"/>
          </a:p>
        </p:txBody>
      </p:sp>
      <p:sp>
        <p:nvSpPr>
          <p:cNvPr id="5" name="3 Marcador de pie de página"/>
          <p:cNvSpPr>
            <a:spLocks noGrp="1"/>
          </p:cNvSpPr>
          <p:nvPr>
            <p:ph type="ftr" sz="quarter" idx="11"/>
          </p:nvPr>
        </p:nvSpPr>
        <p:spPr/>
        <p:txBody>
          <a:bodyPr/>
          <a:lstStyle>
            <a:lvl1pPr>
              <a:defRPr/>
            </a:lvl1pPr>
          </a:lstStyle>
          <a:p>
            <a:pPr>
              <a:defRPr/>
            </a:pPr>
            <a:endParaRPr lang="es-ES"/>
          </a:p>
        </p:txBody>
      </p:sp>
      <p:sp>
        <p:nvSpPr>
          <p:cNvPr id="6" name="4 Marcador de número de diapositiva"/>
          <p:cNvSpPr>
            <a:spLocks noGrp="1"/>
          </p:cNvSpPr>
          <p:nvPr>
            <p:ph type="sldNum" sz="quarter" idx="12"/>
          </p:nvPr>
        </p:nvSpPr>
        <p:spPr/>
        <p:txBody>
          <a:bodyPr/>
          <a:lstStyle>
            <a:lvl1pPr>
              <a:defRPr/>
            </a:lvl1pPr>
          </a:lstStyle>
          <a:p>
            <a:pPr>
              <a:defRPr/>
            </a:pPr>
            <a:fld id="{FCBAAE61-E141-4F98-93EB-C63C5E89AEEE}"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3" name="2 Triángulo isósceles"/>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1 Marcador de fecha"/>
          <p:cNvSpPr>
            <a:spLocks noGrp="1"/>
          </p:cNvSpPr>
          <p:nvPr>
            <p:ph type="dt" sz="half" idx="10"/>
          </p:nvPr>
        </p:nvSpPr>
        <p:spPr/>
        <p:txBody>
          <a:bodyPr/>
          <a:lstStyle>
            <a:lvl1pPr>
              <a:defRPr/>
            </a:lvl1pPr>
          </a:lstStyle>
          <a:p>
            <a:pPr>
              <a:defRPr/>
            </a:pPr>
            <a:fld id="{5B333F09-468B-497A-AFBB-28D4488A4960}" type="datetimeFigureOut">
              <a:rPr lang="es-ES"/>
              <a:pPr>
                <a:defRPr/>
              </a:pPr>
              <a:t>23/05/2013</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3 Marcador de número de diapositiva"/>
          <p:cNvSpPr>
            <a:spLocks noGrp="1"/>
          </p:cNvSpPr>
          <p:nvPr>
            <p:ph type="sldNum" sz="quarter" idx="12"/>
          </p:nvPr>
        </p:nvSpPr>
        <p:spPr/>
        <p:txBody>
          <a:bodyPr/>
          <a:lstStyle>
            <a:lvl1pPr>
              <a:defRPr/>
            </a:lvl1pPr>
          </a:lstStyle>
          <a:p>
            <a:pPr>
              <a:defRPr/>
            </a:pPr>
            <a:fld id="{71048B17-7A5E-476F-87F8-847C335BBE56}"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5 Conector recto"/>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6 Triángulo isósceles"/>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Título"/>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12" name="11 Marcador de contenido"/>
          <p:cNvSpPr>
            <a:spLocks noGrp="1"/>
          </p:cNvSpPr>
          <p:nvPr>
            <p:ph sz="quarter" idx="1"/>
          </p:nvPr>
        </p:nvSpPr>
        <p:spPr>
          <a:xfrm>
            <a:off x="304800" y="304800"/>
            <a:ext cx="5715000" cy="5715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8" name="4 Marcador de fecha"/>
          <p:cNvSpPr>
            <a:spLocks noGrp="1"/>
          </p:cNvSpPr>
          <p:nvPr>
            <p:ph type="dt" sz="half" idx="10"/>
          </p:nvPr>
        </p:nvSpPr>
        <p:spPr/>
        <p:txBody>
          <a:bodyPr/>
          <a:lstStyle>
            <a:lvl1pPr>
              <a:defRPr/>
            </a:lvl1pPr>
          </a:lstStyle>
          <a:p>
            <a:pPr>
              <a:defRPr/>
            </a:pPr>
            <a:fld id="{60DBD843-5CA8-45A4-AFBD-FD0EBEDA1C1F}" type="datetimeFigureOut">
              <a:rPr lang="es-ES"/>
              <a:pPr>
                <a:defRPr/>
              </a:pPr>
              <a:t>23/05/2013</a:t>
            </a:fld>
            <a:endParaRPr lang="es-ES"/>
          </a:p>
        </p:txBody>
      </p:sp>
      <p:sp>
        <p:nvSpPr>
          <p:cNvPr id="9" name="5 Marcador de pie de página"/>
          <p:cNvSpPr>
            <a:spLocks noGrp="1"/>
          </p:cNvSpPr>
          <p:nvPr>
            <p:ph type="ftr" sz="quarter" idx="11"/>
          </p:nvPr>
        </p:nvSpPr>
        <p:spPr/>
        <p:txBody>
          <a:bodyPr/>
          <a:lstStyle>
            <a:lvl1pPr>
              <a:defRPr/>
            </a:lvl1pPr>
          </a:lstStyle>
          <a:p>
            <a:pPr>
              <a:defRPr/>
            </a:pPr>
            <a:endParaRPr lang="es-ES"/>
          </a:p>
        </p:txBody>
      </p:sp>
      <p:sp>
        <p:nvSpPr>
          <p:cNvPr id="10" name="6 Marcador de número de diapositiva"/>
          <p:cNvSpPr>
            <a:spLocks noGrp="1"/>
          </p:cNvSpPr>
          <p:nvPr>
            <p:ph type="sldNum" sz="quarter" idx="12"/>
          </p:nvPr>
        </p:nvSpPr>
        <p:spPr/>
        <p:txBody>
          <a:bodyPr/>
          <a:lstStyle>
            <a:lvl1pPr>
              <a:defRPr/>
            </a:lvl1pPr>
          </a:lstStyle>
          <a:p>
            <a:pPr>
              <a:defRPr/>
            </a:pPr>
            <a:fld id="{522B8FC9-1199-4661-8111-6F2B7E7641FC}"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5 Triángulo isósceles"/>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8" name="4 Marcador de fecha"/>
          <p:cNvSpPr>
            <a:spLocks noGrp="1"/>
          </p:cNvSpPr>
          <p:nvPr>
            <p:ph type="dt" sz="half" idx="10"/>
          </p:nvPr>
        </p:nvSpPr>
        <p:spPr/>
        <p:txBody>
          <a:bodyPr/>
          <a:lstStyle>
            <a:lvl1pPr>
              <a:defRPr/>
            </a:lvl1pPr>
          </a:lstStyle>
          <a:p>
            <a:pPr>
              <a:defRPr/>
            </a:pPr>
            <a:fld id="{C596760A-CCFB-4F11-84B4-160DDF702A67}" type="datetimeFigureOut">
              <a:rPr lang="es-ES"/>
              <a:pPr>
                <a:defRPr/>
              </a:pPr>
              <a:t>23/05/2013</a:t>
            </a:fld>
            <a:endParaRPr lang="es-ES"/>
          </a:p>
        </p:txBody>
      </p:sp>
      <p:sp>
        <p:nvSpPr>
          <p:cNvPr id="9" name="5 Marcador de pie de página"/>
          <p:cNvSpPr>
            <a:spLocks noGrp="1"/>
          </p:cNvSpPr>
          <p:nvPr>
            <p:ph type="ftr" sz="quarter" idx="11"/>
          </p:nvPr>
        </p:nvSpPr>
        <p:spPr/>
        <p:txBody>
          <a:bodyPr/>
          <a:lstStyle>
            <a:lvl1pPr>
              <a:defRPr/>
            </a:lvl1pPr>
          </a:lstStyle>
          <a:p>
            <a:pPr>
              <a:defRPr/>
            </a:pPr>
            <a:endParaRPr lang="es-ES"/>
          </a:p>
        </p:txBody>
      </p:sp>
      <p:sp>
        <p:nvSpPr>
          <p:cNvPr id="10" name="6 Marcador de número de diapositiva"/>
          <p:cNvSpPr>
            <a:spLocks noGrp="1"/>
          </p:cNvSpPr>
          <p:nvPr>
            <p:ph type="sldNum" sz="quarter" idx="12"/>
          </p:nvPr>
        </p:nvSpPr>
        <p:spPr/>
        <p:txBody>
          <a:bodyPr/>
          <a:lstStyle>
            <a:lvl1pPr>
              <a:defRPr/>
            </a:lvl1pPr>
          </a:lstStyle>
          <a:p>
            <a:pPr>
              <a:defRPr/>
            </a:pPr>
            <a:fld id="{C02E2F4D-58D3-46DF-B54D-9C54D014CAE7}"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21 Marcador de título"/>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smtClean="0"/>
              <a:t>Haga clic para modificar el estilo de título del patrón</a:t>
            </a:r>
            <a:endParaRPr lang="en-US" smtClean="0"/>
          </a:p>
        </p:txBody>
      </p:sp>
      <p:sp>
        <p:nvSpPr>
          <p:cNvPr id="1027" name="12 Marcador de texto"/>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defRPr>
            </a:lvl1pPr>
          </a:lstStyle>
          <a:p>
            <a:pPr>
              <a:defRPr/>
            </a:pPr>
            <a:fld id="{5030625B-EE9D-491A-A456-DCED319B0EA7}" type="datetimeFigureOut">
              <a:rPr lang="es-ES"/>
              <a:pPr>
                <a:defRPr/>
              </a:pPr>
              <a:t>23/05/2013</a:t>
            </a:fld>
            <a:endParaRPr lang="es-ES"/>
          </a:p>
        </p:txBody>
      </p:sp>
      <p:sp>
        <p:nvSpPr>
          <p:cNvPr id="3" name="2 Marcador de pie de página"/>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s-ES"/>
          </a:p>
        </p:txBody>
      </p:sp>
      <p:sp>
        <p:nvSpPr>
          <p:cNvPr id="23" name="22 Marcador de número de diapositiva"/>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defRPr>
            </a:lvl1pPr>
          </a:lstStyle>
          <a:p>
            <a:pPr>
              <a:defRPr/>
            </a:pPr>
            <a:fld id="{01ADCE4F-B2FB-40F4-90AA-45B62BAD5AB6}" type="slidenum">
              <a:rPr lang="es-ES"/>
              <a:pPr>
                <a:defRPr/>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9 Triángulo isósceles"/>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85" r:id="rId1"/>
    <p:sldLayoutId id="2147483781" r:id="rId2"/>
    <p:sldLayoutId id="2147483786" r:id="rId3"/>
    <p:sldLayoutId id="2147483782" r:id="rId4"/>
    <p:sldLayoutId id="2147483783" r:id="rId5"/>
    <p:sldLayoutId id="2147483787" r:id="rId6"/>
    <p:sldLayoutId id="2147483788" r:id="rId7"/>
    <p:sldLayoutId id="2147483789" r:id="rId8"/>
    <p:sldLayoutId id="2147483790" r:id="rId9"/>
    <p:sldLayoutId id="2147483784" r:id="rId10"/>
    <p:sldLayoutId id="2147483791" r:id="rId11"/>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ctrTitle"/>
          </p:nvPr>
        </p:nvSpPr>
        <p:spPr/>
        <p:txBody>
          <a:bodyPr/>
          <a:lstStyle/>
          <a:p>
            <a:pPr eaLnBrk="1" hangingPunct="1"/>
            <a:r>
              <a:rPr lang="es-ES" dirty="0" smtClean="0"/>
              <a:t>Seguridad</a:t>
            </a:r>
          </a:p>
        </p:txBody>
      </p:sp>
      <p:sp>
        <p:nvSpPr>
          <p:cNvPr id="3" name="2 Subtítulo"/>
          <p:cNvSpPr>
            <a:spLocks noGrp="1"/>
          </p:cNvSpPr>
          <p:nvPr>
            <p:ph type="subTitle" idx="1"/>
          </p:nvPr>
        </p:nvSpPr>
        <p:spPr/>
        <p:txBody>
          <a:bodyPr>
            <a:normAutofit/>
          </a:bodyPr>
          <a:lstStyle/>
          <a:p>
            <a:pPr eaLnBrk="1" fontAlgn="auto" hangingPunct="1">
              <a:spcAft>
                <a:spcPts val="0"/>
              </a:spcAft>
              <a:buFont typeface="Wingdings 3"/>
              <a:buNone/>
              <a:defRPr/>
            </a:pPr>
            <a:r>
              <a:rPr lang="es-ES" dirty="0" err="1" smtClean="0"/>
              <a:t>MySQL</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smtClean="0"/>
              <a:t>SET PASSWORD</a:t>
            </a:r>
            <a:endParaRPr lang="es-UY" dirty="0"/>
          </a:p>
        </p:txBody>
      </p:sp>
      <p:sp>
        <p:nvSpPr>
          <p:cNvPr id="3" name="2 Marcador de contenido"/>
          <p:cNvSpPr>
            <a:spLocks noGrp="1"/>
          </p:cNvSpPr>
          <p:nvPr>
            <p:ph sz="quarter" idx="1"/>
          </p:nvPr>
        </p:nvSpPr>
        <p:spPr/>
        <p:txBody>
          <a:bodyPr/>
          <a:lstStyle/>
          <a:p>
            <a:pPr>
              <a:buNone/>
            </a:pPr>
            <a:r>
              <a:rPr lang="es-UY" dirty="0" smtClean="0"/>
              <a:t>SET PASSWORD = PASSWORD('</a:t>
            </a:r>
            <a:r>
              <a:rPr lang="es-UY" b="1" i="1" dirty="0" err="1" smtClean="0"/>
              <a:t>some</a:t>
            </a:r>
            <a:r>
              <a:rPr lang="es-UY" b="1" i="1" dirty="0" smtClean="0"/>
              <a:t> </a:t>
            </a:r>
            <a:r>
              <a:rPr lang="es-UY" b="1" i="1" dirty="0" err="1" smtClean="0"/>
              <a:t>password</a:t>
            </a:r>
            <a:r>
              <a:rPr lang="es-UY" dirty="0" smtClean="0"/>
              <a:t>')</a:t>
            </a:r>
            <a:r>
              <a:rPr lang="es-UY" dirty="0" smtClean="0"/>
              <a:t> </a:t>
            </a:r>
          </a:p>
          <a:p>
            <a:pPr lvl="1"/>
            <a:r>
              <a:rPr lang="es-UY" dirty="0" smtClean="0"/>
              <a:t>asigna la contraseña para el usuario actual. Cualquier cliente que se conecte al servidor usando una cuenta no anónima puede cambiar la contraseña para la misma.</a:t>
            </a:r>
            <a:endParaRPr lang="es-UY" dirty="0" smtClean="0"/>
          </a:p>
          <a:p>
            <a:pPr>
              <a:buNone/>
            </a:pPr>
            <a:r>
              <a:rPr lang="es-UY" dirty="0" smtClean="0"/>
              <a:t>SET PASSWORD FOR </a:t>
            </a:r>
            <a:r>
              <a:rPr lang="es-UY" b="1" i="1" dirty="0" err="1" smtClean="0"/>
              <a:t>user_name</a:t>
            </a:r>
            <a:r>
              <a:rPr lang="es-UY" dirty="0" err="1" smtClean="0"/>
              <a:t>@</a:t>
            </a:r>
            <a:r>
              <a:rPr lang="es-UY" b="1" i="1" dirty="0" err="1" smtClean="0"/>
              <a:t>host_name</a:t>
            </a:r>
            <a:r>
              <a:rPr lang="es-UY" b="1" i="1" dirty="0" smtClean="0"/>
              <a:t> </a:t>
            </a:r>
            <a:r>
              <a:rPr lang="es-UY" dirty="0" smtClean="0"/>
              <a:t>= PASSWORD('</a:t>
            </a:r>
            <a:r>
              <a:rPr lang="es-UY" b="1" i="1" dirty="0" err="1" smtClean="0"/>
              <a:t>some</a:t>
            </a:r>
            <a:r>
              <a:rPr lang="es-UY" b="1" i="1" dirty="0" smtClean="0"/>
              <a:t> </a:t>
            </a:r>
            <a:r>
              <a:rPr lang="es-UY" b="1" i="1" dirty="0" err="1" smtClean="0"/>
              <a:t>password</a:t>
            </a:r>
            <a:r>
              <a:rPr lang="es-UY" dirty="0" smtClean="0"/>
              <a:t>') </a:t>
            </a:r>
          </a:p>
          <a:p>
            <a:pPr lvl="1"/>
            <a:r>
              <a:rPr lang="es-UY" dirty="0" smtClean="0"/>
              <a:t>asigna </a:t>
            </a:r>
            <a:r>
              <a:rPr lang="es-UY" dirty="0" smtClean="0"/>
              <a:t>una contraseña para una cuenta específica en el servidor actual. Sólo los clientes con el permiso UPDATE para la base de datos </a:t>
            </a:r>
            <a:r>
              <a:rPr lang="es-UY" dirty="0" err="1" smtClean="0"/>
              <a:t>mysql</a:t>
            </a:r>
            <a:r>
              <a:rPr lang="es-UY" dirty="0" smtClean="0"/>
              <a:t> pueden hacerlo. </a:t>
            </a:r>
            <a:endParaRPr lang="es-UY" dirty="0" smtClean="0"/>
          </a:p>
          <a:p>
            <a:pPr lvl="1"/>
            <a:r>
              <a:rPr lang="es-UY" dirty="0" smtClean="0"/>
              <a:t>Esto </a:t>
            </a:r>
            <a:r>
              <a:rPr lang="es-UY" dirty="0" smtClean="0"/>
              <a:t>es equivalente al siguiente comando:</a:t>
            </a:r>
          </a:p>
          <a:p>
            <a:pPr lvl="3">
              <a:buNone/>
            </a:pPr>
            <a:r>
              <a:rPr lang="es-UY" sz="1800" dirty="0" err="1" smtClean="0"/>
              <a:t>mysql</a:t>
            </a:r>
            <a:r>
              <a:rPr lang="es-UY" sz="1800" dirty="0" smtClean="0"/>
              <a:t>&gt; UPDATE </a:t>
            </a:r>
            <a:r>
              <a:rPr lang="es-UY" sz="1800" dirty="0" err="1" smtClean="0"/>
              <a:t>mysql.user</a:t>
            </a:r>
            <a:r>
              <a:rPr lang="es-UY" sz="1800" dirty="0" smtClean="0"/>
              <a:t> SET </a:t>
            </a:r>
            <a:r>
              <a:rPr lang="es-UY" sz="1800" dirty="0" err="1" smtClean="0"/>
              <a:t>Password</a:t>
            </a:r>
            <a:r>
              <a:rPr lang="es-UY" sz="1800" dirty="0" smtClean="0"/>
              <a:t>=PASSWORD('</a:t>
            </a:r>
            <a:r>
              <a:rPr lang="es-UY" sz="1800" dirty="0" smtClean="0"/>
              <a:t> '</a:t>
            </a:r>
            <a:r>
              <a:rPr lang="es-UY" sz="1800" b="1" i="1" dirty="0" err="1" smtClean="0"/>
              <a:t>some</a:t>
            </a:r>
            <a:r>
              <a:rPr lang="es-UY" sz="1800" b="1" i="1" dirty="0" smtClean="0"/>
              <a:t> </a:t>
            </a:r>
            <a:r>
              <a:rPr lang="es-UY" sz="1800" b="1" i="1" dirty="0" err="1" smtClean="0"/>
              <a:t>password</a:t>
            </a:r>
            <a:r>
              <a:rPr lang="es-UY" sz="1800" b="1" i="1" dirty="0" smtClean="0"/>
              <a:t> </a:t>
            </a:r>
            <a:r>
              <a:rPr lang="es-UY" sz="1800" dirty="0" smtClean="0"/>
              <a:t>') -&gt; WHERE </a:t>
            </a:r>
            <a:r>
              <a:rPr lang="es-UY" sz="1800" dirty="0" err="1" smtClean="0"/>
              <a:t>User</a:t>
            </a:r>
            <a:r>
              <a:rPr lang="es-UY" sz="1800" dirty="0" smtClean="0"/>
              <a:t>='</a:t>
            </a:r>
            <a:r>
              <a:rPr lang="es-UY" sz="1800" b="1" i="1" dirty="0" err="1" smtClean="0"/>
              <a:t>user_name</a:t>
            </a:r>
            <a:r>
              <a:rPr lang="es-UY" sz="1800" dirty="0" smtClean="0"/>
              <a:t>' AND Host='</a:t>
            </a:r>
            <a:r>
              <a:rPr lang="es-UY" sz="1800" b="1" i="1" dirty="0" err="1" smtClean="0"/>
              <a:t>host_name</a:t>
            </a:r>
            <a:r>
              <a:rPr lang="es-UY" sz="1800" dirty="0" smtClean="0"/>
              <a:t>'; </a:t>
            </a:r>
          </a:p>
          <a:p>
            <a:pPr lvl="3">
              <a:buNone/>
            </a:pPr>
            <a:r>
              <a:rPr lang="es-UY" sz="1800" dirty="0" err="1" smtClean="0"/>
              <a:t>mysql</a:t>
            </a:r>
            <a:r>
              <a:rPr lang="es-UY" sz="1800" dirty="0" smtClean="0"/>
              <a:t>&gt; FLUSH PRIVILEGES;</a:t>
            </a:r>
            <a:endParaRPr lang="es-UY"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smtClean="0"/>
              <a:t>DROP USER</a:t>
            </a:r>
            <a:endParaRPr lang="es-UY" dirty="0"/>
          </a:p>
        </p:txBody>
      </p:sp>
      <p:sp>
        <p:nvSpPr>
          <p:cNvPr id="3" name="2 Marcador de contenido"/>
          <p:cNvSpPr>
            <a:spLocks noGrp="1"/>
          </p:cNvSpPr>
          <p:nvPr>
            <p:ph sz="quarter" idx="1"/>
          </p:nvPr>
        </p:nvSpPr>
        <p:spPr/>
        <p:txBody>
          <a:bodyPr/>
          <a:lstStyle/>
          <a:p>
            <a:pPr>
              <a:buNone/>
            </a:pPr>
            <a:r>
              <a:rPr lang="es-UY" dirty="0" smtClean="0"/>
              <a:t>DROP USER </a:t>
            </a:r>
            <a:r>
              <a:rPr lang="es-ES" dirty="0" smtClean="0"/>
              <a:t>‘</a:t>
            </a:r>
            <a:r>
              <a:rPr lang="es-ES" dirty="0" err="1" smtClean="0"/>
              <a:t>maria'@'localhost</a:t>
            </a:r>
            <a:r>
              <a:rPr lang="es-ES" dirty="0" smtClean="0"/>
              <a:t>' </a:t>
            </a:r>
            <a:endParaRPr lang="es-UY" dirty="0" smtClean="0"/>
          </a:p>
          <a:p>
            <a:endParaRPr lang="es-UY" dirty="0" smtClean="0"/>
          </a:p>
          <a:p>
            <a:pPr lvl="1"/>
            <a:r>
              <a:rPr lang="es-UY" dirty="0" smtClean="0"/>
              <a:t>DROP USER</a:t>
            </a:r>
            <a:r>
              <a:rPr lang="es-UY" dirty="0" smtClean="0"/>
              <a:t> no cierra automáticamente ninguna sesión de usuario. En lugar de ello, en el evento que un usuario con una sesión abierta se elimina, el comando no tiene efecto hasta que se cierra la sesión de usuario. Una vez se ha cerrado, el usuario se borra, y el próximo usuario de </a:t>
            </a:r>
            <a:r>
              <a:rPr lang="es-UY" dirty="0" err="1" smtClean="0"/>
              <a:t>logueo</a:t>
            </a:r>
            <a:r>
              <a:rPr lang="es-UY" dirty="0" smtClean="0"/>
              <a:t> del usuario fallará</a:t>
            </a:r>
            <a:endParaRPr lang="es-UY"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pPr eaLnBrk="1" hangingPunct="1"/>
            <a:r>
              <a:rPr lang="es-ES" smtClean="0"/>
              <a:t>La sentencia GRANT</a:t>
            </a:r>
          </a:p>
        </p:txBody>
      </p:sp>
      <p:sp>
        <p:nvSpPr>
          <p:cNvPr id="20483" name="2 Marcador de contenido"/>
          <p:cNvSpPr>
            <a:spLocks noGrp="1"/>
          </p:cNvSpPr>
          <p:nvPr>
            <p:ph sz="quarter" idx="1"/>
          </p:nvPr>
        </p:nvSpPr>
        <p:spPr>
          <a:xfrm>
            <a:off x="457200" y="1219200"/>
            <a:ext cx="8229600" cy="4937125"/>
          </a:xfrm>
        </p:spPr>
        <p:txBody>
          <a:bodyPr/>
          <a:lstStyle/>
          <a:p>
            <a:pPr eaLnBrk="1" hangingPunct="1"/>
            <a:r>
              <a:rPr lang="es-ES" dirty="0" smtClean="0"/>
              <a:t>Utilice la sentencia SHOW GRANTS y compruebe quien tiene acceso a qué recurso. </a:t>
            </a:r>
          </a:p>
          <a:p>
            <a:pPr eaLnBrk="1" hangingPunct="1"/>
            <a:r>
              <a:rPr lang="es-ES" dirty="0" smtClean="0"/>
              <a:t>Después utilice la sentencia REVOKE para denegar los privilegios que no son necesarios.</a:t>
            </a:r>
          </a:p>
          <a:p>
            <a:pPr eaLnBrk="1" hangingPunct="1"/>
            <a:r>
              <a:rPr lang="es-ES" dirty="0" smtClean="0"/>
              <a:t>Utilice la sentencia GRANT para dar </a:t>
            </a:r>
            <a:r>
              <a:rPr lang="es-ES" dirty="0" err="1" smtClean="0"/>
              <a:t>unicamente</a:t>
            </a:r>
            <a:r>
              <a:rPr lang="es-ES" dirty="0" smtClean="0"/>
              <a:t> los privilegios que si son necesarios.</a:t>
            </a:r>
          </a:p>
          <a:p>
            <a:pPr eaLnBrk="1" hangingPunct="1"/>
            <a:endParaRPr lang="es-ES" dirty="0" smtClean="0"/>
          </a:p>
          <a:p>
            <a:pPr eaLnBrk="1" hangingPunct="1"/>
            <a:r>
              <a:rPr lang="es-ES" dirty="0" smtClean="0"/>
              <a:t>Uso de </a:t>
            </a:r>
            <a:r>
              <a:rPr lang="es-ES" dirty="0" err="1" smtClean="0"/>
              <a:t>Grant</a:t>
            </a:r>
            <a:r>
              <a:rPr lang="es-ES" dirty="0" smtClean="0"/>
              <a:t>:</a:t>
            </a:r>
          </a:p>
          <a:p>
            <a:pPr lvl="1" eaLnBrk="1" hangingPunct="1"/>
            <a:r>
              <a:rPr lang="es-ES" dirty="0" smtClean="0"/>
              <a:t>GRANT </a:t>
            </a:r>
            <a:r>
              <a:rPr lang="es-ES" dirty="0" smtClean="0"/>
              <a:t>ALL PRIVILEGES ON test.* </a:t>
            </a:r>
            <a:r>
              <a:rPr lang="es-ES" dirty="0" smtClean="0"/>
              <a:t>TO '</a:t>
            </a:r>
            <a:r>
              <a:rPr lang="es-ES" dirty="0" err="1" smtClean="0"/>
              <a:t>root</a:t>
            </a:r>
            <a:r>
              <a:rPr lang="es-ES" dirty="0" err="1" smtClean="0"/>
              <a:t>'@'localhost</a:t>
            </a:r>
            <a:r>
              <a:rPr lang="es-ES" dirty="0" smtClean="0"/>
              <a:t>' IDENTIFIED BY '</a:t>
            </a:r>
            <a:r>
              <a:rPr lang="es-ES" dirty="0" err="1" smtClean="0"/>
              <a:t>goodsecret</a:t>
            </a:r>
            <a:r>
              <a:rPr lang="es-ES"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smtClean="0"/>
              <a:t>SHOW GRANTS</a:t>
            </a:r>
            <a:endParaRPr lang="es-UY" dirty="0"/>
          </a:p>
        </p:txBody>
      </p:sp>
      <p:sp>
        <p:nvSpPr>
          <p:cNvPr id="3" name="2 Marcador de contenido"/>
          <p:cNvSpPr>
            <a:spLocks noGrp="1"/>
          </p:cNvSpPr>
          <p:nvPr>
            <p:ph sz="quarter" idx="1"/>
          </p:nvPr>
        </p:nvSpPr>
        <p:spPr/>
        <p:txBody>
          <a:bodyPr/>
          <a:lstStyle/>
          <a:p>
            <a:r>
              <a:rPr lang="es-UY" dirty="0" smtClean="0"/>
              <a:t>SHOW GRANTS FOR </a:t>
            </a:r>
            <a:r>
              <a:rPr lang="es-UY" b="1" i="1" dirty="0" err="1" smtClean="0"/>
              <a:t>user</a:t>
            </a:r>
            <a:r>
              <a:rPr lang="es-UY" dirty="0" smtClean="0"/>
              <a:t> </a:t>
            </a:r>
          </a:p>
          <a:p>
            <a:pPr lvl="1"/>
            <a:r>
              <a:rPr lang="es-UY" dirty="0" smtClean="0"/>
              <a:t>Este </a:t>
            </a:r>
            <a:r>
              <a:rPr lang="es-UY" dirty="0" smtClean="0"/>
              <a:t>comando lista el comando GRANT que debe realizarse para duplicar los permisos para una cuenta de usuario </a:t>
            </a:r>
            <a:endParaRPr lang="es-UY" dirty="0" smtClean="0"/>
          </a:p>
          <a:p>
            <a:pPr lvl="1"/>
            <a:endParaRPr lang="es-ES" dirty="0" smtClean="0"/>
          </a:p>
          <a:p>
            <a:pPr lvl="1"/>
            <a:r>
              <a:rPr lang="en-US" dirty="0" smtClean="0"/>
              <a:t>SHOW GRANTS FOR CURRENT_USER;</a:t>
            </a:r>
            <a:endParaRPr lang="es-UY" dirty="0" smtClean="0"/>
          </a:p>
          <a:p>
            <a:endParaRPr lang="es-UY"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Niveles de permisos</a:t>
            </a:r>
            <a:endParaRPr lang="es-UY" dirty="0"/>
          </a:p>
        </p:txBody>
      </p:sp>
      <p:sp>
        <p:nvSpPr>
          <p:cNvPr id="3" name="2 Marcador de contenido"/>
          <p:cNvSpPr>
            <a:spLocks noGrp="1"/>
          </p:cNvSpPr>
          <p:nvPr>
            <p:ph sz="quarter" idx="1"/>
          </p:nvPr>
        </p:nvSpPr>
        <p:spPr/>
        <p:txBody>
          <a:bodyPr/>
          <a:lstStyle/>
          <a:p>
            <a:pPr lvl="0"/>
            <a:r>
              <a:rPr lang="es-UY" sz="1600" b="1" i="1" dirty="0" smtClean="0"/>
              <a:t>Nivel </a:t>
            </a:r>
            <a:r>
              <a:rPr lang="es-UY" sz="1600" b="1" i="1" dirty="0" smtClean="0"/>
              <a:t>global </a:t>
            </a:r>
          </a:p>
          <a:p>
            <a:pPr lvl="1"/>
            <a:r>
              <a:rPr lang="es-UY" sz="1300" dirty="0" smtClean="0"/>
              <a:t>Los </a:t>
            </a:r>
            <a:r>
              <a:rPr lang="es-UY" sz="1300" dirty="0" smtClean="0"/>
              <a:t>permisos globales se aplican a todas las bases de datos de un servidor dado. Estos permisos se almacenan en la tabla </a:t>
            </a:r>
            <a:r>
              <a:rPr lang="es-UY" sz="1300" b="1" dirty="0" err="1" smtClean="0"/>
              <a:t>mysql.user</a:t>
            </a:r>
            <a:r>
              <a:rPr lang="es-UY" sz="1300" dirty="0" smtClean="0"/>
              <a:t>. </a:t>
            </a:r>
            <a:r>
              <a:rPr lang="es-UY" sz="1300" b="1" dirty="0" smtClean="0"/>
              <a:t>GRANT ALL ON *.*</a:t>
            </a:r>
            <a:r>
              <a:rPr lang="es-UY" sz="1300" dirty="0" smtClean="0"/>
              <a:t> y </a:t>
            </a:r>
            <a:r>
              <a:rPr lang="es-UY" sz="1300" b="1" dirty="0" smtClean="0"/>
              <a:t>REVOKE ALL ON *.*</a:t>
            </a:r>
            <a:r>
              <a:rPr lang="es-UY" sz="1300" dirty="0" smtClean="0"/>
              <a:t> otorgan y quitan sólo permisos globales.</a:t>
            </a:r>
          </a:p>
          <a:p>
            <a:pPr lvl="0"/>
            <a:r>
              <a:rPr lang="es-UY" sz="1600" b="1" i="1" dirty="0" smtClean="0"/>
              <a:t>Nivel de base de datos</a:t>
            </a:r>
            <a:r>
              <a:rPr lang="es-UY" sz="1600" dirty="0" smtClean="0"/>
              <a:t> </a:t>
            </a:r>
            <a:endParaRPr lang="es-UY" sz="1600" dirty="0" smtClean="0"/>
          </a:p>
          <a:p>
            <a:pPr lvl="1"/>
            <a:r>
              <a:rPr lang="es-UY" sz="1300" dirty="0" smtClean="0"/>
              <a:t>Los </a:t>
            </a:r>
            <a:r>
              <a:rPr lang="es-UY" sz="1300" dirty="0" smtClean="0"/>
              <a:t>permisos de base de datos se aplican a todos los objetos en una base de datos dada. Estos permisos se almacenan en las tablas </a:t>
            </a:r>
            <a:r>
              <a:rPr lang="es-UY" sz="1300" b="1" dirty="0" err="1" smtClean="0"/>
              <a:t>mysql.db</a:t>
            </a:r>
            <a:r>
              <a:rPr lang="es-UY" sz="1300" dirty="0" smtClean="0"/>
              <a:t> y </a:t>
            </a:r>
            <a:r>
              <a:rPr lang="es-UY" sz="1300" b="1" dirty="0" err="1" smtClean="0"/>
              <a:t>mysql.host</a:t>
            </a:r>
            <a:r>
              <a:rPr lang="es-UY" sz="1300" dirty="0" smtClean="0"/>
              <a:t> . </a:t>
            </a:r>
            <a:r>
              <a:rPr lang="es-UY" sz="1300" b="1" dirty="0" smtClean="0"/>
              <a:t>GRANT ALL ON </a:t>
            </a:r>
            <a:r>
              <a:rPr lang="es-UY" sz="1300" b="1" i="1" dirty="0" smtClean="0"/>
              <a:t>db_name</a:t>
            </a:r>
            <a:r>
              <a:rPr lang="es-UY" sz="1300" b="1" dirty="0" smtClean="0"/>
              <a:t>.*</a:t>
            </a:r>
            <a:r>
              <a:rPr lang="es-UY" sz="1300" dirty="0" smtClean="0"/>
              <a:t> y </a:t>
            </a:r>
            <a:r>
              <a:rPr lang="es-UY" sz="1300" b="1" dirty="0" smtClean="0"/>
              <a:t>REVOKE ALL ON </a:t>
            </a:r>
            <a:r>
              <a:rPr lang="es-UY" sz="1300" b="1" i="1" dirty="0" err="1" smtClean="0"/>
              <a:t>db_name</a:t>
            </a:r>
            <a:r>
              <a:rPr lang="es-UY" sz="1300" b="1" dirty="0" smtClean="0"/>
              <a:t>.*</a:t>
            </a:r>
            <a:r>
              <a:rPr lang="es-UY" sz="1300" dirty="0" smtClean="0"/>
              <a:t>otorgan y quitan sólo permisos de bases de datos.</a:t>
            </a:r>
          </a:p>
          <a:p>
            <a:pPr lvl="0"/>
            <a:r>
              <a:rPr lang="es-UY" sz="1600" b="1" i="1" dirty="0" smtClean="0"/>
              <a:t>Nivel de tabla</a:t>
            </a:r>
            <a:r>
              <a:rPr lang="es-UY" sz="1600" dirty="0" smtClean="0"/>
              <a:t> </a:t>
            </a:r>
            <a:endParaRPr lang="es-UY" sz="1600" dirty="0" smtClean="0"/>
          </a:p>
          <a:p>
            <a:pPr lvl="1"/>
            <a:r>
              <a:rPr lang="es-UY" sz="1300" dirty="0" smtClean="0"/>
              <a:t>Los </a:t>
            </a:r>
            <a:r>
              <a:rPr lang="es-UY" sz="1300" dirty="0" smtClean="0"/>
              <a:t>permisos de tabla se aplican a todas las columnas en una tabla dada. Estos permisos se almacenan en la tabla </a:t>
            </a:r>
            <a:r>
              <a:rPr lang="es-UY" sz="1300" b="1" dirty="0" err="1" smtClean="0"/>
              <a:t>mysql.tables_priv</a:t>
            </a:r>
            <a:r>
              <a:rPr lang="es-UY" sz="1300" dirty="0" smtClean="0"/>
              <a:t> . </a:t>
            </a:r>
            <a:r>
              <a:rPr lang="es-UY" sz="1300" b="1" dirty="0" smtClean="0"/>
              <a:t>GRANT ALL ON </a:t>
            </a:r>
            <a:r>
              <a:rPr lang="es-UY" sz="1300" b="1" i="1" dirty="0" err="1" smtClean="0"/>
              <a:t>db_name.tbl_name</a:t>
            </a:r>
            <a:r>
              <a:rPr lang="es-UY" sz="1300" dirty="0" smtClean="0"/>
              <a:t> y </a:t>
            </a:r>
            <a:r>
              <a:rPr lang="es-UY" sz="1300" b="1" dirty="0" smtClean="0"/>
              <a:t>REVOKE ALL ON </a:t>
            </a:r>
            <a:r>
              <a:rPr lang="es-UY" sz="1300" b="1" i="1" dirty="0" err="1" smtClean="0"/>
              <a:t>db_name.tbl_name</a:t>
            </a:r>
            <a:r>
              <a:rPr lang="es-UY" sz="1300" dirty="0" err="1" smtClean="0"/>
              <a:t>otorgan</a:t>
            </a:r>
            <a:r>
              <a:rPr lang="es-UY" sz="1300" dirty="0" smtClean="0"/>
              <a:t> y </a:t>
            </a:r>
            <a:r>
              <a:rPr lang="es-UY" sz="1300" dirty="0" err="1" smtClean="0"/>
              <a:t>quian</a:t>
            </a:r>
            <a:r>
              <a:rPr lang="es-UY" sz="1300" dirty="0" smtClean="0"/>
              <a:t> permisos sólo de tabla.</a:t>
            </a:r>
          </a:p>
          <a:p>
            <a:pPr lvl="0"/>
            <a:r>
              <a:rPr lang="es-UY" sz="1600" b="1" i="1" dirty="0" smtClean="0"/>
              <a:t>Nivel de columna</a:t>
            </a:r>
            <a:r>
              <a:rPr lang="es-UY" sz="1600" dirty="0" smtClean="0"/>
              <a:t> </a:t>
            </a:r>
            <a:endParaRPr lang="es-UY" sz="1600" dirty="0" smtClean="0"/>
          </a:p>
          <a:p>
            <a:pPr lvl="1"/>
            <a:r>
              <a:rPr lang="es-UY" sz="1300" dirty="0" smtClean="0"/>
              <a:t>Los </a:t>
            </a:r>
            <a:r>
              <a:rPr lang="es-UY" sz="1300" dirty="0" smtClean="0"/>
              <a:t>permisos de columna se aplican a columnas en una tabla dada. Estos permisos se almacenan en la </a:t>
            </a:r>
            <a:r>
              <a:rPr lang="es-UY" sz="1300" dirty="0" smtClean="0"/>
              <a:t>tabla </a:t>
            </a:r>
            <a:r>
              <a:rPr lang="es-UY" sz="1300" b="1" dirty="0" err="1" smtClean="0"/>
              <a:t>mysql.columns_priv</a:t>
            </a:r>
            <a:r>
              <a:rPr lang="es-UY" sz="1300" dirty="0" smtClean="0"/>
              <a:t> . Usando </a:t>
            </a:r>
            <a:r>
              <a:rPr lang="es-UY" sz="1300" b="1" dirty="0" smtClean="0"/>
              <a:t>REVOKE</a:t>
            </a:r>
            <a:r>
              <a:rPr lang="es-UY" sz="1300" dirty="0" smtClean="0"/>
              <a:t>, debe especificar las mismas columnas que se otorgaron los permisos.</a:t>
            </a:r>
          </a:p>
          <a:p>
            <a:pPr lvl="0"/>
            <a:r>
              <a:rPr lang="es-UY" sz="1600" b="1" i="1" dirty="0" smtClean="0"/>
              <a:t>Nivel de rutina</a:t>
            </a:r>
            <a:r>
              <a:rPr lang="es-UY" sz="1600" dirty="0" smtClean="0"/>
              <a:t> </a:t>
            </a:r>
            <a:endParaRPr lang="es-UY" sz="1600" dirty="0" smtClean="0"/>
          </a:p>
          <a:p>
            <a:pPr lvl="1"/>
            <a:r>
              <a:rPr lang="es-UY" sz="1300" dirty="0" smtClean="0"/>
              <a:t>Los </a:t>
            </a:r>
            <a:r>
              <a:rPr lang="es-UY" sz="1300" dirty="0" smtClean="0"/>
              <a:t>permisos </a:t>
            </a:r>
            <a:r>
              <a:rPr lang="es-UY" sz="1300" b="1" dirty="0" smtClean="0"/>
              <a:t>CREATE ROUTINE</a:t>
            </a:r>
            <a:r>
              <a:rPr lang="es-UY" sz="1300" dirty="0" smtClean="0"/>
              <a:t>, </a:t>
            </a:r>
            <a:r>
              <a:rPr lang="es-UY" sz="1300" b="1" dirty="0" smtClean="0"/>
              <a:t>ALTER ROUTINE</a:t>
            </a:r>
            <a:r>
              <a:rPr lang="es-UY" sz="1300" dirty="0" smtClean="0"/>
              <a:t>, </a:t>
            </a:r>
            <a:r>
              <a:rPr lang="es-UY" sz="1300" b="1" dirty="0" smtClean="0"/>
              <a:t>EXECUTE</a:t>
            </a:r>
            <a:r>
              <a:rPr lang="es-UY" sz="1300" dirty="0" smtClean="0"/>
              <a:t>, y </a:t>
            </a:r>
            <a:r>
              <a:rPr lang="es-UY" sz="1300" b="1" dirty="0" smtClean="0"/>
              <a:t>GRANT</a:t>
            </a:r>
            <a:r>
              <a:rPr lang="es-UY" sz="1300" dirty="0" smtClean="0"/>
              <a:t> se aplican a rutinas almacenadas. Pueden darse a niveles global y de base de datos. Además, excepto para </a:t>
            </a:r>
            <a:r>
              <a:rPr lang="es-UY" sz="1300" b="1" dirty="0" smtClean="0"/>
              <a:t>CREATE ROUTINE</a:t>
            </a:r>
            <a:r>
              <a:rPr lang="es-UY" sz="1300" dirty="0" smtClean="0"/>
              <a:t>, estos permisos pueden darse en nivel de rutinas para rutinas individuales y se almacenan en la tabla </a:t>
            </a:r>
            <a:r>
              <a:rPr lang="es-UY" sz="1300" b="1" dirty="0" err="1" smtClean="0"/>
              <a:t>mysql.procs_priv</a:t>
            </a:r>
            <a:r>
              <a:rPr lang="es-UY" sz="1300" dirty="0" smtClean="0"/>
              <a:t> .</a:t>
            </a:r>
          </a:p>
          <a:p>
            <a:endParaRPr lang="es-UY"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smtClean="0"/>
              <a:t>GRANT</a:t>
            </a:r>
            <a:endParaRPr lang="es-UY" dirty="0"/>
          </a:p>
        </p:txBody>
      </p:sp>
      <p:sp>
        <p:nvSpPr>
          <p:cNvPr id="4" name="3 Marcador de contenido"/>
          <p:cNvSpPr>
            <a:spLocks noGrp="1"/>
          </p:cNvSpPr>
          <p:nvPr>
            <p:ph sz="quarter" idx="1"/>
          </p:nvPr>
        </p:nvSpPr>
        <p:spPr/>
        <p:txBody>
          <a:bodyPr/>
          <a:lstStyle/>
          <a:p>
            <a:pPr>
              <a:buNone/>
            </a:pPr>
            <a:r>
              <a:rPr lang="es-UY" sz="2000" dirty="0" smtClean="0"/>
              <a:t>GRANT </a:t>
            </a:r>
            <a:r>
              <a:rPr lang="es-UY" sz="2000" b="1" i="1" dirty="0" err="1" smtClean="0"/>
              <a:t>priv_type</a:t>
            </a:r>
            <a:r>
              <a:rPr lang="es-UY" sz="2000" dirty="0" smtClean="0"/>
              <a:t> [(</a:t>
            </a:r>
            <a:r>
              <a:rPr lang="es-UY" sz="2000" b="1" i="1" dirty="0" err="1" smtClean="0"/>
              <a:t>column_list</a:t>
            </a:r>
            <a:r>
              <a:rPr lang="es-UY" sz="2000" dirty="0" smtClean="0"/>
              <a:t>)] [, </a:t>
            </a:r>
            <a:r>
              <a:rPr lang="es-UY" sz="2000" b="1" i="1" dirty="0" err="1" smtClean="0"/>
              <a:t>priv_type</a:t>
            </a:r>
            <a:r>
              <a:rPr lang="es-UY" sz="2000" dirty="0" smtClean="0"/>
              <a:t> [(</a:t>
            </a:r>
            <a:r>
              <a:rPr lang="es-UY" sz="2000" b="1" i="1" dirty="0" err="1" smtClean="0"/>
              <a:t>column_list</a:t>
            </a:r>
            <a:r>
              <a:rPr lang="es-UY" sz="2000" dirty="0" smtClean="0"/>
              <a:t>)]] ...</a:t>
            </a:r>
          </a:p>
          <a:p>
            <a:pPr>
              <a:buNone/>
            </a:pPr>
            <a:r>
              <a:rPr lang="es-UY" sz="2000" dirty="0" smtClean="0"/>
              <a:t>    ON [</a:t>
            </a:r>
            <a:r>
              <a:rPr lang="es-UY" sz="2000" b="1" i="1" dirty="0" err="1" smtClean="0"/>
              <a:t>object_type</a:t>
            </a:r>
            <a:r>
              <a:rPr lang="es-UY" sz="2000" dirty="0" smtClean="0"/>
              <a:t>] {</a:t>
            </a:r>
            <a:r>
              <a:rPr lang="es-UY" sz="2000" b="1" i="1" dirty="0" err="1" smtClean="0"/>
              <a:t>tbl_name</a:t>
            </a:r>
            <a:r>
              <a:rPr lang="es-UY" sz="2000" dirty="0" smtClean="0"/>
              <a:t> | * | *.* | </a:t>
            </a:r>
            <a:r>
              <a:rPr lang="es-UY" sz="2000" b="1" i="1" dirty="0" smtClean="0"/>
              <a:t>db_name</a:t>
            </a:r>
            <a:r>
              <a:rPr lang="es-UY" sz="2000" dirty="0" smtClean="0"/>
              <a:t>.*}</a:t>
            </a:r>
          </a:p>
          <a:p>
            <a:pPr>
              <a:buNone/>
            </a:pPr>
            <a:r>
              <a:rPr lang="es-UY" sz="2000" dirty="0" smtClean="0"/>
              <a:t>    TO </a:t>
            </a:r>
            <a:r>
              <a:rPr lang="es-UY" sz="2000" b="1" i="1" dirty="0" err="1" smtClean="0"/>
              <a:t>user</a:t>
            </a:r>
            <a:r>
              <a:rPr lang="es-UY" sz="2000" dirty="0" smtClean="0"/>
              <a:t> [IDENTIFIED BY [PASSWORD] '</a:t>
            </a:r>
            <a:r>
              <a:rPr lang="es-UY" sz="2000" b="1" i="1" dirty="0" err="1" smtClean="0"/>
              <a:t>password</a:t>
            </a:r>
            <a:r>
              <a:rPr lang="es-UY" sz="2000" dirty="0" smtClean="0"/>
              <a:t>']</a:t>
            </a:r>
          </a:p>
          <a:p>
            <a:pPr>
              <a:buNone/>
            </a:pPr>
            <a:r>
              <a:rPr lang="es-UY" sz="2000" dirty="0" smtClean="0"/>
              <a:t>        [, </a:t>
            </a:r>
            <a:r>
              <a:rPr lang="es-UY" sz="2000" b="1" i="1" dirty="0" err="1" smtClean="0"/>
              <a:t>user</a:t>
            </a:r>
            <a:r>
              <a:rPr lang="es-UY" sz="2000" dirty="0" smtClean="0"/>
              <a:t> [IDENTIFIED BY [PASSWORD] '</a:t>
            </a:r>
            <a:r>
              <a:rPr lang="es-UY" sz="2000" b="1" i="1" dirty="0" err="1" smtClean="0"/>
              <a:t>password</a:t>
            </a:r>
            <a:r>
              <a:rPr lang="es-UY" sz="2000" dirty="0" smtClean="0"/>
              <a:t>']] ...</a:t>
            </a:r>
          </a:p>
          <a:p>
            <a:pPr>
              <a:buNone/>
            </a:pPr>
            <a:r>
              <a:rPr lang="es-UY" sz="2000" dirty="0" smtClean="0"/>
              <a:t>   </a:t>
            </a:r>
            <a:endParaRPr lang="es-UY" sz="2000" dirty="0" smtClean="0"/>
          </a:p>
          <a:p>
            <a:pPr>
              <a:buNone/>
            </a:pPr>
            <a:r>
              <a:rPr lang="es-UY" sz="2000" dirty="0" smtClean="0"/>
              <a:t>    </a:t>
            </a:r>
            <a:r>
              <a:rPr lang="es-UY" sz="2000" dirty="0" smtClean="0"/>
              <a:t>[WITH </a:t>
            </a:r>
            <a:r>
              <a:rPr lang="es-UY" sz="2000" b="1" i="1" dirty="0" err="1" smtClean="0"/>
              <a:t>with_option</a:t>
            </a:r>
            <a:r>
              <a:rPr lang="es-UY" sz="2000" dirty="0" smtClean="0"/>
              <a:t> [</a:t>
            </a:r>
            <a:r>
              <a:rPr lang="es-UY" sz="2000" b="1" i="1" dirty="0" err="1" smtClean="0"/>
              <a:t>with_option</a:t>
            </a:r>
            <a:r>
              <a:rPr lang="es-UY" sz="2000" dirty="0" smtClean="0"/>
              <a:t>] ...]</a:t>
            </a:r>
          </a:p>
          <a:p>
            <a:pPr>
              <a:buNone/>
            </a:pPr>
            <a:r>
              <a:rPr lang="es-UY" sz="800" dirty="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Tipos de privilegios (</a:t>
            </a:r>
            <a:r>
              <a:rPr lang="es-UY" dirty="0" err="1" smtClean="0"/>
              <a:t>priv_type</a:t>
            </a:r>
            <a:r>
              <a:rPr lang="es-UY" dirty="0" smtClean="0"/>
              <a:t>)</a:t>
            </a:r>
            <a:endParaRPr lang="es-UY" dirty="0"/>
          </a:p>
        </p:txBody>
      </p:sp>
      <p:graphicFrame>
        <p:nvGraphicFramePr>
          <p:cNvPr id="5" name="4 Tabla"/>
          <p:cNvGraphicFramePr>
            <a:graphicFrameLocks noGrp="1"/>
          </p:cNvGraphicFramePr>
          <p:nvPr/>
        </p:nvGraphicFramePr>
        <p:xfrm>
          <a:off x="1000097" y="1220724"/>
          <a:ext cx="7643868" cy="5520690"/>
        </p:xfrm>
        <a:graphic>
          <a:graphicData uri="http://schemas.openxmlformats.org/drawingml/2006/table">
            <a:tbl>
              <a:tblPr/>
              <a:tblGrid>
                <a:gridCol w="3821934"/>
                <a:gridCol w="3821934"/>
              </a:tblGrid>
              <a:tr h="119529">
                <a:tc>
                  <a:txBody>
                    <a:bodyPr/>
                    <a:lstStyle/>
                    <a:p>
                      <a:pPr>
                        <a:lnSpc>
                          <a:spcPct val="115000"/>
                        </a:lnSpc>
                        <a:spcAft>
                          <a:spcPts val="0"/>
                        </a:spcAft>
                      </a:pPr>
                      <a:r>
                        <a:rPr lang="es-UY" sz="900" b="1">
                          <a:solidFill>
                            <a:srgbClr val="000000"/>
                          </a:solidFill>
                          <a:latin typeface="Helvetica"/>
                          <a:ea typeface="Times New Roman"/>
                          <a:cs typeface="Times New Roman"/>
                        </a:rPr>
                        <a:t>Permiso</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b="1">
                          <a:solidFill>
                            <a:srgbClr val="000000"/>
                          </a:solidFill>
                          <a:latin typeface="Helvetica"/>
                          <a:ea typeface="Times New Roman"/>
                          <a:cs typeface="Times New Roman"/>
                        </a:rPr>
                        <a:t>Significado</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ALL [PRIVILEGES]</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Da todos los permisos simples excepto </a:t>
                      </a:r>
                      <a:r>
                        <a:rPr lang="es-UY" sz="900" b="1">
                          <a:solidFill>
                            <a:srgbClr val="026789"/>
                          </a:solidFill>
                          <a:latin typeface="Courier New"/>
                          <a:ea typeface="Times New Roman"/>
                          <a:cs typeface="Times New Roman"/>
                        </a:rPr>
                        <a:t>GRANT OPTION</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ALTER</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ALTER TABLE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ALTER ROUTINE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Modifica o borra rutinas almacenadas</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CREATE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CREATE TABLE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CREATE ROUTINE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Crea rutinas almacenadas</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CREATE TEMPORARY TABLES</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CREATE TEMPORARY TABLE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239059">
                <a:tc>
                  <a:txBody>
                    <a:bodyPr/>
                    <a:lstStyle/>
                    <a:p>
                      <a:pPr>
                        <a:lnSpc>
                          <a:spcPct val="115000"/>
                        </a:lnSpc>
                        <a:spcAft>
                          <a:spcPts val="0"/>
                        </a:spcAft>
                      </a:pPr>
                      <a:r>
                        <a:rPr lang="es-UY" sz="900" b="1">
                          <a:solidFill>
                            <a:srgbClr val="026789"/>
                          </a:solidFill>
                          <a:latin typeface="Courier New"/>
                          <a:ea typeface="Times New Roman"/>
                          <a:cs typeface="Times New Roman"/>
                        </a:rPr>
                        <a:t>CREATE USER</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CREATE USER</a:t>
                      </a:r>
                      <a:r>
                        <a:rPr lang="es-UY" sz="900">
                          <a:latin typeface="Helvetica"/>
                          <a:ea typeface="Times New Roman"/>
                          <a:cs typeface="Times New Roman"/>
                        </a:rPr>
                        <a:t>, </a:t>
                      </a:r>
                      <a:r>
                        <a:rPr lang="es-UY" sz="900" b="1">
                          <a:solidFill>
                            <a:srgbClr val="026789"/>
                          </a:solidFill>
                          <a:latin typeface="Courier New"/>
                          <a:ea typeface="Times New Roman"/>
                          <a:cs typeface="Times New Roman"/>
                        </a:rPr>
                        <a:t>DROP USER</a:t>
                      </a:r>
                      <a:r>
                        <a:rPr lang="es-UY" sz="900">
                          <a:latin typeface="Helvetica"/>
                          <a:ea typeface="Times New Roman"/>
                          <a:cs typeface="Times New Roman"/>
                        </a:rPr>
                        <a:t>, </a:t>
                      </a:r>
                      <a:r>
                        <a:rPr lang="es-UY" sz="900" b="1">
                          <a:solidFill>
                            <a:srgbClr val="026789"/>
                          </a:solidFill>
                          <a:latin typeface="Courier New"/>
                          <a:ea typeface="Times New Roman"/>
                          <a:cs typeface="Times New Roman"/>
                        </a:rPr>
                        <a:t>RENAME USER</a:t>
                      </a:r>
                      <a:r>
                        <a:rPr lang="es-UY" sz="900">
                          <a:latin typeface="Helvetica"/>
                          <a:ea typeface="Times New Roman"/>
                          <a:cs typeface="Times New Roman"/>
                        </a:rPr>
                        <a:t>, y </a:t>
                      </a:r>
                      <a:r>
                        <a:rPr lang="es-UY" sz="900" b="1">
                          <a:solidFill>
                            <a:srgbClr val="026789"/>
                          </a:solidFill>
                          <a:latin typeface="Courier New"/>
                          <a:ea typeface="Times New Roman"/>
                          <a:cs typeface="Times New Roman"/>
                        </a:rPr>
                        <a:t>REVOKE ALL PRIVILEGES</a:t>
                      </a:r>
                      <a:r>
                        <a:rPr lang="es-UY" sz="900">
                          <a:latin typeface="Helvetica"/>
                          <a:ea typeface="Times New Roman"/>
                          <a:cs typeface="Times New Roman"/>
                        </a:rPr>
                        <a:t>.</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CREATE VIEW</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CREATE VIEW</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DELETE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DELETE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DROP</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DROP TABLE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EXECUTE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al usuario ejecutar rutinas almacenadas</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FILE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SELECT ... INTO OUTFILE</a:t>
                      </a:r>
                      <a:r>
                        <a:rPr lang="es-UY" sz="900">
                          <a:latin typeface="Helvetica"/>
                          <a:ea typeface="Times New Roman"/>
                          <a:cs typeface="Times New Roman"/>
                        </a:rPr>
                        <a:t> y </a:t>
                      </a:r>
                      <a:r>
                        <a:rPr lang="es-UY" sz="900" b="1">
                          <a:solidFill>
                            <a:srgbClr val="026789"/>
                          </a:solidFill>
                          <a:latin typeface="Courier New"/>
                          <a:ea typeface="Times New Roman"/>
                          <a:cs typeface="Times New Roman"/>
                        </a:rPr>
                        <a:t>LOAD DATA INFILE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INDEX</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CREATE INDEX</a:t>
                      </a:r>
                      <a:r>
                        <a:rPr lang="es-UY" sz="900">
                          <a:latin typeface="Helvetica"/>
                          <a:ea typeface="Times New Roman"/>
                          <a:cs typeface="Times New Roman"/>
                        </a:rPr>
                        <a:t> y </a:t>
                      </a:r>
                      <a:r>
                        <a:rPr lang="es-UY" sz="900" b="1">
                          <a:solidFill>
                            <a:srgbClr val="026789"/>
                          </a:solidFill>
                          <a:latin typeface="Courier New"/>
                          <a:ea typeface="Times New Roman"/>
                          <a:cs typeface="Times New Roman"/>
                        </a:rPr>
                        <a:t>DROP INDEX</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INSERT</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INSERT</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239059">
                <a:tc>
                  <a:txBody>
                    <a:bodyPr/>
                    <a:lstStyle/>
                    <a:p>
                      <a:pPr>
                        <a:lnSpc>
                          <a:spcPct val="115000"/>
                        </a:lnSpc>
                        <a:spcAft>
                          <a:spcPts val="0"/>
                        </a:spcAft>
                      </a:pPr>
                      <a:r>
                        <a:rPr lang="es-UY" sz="900" b="1">
                          <a:solidFill>
                            <a:srgbClr val="026789"/>
                          </a:solidFill>
                          <a:latin typeface="Courier New"/>
                          <a:ea typeface="Times New Roman"/>
                          <a:cs typeface="Times New Roman"/>
                        </a:rPr>
                        <a:t>LOCK TABLES</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LOCK TABLES</a:t>
                      </a:r>
                      <a:r>
                        <a:rPr lang="es-UY" sz="900">
                          <a:latin typeface="Helvetica"/>
                          <a:ea typeface="Times New Roman"/>
                          <a:cs typeface="Times New Roman"/>
                        </a:rPr>
                        <a:t> en tablas para las que tenga el permiso </a:t>
                      </a:r>
                      <a:r>
                        <a:rPr lang="es-UY" sz="900" b="1">
                          <a:solidFill>
                            <a:srgbClr val="026789"/>
                          </a:solidFill>
                          <a:latin typeface="Courier New"/>
                          <a:ea typeface="Times New Roman"/>
                          <a:cs typeface="Times New Roman"/>
                        </a:rPr>
                        <a:t>SELECT</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PROCESS</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SHOW FULL PROCESSLIST</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REFERENCES</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No implementado</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RELOAD</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FLUSH</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REPLICATION CLIENT</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al usuario preguntar dónde están los servidores maestro o esclavo</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239059">
                <a:tc>
                  <a:txBody>
                    <a:bodyPr/>
                    <a:lstStyle/>
                    <a:p>
                      <a:pPr>
                        <a:lnSpc>
                          <a:spcPct val="115000"/>
                        </a:lnSpc>
                        <a:spcAft>
                          <a:spcPts val="0"/>
                        </a:spcAft>
                      </a:pPr>
                      <a:r>
                        <a:rPr lang="es-UY" sz="900" b="1">
                          <a:solidFill>
                            <a:srgbClr val="026789"/>
                          </a:solidFill>
                          <a:latin typeface="Courier New"/>
                          <a:ea typeface="Times New Roman"/>
                          <a:cs typeface="Times New Roman"/>
                        </a:rPr>
                        <a:t>REPLICATION SLAVE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Necesario para los esclavos de replicación (para leer eventos del log binario desde el maestro)</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SELECT</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SELECT</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SHOW DATABASES</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b="1">
                          <a:solidFill>
                            <a:srgbClr val="026789"/>
                          </a:solidFill>
                          <a:latin typeface="Courier New"/>
                          <a:ea typeface="Times New Roman"/>
                          <a:cs typeface="Times New Roman"/>
                        </a:rPr>
                        <a:t>SHOW DATABASES</a:t>
                      </a:r>
                      <a:r>
                        <a:rPr lang="es-UY" sz="900">
                          <a:latin typeface="Helvetica"/>
                          <a:ea typeface="Times New Roman"/>
                          <a:cs typeface="Times New Roman"/>
                        </a:rPr>
                        <a:t> muestra todas las bases de datos</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SHOW VIEW</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SHOW CREATE VIEW</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SHUTDOWN</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00000"/>
                          </a:solidFill>
                          <a:latin typeface="Helvetica"/>
                          <a:ea typeface="Times New Roman"/>
                          <a:cs typeface="Times New Roman"/>
                        </a:rPr>
                        <a:t>mysqladmin shutdown</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358588">
                <a:tc>
                  <a:txBody>
                    <a:bodyPr/>
                    <a:lstStyle/>
                    <a:p>
                      <a:pPr>
                        <a:lnSpc>
                          <a:spcPct val="115000"/>
                        </a:lnSpc>
                        <a:spcAft>
                          <a:spcPts val="0"/>
                        </a:spcAft>
                      </a:pPr>
                      <a:r>
                        <a:rPr lang="es-UY" sz="900" b="1">
                          <a:solidFill>
                            <a:srgbClr val="026789"/>
                          </a:solidFill>
                          <a:latin typeface="Courier New"/>
                          <a:ea typeface="Times New Roman"/>
                          <a:cs typeface="Times New Roman"/>
                        </a:rPr>
                        <a:t>SUPER</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comandos </a:t>
                      </a:r>
                      <a:r>
                        <a:rPr lang="es-UY" sz="900" b="1">
                          <a:solidFill>
                            <a:srgbClr val="026789"/>
                          </a:solidFill>
                          <a:latin typeface="Courier New"/>
                          <a:ea typeface="Times New Roman"/>
                          <a:cs typeface="Times New Roman"/>
                        </a:rPr>
                        <a:t>CHANGE MASTER</a:t>
                      </a:r>
                      <a:r>
                        <a:rPr lang="es-UY" sz="900">
                          <a:latin typeface="Helvetica"/>
                          <a:ea typeface="Times New Roman"/>
                          <a:cs typeface="Times New Roman"/>
                        </a:rPr>
                        <a:t>, </a:t>
                      </a:r>
                      <a:r>
                        <a:rPr lang="es-UY" sz="900" b="1">
                          <a:solidFill>
                            <a:srgbClr val="026789"/>
                          </a:solidFill>
                          <a:latin typeface="Courier New"/>
                          <a:ea typeface="Times New Roman"/>
                          <a:cs typeface="Times New Roman"/>
                        </a:rPr>
                        <a:t>KILL</a:t>
                      </a:r>
                      <a:r>
                        <a:rPr lang="es-UY" sz="900">
                          <a:latin typeface="Helvetica"/>
                          <a:ea typeface="Times New Roman"/>
                          <a:cs typeface="Times New Roman"/>
                        </a:rPr>
                        <a:t>, </a:t>
                      </a:r>
                      <a:r>
                        <a:rPr lang="es-UY" sz="900" b="1">
                          <a:solidFill>
                            <a:srgbClr val="026789"/>
                          </a:solidFill>
                          <a:latin typeface="Courier New"/>
                          <a:ea typeface="Times New Roman"/>
                          <a:cs typeface="Times New Roman"/>
                        </a:rPr>
                        <a:t>PURGE MASTER LOGS</a:t>
                      </a:r>
                      <a:r>
                        <a:rPr lang="es-UY" sz="900">
                          <a:latin typeface="Helvetica"/>
                          <a:ea typeface="Times New Roman"/>
                          <a:cs typeface="Times New Roman"/>
                        </a:rPr>
                        <a:t>, and </a:t>
                      </a:r>
                      <a:r>
                        <a:rPr lang="es-UY" sz="900" b="1">
                          <a:solidFill>
                            <a:srgbClr val="026789"/>
                          </a:solidFill>
                          <a:latin typeface="Courier New"/>
                          <a:ea typeface="Times New Roman"/>
                          <a:cs typeface="Times New Roman"/>
                        </a:rPr>
                        <a:t>SET GLOBAL</a:t>
                      </a:r>
                      <a:r>
                        <a:rPr lang="es-UY" sz="900">
                          <a:latin typeface="Helvetica"/>
                          <a:ea typeface="Times New Roman"/>
                          <a:cs typeface="Times New Roman"/>
                        </a:rPr>
                        <a:t> , el comando </a:t>
                      </a:r>
                      <a:r>
                        <a:rPr lang="es-UY" sz="900" b="1">
                          <a:solidFill>
                            <a:srgbClr val="000000"/>
                          </a:solidFill>
                          <a:latin typeface="Helvetica"/>
                          <a:ea typeface="Times New Roman"/>
                          <a:cs typeface="Times New Roman"/>
                        </a:rPr>
                        <a:t>mysqladmin debug</a:t>
                      </a:r>
                      <a:r>
                        <a:rPr lang="es-UY" sz="900">
                          <a:latin typeface="Helvetica"/>
                          <a:ea typeface="Times New Roman"/>
                          <a:cs typeface="Times New Roman"/>
                        </a:rPr>
                        <a:t> le permite conectar (una vez) incluso si se llega a </a:t>
                      </a:r>
                      <a:r>
                        <a:rPr lang="es-UY" sz="900" b="1">
                          <a:solidFill>
                            <a:srgbClr val="026789"/>
                          </a:solidFill>
                          <a:latin typeface="Courier New"/>
                          <a:ea typeface="Times New Roman"/>
                          <a:cs typeface="Times New Roman"/>
                        </a:rPr>
                        <a:t>max_connections</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UPDATE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Permite el uso de </a:t>
                      </a:r>
                      <a:r>
                        <a:rPr lang="es-UY" sz="900" b="1">
                          <a:solidFill>
                            <a:srgbClr val="026789"/>
                          </a:solidFill>
                          <a:latin typeface="Courier New"/>
                          <a:ea typeface="Times New Roman"/>
                          <a:cs typeface="Times New Roman"/>
                        </a:rPr>
                        <a:t>UPDATE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USAGE</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a:latin typeface="Helvetica"/>
                          <a:ea typeface="Times New Roman"/>
                          <a:cs typeface="Times New Roman"/>
                        </a:rPr>
                        <a:t>Sinónimo de </a:t>
                      </a:r>
                      <a:r>
                        <a:rPr lang="es-UY" sz="900">
                          <a:latin typeface="inherit"/>
                          <a:ea typeface="Times New Roman"/>
                          <a:cs typeface="Helvetica"/>
                        </a:rPr>
                        <a:t>“no privileges”</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r h="119529">
                <a:tc>
                  <a:txBody>
                    <a:bodyPr/>
                    <a:lstStyle/>
                    <a:p>
                      <a:pPr>
                        <a:lnSpc>
                          <a:spcPct val="115000"/>
                        </a:lnSpc>
                        <a:spcAft>
                          <a:spcPts val="0"/>
                        </a:spcAft>
                      </a:pPr>
                      <a:r>
                        <a:rPr lang="es-UY" sz="900" b="1">
                          <a:solidFill>
                            <a:srgbClr val="026789"/>
                          </a:solidFill>
                          <a:latin typeface="Courier New"/>
                          <a:ea typeface="Times New Roman"/>
                          <a:cs typeface="Times New Roman"/>
                        </a:rPr>
                        <a:t>GRANT OPTION</a:t>
                      </a:r>
                      <a:endParaRPr lang="es-UY" sz="140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nSpc>
                          <a:spcPct val="115000"/>
                        </a:lnSpc>
                        <a:spcAft>
                          <a:spcPts val="0"/>
                        </a:spcAft>
                      </a:pPr>
                      <a:r>
                        <a:rPr lang="es-UY" sz="900" dirty="0">
                          <a:latin typeface="Helvetica"/>
                          <a:ea typeface="Times New Roman"/>
                          <a:cs typeface="Times New Roman"/>
                        </a:rPr>
                        <a:t>Permite dar permisos</a:t>
                      </a:r>
                      <a:endParaRPr lang="es-UY" sz="1400" dirty="0">
                        <a:latin typeface="Calibri"/>
                        <a:ea typeface="Calibri"/>
                        <a:cs typeface="Times New Roman"/>
                      </a:endParaRPr>
                    </a:p>
                  </a:txBody>
                  <a:tcPr marL="34028" marR="34028" marT="0" marB="0" anchor="b">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Objetos asegurables y opciones</a:t>
            </a:r>
            <a:endParaRPr lang="es-UY" dirty="0"/>
          </a:p>
        </p:txBody>
      </p:sp>
      <p:sp>
        <p:nvSpPr>
          <p:cNvPr id="3" name="2 Marcador de contenido"/>
          <p:cNvSpPr>
            <a:spLocks noGrp="1"/>
          </p:cNvSpPr>
          <p:nvPr>
            <p:ph sz="quarter" idx="1"/>
          </p:nvPr>
        </p:nvSpPr>
        <p:spPr/>
        <p:txBody>
          <a:bodyPr/>
          <a:lstStyle/>
          <a:p>
            <a:pPr lvl="2">
              <a:buNone/>
            </a:pPr>
            <a:r>
              <a:rPr lang="es-UY" b="1" i="1" dirty="0" err="1" smtClean="0"/>
              <a:t>object_type</a:t>
            </a:r>
            <a:r>
              <a:rPr lang="es-UY" dirty="0" smtClean="0"/>
              <a:t> =</a:t>
            </a:r>
          </a:p>
          <a:p>
            <a:pPr lvl="2">
              <a:buNone/>
            </a:pPr>
            <a:r>
              <a:rPr lang="es-UY" dirty="0" smtClean="0"/>
              <a:t>    </a:t>
            </a:r>
            <a:r>
              <a:rPr lang="es-UY" sz="1600" dirty="0" smtClean="0"/>
              <a:t>TABLE</a:t>
            </a:r>
          </a:p>
          <a:p>
            <a:pPr lvl="2">
              <a:buNone/>
            </a:pPr>
            <a:r>
              <a:rPr lang="es-UY" sz="1600" dirty="0" smtClean="0"/>
              <a:t>  | FUNCTION</a:t>
            </a:r>
          </a:p>
          <a:p>
            <a:pPr lvl="2">
              <a:buNone/>
            </a:pPr>
            <a:r>
              <a:rPr lang="es-UY" sz="1600" dirty="0" smtClean="0"/>
              <a:t>  | PROCEDURE</a:t>
            </a:r>
          </a:p>
          <a:p>
            <a:pPr lvl="1"/>
            <a:r>
              <a:rPr lang="es-ES" dirty="0" smtClean="0"/>
              <a:t>Nombre del objeto en particular sobre el que se adjudica el permiso.</a:t>
            </a:r>
            <a:endParaRPr lang="es-UY" dirty="0" smtClean="0"/>
          </a:p>
          <a:p>
            <a:pPr lvl="2">
              <a:buNone/>
            </a:pPr>
            <a:r>
              <a:rPr lang="es-UY" dirty="0" smtClean="0"/>
              <a:t> </a:t>
            </a:r>
          </a:p>
          <a:p>
            <a:pPr lvl="2">
              <a:buNone/>
            </a:pPr>
            <a:r>
              <a:rPr lang="es-UY" b="1" i="1" dirty="0" err="1" smtClean="0"/>
              <a:t>with_option</a:t>
            </a:r>
            <a:r>
              <a:rPr lang="es-UY" dirty="0" smtClean="0"/>
              <a:t> =</a:t>
            </a:r>
          </a:p>
          <a:p>
            <a:pPr lvl="2">
              <a:buNone/>
            </a:pPr>
            <a:r>
              <a:rPr lang="es-UY" sz="1600" dirty="0" smtClean="0"/>
              <a:t>    GRANT OPTION</a:t>
            </a:r>
          </a:p>
          <a:p>
            <a:pPr lvl="2">
              <a:buNone/>
            </a:pPr>
            <a:r>
              <a:rPr lang="es-UY" sz="1600" dirty="0" smtClean="0"/>
              <a:t>  | MAX_QUERIES_PER_HOUR </a:t>
            </a:r>
            <a:r>
              <a:rPr lang="es-UY" sz="1600" b="1" i="1" dirty="0" err="1" smtClean="0"/>
              <a:t>count</a:t>
            </a:r>
            <a:endParaRPr lang="es-UY" sz="1600" dirty="0" smtClean="0"/>
          </a:p>
          <a:p>
            <a:pPr lvl="2">
              <a:buNone/>
            </a:pPr>
            <a:r>
              <a:rPr lang="es-UY" sz="1600" dirty="0" smtClean="0"/>
              <a:t>  | MAX_UPDATES_PER_HOUR </a:t>
            </a:r>
            <a:r>
              <a:rPr lang="es-UY" sz="1600" b="1" i="1" dirty="0" err="1" smtClean="0"/>
              <a:t>count</a:t>
            </a:r>
            <a:endParaRPr lang="es-UY" sz="1600" dirty="0" smtClean="0"/>
          </a:p>
          <a:p>
            <a:pPr lvl="2">
              <a:buNone/>
            </a:pPr>
            <a:r>
              <a:rPr lang="es-UY" sz="1600" dirty="0" smtClean="0"/>
              <a:t>  | MAX_CONNECTIONS_PER_HOUR </a:t>
            </a:r>
            <a:r>
              <a:rPr lang="es-UY" sz="1600" b="1" i="1" dirty="0" err="1" smtClean="0"/>
              <a:t>count</a:t>
            </a:r>
            <a:endParaRPr lang="es-UY" sz="1600" dirty="0" smtClean="0"/>
          </a:p>
          <a:p>
            <a:pPr lvl="2">
              <a:buNone/>
            </a:pPr>
            <a:r>
              <a:rPr lang="es-UY" sz="1600" dirty="0" smtClean="0"/>
              <a:t>  | MAX_USER_CONNECTIONS </a:t>
            </a:r>
            <a:r>
              <a:rPr lang="es-UY" sz="1600" b="1" i="1" dirty="0" err="1" smtClean="0"/>
              <a:t>count</a:t>
            </a:r>
            <a:endParaRPr lang="es-UY" sz="1600" b="1" i="1" dirty="0" smtClean="0"/>
          </a:p>
          <a:p>
            <a:pPr lvl="1"/>
            <a:r>
              <a:rPr lang="es-ES" dirty="0" smtClean="0"/>
              <a:t>Opciones extras de la asignación del permiso. </a:t>
            </a:r>
            <a:r>
              <a:rPr lang="es-ES" dirty="0" err="1" smtClean="0"/>
              <a:t>Grant</a:t>
            </a:r>
            <a:r>
              <a:rPr lang="es-ES" dirty="0" smtClean="0"/>
              <a:t> </a:t>
            </a:r>
            <a:r>
              <a:rPr lang="es-ES" dirty="0" err="1" smtClean="0"/>
              <a:t>Option</a:t>
            </a:r>
            <a:r>
              <a:rPr lang="es-ES" dirty="0" smtClean="0"/>
              <a:t> permite seguir asignando este permiso a otros usuarios.</a:t>
            </a:r>
            <a:endParaRPr lang="es-UY" dirty="0" smtClean="0"/>
          </a:p>
          <a:p>
            <a:pPr algn="ctr">
              <a:buNone/>
            </a:pPr>
            <a:endParaRPr lang="es-UY" sz="800" dirty="0" smtClean="0"/>
          </a:p>
          <a:p>
            <a:endParaRPr lang="es-UY"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smtClean="0"/>
              <a:t>REVOKE</a:t>
            </a:r>
            <a:endParaRPr lang="es-UY" dirty="0"/>
          </a:p>
        </p:txBody>
      </p:sp>
      <p:sp>
        <p:nvSpPr>
          <p:cNvPr id="3" name="2 Marcador de contenido"/>
          <p:cNvSpPr>
            <a:spLocks noGrp="1"/>
          </p:cNvSpPr>
          <p:nvPr>
            <p:ph sz="quarter" idx="1"/>
          </p:nvPr>
        </p:nvSpPr>
        <p:spPr/>
        <p:txBody>
          <a:bodyPr/>
          <a:lstStyle/>
          <a:p>
            <a:pPr>
              <a:buNone/>
            </a:pPr>
            <a:r>
              <a:rPr lang="es-UY" dirty="0" smtClean="0"/>
              <a:t>REVOKE </a:t>
            </a:r>
            <a:r>
              <a:rPr lang="es-UY" b="1" i="1" dirty="0" err="1" smtClean="0"/>
              <a:t>priv_type</a:t>
            </a:r>
            <a:r>
              <a:rPr lang="es-UY" dirty="0" smtClean="0"/>
              <a:t> [(</a:t>
            </a:r>
            <a:r>
              <a:rPr lang="es-UY" b="1" i="1" dirty="0" err="1" smtClean="0"/>
              <a:t>column_list</a:t>
            </a:r>
            <a:r>
              <a:rPr lang="es-UY" dirty="0" smtClean="0"/>
              <a:t>)] [, </a:t>
            </a:r>
            <a:r>
              <a:rPr lang="es-UY" b="1" i="1" dirty="0" err="1" smtClean="0"/>
              <a:t>priv_type</a:t>
            </a:r>
            <a:r>
              <a:rPr lang="es-UY" dirty="0" smtClean="0"/>
              <a:t> [(</a:t>
            </a:r>
            <a:r>
              <a:rPr lang="es-UY" b="1" i="1" dirty="0" err="1" smtClean="0"/>
              <a:t>column_list</a:t>
            </a:r>
            <a:r>
              <a:rPr lang="es-UY" dirty="0" smtClean="0"/>
              <a:t>)]] ...    </a:t>
            </a:r>
            <a:endParaRPr lang="es-UY" dirty="0" smtClean="0"/>
          </a:p>
          <a:p>
            <a:pPr>
              <a:buNone/>
            </a:pPr>
            <a:r>
              <a:rPr lang="es-UY" dirty="0" smtClean="0"/>
              <a:t>ON </a:t>
            </a:r>
            <a:r>
              <a:rPr lang="es-UY" dirty="0" smtClean="0"/>
              <a:t>[</a:t>
            </a:r>
            <a:r>
              <a:rPr lang="es-UY" b="1" i="1" dirty="0" err="1" smtClean="0"/>
              <a:t>object_type</a:t>
            </a:r>
            <a:r>
              <a:rPr lang="es-UY" dirty="0" smtClean="0"/>
              <a:t>] {</a:t>
            </a:r>
            <a:r>
              <a:rPr lang="es-UY" b="1" i="1" dirty="0" err="1" smtClean="0"/>
              <a:t>tbl_name</a:t>
            </a:r>
            <a:r>
              <a:rPr lang="es-UY" dirty="0" smtClean="0"/>
              <a:t> | * | *.* | </a:t>
            </a:r>
            <a:r>
              <a:rPr lang="es-UY" b="1" i="1" dirty="0" smtClean="0"/>
              <a:t>db_name</a:t>
            </a:r>
            <a:r>
              <a:rPr lang="es-UY" dirty="0" smtClean="0"/>
              <a:t>.*}    </a:t>
            </a:r>
            <a:endParaRPr lang="es-UY" dirty="0" smtClean="0"/>
          </a:p>
          <a:p>
            <a:pPr>
              <a:buNone/>
            </a:pPr>
            <a:r>
              <a:rPr lang="es-UY" dirty="0" smtClean="0"/>
              <a:t>FROM </a:t>
            </a:r>
            <a:r>
              <a:rPr lang="es-UY" b="1" i="1" dirty="0" err="1" smtClean="0"/>
              <a:t>user</a:t>
            </a:r>
            <a:r>
              <a:rPr lang="es-UY" dirty="0" smtClean="0"/>
              <a:t> [, </a:t>
            </a:r>
            <a:r>
              <a:rPr lang="es-UY" b="1" i="1" dirty="0" err="1" smtClean="0"/>
              <a:t>user</a:t>
            </a:r>
            <a:r>
              <a:rPr lang="es-UY" dirty="0" smtClean="0"/>
              <a:t>]</a:t>
            </a:r>
            <a:endParaRPr lang="es-UY"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Ejemplos</a:t>
            </a:r>
            <a:endParaRPr lang="es-UY" dirty="0"/>
          </a:p>
        </p:txBody>
      </p:sp>
      <p:sp>
        <p:nvSpPr>
          <p:cNvPr id="3" name="2 Marcador de contenido"/>
          <p:cNvSpPr>
            <a:spLocks noGrp="1"/>
          </p:cNvSpPr>
          <p:nvPr>
            <p:ph sz="quarter" idx="1"/>
          </p:nvPr>
        </p:nvSpPr>
        <p:spPr/>
        <p:txBody>
          <a:bodyPr/>
          <a:lstStyle/>
          <a:p>
            <a:r>
              <a:rPr lang="en-US" dirty="0" smtClean="0"/>
              <a:t>GRANT ALL PRIVILEGES ON </a:t>
            </a:r>
            <a:r>
              <a:rPr lang="en-US" dirty="0" smtClean="0"/>
              <a:t>baseprueba</a:t>
            </a:r>
            <a:r>
              <a:rPr lang="en-US" dirty="0" smtClean="0"/>
              <a:t>.* TO '</a:t>
            </a:r>
            <a:r>
              <a:rPr lang="en-US" dirty="0" err="1" smtClean="0"/>
              <a:t>maria'@'localhost</a:t>
            </a:r>
            <a:r>
              <a:rPr lang="en-US" dirty="0" smtClean="0"/>
              <a:t>‘</a:t>
            </a:r>
          </a:p>
          <a:p>
            <a:endParaRPr lang="en-US" dirty="0" smtClean="0"/>
          </a:p>
          <a:p>
            <a:r>
              <a:rPr lang="en-US" dirty="0" smtClean="0"/>
              <a:t>revoke ALL PRIVILEGES on baseprueba.* from '</a:t>
            </a:r>
            <a:r>
              <a:rPr lang="en-US" dirty="0" err="1" smtClean="0"/>
              <a:t>maria'@'localhost</a:t>
            </a:r>
            <a:r>
              <a:rPr lang="en-US" dirty="0" smtClean="0"/>
              <a:t>’</a:t>
            </a:r>
            <a:endParaRPr lang="es-UY" dirty="0" smtClean="0"/>
          </a:p>
          <a:p>
            <a:endParaRPr lang="es-U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lstStyle/>
          <a:p>
            <a:pPr eaLnBrk="1" hangingPunct="1"/>
            <a:r>
              <a:rPr lang="es-ES" smtClean="0"/>
              <a:t>Estructura de MySQL</a:t>
            </a:r>
          </a:p>
        </p:txBody>
      </p:sp>
      <p:sp>
        <p:nvSpPr>
          <p:cNvPr id="10243" name="2 Marcador de contenido"/>
          <p:cNvSpPr>
            <a:spLocks noGrp="1"/>
          </p:cNvSpPr>
          <p:nvPr>
            <p:ph sz="quarter" idx="1"/>
          </p:nvPr>
        </p:nvSpPr>
        <p:spPr>
          <a:xfrm>
            <a:off x="457200" y="1219200"/>
            <a:ext cx="8229600" cy="4937125"/>
          </a:xfrm>
        </p:spPr>
        <p:txBody>
          <a:bodyPr/>
          <a:lstStyle/>
          <a:p>
            <a:pPr eaLnBrk="1" hangingPunct="1"/>
            <a:r>
              <a:rPr lang="es-ES" smtClean="0"/>
              <a:t>Los directorios /include y /lib contiene los fichero *.h y las librerías necesarias</a:t>
            </a:r>
          </a:p>
          <a:p>
            <a:pPr eaLnBrk="1" hangingPunct="1"/>
            <a:r>
              <a:rPr lang="es-ES" smtClean="0"/>
              <a:t>En /bin estan los ficheros ejecutables </a:t>
            </a:r>
          </a:p>
          <a:p>
            <a:pPr eaLnBrk="1" hangingPunct="1"/>
            <a:r>
              <a:rPr lang="es-ES" smtClean="0"/>
              <a:t>En /data encontraremos como subdirectorio cada una de las bases de datos que hayamos creado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Roles administrativos</a:t>
            </a:r>
            <a:endParaRPr lang="es-UY" dirty="0"/>
          </a:p>
        </p:txBody>
      </p:sp>
      <p:sp>
        <p:nvSpPr>
          <p:cNvPr id="5" name="4 Marcador de contenido"/>
          <p:cNvSpPr>
            <a:spLocks noGrp="1"/>
          </p:cNvSpPr>
          <p:nvPr>
            <p:ph sz="quarter" idx="1"/>
          </p:nvPr>
        </p:nvSpPr>
        <p:spPr/>
        <p:txBody>
          <a:bodyPr/>
          <a:lstStyle/>
          <a:p>
            <a:r>
              <a:rPr lang="es-UY" sz="1600" dirty="0" smtClean="0"/>
              <a:t>Los roles son una forma rápida de la concesión de una serie de privilegios a un usuario, basado en la obra que el usuario debe llevar a cabo en el servidor. </a:t>
            </a:r>
          </a:p>
          <a:p>
            <a:r>
              <a:rPr lang="es-UY" sz="1600" dirty="0" smtClean="0"/>
              <a:t>Estas funciones están disponibles:</a:t>
            </a:r>
          </a:p>
          <a:p>
            <a:pPr lvl="1"/>
            <a:r>
              <a:rPr lang="es-UY" sz="1600" dirty="0" smtClean="0"/>
              <a:t>DBA: Otorga todos los privilegios</a:t>
            </a:r>
          </a:p>
          <a:p>
            <a:pPr lvl="1"/>
            <a:r>
              <a:rPr lang="es-UY" sz="1600" dirty="0" err="1" smtClean="0"/>
              <a:t>MaintenanceAdmin</a:t>
            </a:r>
            <a:r>
              <a:rPr lang="es-UY" sz="1600" dirty="0" smtClean="0"/>
              <a:t>: Otorga privilegios para mantener el servidor</a:t>
            </a:r>
          </a:p>
          <a:p>
            <a:pPr lvl="1"/>
            <a:r>
              <a:rPr lang="es-UY" sz="1600" dirty="0" err="1" smtClean="0"/>
              <a:t>ProcessAdmin</a:t>
            </a:r>
            <a:r>
              <a:rPr lang="es-UY" sz="1600" dirty="0" smtClean="0"/>
              <a:t>: Otorga privilegios para monitorear y matar a los procesos de usuario</a:t>
            </a:r>
          </a:p>
          <a:p>
            <a:pPr lvl="1"/>
            <a:r>
              <a:rPr lang="es-UY" sz="1600" dirty="0" err="1" smtClean="0"/>
              <a:t>UserAdmin</a:t>
            </a:r>
            <a:r>
              <a:rPr lang="es-UY" sz="1600" dirty="0" smtClean="0"/>
              <a:t>: Otorga privilegios para crear usuarios y restablecer las contraseñas</a:t>
            </a:r>
          </a:p>
          <a:p>
            <a:pPr lvl="1"/>
            <a:r>
              <a:rPr lang="es-UY" sz="1600" dirty="0" err="1" smtClean="0"/>
              <a:t>SecurityAdmin</a:t>
            </a:r>
            <a:r>
              <a:rPr lang="es-UY" sz="1600" dirty="0" smtClean="0"/>
              <a:t>: Otorga privilegios para administrar los inicios de sesión y conceder y revocar privilegios de servidor</a:t>
            </a:r>
          </a:p>
          <a:p>
            <a:pPr lvl="1"/>
            <a:r>
              <a:rPr lang="es-UY" sz="1600" dirty="0" err="1" smtClean="0"/>
              <a:t>MonitorAdmin</a:t>
            </a:r>
            <a:r>
              <a:rPr lang="es-UY" sz="2000" dirty="0" smtClean="0"/>
              <a:t>: </a:t>
            </a:r>
            <a:r>
              <a:rPr lang="es-UY" sz="1600" dirty="0" smtClean="0"/>
              <a:t>Otorga privilegios para controlar el servidor</a:t>
            </a:r>
            <a:endParaRPr lang="es-UY" sz="2000" dirty="0" smtClean="0"/>
          </a:p>
          <a:p>
            <a:pPr lvl="1"/>
            <a:r>
              <a:rPr lang="es-UY" sz="1600" dirty="0" err="1" smtClean="0"/>
              <a:t>DBManager</a:t>
            </a:r>
            <a:r>
              <a:rPr lang="es-UY" sz="1600" dirty="0" smtClean="0"/>
              <a:t>: Otorga privilegios para administrar bases de datos</a:t>
            </a:r>
          </a:p>
          <a:p>
            <a:pPr lvl="1"/>
            <a:r>
              <a:rPr lang="es-UY" sz="1600" dirty="0" err="1" smtClean="0"/>
              <a:t>DBDesigner</a:t>
            </a:r>
            <a:r>
              <a:rPr lang="es-UY" sz="1600" dirty="0" smtClean="0"/>
              <a:t>: Otorga privilegios para crear y realizar ingeniería inversa cualquier esquema de base de datos</a:t>
            </a:r>
            <a:endParaRPr lang="es-UY" sz="1100" dirty="0" smtClean="0"/>
          </a:p>
          <a:p>
            <a:pPr lvl="1"/>
            <a:r>
              <a:rPr lang="es-UY" sz="1600" dirty="0" err="1" smtClean="0"/>
              <a:t>ReplicationAdmin</a:t>
            </a:r>
            <a:r>
              <a:rPr lang="es-UY" sz="1600" dirty="0" smtClean="0"/>
              <a:t>: Otorga privilegios para configurar y administrar la replicación</a:t>
            </a:r>
          </a:p>
          <a:p>
            <a:pPr lvl="1"/>
            <a:r>
              <a:rPr lang="es-UY" sz="1600" dirty="0" err="1" smtClean="0"/>
              <a:t>BackupAdmin</a:t>
            </a:r>
            <a:r>
              <a:rPr lang="es-UY" sz="1600" dirty="0" smtClean="0"/>
              <a:t>: Otorga privilegios necesarios para realizar copias de seguridad de bases de datos</a:t>
            </a:r>
            <a:endParaRPr lang="es-UY"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a:t>
            </a:r>
            <a:endParaRPr lang="es-UY" dirty="0"/>
          </a:p>
        </p:txBody>
      </p:sp>
      <p:sp>
        <p:nvSpPr>
          <p:cNvPr id="3" name="2 Marcador de contenido"/>
          <p:cNvSpPr>
            <a:spLocks noGrp="1"/>
          </p:cNvSpPr>
          <p:nvPr>
            <p:ph sz="quarter" idx="1"/>
          </p:nvPr>
        </p:nvSpPr>
        <p:spPr/>
        <p:txBody>
          <a:bodyPr/>
          <a:lstStyle/>
          <a:p>
            <a:pPr marL="514350" indent="-514350">
              <a:buFont typeface="+mj-lt"/>
              <a:buAutoNum type="arabicPeriod"/>
            </a:pPr>
            <a:r>
              <a:rPr lang="es-ES" dirty="0" smtClean="0"/>
              <a:t>Cree un nuevo usuario con su nombre.</a:t>
            </a:r>
          </a:p>
          <a:p>
            <a:pPr marL="514350" indent="-514350">
              <a:buFont typeface="+mj-lt"/>
              <a:buAutoNum type="arabicPeriod"/>
            </a:pPr>
            <a:r>
              <a:rPr lang="es-ES" dirty="0" smtClean="0"/>
              <a:t>Asígnele una contraseña.</a:t>
            </a:r>
          </a:p>
          <a:p>
            <a:pPr marL="514350" indent="-514350">
              <a:buFont typeface="+mj-lt"/>
              <a:buAutoNum type="arabicPeriod"/>
            </a:pPr>
            <a:r>
              <a:rPr lang="es-ES" dirty="0" smtClean="0"/>
              <a:t>Asígnele el permiso de lectura y escritura sobre una sola tabla.</a:t>
            </a:r>
          </a:p>
          <a:p>
            <a:pPr marL="514350" indent="-514350">
              <a:buFont typeface="+mj-lt"/>
              <a:buAutoNum type="arabicPeriod"/>
            </a:pPr>
            <a:r>
              <a:rPr lang="es-ES" dirty="0" smtClean="0"/>
              <a:t>Asígnele el permiso de lectura sobre una vista.</a:t>
            </a:r>
            <a:endParaRPr lang="es-ES" dirty="0" smtClean="0"/>
          </a:p>
          <a:p>
            <a:pPr marL="514350" indent="-514350">
              <a:buFont typeface="+mj-lt"/>
              <a:buAutoNum type="arabicPeriod"/>
            </a:pPr>
            <a:r>
              <a:rPr lang="es-ES" dirty="0" smtClean="0"/>
              <a:t>Asígnele el permiso de ejecución sobre un procedimiento.</a:t>
            </a:r>
          </a:p>
          <a:p>
            <a:pPr marL="514350" indent="-514350">
              <a:buFont typeface="+mj-lt"/>
              <a:buAutoNum type="arabicPeriod"/>
            </a:pPr>
            <a:r>
              <a:rPr lang="es-ES" dirty="0" smtClean="0"/>
              <a:t>Reconéctese al servidor con ese usuario.</a:t>
            </a:r>
          </a:p>
          <a:p>
            <a:pPr marL="514350" indent="-514350">
              <a:buFont typeface="+mj-lt"/>
              <a:buAutoNum type="arabicPeriod"/>
            </a:pPr>
            <a:r>
              <a:rPr lang="es-ES" dirty="0" smtClean="0"/>
              <a:t>Vea los privilegios que ese usuario posee.</a:t>
            </a:r>
          </a:p>
          <a:p>
            <a:endParaRPr lang="es-ES" dirty="0" smtClean="0"/>
          </a:p>
          <a:p>
            <a:endParaRPr lang="es-UY"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p:txBody>
          <a:bodyPr/>
          <a:lstStyle/>
          <a:p>
            <a:pPr eaLnBrk="1" hangingPunct="1"/>
            <a:r>
              <a:rPr lang="es-ES" smtClean="0"/>
              <a:t>Copias de seguridad</a:t>
            </a:r>
          </a:p>
        </p:txBody>
      </p:sp>
      <p:sp>
        <p:nvSpPr>
          <p:cNvPr id="26627" name="2 Marcador de contenido"/>
          <p:cNvSpPr>
            <a:spLocks noGrp="1"/>
          </p:cNvSpPr>
          <p:nvPr>
            <p:ph sz="quarter" idx="1"/>
          </p:nvPr>
        </p:nvSpPr>
        <p:spPr>
          <a:xfrm>
            <a:off x="457200" y="1219200"/>
            <a:ext cx="8229600" cy="4937125"/>
          </a:xfrm>
        </p:spPr>
        <p:txBody>
          <a:bodyPr/>
          <a:lstStyle/>
          <a:p>
            <a:pPr eaLnBrk="1" hangingPunct="1"/>
            <a:r>
              <a:rPr lang="es-ES" smtClean="0"/>
              <a:t>El cliente mysqldump es un programa de respaldo de base de datos, pueden tranferiste los datos a otro servidor SQL (no necesariamente MySQL).</a:t>
            </a:r>
          </a:p>
          <a:p>
            <a:pPr eaLnBrk="1" hangingPunct="1"/>
            <a:r>
              <a:rPr lang="es-ES" smtClean="0"/>
              <a:t>El respaldo tipicamente contiene sentencias SQL para crear la tabla y su contenido.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p:txBody>
          <a:bodyPr/>
          <a:lstStyle/>
          <a:p>
            <a:pPr eaLnBrk="1" hangingPunct="1"/>
            <a:r>
              <a:rPr lang="es-ES" smtClean="0"/>
              <a:t>MySQL Dump</a:t>
            </a:r>
          </a:p>
        </p:txBody>
      </p:sp>
      <p:sp>
        <p:nvSpPr>
          <p:cNvPr id="27651" name="2 Marcador de contenido"/>
          <p:cNvSpPr>
            <a:spLocks noGrp="1"/>
          </p:cNvSpPr>
          <p:nvPr>
            <p:ph sz="quarter" idx="1"/>
          </p:nvPr>
        </p:nvSpPr>
        <p:spPr>
          <a:xfrm>
            <a:off x="457200" y="1219200"/>
            <a:ext cx="8229600" cy="4937125"/>
          </a:xfrm>
        </p:spPr>
        <p:txBody>
          <a:bodyPr/>
          <a:lstStyle/>
          <a:p>
            <a:pPr eaLnBrk="1" hangingPunct="1"/>
            <a:r>
              <a:rPr lang="es-ES" dirty="0" smtClean="0"/>
              <a:t>Para tener una lista de las opciones  que soporta el programa ejecuta:</a:t>
            </a:r>
          </a:p>
          <a:p>
            <a:pPr lvl="1" eaLnBrk="1" hangingPunct="1"/>
            <a:r>
              <a:rPr lang="es-ES" dirty="0" err="1" smtClean="0"/>
              <a:t>mysqldump</a:t>
            </a:r>
            <a:r>
              <a:rPr lang="es-ES" dirty="0" smtClean="0"/>
              <a:t> --</a:t>
            </a:r>
            <a:r>
              <a:rPr lang="es-ES" dirty="0" err="1" smtClean="0"/>
              <a:t>help</a:t>
            </a:r>
            <a:endParaRPr lang="es-ES" dirty="0" smtClean="0"/>
          </a:p>
          <a:p>
            <a:pPr eaLnBrk="1" hangingPunct="1"/>
            <a:endParaRPr lang="es-ES" dirty="0" smtClean="0"/>
          </a:p>
          <a:p>
            <a:pPr eaLnBrk="1" hangingPunct="1"/>
            <a:r>
              <a:rPr lang="es-ES" dirty="0" smtClean="0"/>
              <a:t>Forma de Uso:</a:t>
            </a:r>
          </a:p>
          <a:p>
            <a:pPr lvl="1" eaLnBrk="1" hangingPunct="1"/>
            <a:r>
              <a:rPr lang="es-ES" dirty="0" err="1" smtClean="0"/>
              <a:t>mysqldump</a:t>
            </a:r>
            <a:r>
              <a:rPr lang="es-ES" dirty="0" smtClean="0"/>
              <a:t> </a:t>
            </a:r>
            <a:r>
              <a:rPr lang="es-ES" dirty="0" err="1" smtClean="0"/>
              <a:t>db_name</a:t>
            </a:r>
            <a:r>
              <a:rPr lang="es-ES" dirty="0" smtClean="0"/>
              <a:t> &gt; backup-file.sql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p:txBody>
          <a:bodyPr/>
          <a:lstStyle/>
          <a:p>
            <a:pPr eaLnBrk="1" hangingPunct="1"/>
            <a:r>
              <a:rPr lang="es-ES" smtClean="0"/>
              <a:t>BACKUP TABLE</a:t>
            </a:r>
          </a:p>
        </p:txBody>
      </p:sp>
      <p:sp>
        <p:nvSpPr>
          <p:cNvPr id="28675" name="2 Marcador de contenido"/>
          <p:cNvSpPr>
            <a:spLocks noGrp="1"/>
          </p:cNvSpPr>
          <p:nvPr>
            <p:ph sz="quarter" idx="1"/>
          </p:nvPr>
        </p:nvSpPr>
        <p:spPr>
          <a:xfrm>
            <a:off x="457200" y="1219200"/>
            <a:ext cx="8229600" cy="4937125"/>
          </a:xfrm>
        </p:spPr>
        <p:txBody>
          <a:bodyPr/>
          <a:lstStyle/>
          <a:p>
            <a:pPr eaLnBrk="1" hangingPunct="1"/>
            <a:r>
              <a:rPr lang="es-ES" smtClean="0"/>
              <a:t>BACKUP TABLE copia al directorio de base de datos el mínimo número de ficheros de tablas necesarias para restaurar la tabla, tras volcar cualquier cambios almacenados en el buffer a disco. </a:t>
            </a:r>
          </a:p>
          <a:p>
            <a:pPr eaLnBrk="1" hangingPunct="1"/>
            <a:endParaRPr lang="es-ES" smtClean="0"/>
          </a:p>
          <a:p>
            <a:pPr eaLnBrk="1" hangingPunct="1"/>
            <a:r>
              <a:rPr lang="es-ES" smtClean="0"/>
              <a:t>El comando funciona sólo para tablas MyISAM . </a:t>
            </a:r>
          </a:p>
          <a:p>
            <a:pPr eaLnBrk="1" hangingPunct="1"/>
            <a:endParaRPr lang="es-ES" smtClean="0"/>
          </a:p>
          <a:p>
            <a:pPr eaLnBrk="1" hangingPunct="1"/>
            <a:r>
              <a:rPr lang="es-ES" smtClean="0"/>
              <a:t>Copia los ficheros de definición .frm y de datos .MYD . El fichero índice .MYI puede reconstruirse desde estos otros. El directorio debe especificarse con la ruta entera.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p:txBody>
          <a:bodyPr/>
          <a:lstStyle/>
          <a:p>
            <a:pPr eaLnBrk="1" hangingPunct="1"/>
            <a:r>
              <a:rPr lang="es-ES" smtClean="0"/>
              <a:t>BACKUP TABLE</a:t>
            </a:r>
          </a:p>
        </p:txBody>
      </p:sp>
      <p:sp>
        <p:nvSpPr>
          <p:cNvPr id="29699" name="2 Marcador de contenido"/>
          <p:cNvSpPr>
            <a:spLocks noGrp="1"/>
          </p:cNvSpPr>
          <p:nvPr>
            <p:ph sz="quarter" idx="1"/>
          </p:nvPr>
        </p:nvSpPr>
        <p:spPr>
          <a:xfrm>
            <a:off x="457200" y="1219200"/>
            <a:ext cx="8229600" cy="4937125"/>
          </a:xfrm>
        </p:spPr>
        <p:txBody>
          <a:bodyPr/>
          <a:lstStyle/>
          <a:p>
            <a:pPr eaLnBrk="1" hangingPunct="1"/>
            <a:r>
              <a:rPr lang="en-US" smtClean="0"/>
              <a:t>BACKUP TABLE </a:t>
            </a:r>
            <a:r>
              <a:rPr lang="en-US" b="1" i="1" smtClean="0"/>
              <a:t>tbl_name</a:t>
            </a:r>
            <a:r>
              <a:rPr lang="en-US" smtClean="0"/>
              <a:t> [, </a:t>
            </a:r>
            <a:r>
              <a:rPr lang="en-US" b="1" i="1" smtClean="0"/>
              <a:t>tbl_name</a:t>
            </a:r>
            <a:r>
              <a:rPr lang="en-US" smtClean="0"/>
              <a:t>] ... TO '</a:t>
            </a:r>
            <a:r>
              <a:rPr lang="en-US" b="1" i="1" smtClean="0"/>
              <a:t>/path/to/backup/directory</a:t>
            </a:r>
            <a:r>
              <a:rPr lang="en-US" smtClean="0"/>
              <a:t>‘</a:t>
            </a:r>
          </a:p>
          <a:p>
            <a:pPr eaLnBrk="1" hangingPunct="1"/>
            <a:endParaRPr lang="en-US" smtClean="0"/>
          </a:p>
          <a:p>
            <a:pPr eaLnBrk="1" hangingPunct="1"/>
            <a:r>
              <a:rPr lang="en-US" smtClean="0"/>
              <a:t>RESTORE TABLE </a:t>
            </a:r>
            <a:r>
              <a:rPr lang="en-US" b="1" i="1" smtClean="0"/>
              <a:t>tbl_name</a:t>
            </a:r>
            <a:r>
              <a:rPr lang="en-US" smtClean="0"/>
              <a:t> [, </a:t>
            </a:r>
            <a:r>
              <a:rPr lang="en-US" b="1" i="1" smtClean="0"/>
              <a:t>tbl_name</a:t>
            </a:r>
            <a:r>
              <a:rPr lang="en-US" smtClean="0"/>
              <a:t>] ... FROM '</a:t>
            </a:r>
            <a:r>
              <a:rPr lang="en-US" b="1" i="1" smtClean="0"/>
              <a:t>/path/to/backup/directory</a:t>
            </a:r>
            <a:r>
              <a:rPr lang="en-US" smtClean="0"/>
              <a:t>'</a:t>
            </a:r>
            <a:endParaRPr lang="es-E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lstStyle/>
          <a:p>
            <a:pPr eaLnBrk="1" hangingPunct="1"/>
            <a:r>
              <a:rPr lang="es-ES" smtClean="0"/>
              <a:t>Estructura de MySQL</a:t>
            </a:r>
          </a:p>
        </p:txBody>
      </p:sp>
      <p:sp>
        <p:nvSpPr>
          <p:cNvPr id="11267" name="2 Marcador de contenido"/>
          <p:cNvSpPr>
            <a:spLocks noGrp="1"/>
          </p:cNvSpPr>
          <p:nvPr>
            <p:ph sz="quarter" idx="1"/>
          </p:nvPr>
        </p:nvSpPr>
        <p:spPr>
          <a:xfrm>
            <a:off x="457200" y="1219200"/>
            <a:ext cx="8229600" cy="4937125"/>
          </a:xfrm>
        </p:spPr>
        <p:txBody>
          <a:bodyPr/>
          <a:lstStyle/>
          <a:p>
            <a:pPr eaLnBrk="1" hangingPunct="1"/>
            <a:r>
              <a:rPr lang="es-ES" smtClean="0"/>
              <a:t>Por cada tabla que definamos MySQL va ha crear tres archivos:</a:t>
            </a:r>
          </a:p>
          <a:p>
            <a:pPr eaLnBrk="1" hangingPunct="1"/>
            <a:endParaRPr lang="es-ES" smtClean="0"/>
          </a:p>
          <a:p>
            <a:pPr lvl="1" eaLnBrk="1" hangingPunct="1"/>
            <a:r>
              <a:rPr lang="es-ES" smtClean="0"/>
              <a:t>mitabla.ISD, mitabla.ISM, mitabla.frm.</a:t>
            </a:r>
          </a:p>
          <a:p>
            <a:pPr lvl="1" eaLnBrk="1" hangingPunct="1"/>
            <a:endParaRPr lang="es-ES" smtClean="0"/>
          </a:p>
          <a:p>
            <a:pPr eaLnBrk="1" hangingPunct="1"/>
            <a:r>
              <a:rPr lang="es-ES" smtClean="0"/>
              <a:t>El sistema de permisos MySQL lo guarda en una base de datos llamada mysql, la cuál se componen de cinco tablas: </a:t>
            </a:r>
          </a:p>
          <a:p>
            <a:pPr lvl="1" eaLnBrk="1" hangingPunct="1"/>
            <a:r>
              <a:rPr lang="es-ES" smtClean="0"/>
              <a:t>host, user, db, tables_priv, colums_priv.</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p:txBody>
          <a:bodyPr/>
          <a:lstStyle/>
          <a:p>
            <a:pPr eaLnBrk="1" hangingPunct="1"/>
            <a:r>
              <a:rPr lang="es-ES" smtClean="0"/>
              <a:t>La tabla user</a:t>
            </a:r>
          </a:p>
        </p:txBody>
      </p:sp>
      <p:sp>
        <p:nvSpPr>
          <p:cNvPr id="12291" name="2 Marcador de contenido"/>
          <p:cNvSpPr>
            <a:spLocks noGrp="1"/>
          </p:cNvSpPr>
          <p:nvPr>
            <p:ph sz="quarter" idx="1"/>
          </p:nvPr>
        </p:nvSpPr>
        <p:spPr>
          <a:xfrm>
            <a:off x="457200" y="1219200"/>
            <a:ext cx="8229600" cy="4937125"/>
          </a:xfrm>
        </p:spPr>
        <p:txBody>
          <a:bodyPr/>
          <a:lstStyle/>
          <a:p>
            <a:pPr eaLnBrk="1" hangingPunct="1"/>
            <a:r>
              <a:rPr lang="es-ES" smtClean="0"/>
              <a:t>Campo - tipo por defecto</a:t>
            </a:r>
          </a:p>
          <a:p>
            <a:pPr lvl="4" eaLnBrk="1" hangingPunct="1"/>
            <a:r>
              <a:rPr lang="es-ES" smtClean="0"/>
              <a:t>Host char(60)</a:t>
            </a:r>
          </a:p>
          <a:p>
            <a:pPr lvl="4" eaLnBrk="1" hangingPunct="1"/>
            <a:r>
              <a:rPr lang="es-ES" smtClean="0"/>
              <a:t>User char(16)</a:t>
            </a:r>
          </a:p>
          <a:p>
            <a:pPr lvl="4" eaLnBrk="1" hangingPunct="1"/>
            <a:r>
              <a:rPr lang="es-ES" smtClean="0"/>
              <a:t>Password char(16)</a:t>
            </a:r>
          </a:p>
          <a:p>
            <a:pPr lvl="4" eaLnBrk="1" hangingPunct="1"/>
            <a:r>
              <a:rPr lang="es-ES" smtClean="0"/>
              <a:t>Select_priv enum('N','Y') N</a:t>
            </a:r>
          </a:p>
          <a:p>
            <a:pPr lvl="4" eaLnBrk="1" hangingPunct="1"/>
            <a:r>
              <a:rPr lang="es-ES" smtClean="0"/>
              <a:t>Insert_priv enum('N','Y') N</a:t>
            </a:r>
          </a:p>
          <a:p>
            <a:pPr lvl="4" eaLnBrk="1" hangingPunct="1"/>
            <a:r>
              <a:rPr lang="es-ES" smtClean="0"/>
              <a:t>Update_priv enum('N','Y') N</a:t>
            </a:r>
          </a:p>
          <a:p>
            <a:pPr lvl="4" eaLnBrk="1" hangingPunct="1"/>
            <a:r>
              <a:rPr lang="es-ES" smtClean="0"/>
              <a:t>Delete_priv enum('N','Y') N</a:t>
            </a:r>
          </a:p>
          <a:p>
            <a:pPr lvl="4" eaLnBrk="1" hangingPunct="1"/>
            <a:r>
              <a:rPr lang="es-ES" smtClean="0"/>
              <a:t>Create_priv enum('N','Y') N</a:t>
            </a:r>
          </a:p>
          <a:p>
            <a:pPr lvl="4" eaLnBrk="1" hangingPunct="1"/>
            <a:r>
              <a:rPr lang="es-ES" smtClean="0"/>
              <a:t>Drop_priv enum('N','Y') N</a:t>
            </a:r>
          </a:p>
          <a:p>
            <a:pPr lvl="4" eaLnBrk="1" hangingPunct="1"/>
            <a:r>
              <a:rPr lang="es-ES" smtClean="0"/>
              <a:t>Reload_priv enum('N','Y') N</a:t>
            </a:r>
          </a:p>
          <a:p>
            <a:pPr lvl="4" eaLnBrk="1" hangingPunct="1"/>
            <a:r>
              <a:rPr lang="es-ES" smtClean="0"/>
              <a:t>Shutdown_priv enum('N','Y') N</a:t>
            </a:r>
          </a:p>
          <a:p>
            <a:pPr lvl="4" eaLnBrk="1" hangingPunct="1"/>
            <a:r>
              <a:rPr lang="es-ES" smtClean="0"/>
              <a:t>File_priv enum('N','Y') N</a:t>
            </a:r>
          </a:p>
          <a:p>
            <a:pPr lvl="4" eaLnBrk="1" hangingPunct="1"/>
            <a:r>
              <a:rPr lang="es-ES" smtClean="0"/>
              <a:t>Grant_priv enum('N','Y') N</a:t>
            </a:r>
          </a:p>
          <a:p>
            <a:pPr lvl="4" eaLnBrk="1" hangingPunct="1"/>
            <a:r>
              <a:rPr lang="es-ES" smtClean="0"/>
              <a:t>References_priv enum('N','Y') N</a:t>
            </a:r>
          </a:p>
          <a:p>
            <a:pPr lvl="4" eaLnBrk="1" hangingPunct="1"/>
            <a:r>
              <a:rPr lang="es-ES" smtClean="0"/>
              <a:t>Alter_priv enum('N','Y') 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p:txBody>
          <a:bodyPr/>
          <a:lstStyle/>
          <a:p>
            <a:pPr eaLnBrk="1" hangingPunct="1"/>
            <a:r>
              <a:rPr lang="es-ES" smtClean="0"/>
              <a:t>Recomendaciones en MySQL</a:t>
            </a:r>
          </a:p>
        </p:txBody>
      </p:sp>
      <p:sp>
        <p:nvSpPr>
          <p:cNvPr id="13315" name="2 Marcador de contenido"/>
          <p:cNvSpPr>
            <a:spLocks noGrp="1"/>
          </p:cNvSpPr>
          <p:nvPr>
            <p:ph sz="quarter" idx="1"/>
          </p:nvPr>
        </p:nvSpPr>
        <p:spPr>
          <a:xfrm>
            <a:off x="457200" y="1219200"/>
            <a:ext cx="8229600" cy="4937125"/>
          </a:xfrm>
        </p:spPr>
        <p:txBody>
          <a:bodyPr/>
          <a:lstStyle/>
          <a:p>
            <a:pPr eaLnBrk="1" hangingPunct="1"/>
            <a:r>
              <a:rPr lang="es-ES" dirty="0" smtClean="0"/>
              <a:t> No dé nunca a nadie (excepto a la  cuenta </a:t>
            </a:r>
            <a:r>
              <a:rPr lang="es-ES" dirty="0" err="1" smtClean="0"/>
              <a:t>root</a:t>
            </a:r>
            <a:r>
              <a:rPr lang="es-ES" dirty="0" smtClean="0"/>
              <a:t> de </a:t>
            </a:r>
            <a:r>
              <a:rPr lang="es-ES" dirty="0" err="1" smtClean="0"/>
              <a:t>MySQL</a:t>
            </a:r>
            <a:r>
              <a:rPr lang="es-ES" dirty="0" smtClean="0"/>
              <a:t> acceso a la tabla </a:t>
            </a:r>
            <a:r>
              <a:rPr lang="es-ES" dirty="0" err="1" smtClean="0"/>
              <a:t>User</a:t>
            </a:r>
            <a:r>
              <a:rPr lang="es-ES" dirty="0" smtClean="0"/>
              <a:t> en la base de datos </a:t>
            </a:r>
            <a:r>
              <a:rPr lang="es-ES" dirty="0" err="1" smtClean="0"/>
              <a:t>mysql</a:t>
            </a:r>
            <a:r>
              <a:rPr lang="es-ES" dirty="0" smtClean="0"/>
              <a:t>) Esto es crítico. La clave cifrada es la verdadera clave en </a:t>
            </a:r>
            <a:r>
              <a:rPr lang="es-ES" dirty="0" err="1" smtClean="0"/>
              <a:t>MySQL</a:t>
            </a:r>
            <a:r>
              <a:rPr lang="es-ES" dirty="0" smtClean="0"/>
              <a:t>.</a:t>
            </a:r>
          </a:p>
          <a:p>
            <a:pPr eaLnBrk="1" hangingPunct="1"/>
            <a:endParaRPr lang="es-ES" dirty="0" smtClean="0"/>
          </a:p>
          <a:p>
            <a:pPr eaLnBrk="1" hangingPunct="1"/>
            <a:r>
              <a:rPr lang="es-ES" dirty="0" smtClean="0"/>
              <a:t>Las </a:t>
            </a:r>
            <a:r>
              <a:rPr lang="es-ES" dirty="0" smtClean="0"/>
              <a:t>sentencias GRANT y REVOKE se utilizan para controlar el acceso a </a:t>
            </a:r>
            <a:r>
              <a:rPr lang="es-ES" dirty="0" err="1" smtClean="0"/>
              <a:t>MySQL</a:t>
            </a:r>
            <a:r>
              <a:rPr lang="es-ES" dirty="0" smtClean="0"/>
              <a:t>. No otorgue más privilegios de los necesarios.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pPr eaLnBrk="1" hangingPunct="1"/>
            <a:r>
              <a:rPr lang="es-ES" smtClean="0"/>
              <a:t>Recomendaciones en MySQL</a:t>
            </a:r>
          </a:p>
        </p:txBody>
      </p:sp>
      <p:sp>
        <p:nvSpPr>
          <p:cNvPr id="14339" name="2 Marcador de contenido"/>
          <p:cNvSpPr>
            <a:spLocks noGrp="1"/>
          </p:cNvSpPr>
          <p:nvPr>
            <p:ph sz="quarter" idx="1"/>
          </p:nvPr>
        </p:nvSpPr>
        <p:spPr>
          <a:xfrm>
            <a:off x="457200" y="1219200"/>
            <a:ext cx="8229600" cy="4937125"/>
          </a:xfrm>
        </p:spPr>
        <p:txBody>
          <a:bodyPr/>
          <a:lstStyle/>
          <a:p>
            <a:pPr eaLnBrk="1" hangingPunct="1"/>
            <a:r>
              <a:rPr lang="es-ES" smtClean="0"/>
              <a:t>No elija claves que puedan aparecer en un diccionario. Existen programas  especiales para romperlas. Incluso claves como ``perro98'' son muy malas. Es mucho mejor ``oweei98'‘.</a:t>
            </a:r>
          </a:p>
          <a:p>
            <a:pPr eaLnBrk="1" hangingPunct="1"/>
            <a:endParaRPr lang="es-ES" smtClean="0"/>
          </a:p>
          <a:p>
            <a:pPr eaLnBrk="1" hangingPunct="1"/>
            <a:r>
              <a:rPr lang="es-ES" smtClean="0"/>
              <a:t>Invierta en un firewall. Le protegerá de al menos el 50% de todos los tipos de vulnerabilidades de cualquier software. Ponga MySQL tras el firewall o en una zona desmilitarizada.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p:txBody>
          <a:bodyPr/>
          <a:lstStyle/>
          <a:p>
            <a:pPr eaLnBrk="1" hangingPunct="1"/>
            <a:r>
              <a:rPr lang="es-ES" smtClean="0"/>
              <a:t>Recomendaciones en MySQL</a:t>
            </a:r>
          </a:p>
        </p:txBody>
      </p:sp>
      <p:sp>
        <p:nvSpPr>
          <p:cNvPr id="15363" name="2 Marcador de contenido"/>
          <p:cNvSpPr>
            <a:spLocks noGrp="1"/>
          </p:cNvSpPr>
          <p:nvPr>
            <p:ph sz="quarter" idx="1"/>
          </p:nvPr>
        </p:nvSpPr>
        <p:spPr>
          <a:xfrm>
            <a:off x="457200" y="1219200"/>
            <a:ext cx="8229600" cy="4937125"/>
          </a:xfrm>
        </p:spPr>
        <p:txBody>
          <a:bodyPr/>
          <a:lstStyle/>
          <a:p>
            <a:pPr eaLnBrk="1" hangingPunct="1"/>
            <a:r>
              <a:rPr lang="es-ES" dirty="0" smtClean="0"/>
              <a:t>Intente escanear sus puertos desde Internet utilizando una herramienta como </a:t>
            </a:r>
            <a:r>
              <a:rPr lang="es-ES" dirty="0" err="1" smtClean="0"/>
              <a:t>nmap</a:t>
            </a:r>
            <a:r>
              <a:rPr lang="es-ES" dirty="0" smtClean="0"/>
              <a:t>. </a:t>
            </a:r>
            <a:r>
              <a:rPr lang="es-ES" dirty="0" err="1" smtClean="0"/>
              <a:t>MySQL</a:t>
            </a:r>
            <a:r>
              <a:rPr lang="es-ES" dirty="0" smtClean="0"/>
              <a:t> utiliza el puerto 3306 por defecto.</a:t>
            </a:r>
          </a:p>
          <a:p>
            <a:pPr eaLnBrk="1" hangingPunct="1"/>
            <a:endParaRPr lang="es-ES" dirty="0" smtClean="0"/>
          </a:p>
          <a:p>
            <a:pPr eaLnBrk="1" hangingPunct="1"/>
            <a:r>
              <a:rPr lang="es-ES" dirty="0" smtClean="0"/>
              <a:t>Probar si el </a:t>
            </a:r>
            <a:r>
              <a:rPr lang="es-ES" dirty="0" smtClean="0"/>
              <a:t>puerto </a:t>
            </a:r>
            <a:r>
              <a:rPr lang="es-ES" dirty="0" err="1" smtClean="0"/>
              <a:t>MySQL</a:t>
            </a:r>
            <a:r>
              <a:rPr lang="es-ES" dirty="0" smtClean="0"/>
              <a:t> está </a:t>
            </a:r>
            <a:r>
              <a:rPr lang="es-ES" dirty="0" smtClean="0"/>
              <a:t>abierto.</a:t>
            </a:r>
            <a:endParaRPr lang="es-E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p:txBody>
          <a:bodyPr/>
          <a:lstStyle/>
          <a:p>
            <a:pPr eaLnBrk="1" hangingPunct="1"/>
            <a:r>
              <a:rPr lang="es-ES" smtClean="0"/>
              <a:t>Seguridad en la base de datos</a:t>
            </a:r>
          </a:p>
        </p:txBody>
      </p:sp>
      <p:sp>
        <p:nvSpPr>
          <p:cNvPr id="16387" name="2 Marcador de contenido"/>
          <p:cNvSpPr>
            <a:spLocks noGrp="1"/>
          </p:cNvSpPr>
          <p:nvPr>
            <p:ph sz="quarter" idx="1"/>
          </p:nvPr>
        </p:nvSpPr>
        <p:spPr>
          <a:xfrm>
            <a:off x="457200" y="1219200"/>
            <a:ext cx="8229600" cy="4937125"/>
          </a:xfrm>
        </p:spPr>
        <p:txBody>
          <a:bodyPr/>
          <a:lstStyle/>
          <a:p>
            <a:pPr eaLnBrk="1" hangingPunct="1"/>
            <a:r>
              <a:rPr lang="es-ES" dirty="0" smtClean="0"/>
              <a:t>Pruebe el comando </a:t>
            </a:r>
            <a:r>
              <a:rPr lang="es-ES" dirty="0" err="1" smtClean="0"/>
              <a:t>mysql</a:t>
            </a:r>
            <a:r>
              <a:rPr lang="es-ES" dirty="0" smtClean="0"/>
              <a:t> -u </a:t>
            </a:r>
            <a:r>
              <a:rPr lang="es-ES" dirty="0" err="1" smtClean="0"/>
              <a:t>root</a:t>
            </a:r>
            <a:r>
              <a:rPr lang="es-ES" dirty="0" smtClean="0"/>
              <a:t>. Si es capaz de conectar al servidor sin la necesidad de introducir una clave, tiene problemas.</a:t>
            </a:r>
          </a:p>
          <a:p>
            <a:pPr eaLnBrk="1" hangingPunct="1"/>
            <a:endParaRPr lang="es-ES" dirty="0" smtClean="0"/>
          </a:p>
          <a:p>
            <a:pPr eaLnBrk="1" hangingPunct="1"/>
            <a:r>
              <a:rPr lang="es-ES" dirty="0" smtClean="0"/>
              <a:t>Cualquier persona podrá conectar a su servidor </a:t>
            </a:r>
            <a:r>
              <a:rPr lang="es-ES" dirty="0" err="1" smtClean="0"/>
              <a:t>MySQL</a:t>
            </a:r>
            <a:r>
              <a:rPr lang="es-ES" dirty="0" smtClean="0"/>
              <a:t> como el usuario </a:t>
            </a:r>
            <a:r>
              <a:rPr lang="es-ES" dirty="0" err="1" smtClean="0"/>
              <a:t>root</a:t>
            </a:r>
            <a:r>
              <a:rPr lang="es-ES" dirty="0" smtClean="0"/>
              <a:t> de </a:t>
            </a:r>
            <a:r>
              <a:rPr lang="es-ES" dirty="0" err="1" smtClean="0"/>
              <a:t>MySQL</a:t>
            </a:r>
            <a:r>
              <a:rPr lang="es-ES" dirty="0" smtClean="0"/>
              <a:t> con privilegios totales!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smtClean="0"/>
              <a:t>CREATE USER</a:t>
            </a:r>
            <a:endParaRPr lang="es-UY" dirty="0"/>
          </a:p>
        </p:txBody>
      </p:sp>
      <p:sp>
        <p:nvSpPr>
          <p:cNvPr id="3" name="2 Marcador de contenido"/>
          <p:cNvSpPr>
            <a:spLocks noGrp="1"/>
          </p:cNvSpPr>
          <p:nvPr>
            <p:ph sz="quarter" idx="1"/>
          </p:nvPr>
        </p:nvSpPr>
        <p:spPr/>
        <p:txBody>
          <a:bodyPr/>
          <a:lstStyle/>
          <a:p>
            <a:pPr>
              <a:buNone/>
            </a:pPr>
            <a:r>
              <a:rPr lang="es-UY" dirty="0" smtClean="0"/>
              <a:t>CREATE USER </a:t>
            </a:r>
            <a:r>
              <a:rPr lang="es-UY" b="1" i="1" dirty="0" err="1" smtClean="0"/>
              <a:t>user</a:t>
            </a:r>
            <a:r>
              <a:rPr lang="es-UY" dirty="0" smtClean="0"/>
              <a:t> [IDENTIFIED BY [PASSWORD] '</a:t>
            </a:r>
            <a:r>
              <a:rPr lang="es-UY" b="1" i="1" dirty="0" err="1" smtClean="0"/>
              <a:t>password</a:t>
            </a:r>
            <a:r>
              <a:rPr lang="es-UY" dirty="0" smtClean="0"/>
              <a:t>'] [, </a:t>
            </a:r>
            <a:r>
              <a:rPr lang="es-UY" b="1" i="1" dirty="0" err="1" smtClean="0"/>
              <a:t>user</a:t>
            </a:r>
            <a:r>
              <a:rPr lang="es-UY" dirty="0" smtClean="0"/>
              <a:t> [IDENTIFIED BY [PASSWORD] '</a:t>
            </a:r>
            <a:r>
              <a:rPr lang="es-UY" b="1" i="1" dirty="0" err="1" smtClean="0"/>
              <a:t>password</a:t>
            </a:r>
            <a:r>
              <a:rPr lang="es-UY" dirty="0" smtClean="0"/>
              <a:t>']] ... </a:t>
            </a:r>
            <a:endParaRPr lang="es-UY" dirty="0" smtClean="0"/>
          </a:p>
          <a:p>
            <a:endParaRPr lang="es-UY" dirty="0" smtClean="0"/>
          </a:p>
          <a:p>
            <a:pPr lvl="1"/>
            <a:r>
              <a:rPr lang="es-UY" dirty="0" smtClean="0"/>
              <a:t>Debe tener </a:t>
            </a:r>
            <a:r>
              <a:rPr lang="es-UY" dirty="0" smtClean="0"/>
              <a:t>el permiso global CREATE USER o el permiso INSERT para la base de datos </a:t>
            </a:r>
            <a:r>
              <a:rPr lang="es-UY" dirty="0" err="1" smtClean="0"/>
              <a:t>mysql</a:t>
            </a:r>
            <a:r>
              <a:rPr lang="es-UY" dirty="0" smtClean="0"/>
              <a:t> . Para cada cuenta</a:t>
            </a:r>
            <a:r>
              <a:rPr lang="es-UY" dirty="0" smtClean="0"/>
              <a:t>, CREATE </a:t>
            </a:r>
            <a:r>
              <a:rPr lang="es-UY" dirty="0" smtClean="0"/>
              <a:t>USER crea un nuevo registro en la tabla </a:t>
            </a:r>
            <a:r>
              <a:rPr lang="es-UY" dirty="0" err="1" smtClean="0"/>
              <a:t>mysql.user</a:t>
            </a:r>
            <a:r>
              <a:rPr lang="es-UY" dirty="0" smtClean="0"/>
              <a:t> que no tiene permisos. </a:t>
            </a:r>
          </a:p>
          <a:p>
            <a:pPr lvl="1"/>
            <a:r>
              <a:rPr lang="es-UY" dirty="0" smtClean="0"/>
              <a:t>La cuenta puede tener una contraseña con la cláusula opcional IDENTIFIED BY. </a:t>
            </a:r>
          </a:p>
          <a:p>
            <a:endParaRPr lang="es-UY"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Override1.xml><?xml version="1.0" encoding="utf-8"?>
<a:themeOverride xmlns:a="http://schemas.openxmlformats.org/drawingml/2006/main">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243</TotalTime>
  <Words>1261</Words>
  <Application>Microsoft Office PowerPoint</Application>
  <PresentationFormat>Presentación en pantalla (4:3)</PresentationFormat>
  <Paragraphs>215</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Bookman Old Style</vt:lpstr>
      <vt:lpstr>Gill Sans MT</vt:lpstr>
      <vt:lpstr>Wingdings 3</vt:lpstr>
      <vt:lpstr>Wingdings</vt:lpstr>
      <vt:lpstr>Calibri</vt:lpstr>
      <vt:lpstr>Origen</vt:lpstr>
      <vt:lpstr>Seguridad</vt:lpstr>
      <vt:lpstr>Estructura de MySQL</vt:lpstr>
      <vt:lpstr>Estructura de MySQL</vt:lpstr>
      <vt:lpstr>La tabla user</vt:lpstr>
      <vt:lpstr>Recomendaciones en MySQL</vt:lpstr>
      <vt:lpstr>Recomendaciones en MySQL</vt:lpstr>
      <vt:lpstr>Recomendaciones en MySQL</vt:lpstr>
      <vt:lpstr>Seguridad en la base de datos</vt:lpstr>
      <vt:lpstr>CREATE USER</vt:lpstr>
      <vt:lpstr>SET PASSWORD</vt:lpstr>
      <vt:lpstr>DROP USER</vt:lpstr>
      <vt:lpstr>La sentencia GRANT</vt:lpstr>
      <vt:lpstr>SHOW GRANTS</vt:lpstr>
      <vt:lpstr>Niveles de permisos</vt:lpstr>
      <vt:lpstr>GRANT</vt:lpstr>
      <vt:lpstr>Tipos de privilegios (priv_type)</vt:lpstr>
      <vt:lpstr>Objetos asegurables y opciones</vt:lpstr>
      <vt:lpstr>REVOKE</vt:lpstr>
      <vt:lpstr>Ejemplos</vt:lpstr>
      <vt:lpstr>Roles administrativos</vt:lpstr>
      <vt:lpstr>Ejercicio</vt:lpstr>
      <vt:lpstr>Copias de seguridad</vt:lpstr>
      <vt:lpstr>MySQL Dump</vt:lpstr>
      <vt:lpstr>BACKUP TABLE</vt:lpstr>
      <vt:lpstr>BACKUP TABLE</vt:lpstr>
    </vt:vector>
  </TitlesOfParts>
  <Company>RevolucionUnattended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dc:title>
  <dc:creator>Agus y mamá</dc:creator>
  <cp:lastModifiedBy>Agus</cp:lastModifiedBy>
  <cp:revision>60</cp:revision>
  <dcterms:created xsi:type="dcterms:W3CDTF">2010-10-26T03:07:07Z</dcterms:created>
  <dcterms:modified xsi:type="dcterms:W3CDTF">2013-05-23T16:42:20Z</dcterms:modified>
</cp:coreProperties>
</file>