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76"/>
  </p:notesMasterIdLst>
  <p:handoutMasterIdLst>
    <p:handoutMasterId r:id="rId77"/>
  </p:handoutMasterIdLst>
  <p:sldIdLst>
    <p:sldId id="269" r:id="rId2"/>
    <p:sldId id="257" r:id="rId3"/>
    <p:sldId id="294" r:id="rId4"/>
    <p:sldId id="295" r:id="rId5"/>
    <p:sldId id="288" r:id="rId6"/>
    <p:sldId id="287" r:id="rId7"/>
    <p:sldId id="275" r:id="rId8"/>
    <p:sldId id="258" r:id="rId9"/>
    <p:sldId id="271" r:id="rId10"/>
    <p:sldId id="259" r:id="rId11"/>
    <p:sldId id="291" r:id="rId12"/>
    <p:sldId id="292" r:id="rId13"/>
    <p:sldId id="293" r:id="rId14"/>
    <p:sldId id="300" r:id="rId15"/>
    <p:sldId id="260" r:id="rId16"/>
    <p:sldId id="261" r:id="rId17"/>
    <p:sldId id="264" r:id="rId18"/>
    <p:sldId id="297" r:id="rId19"/>
    <p:sldId id="296" r:id="rId20"/>
    <p:sldId id="302" r:id="rId21"/>
    <p:sldId id="265" r:id="rId22"/>
    <p:sldId id="299" r:id="rId23"/>
    <p:sldId id="298" r:id="rId24"/>
    <p:sldId id="301" r:id="rId25"/>
    <p:sldId id="266" r:id="rId26"/>
    <p:sldId id="267" r:id="rId27"/>
    <p:sldId id="272" r:id="rId28"/>
    <p:sldId id="268" r:id="rId29"/>
    <p:sldId id="273" r:id="rId30"/>
    <p:sldId id="274" r:id="rId31"/>
    <p:sldId id="279" r:id="rId32"/>
    <p:sldId id="303" r:id="rId33"/>
    <p:sldId id="280" r:id="rId34"/>
    <p:sldId id="304" r:id="rId35"/>
    <p:sldId id="281" r:id="rId36"/>
    <p:sldId id="282" r:id="rId37"/>
    <p:sldId id="283" r:id="rId38"/>
    <p:sldId id="284" r:id="rId39"/>
    <p:sldId id="285" r:id="rId40"/>
    <p:sldId id="308" r:id="rId41"/>
    <p:sldId id="286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</p:sldIdLst>
  <p:sldSz cx="9144000" cy="6858000" type="screen4x3"/>
  <p:notesSz cx="6858000" cy="91440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52" autoAdjust="0"/>
    <p:restoredTop sz="76190" autoAdjust="0"/>
  </p:normalViewPr>
  <p:slideViewPr>
    <p:cSldViewPr>
      <p:cViewPr varScale="1">
        <p:scale>
          <a:sx n="50" d="100"/>
          <a:sy n="50" d="100"/>
        </p:scale>
        <p:origin x="-7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9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B842C4D-2A13-49ED-91B5-999145138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3B364AC-CC52-4E24-980F-3CF07842653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29AFD-E5A0-41A1-8CC3-2CC97647DC83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C81E1-A12C-4F54-B409-730E87EDB8CA}" type="slidenum">
              <a:rPr lang="es-ES_tradnl" smtClean="0"/>
              <a:pPr/>
              <a:t>10</a:t>
            </a:fld>
            <a:endParaRPr lang="es-ES_tradnl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E415E-96A3-4931-A868-1E8FA481481E}" type="slidenum">
              <a:rPr lang="es-ES_tradnl" smtClean="0"/>
              <a:pPr/>
              <a:t>11</a:t>
            </a:fld>
            <a:endParaRPr lang="es-ES_tradnl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D76C1-EF37-4D91-A213-55D6195D7D35}" type="slidenum">
              <a:rPr lang="es-ES_tradnl" smtClean="0"/>
              <a:pPr/>
              <a:t>12</a:t>
            </a:fld>
            <a:endParaRPr lang="es-ES_tradnl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59998-61A4-48F1-B987-DEAF398290EB}" type="slidenum">
              <a:rPr lang="es-ES_tradnl" smtClean="0"/>
              <a:pPr/>
              <a:t>13</a:t>
            </a:fld>
            <a:endParaRPr lang="es-ES_tradnl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14272-9417-482C-8A83-850146A2007A}" type="slidenum">
              <a:rPr lang="es-ES_tradnl" smtClean="0"/>
              <a:pPr/>
              <a:t>15</a:t>
            </a:fld>
            <a:endParaRPr lang="es-ES_tradnl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2C12B-3EBC-49A4-A1B1-AA0FB9F25BEA}" type="slidenum">
              <a:rPr lang="es-ES_tradnl" smtClean="0"/>
              <a:pPr/>
              <a:t>16</a:t>
            </a:fld>
            <a:endParaRPr lang="es-ES_tradnl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7D33A-6879-44C1-8D10-A093342A50A5}" type="slidenum">
              <a:rPr lang="es-ES_tradnl" smtClean="0"/>
              <a:pPr/>
              <a:t>17</a:t>
            </a:fld>
            <a:endParaRPr lang="es-ES_tradnl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CDAA7C-4A24-4DE4-BEFA-642D3E80921C}" type="slidenum">
              <a:rPr lang="es-ES_tradnl" smtClean="0"/>
              <a:pPr/>
              <a:t>18</a:t>
            </a:fld>
            <a:endParaRPr lang="es-ES_tradnl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55EC74-204F-45B1-A8B6-A0B856B4D5A0}" type="slidenum">
              <a:rPr lang="es-ES_tradnl" smtClean="0"/>
              <a:pPr/>
              <a:t>19</a:t>
            </a:fld>
            <a:endParaRPr lang="es-ES_tradnl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727C30-D1D0-4D73-B092-440E372147F4}" type="slidenum">
              <a:rPr lang="es-ES_tradnl" smtClean="0"/>
              <a:pPr/>
              <a:t>21</a:t>
            </a:fld>
            <a:endParaRPr lang="es-ES_tradnl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A127E-E5A6-42DE-AB47-53B3540FDEB9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  <a:p>
            <a:endParaRPr lang="es-MX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530FB-1407-4D54-B246-62CFCAE552D1}" type="slidenum">
              <a:rPr lang="es-ES_tradnl" smtClean="0"/>
              <a:pPr/>
              <a:t>22</a:t>
            </a:fld>
            <a:endParaRPr lang="es-ES_tradnl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A3B5D-0D4E-4412-A6EA-1A368E87A575}" type="slidenum">
              <a:rPr lang="es-ES_tradnl" smtClean="0"/>
              <a:pPr/>
              <a:t>23</a:t>
            </a:fld>
            <a:endParaRPr lang="es-ES_tradnl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5BCFF7-CD45-4079-A155-77C66CC498C3}" type="slidenum">
              <a:rPr lang="es-ES_tradnl" smtClean="0"/>
              <a:pPr/>
              <a:t>25</a:t>
            </a:fld>
            <a:endParaRPr lang="es-ES_tradnl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5CF1F-D759-46E1-9C75-CF35F6F7E8A7}" type="slidenum">
              <a:rPr lang="es-ES_tradnl" smtClean="0"/>
              <a:pPr/>
              <a:t>26</a:t>
            </a:fld>
            <a:endParaRPr lang="es-ES_tradnl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786A7-464F-4EFC-9F10-834698CB7DCC}" type="slidenum">
              <a:rPr lang="es-ES_tradnl" smtClean="0"/>
              <a:pPr/>
              <a:t>27</a:t>
            </a:fld>
            <a:endParaRPr lang="es-ES_tradnl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A2266-10C5-4E34-AA3A-F1B523FEE0C7}" type="slidenum">
              <a:rPr lang="es-ES_tradnl" smtClean="0"/>
              <a:pPr/>
              <a:t>28</a:t>
            </a:fld>
            <a:endParaRPr lang="es-ES_tradnl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59BFE-BA3B-4180-BB27-B8F89CF789AA}" type="slidenum">
              <a:rPr lang="es-ES_tradnl" smtClean="0"/>
              <a:pPr/>
              <a:t>29</a:t>
            </a:fld>
            <a:endParaRPr lang="es-ES_tradnl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A1450-AA81-478E-AFD6-B523AA4EF717}" type="slidenum">
              <a:rPr lang="es-ES_tradnl" smtClean="0"/>
              <a:pPr/>
              <a:t>30</a:t>
            </a:fld>
            <a:endParaRPr lang="es-ES_tradnl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9CF21-8C01-450D-8EA5-728E363E054C}" type="slidenum">
              <a:rPr lang="es-ES_tradnl" smtClean="0"/>
              <a:pPr/>
              <a:t>31</a:t>
            </a:fld>
            <a:endParaRPr lang="es-ES_tradnl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290C6-6AC9-4BF4-BF23-D76FFD3D0C1C}" type="slidenum">
              <a:rPr lang="es-ES_tradnl" smtClean="0"/>
              <a:pPr/>
              <a:t>33</a:t>
            </a:fld>
            <a:endParaRPr lang="es-ES_tradnl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>
              <a:sym typeface="Wingdings" pitchFamily="2" charset="2"/>
            </a:endParaRPr>
          </a:p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A0A341-36C8-4781-9926-BE1FCC65DDA3}" type="slidenum">
              <a:rPr lang="es-ES_tradnl" smtClean="0"/>
              <a:pPr/>
              <a:t>3</a:t>
            </a:fld>
            <a:endParaRPr lang="es-ES_tradnl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  <a:p>
            <a:endParaRPr lang="es-MX" smtClean="0"/>
          </a:p>
          <a:p>
            <a:r>
              <a:rPr lang="es-MX" smtClean="0"/>
              <a:t>Monousario – Restringido a microcomputadoras.</a:t>
            </a:r>
          </a:p>
          <a:p>
            <a:r>
              <a:rPr lang="es-MX" smtClean="0"/>
              <a:t>Multiusuario - </a:t>
            </a:r>
          </a:p>
          <a:p>
            <a:r>
              <a:rPr lang="es-MX" smtClean="0"/>
              <a:t>Multiprogramacion – Que se procesan al mismo tiempo varios programas.  </a:t>
            </a:r>
          </a:p>
          <a:p>
            <a:r>
              <a:rPr lang="es-MX" smtClean="0"/>
              <a:t>Ejecucion concurrente intercalada o </a:t>
            </a:r>
            <a:endParaRPr lang="es-E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3AB87-7A4D-4B69-8894-56C514DB1012}" type="slidenum">
              <a:rPr lang="es-ES_tradnl" smtClean="0"/>
              <a:pPr/>
              <a:t>35</a:t>
            </a:fld>
            <a:endParaRPr lang="es-ES_tradnl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9396F-B805-4A63-B5CC-9BFCD8908CB9}" type="slidenum">
              <a:rPr lang="es-ES_tradnl" smtClean="0"/>
              <a:pPr/>
              <a:t>36</a:t>
            </a:fld>
            <a:endParaRPr lang="es-ES_tradn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56D34-D5E5-4EF0-8EE2-7820C2CD826F}" type="slidenum">
              <a:rPr lang="es-ES_tradnl" smtClean="0"/>
              <a:pPr/>
              <a:t>37</a:t>
            </a:fld>
            <a:endParaRPr lang="es-ES_tradnl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96BD0-34C1-42C2-A06C-F66E5570F9D6}" type="slidenum">
              <a:rPr lang="es-ES_tradnl" smtClean="0"/>
              <a:pPr/>
              <a:t>38</a:t>
            </a:fld>
            <a:endParaRPr lang="es-ES_tradnl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FDBD-A53F-4649-8868-F887AD173AE9}" type="slidenum">
              <a:rPr lang="es-ES_tradnl" smtClean="0"/>
              <a:pPr/>
              <a:t>39</a:t>
            </a:fld>
            <a:endParaRPr lang="es-ES_tradnl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254D04-0B6A-4065-9132-5CA48D8A685D}" type="slidenum">
              <a:rPr lang="es-ES_tradnl" smtClean="0"/>
              <a:pPr/>
              <a:t>41</a:t>
            </a:fld>
            <a:endParaRPr lang="es-ES_tradnl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139D3-6AD6-46B6-93E3-14080FA86071}" type="slidenum">
              <a:rPr lang="es-ES_tradnl" smtClean="0"/>
              <a:pPr/>
              <a:t>4</a:t>
            </a:fld>
            <a:endParaRPr lang="es-ES_tradnl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 smtClean="0"/>
          </a:p>
          <a:p>
            <a:endParaRPr lang="es-MX" smtClean="0"/>
          </a:p>
          <a:p>
            <a:r>
              <a:rPr lang="es-MX" smtClean="0"/>
              <a:t>Monousario – Restringido a microcomputadoras.</a:t>
            </a:r>
          </a:p>
          <a:p>
            <a:r>
              <a:rPr lang="es-MX" smtClean="0"/>
              <a:t>Multiusuario - </a:t>
            </a:r>
          </a:p>
          <a:p>
            <a:r>
              <a:rPr lang="es-MX" smtClean="0"/>
              <a:t>Multiprogramacion – Que se procesan al mismo tiempo varios programas.  </a:t>
            </a:r>
          </a:p>
          <a:p>
            <a:r>
              <a:rPr lang="es-MX" smtClean="0"/>
              <a:t>Ejecucion concurrente intercalada o </a:t>
            </a:r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95B41-7596-4474-A8B5-C5210C7560CD}" type="slidenum">
              <a:rPr lang="es-ES_tradnl" smtClean="0"/>
              <a:pPr/>
              <a:t>5</a:t>
            </a:fld>
            <a:endParaRPr lang="es-ES_tradnl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2CFC8-4F89-40D4-AEB5-0A09B4746A3D}" type="slidenum">
              <a:rPr lang="es-ES_tradnl" smtClean="0"/>
              <a:pPr/>
              <a:t>6</a:t>
            </a:fld>
            <a:endParaRPr lang="es-ES_tradnl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48BD2-9561-4B9A-8634-DF46080ADACF}" type="slidenum">
              <a:rPr lang="es-ES_tradnl" smtClean="0"/>
              <a:pPr/>
              <a:t>7</a:t>
            </a:fld>
            <a:endParaRPr lang="es-ES_tradnl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8C5FB-09C0-42D0-9904-ADFB0DDBFD41}" type="slidenum">
              <a:rPr lang="es-ES_tradnl" smtClean="0"/>
              <a:pPr/>
              <a:t>8</a:t>
            </a:fld>
            <a:endParaRPr lang="es-ES_tradnl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71C59-E5D2-44CC-979B-ADD6A4FC19A6}" type="slidenum">
              <a:rPr lang="es-ES_tradnl" smtClean="0"/>
              <a:pPr/>
              <a:t>9</a:t>
            </a:fld>
            <a:endParaRPr lang="es-ES_tradnl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3D940ED9-8AF3-4143-AFCE-F8EF35E23D2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6E73D-F6C1-4772-AB04-F1EDD9BF4FD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E99CC-F4A1-4BE2-B81B-9C17C599E71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34948-5AC3-40FB-9795-5E3C6351CF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5EA16-E394-4EE6-95CF-45AA988C52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5D96D17-6811-42A4-A0BE-A6179B8AE2B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9FADE713-D4B7-4527-91ED-7F822903264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DDB64-37E9-4154-A21D-470A6398613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56C05-46F9-4938-B053-425F9E3679E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012D4BC-F54E-40C9-B23B-007FAFAED45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6384C-2ACF-400C-AB67-885B2A66E06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FFD3256-60E4-4E92-B0D0-7FE15F9EE2F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29167418-98D8-4F18-97D5-49416209F2E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 smtClean="0"/>
              <a:t>PROCESAMIENTO DE TRANSACCIONES </a:t>
            </a:r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4B6C98-5CFD-41E3-A213-B3F07B48BE8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smtClean="0"/>
              <a:t>PROCESAMIENTO DE TRANSACCIONES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074" name="Rectangle 104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C88E3-8E1B-473F-9115-D22FF92732A6}" type="slidenum">
              <a:rPr lang="es-ES" smtClean="0"/>
              <a:pPr/>
              <a:t>1</a:t>
            </a:fld>
            <a:endParaRPr lang="es-E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990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4000" smtClean="0"/>
              <a:t>TRANSACCIONES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s-ES_tradnl" smtClean="0">
                <a:solidFill>
                  <a:schemeClr val="hlink"/>
                </a:solidFill>
              </a:rPr>
              <a:t>Transacción de base de datos</a:t>
            </a:r>
            <a:r>
              <a:rPr lang="es-ES_tradnl" smtClean="0"/>
              <a:t>: ejecución de un programa que incluye operaciones de acceso a la base de datos.</a:t>
            </a:r>
          </a:p>
          <a:p>
            <a:pPr eaLnBrk="1" hangingPunct="1"/>
            <a:r>
              <a:rPr lang="es-ES_tradnl" smtClean="0">
                <a:solidFill>
                  <a:schemeClr val="hlink"/>
                </a:solidFill>
              </a:rPr>
              <a:t>Unidad atómica de trabajo</a:t>
            </a:r>
            <a:r>
              <a:rPr lang="es-ES_tradnl" smtClean="0"/>
              <a:t>: se realiza por completo o no se efectúa en absoluto.</a:t>
            </a:r>
          </a:p>
        </p:txBody>
      </p:sp>
      <p:sp>
        <p:nvSpPr>
          <p:cNvPr id="12290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78F660F1-15EA-47E7-9946-7573EE0B09B0}" type="slidenum">
              <a:rPr lang="es-ES" smtClean="0"/>
              <a:pPr/>
              <a:t>10</a:t>
            </a:fld>
            <a:endParaRPr lang="es-E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9906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4000" smtClean="0"/>
              <a:t>TRANSACCIONES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s-ES_tradnl" smtClean="0">
                <a:solidFill>
                  <a:schemeClr val="hlink"/>
                </a:solidFill>
              </a:rPr>
              <a:t>Operaciones</a:t>
            </a:r>
            <a:r>
              <a:rPr lang="es-ES_tradnl" smtClean="0"/>
              <a:t>: </a:t>
            </a:r>
          </a:p>
          <a:p>
            <a:pPr lvl="1" eaLnBrk="1" hangingPunct="1"/>
            <a:r>
              <a:rPr lang="es-ES_tradnl" sz="3200" smtClean="0"/>
              <a:t>Inicio de transacción, Leer o escribir, Fin de transacción, Confirmar, Revertir (o abortar)</a:t>
            </a:r>
          </a:p>
          <a:p>
            <a:pPr lvl="1" eaLnBrk="1" hangingPunct="1">
              <a:buFont typeface="Wingdings" pitchFamily="2" charset="2"/>
              <a:buNone/>
            </a:pPr>
            <a:endParaRPr lang="es-ES_tradnl" sz="3200" smtClean="0"/>
          </a:p>
          <a:p>
            <a:pPr lvl="1" eaLnBrk="1" hangingPunct="1"/>
            <a:r>
              <a:rPr lang="es-ES_tradnl" sz="3200" smtClean="0"/>
              <a:t>Operaciones adicionales: Deshacer, Rehacer</a:t>
            </a:r>
          </a:p>
        </p:txBody>
      </p:sp>
      <p:sp>
        <p:nvSpPr>
          <p:cNvPr id="13314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8951B36A-1581-4E69-846F-D5ED471356CE}" type="slidenum">
              <a:rPr lang="es-ES" smtClean="0"/>
              <a:pPr/>
              <a:t>11</a:t>
            </a:fld>
            <a:endParaRPr lang="es-E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Operaciones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>
                <a:solidFill>
                  <a:schemeClr val="hlink"/>
                </a:solidFill>
              </a:rPr>
              <a:t>Inicio de Transacción:</a:t>
            </a:r>
            <a:r>
              <a:rPr lang="es-ES_tradnl" sz="2800" smtClean="0"/>
              <a:t> marca el principio de la ejecución de la transacción.</a:t>
            </a:r>
          </a:p>
          <a:p>
            <a:pPr eaLnBrk="1" hangingPunct="1"/>
            <a:r>
              <a:rPr lang="es-ES_tradnl" sz="2800" smtClean="0">
                <a:solidFill>
                  <a:schemeClr val="hlink"/>
                </a:solidFill>
              </a:rPr>
              <a:t>Leer o Escribir:</a:t>
            </a:r>
            <a:r>
              <a:rPr lang="es-ES_tradnl" sz="2800" smtClean="0"/>
              <a:t> especifican operaciones de lectura o escritura de elementos de la BD.</a:t>
            </a:r>
          </a:p>
          <a:p>
            <a:pPr eaLnBrk="1" hangingPunct="1"/>
            <a:r>
              <a:rPr lang="es-ES_tradnl" sz="2800" smtClean="0">
                <a:solidFill>
                  <a:schemeClr val="hlink"/>
                </a:solidFill>
              </a:rPr>
              <a:t>Fin de Transacción:</a:t>
            </a:r>
            <a:r>
              <a:rPr lang="es-ES_tradnl" sz="2800" smtClean="0"/>
              <a:t> especifica que las operaciones de lectura o escritura  de la transacción han terminado y marca el límite de la ejecución.</a:t>
            </a:r>
          </a:p>
        </p:txBody>
      </p:sp>
      <p:sp>
        <p:nvSpPr>
          <p:cNvPr id="14338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BB6B0BC8-163B-4B13-903A-85DD0D1AB251}" type="slidenum">
              <a:rPr lang="es-ES" smtClean="0"/>
              <a:pPr/>
              <a:t>12</a:t>
            </a:fld>
            <a:endParaRPr lang="es-E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Operaciones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s-ES_tradnl" sz="2800" smtClean="0">
                <a:solidFill>
                  <a:schemeClr val="hlink"/>
                </a:solidFill>
              </a:rPr>
              <a:t>Confirmar Transacción:</a:t>
            </a:r>
            <a:r>
              <a:rPr lang="es-ES_tradnl" sz="2800" smtClean="0"/>
              <a:t> Señala que la transacción se realizo con éxito.</a:t>
            </a:r>
          </a:p>
          <a:p>
            <a:pPr eaLnBrk="1" hangingPunct="1"/>
            <a:r>
              <a:rPr lang="es-ES_tradnl" sz="2800" i="1" smtClean="0">
                <a:solidFill>
                  <a:schemeClr val="hlink"/>
                </a:solidFill>
              </a:rPr>
              <a:t>Abortar:</a:t>
            </a:r>
            <a:r>
              <a:rPr lang="es-ES_tradnl" sz="2800" smtClean="0">
                <a:solidFill>
                  <a:schemeClr val="hlink"/>
                </a:solidFill>
              </a:rPr>
              <a:t> </a:t>
            </a:r>
            <a:r>
              <a:rPr lang="es-ES_tradnl" sz="2800" smtClean="0"/>
              <a:t>Indica que la transacción termino sin éxito.</a:t>
            </a:r>
          </a:p>
          <a:p>
            <a:pPr eaLnBrk="1" hangingPunct="1"/>
            <a:r>
              <a:rPr lang="es-ES_tradnl" sz="2800" smtClean="0">
                <a:solidFill>
                  <a:schemeClr val="hlink"/>
                </a:solidFill>
              </a:rPr>
              <a:t>Deshacer:</a:t>
            </a:r>
            <a:r>
              <a:rPr lang="es-ES_tradnl" sz="2800" smtClean="0"/>
              <a:t> Se aplica a una sola operación y no a una transacción completa.</a:t>
            </a:r>
          </a:p>
          <a:p>
            <a:pPr eaLnBrk="1" hangingPunct="1"/>
            <a:r>
              <a:rPr lang="es-ES_tradnl" sz="2800" i="1" smtClean="0">
                <a:solidFill>
                  <a:schemeClr val="hlink"/>
                </a:solidFill>
              </a:rPr>
              <a:t>Rehacer:</a:t>
            </a:r>
            <a:r>
              <a:rPr lang="es-ES_tradnl" sz="2800" smtClean="0">
                <a:solidFill>
                  <a:schemeClr val="hlink"/>
                </a:solidFill>
              </a:rPr>
              <a:t> </a:t>
            </a:r>
            <a:r>
              <a:rPr lang="es-ES_tradnl" sz="2800" smtClean="0"/>
              <a:t>Especifica que ciertas operaciones de transacción se deben repetir.</a:t>
            </a:r>
          </a:p>
        </p:txBody>
      </p:sp>
      <p:sp>
        <p:nvSpPr>
          <p:cNvPr id="15362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8F80C429-48C2-43FB-A0FE-79E480EE769A}" type="slidenum">
              <a:rPr lang="es-ES" smtClean="0"/>
              <a:pPr/>
              <a:t>13</a:t>
            </a:fld>
            <a:endParaRPr lang="es-E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1350963" y="617538"/>
            <a:ext cx="7793037" cy="1143000"/>
          </a:xfrm>
        </p:spPr>
        <p:txBody>
          <a:bodyPr anchor="ctr"/>
          <a:lstStyle/>
          <a:p>
            <a:pPr eaLnBrk="1" hangingPunct="1"/>
            <a:r>
              <a:rPr lang="es-UY" smtClean="0"/>
              <a:t>Estados de una transacción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1371600" y="2017713"/>
            <a:ext cx="7772400" cy="4114800"/>
          </a:xfrm>
        </p:spPr>
        <p:txBody>
          <a:bodyPr/>
          <a:lstStyle/>
          <a:p>
            <a:pPr algn="just" eaLnBrk="1" hangingPunct="1"/>
            <a:r>
              <a:rPr lang="es-UY" smtClean="0"/>
              <a:t>Activa: estado inicial y durante su ejecución.</a:t>
            </a:r>
          </a:p>
          <a:p>
            <a:pPr algn="just" eaLnBrk="1" hangingPunct="1"/>
            <a:r>
              <a:rPr lang="es-UY" smtClean="0"/>
              <a:t>Parcialmente comprometida: después de ejecutarse la última instrucción.</a:t>
            </a:r>
          </a:p>
          <a:p>
            <a:pPr algn="just" eaLnBrk="1" hangingPunct="1"/>
            <a:r>
              <a:rPr lang="es-UY" smtClean="0"/>
              <a:t>Abortada: luego de retrocedida y al volver los datos al estado original.</a:t>
            </a:r>
          </a:p>
          <a:p>
            <a:pPr algn="just" eaLnBrk="1" hangingPunct="1"/>
            <a:r>
              <a:rPr lang="es-UY" smtClean="0"/>
              <a:t>Comprometida: al completarse con éxito.</a:t>
            </a:r>
          </a:p>
          <a:p>
            <a:pPr eaLnBrk="1" hangingPunct="1">
              <a:buFont typeface="Wingdings" pitchFamily="2" charset="2"/>
              <a:buNone/>
            </a:pPr>
            <a:endParaRPr lang="es-UY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600" smtClean="0"/>
              <a:t>DIAGRAMA DE TRANSICIÓN DE ESTADOS PARA LA EJECUCIÓN DE TRANSACCIONES</a:t>
            </a:r>
          </a:p>
        </p:txBody>
      </p:sp>
      <p:sp>
        <p:nvSpPr>
          <p:cNvPr id="17410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983D081D-0EF4-4302-88F3-C8F8AA375E35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066800" y="27432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2000">
                <a:latin typeface="Times New Roman" pitchFamily="18" charset="0"/>
              </a:rPr>
              <a:t>ACTIVA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429000" y="2667000"/>
            <a:ext cx="221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000">
                <a:latin typeface="Times New Roman" pitchFamily="18" charset="0"/>
              </a:rPr>
              <a:t>PARCIALMENTE </a:t>
            </a:r>
          </a:p>
          <a:p>
            <a:pPr algn="ctr" eaLnBrk="0" hangingPunct="0"/>
            <a:r>
              <a:rPr lang="es-ES_tradnl" sz="2000">
                <a:latin typeface="Times New Roman" pitchFamily="18" charset="0"/>
              </a:rPr>
              <a:t>CONFIRMADA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6477000" y="2895600"/>
            <a:ext cx="189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2000">
                <a:latin typeface="Times New Roman" pitchFamily="18" charset="0"/>
              </a:rPr>
              <a:t>CONFIRMADA</a:t>
            </a:r>
          </a:p>
        </p:txBody>
      </p:sp>
      <p:sp>
        <p:nvSpPr>
          <p:cNvPr id="17415" name="Text Box 21"/>
          <p:cNvSpPr txBox="1">
            <a:spLocks noChangeArrowheads="1"/>
          </p:cNvSpPr>
          <p:nvPr/>
        </p:nvSpPr>
        <p:spPr bwMode="auto">
          <a:xfrm>
            <a:off x="3429000" y="49530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2000">
                <a:latin typeface="Times New Roman" pitchFamily="18" charset="0"/>
              </a:rPr>
              <a:t>FALLIDA</a:t>
            </a:r>
            <a:endParaRPr lang="es-ES_tradnl">
              <a:latin typeface="Times New Roman" pitchFamily="18" charset="0"/>
            </a:endParaRPr>
          </a:p>
        </p:txBody>
      </p:sp>
      <p:sp>
        <p:nvSpPr>
          <p:cNvPr id="17416" name="Text Box 22"/>
          <p:cNvSpPr txBox="1">
            <a:spLocks noChangeArrowheads="1"/>
          </p:cNvSpPr>
          <p:nvPr/>
        </p:nvSpPr>
        <p:spPr bwMode="auto">
          <a:xfrm>
            <a:off x="6324600" y="49530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2000">
                <a:latin typeface="Times New Roman" pitchFamily="18" charset="0"/>
              </a:rPr>
              <a:t>TERMINADA</a:t>
            </a:r>
          </a:p>
        </p:txBody>
      </p:sp>
      <p:sp>
        <p:nvSpPr>
          <p:cNvPr id="17417" name="Oval 24"/>
          <p:cNvSpPr>
            <a:spLocks noChangeArrowheads="1"/>
          </p:cNvSpPr>
          <p:nvPr/>
        </p:nvSpPr>
        <p:spPr bwMode="auto">
          <a:xfrm>
            <a:off x="1066800" y="2590800"/>
            <a:ext cx="1371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8" name="Oval 25"/>
          <p:cNvSpPr>
            <a:spLocks noChangeArrowheads="1"/>
          </p:cNvSpPr>
          <p:nvPr/>
        </p:nvSpPr>
        <p:spPr bwMode="auto">
          <a:xfrm>
            <a:off x="3276600" y="2438400"/>
            <a:ext cx="24384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9" name="Oval 27"/>
          <p:cNvSpPr>
            <a:spLocks noChangeArrowheads="1"/>
          </p:cNvSpPr>
          <p:nvPr/>
        </p:nvSpPr>
        <p:spPr bwMode="auto">
          <a:xfrm>
            <a:off x="6400800" y="2514600"/>
            <a:ext cx="1981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0" name="Oval 28"/>
          <p:cNvSpPr>
            <a:spLocks noChangeArrowheads="1"/>
          </p:cNvSpPr>
          <p:nvPr/>
        </p:nvSpPr>
        <p:spPr bwMode="auto">
          <a:xfrm>
            <a:off x="3352800" y="4724400"/>
            <a:ext cx="14478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1" name="Oval 29"/>
          <p:cNvSpPr>
            <a:spLocks noChangeArrowheads="1"/>
          </p:cNvSpPr>
          <p:nvPr/>
        </p:nvSpPr>
        <p:spPr bwMode="auto">
          <a:xfrm>
            <a:off x="6324600" y="4800600"/>
            <a:ext cx="1752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2" name="Line 31"/>
          <p:cNvSpPr>
            <a:spLocks noChangeShapeType="1"/>
          </p:cNvSpPr>
          <p:nvPr/>
        </p:nvSpPr>
        <p:spPr bwMode="auto">
          <a:xfrm flipV="1">
            <a:off x="3810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UY"/>
          </a:p>
        </p:txBody>
      </p:sp>
      <p:sp>
        <p:nvSpPr>
          <p:cNvPr id="17423" name="Line 32"/>
          <p:cNvSpPr>
            <a:spLocks noChangeShapeType="1"/>
          </p:cNvSpPr>
          <p:nvPr/>
        </p:nvSpPr>
        <p:spPr bwMode="auto">
          <a:xfrm>
            <a:off x="24384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UY"/>
          </a:p>
        </p:txBody>
      </p:sp>
      <p:sp>
        <p:nvSpPr>
          <p:cNvPr id="17424" name="Line 33"/>
          <p:cNvSpPr>
            <a:spLocks noChangeShapeType="1"/>
          </p:cNvSpPr>
          <p:nvPr/>
        </p:nvSpPr>
        <p:spPr bwMode="auto">
          <a:xfrm>
            <a:off x="57912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UY"/>
          </a:p>
        </p:txBody>
      </p:sp>
      <p:sp>
        <p:nvSpPr>
          <p:cNvPr id="17425" name="Line 36"/>
          <p:cNvSpPr>
            <a:spLocks noChangeShapeType="1"/>
          </p:cNvSpPr>
          <p:nvPr/>
        </p:nvSpPr>
        <p:spPr bwMode="auto">
          <a:xfrm flipH="1">
            <a:off x="7467600" y="3733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UY"/>
          </a:p>
        </p:txBody>
      </p:sp>
      <p:sp>
        <p:nvSpPr>
          <p:cNvPr id="17426" name="Line 37"/>
          <p:cNvSpPr>
            <a:spLocks noChangeShapeType="1"/>
          </p:cNvSpPr>
          <p:nvPr/>
        </p:nvSpPr>
        <p:spPr bwMode="auto">
          <a:xfrm>
            <a:off x="4343400" y="3657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UY"/>
          </a:p>
        </p:txBody>
      </p:sp>
      <p:sp>
        <p:nvSpPr>
          <p:cNvPr id="17427" name="Line 38"/>
          <p:cNvSpPr>
            <a:spLocks noChangeShapeType="1"/>
          </p:cNvSpPr>
          <p:nvPr/>
        </p:nvSpPr>
        <p:spPr bwMode="auto">
          <a:xfrm>
            <a:off x="1676400" y="33528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UY"/>
          </a:p>
        </p:txBody>
      </p:sp>
      <p:sp>
        <p:nvSpPr>
          <p:cNvPr id="17428" name="Line 39"/>
          <p:cNvSpPr>
            <a:spLocks noChangeShapeType="1"/>
          </p:cNvSpPr>
          <p:nvPr/>
        </p:nvSpPr>
        <p:spPr bwMode="auto">
          <a:xfrm>
            <a:off x="4953000" y="5181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UY"/>
          </a:p>
        </p:txBody>
      </p:sp>
      <p:sp>
        <p:nvSpPr>
          <p:cNvPr id="17429" name="Freeform 44"/>
          <p:cNvSpPr>
            <a:spLocks/>
          </p:cNvSpPr>
          <p:nvPr/>
        </p:nvSpPr>
        <p:spPr bwMode="auto">
          <a:xfrm>
            <a:off x="1524000" y="2133600"/>
            <a:ext cx="685800" cy="533400"/>
          </a:xfrm>
          <a:custGeom>
            <a:avLst/>
            <a:gdLst>
              <a:gd name="T0" fmla="*/ 890760595 w 528"/>
              <a:gd name="T1" fmla="*/ 366643819 h 776"/>
              <a:gd name="T2" fmla="*/ 647826286 w 528"/>
              <a:gd name="T3" fmla="*/ 3779854 h 776"/>
              <a:gd name="T4" fmla="*/ 0 w 528"/>
              <a:gd name="T5" fmla="*/ 343964617 h 776"/>
              <a:gd name="T6" fmla="*/ 0 60000 65536"/>
              <a:gd name="T7" fmla="*/ 0 60000 65536"/>
              <a:gd name="T8" fmla="*/ 0 60000 65536"/>
              <a:gd name="T9" fmla="*/ 0 w 528"/>
              <a:gd name="T10" fmla="*/ 0 h 776"/>
              <a:gd name="T11" fmla="*/ 528 w 528"/>
              <a:gd name="T12" fmla="*/ 776 h 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776">
                <a:moveTo>
                  <a:pt x="528" y="776"/>
                </a:moveTo>
                <a:cubicBezTo>
                  <a:pt x="500" y="396"/>
                  <a:pt x="472" y="16"/>
                  <a:pt x="384" y="8"/>
                </a:cubicBezTo>
                <a:cubicBezTo>
                  <a:pt x="296" y="0"/>
                  <a:pt x="64" y="608"/>
                  <a:pt x="0" y="7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30" name="Text Box 45"/>
          <p:cNvSpPr txBox="1">
            <a:spLocks noChangeArrowheads="1"/>
          </p:cNvSpPr>
          <p:nvPr/>
        </p:nvSpPr>
        <p:spPr bwMode="auto">
          <a:xfrm>
            <a:off x="304800" y="3200400"/>
            <a:ext cx="9064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000">
                <a:latin typeface="Times New Roman" pitchFamily="18" charset="0"/>
              </a:rPr>
              <a:t>Inicio_transac</a:t>
            </a:r>
          </a:p>
        </p:txBody>
      </p:sp>
      <p:sp>
        <p:nvSpPr>
          <p:cNvPr id="17431" name="Text Box 47"/>
          <p:cNvSpPr txBox="1">
            <a:spLocks noChangeArrowheads="1"/>
          </p:cNvSpPr>
          <p:nvPr/>
        </p:nvSpPr>
        <p:spPr bwMode="auto">
          <a:xfrm>
            <a:off x="2193925" y="19431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800">
                <a:latin typeface="Times New Roman" pitchFamily="18" charset="0"/>
              </a:rPr>
              <a:t>Leer, escribir</a:t>
            </a:r>
          </a:p>
        </p:txBody>
      </p:sp>
      <p:sp>
        <p:nvSpPr>
          <p:cNvPr id="17432" name="Text Box 48"/>
          <p:cNvSpPr txBox="1">
            <a:spLocks noChangeArrowheads="1"/>
          </p:cNvSpPr>
          <p:nvPr/>
        </p:nvSpPr>
        <p:spPr bwMode="auto">
          <a:xfrm>
            <a:off x="2346325" y="35433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800">
                <a:latin typeface="Times New Roman" pitchFamily="18" charset="0"/>
              </a:rPr>
              <a:t>Abortar</a:t>
            </a:r>
            <a:endParaRPr lang="es-ES_tradnl">
              <a:latin typeface="Times New Roman" pitchFamily="18" charset="0"/>
            </a:endParaRPr>
          </a:p>
        </p:txBody>
      </p:sp>
      <p:sp>
        <p:nvSpPr>
          <p:cNvPr id="17433" name="Text Box 51"/>
          <p:cNvSpPr txBox="1">
            <a:spLocks noChangeArrowheads="1"/>
          </p:cNvSpPr>
          <p:nvPr/>
        </p:nvSpPr>
        <p:spPr bwMode="auto">
          <a:xfrm>
            <a:off x="5562600" y="23622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800">
                <a:latin typeface="Times New Roman" pitchFamily="18" charset="0"/>
              </a:rPr>
              <a:t>Confirmar</a:t>
            </a:r>
            <a:endParaRPr lang="es-ES_tradnl">
              <a:latin typeface="Times New Roman" pitchFamily="18" charset="0"/>
            </a:endParaRPr>
          </a:p>
        </p:txBody>
      </p:sp>
      <p:sp>
        <p:nvSpPr>
          <p:cNvPr id="17434" name="Text Box 52"/>
          <p:cNvSpPr txBox="1">
            <a:spLocks noChangeArrowheads="1"/>
          </p:cNvSpPr>
          <p:nvPr/>
        </p:nvSpPr>
        <p:spPr bwMode="auto">
          <a:xfrm>
            <a:off x="4556125" y="38481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800">
                <a:latin typeface="Times New Roman" pitchFamily="18" charset="0"/>
              </a:rPr>
              <a:t>Abortar</a:t>
            </a:r>
            <a:endParaRPr lang="es-ES_tradnl">
              <a:latin typeface="Times New Roman" pitchFamily="18" charset="0"/>
            </a:endParaRPr>
          </a:p>
        </p:txBody>
      </p:sp>
      <p:sp>
        <p:nvSpPr>
          <p:cNvPr id="17435" name="Text Box 54"/>
          <p:cNvSpPr txBox="1">
            <a:spLocks noChangeArrowheads="1"/>
          </p:cNvSpPr>
          <p:nvPr/>
        </p:nvSpPr>
        <p:spPr bwMode="auto">
          <a:xfrm>
            <a:off x="2498725" y="2474913"/>
            <a:ext cx="88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200">
                <a:latin typeface="Times New Roman" pitchFamily="18" charset="0"/>
              </a:rPr>
              <a:t>Fin_de </a:t>
            </a:r>
          </a:p>
          <a:p>
            <a:pPr eaLnBrk="0" hangingPunct="0"/>
            <a:r>
              <a:rPr lang="es-ES_tradnl" sz="1200">
                <a:latin typeface="Times New Roman" pitchFamily="18" charset="0"/>
              </a:rPr>
              <a:t>transacción</a:t>
            </a:r>
            <a:endParaRPr lang="es-ES_tradnl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600" smtClean="0"/>
              <a:t>PUNTO DE CONFIRMACIÓN DE UNA TRANSACCIÓN</a:t>
            </a:r>
            <a:endParaRPr lang="es-ES_tradnl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s-ES_tradnl" sz="2800" smtClean="0"/>
              <a:t>Una transacción T llega a su punto de confirmación cuando todas sus operaciones que tienen acceso a la base de datos se han ejecutado con éxito y el efecto de todas estas operaciones se ha asentado en la bitácora.</a:t>
            </a:r>
          </a:p>
          <a:p>
            <a:pPr eaLnBrk="1" hangingPunct="1"/>
            <a:endParaRPr lang="es-ES_tradnl" sz="2800" smtClean="0"/>
          </a:p>
          <a:p>
            <a:pPr eaLnBrk="1" hangingPunct="1"/>
            <a:r>
              <a:rPr lang="es-ES_tradnl" sz="2800" smtClean="0"/>
              <a:t>El archivo de la bitácora debe mantenerse en disco.</a:t>
            </a:r>
          </a:p>
        </p:txBody>
      </p:sp>
      <p:sp>
        <p:nvSpPr>
          <p:cNvPr id="18434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1DC392B3-79A4-4F48-A1D3-0E72B3B179AD}" type="slidenum">
              <a:rPr lang="es-ES" smtClean="0"/>
              <a:pPr/>
              <a:t>16</a:t>
            </a:fld>
            <a:endParaRPr lang="es-E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4000" smtClean="0"/>
              <a:t>PROPIEDADES DESEABLES DE LAS TRANSACCIONES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s-ES_tradnl" smtClean="0"/>
              <a:t>Atomicidad</a:t>
            </a:r>
          </a:p>
          <a:p>
            <a:pPr eaLnBrk="1" hangingPunct="1"/>
            <a:r>
              <a:rPr lang="es-ES_tradnl" smtClean="0"/>
              <a:t>Conservación de la consistencia</a:t>
            </a:r>
          </a:p>
          <a:p>
            <a:pPr eaLnBrk="1" hangingPunct="1"/>
            <a:r>
              <a:rPr lang="es-ES_tradnl" smtClean="0"/>
              <a:t>Aislamiento</a:t>
            </a:r>
          </a:p>
          <a:p>
            <a:pPr eaLnBrk="1" hangingPunct="1"/>
            <a:r>
              <a:rPr lang="es-ES_tradnl" smtClean="0"/>
              <a:t>Durabilidad o permanencia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>(Propiedades A.C.I.D.)</a:t>
            </a:r>
          </a:p>
        </p:txBody>
      </p:sp>
      <p:sp>
        <p:nvSpPr>
          <p:cNvPr id="19458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BF3302AC-CD77-42D3-A24E-EE6C2E8EF7BB}" type="slidenum">
              <a:rPr lang="es-ES" smtClean="0"/>
              <a:pPr/>
              <a:t>17</a:t>
            </a:fld>
            <a:endParaRPr lang="es-E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i="1" smtClean="0"/>
              <a:t>    Propiedades deseables</a:t>
            </a:r>
            <a:br>
              <a:rPr lang="es-ES_tradnl" i="1" smtClean="0"/>
            </a:br>
            <a:r>
              <a:rPr lang="es-ES_tradnl" i="1" smtClean="0"/>
              <a:t>    (ACID)</a:t>
            </a:r>
            <a:endParaRPr lang="es-ES_tradnl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209800"/>
            <a:ext cx="7772400" cy="4191000"/>
          </a:xfrm>
        </p:spPr>
        <p:txBody>
          <a:bodyPr/>
          <a:lstStyle/>
          <a:p>
            <a:pPr marL="57785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b="1" smtClean="0">
                <a:solidFill>
                  <a:schemeClr val="hlink"/>
                </a:solidFill>
              </a:rPr>
              <a:t>Atomicidad</a:t>
            </a:r>
            <a:r>
              <a:rPr lang="es-ES_tradnl" b="1" smtClean="0"/>
              <a:t>:</a:t>
            </a:r>
            <a:r>
              <a:rPr lang="es-ES_tradnl" i="1" smtClean="0"/>
              <a:t> una transacción es una  unidad atómica de procesamiento, o bien se realiza por completo o no se realiza en absoluto.</a:t>
            </a:r>
          </a:p>
          <a:p>
            <a:pPr marL="577850" indent="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b="1" smtClean="0">
                <a:solidFill>
                  <a:schemeClr val="hlink"/>
                </a:solidFill>
              </a:rPr>
              <a:t>Conservación de la consistencia</a:t>
            </a:r>
            <a:r>
              <a:rPr lang="es-ES_tradnl" b="1" smtClean="0"/>
              <a:t>:</a:t>
            </a:r>
            <a:r>
              <a:rPr lang="es-ES_tradnl" i="1" smtClean="0"/>
              <a:t> una ejecución correcta de la transacción debe llevar a la BD de un estado consistente a otro.</a:t>
            </a:r>
            <a:endParaRPr lang="es-ES_tradnl" sz="3600" smtClean="0"/>
          </a:p>
        </p:txBody>
      </p:sp>
      <p:sp>
        <p:nvSpPr>
          <p:cNvPr id="20482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0D58AF95-FD4B-4C21-B83D-D050B085B45F}" type="slidenum">
              <a:rPr lang="es-ES" smtClean="0"/>
              <a:pPr/>
              <a:t>18</a:t>
            </a:fld>
            <a:endParaRPr lang="es-E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i="1" smtClean="0"/>
              <a:t>    Propiedades deseables</a:t>
            </a:r>
            <a:br>
              <a:rPr lang="es-ES_tradnl" i="1" smtClean="0"/>
            </a:br>
            <a:r>
              <a:rPr lang="es-ES_tradnl" i="1" smtClean="0"/>
              <a:t>    (ACID)</a:t>
            </a:r>
            <a:endParaRPr lang="es-ES_tradnl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pPr marL="57785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s-ES_tradnl" b="1" smtClean="0">
              <a:solidFill>
                <a:schemeClr val="hlink"/>
              </a:solidFill>
            </a:endParaRPr>
          </a:p>
          <a:p>
            <a:pPr marL="57785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_tradnl" b="1" smtClean="0">
                <a:solidFill>
                  <a:schemeClr val="hlink"/>
                </a:solidFill>
              </a:rPr>
              <a:t>Aislamiento</a:t>
            </a:r>
            <a:r>
              <a:rPr lang="es-ES_tradnl" b="1" smtClean="0"/>
              <a:t>:</a:t>
            </a:r>
            <a:r>
              <a:rPr lang="es-ES_tradnl" i="1" smtClean="0"/>
              <a:t> Una transacción no debe dejar que otras puedan ver sus actualizaciones antes de ser confirmada.</a:t>
            </a:r>
          </a:p>
          <a:p>
            <a:pPr marL="57785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s-ES_tradnl" i="1" smtClean="0"/>
          </a:p>
          <a:p>
            <a:pPr marL="57785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ES_tradnl" b="1" smtClean="0">
                <a:solidFill>
                  <a:schemeClr val="hlink"/>
                </a:solidFill>
              </a:rPr>
              <a:t>Durabilidad</a:t>
            </a:r>
            <a:r>
              <a:rPr lang="es-ES_tradnl" b="1" smtClean="0"/>
              <a:t>:</a:t>
            </a:r>
            <a:r>
              <a:rPr lang="es-ES_tradnl" i="1" smtClean="0"/>
              <a:t> si las modificaciones a la BD se han confirmado no deben perderse por un fallo siguiente.</a:t>
            </a:r>
            <a:endParaRPr lang="es-ES_tradnl" sz="3600" smtClean="0"/>
          </a:p>
        </p:txBody>
      </p:sp>
      <p:sp>
        <p:nvSpPr>
          <p:cNvPr id="21506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3F3AFF6F-80E7-4417-95CF-433979A2A216}" type="slidenum">
              <a:rPr lang="es-ES" smtClean="0"/>
              <a:pPr/>
              <a:t>19</a:t>
            </a:fld>
            <a:endParaRPr lang="es-E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4000" smtClean="0"/>
              <a:t>CONCEPTOS BÁSICOS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mtClean="0"/>
              <a:t>SGBD: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monousuario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multiusuario </a:t>
            </a:r>
          </a:p>
          <a:p>
            <a:pPr lvl="1" eaLnBrk="1" hangingPunct="1">
              <a:lnSpc>
                <a:spcPct val="90000"/>
              </a:lnSpc>
            </a:pPr>
            <a:endParaRPr lang="es-ES_tradnl" smtClean="0"/>
          </a:p>
          <a:p>
            <a:pPr eaLnBrk="1" hangingPunct="1">
              <a:lnSpc>
                <a:spcPct val="90000"/>
              </a:lnSpc>
            </a:pPr>
            <a:r>
              <a:rPr lang="es-ES_tradnl" smtClean="0"/>
              <a:t>multiprogramación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smtClean="0"/>
          </a:p>
          <a:p>
            <a:pPr eaLnBrk="1" hangingPunct="1">
              <a:lnSpc>
                <a:spcPct val="90000"/>
              </a:lnSpc>
            </a:pPr>
            <a:r>
              <a:rPr lang="es-ES_tradnl" smtClean="0"/>
              <a:t>Ejecución: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concurrente intercalada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concurrente simultánea</a:t>
            </a:r>
          </a:p>
        </p:txBody>
      </p:sp>
      <p:sp>
        <p:nvSpPr>
          <p:cNvPr id="4098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A716994F-A0BD-4B1D-8EA3-C77EFC7AF830}" type="slidenum">
              <a:rPr lang="es-ES" smtClean="0"/>
              <a:pPr/>
              <a:t>2</a:t>
            </a:fld>
            <a:endParaRPr lang="es-E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Control de concurrencia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s-ES" dirty="0" smtClean="0"/>
              <a:t>El componente que controla la concurrencia de las transacciones es el módulo llamado “</a:t>
            </a:r>
            <a:r>
              <a:rPr lang="es-ES" b="1" dirty="0" err="1" smtClean="0"/>
              <a:t>Scheduler</a:t>
            </a:r>
            <a:r>
              <a:rPr lang="es-ES" dirty="0" smtClean="0"/>
              <a:t>” quien crea agendas con el orden de las operaciones de las transacciones. </a:t>
            </a:r>
            <a:endParaRPr lang="es-ES" dirty="0" smtClean="0"/>
          </a:p>
          <a:p>
            <a:pPr algn="just" eaLnBrk="1" hangingPunct="1">
              <a:buFont typeface="Wingdings" pitchFamily="2" charset="2"/>
              <a:buNone/>
            </a:pPr>
            <a:endParaRPr lang="es-ES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s-ES" dirty="0" smtClean="0"/>
              <a:t>Las agendas deben </a:t>
            </a:r>
            <a:r>
              <a:rPr lang="es-ES" dirty="0" smtClean="0"/>
              <a:t>contener todas las operaciones de la transacción y respetar el orden dentro de cada transacción.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4000" smtClean="0"/>
              <a:t>PLANES Y RECUPERABILIDAD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PLAN: Un plan (o historia) P de n transacciones T</a:t>
            </a:r>
            <a:r>
              <a:rPr lang="es-ES_tradnl" baseline="-25000" smtClean="0"/>
              <a:t>1</a:t>
            </a:r>
            <a:r>
              <a:rPr lang="es-ES_tradnl" smtClean="0"/>
              <a:t>, T</a:t>
            </a:r>
            <a:r>
              <a:rPr lang="es-ES_tradnl" baseline="-25000" smtClean="0"/>
              <a:t>2</a:t>
            </a:r>
            <a:r>
              <a:rPr lang="es-ES_tradnl" smtClean="0"/>
              <a:t>, ... T</a:t>
            </a:r>
            <a:r>
              <a:rPr lang="es-ES_tradnl" baseline="-25000" smtClean="0"/>
              <a:t>n</a:t>
            </a:r>
            <a:r>
              <a:rPr lang="es-ES_tradnl" smtClean="0"/>
              <a:t> es un ordenamiento para las operaciones de las transacciones sujeto a la restricción de que, para cada transacción T</a:t>
            </a:r>
            <a:r>
              <a:rPr lang="es-ES_tradnl" baseline="-25000" smtClean="0"/>
              <a:t>i</a:t>
            </a:r>
            <a:r>
              <a:rPr lang="es-ES_tradnl" smtClean="0"/>
              <a:t>  que participe en P, las operaciones de T</a:t>
            </a:r>
            <a:r>
              <a:rPr lang="es-ES_tradnl" baseline="-25000" smtClean="0"/>
              <a:t>i</a:t>
            </a:r>
            <a:r>
              <a:rPr lang="es-ES_tradnl" smtClean="0"/>
              <a:t> en P deben aparecen en el mismo orden en que ocurren en T</a:t>
            </a:r>
            <a:r>
              <a:rPr lang="es-ES_tradnl" baseline="-25000" smtClean="0"/>
              <a:t>i</a:t>
            </a:r>
            <a:r>
              <a:rPr lang="es-ES_tradnl" smtClean="0"/>
              <a:t>. </a:t>
            </a:r>
          </a:p>
        </p:txBody>
      </p:sp>
      <p:sp>
        <p:nvSpPr>
          <p:cNvPr id="23554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FCAD6FBE-588E-4434-928C-E435160D5C58}" type="slidenum">
              <a:rPr lang="es-ES" smtClean="0"/>
              <a:pPr/>
              <a:t>21</a:t>
            </a:fld>
            <a:endParaRPr lang="es-E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i="1" smtClean="0"/>
              <a:t>Ejemplo de Transacciones</a:t>
            </a:r>
            <a:endParaRPr lang="es-ES_tradnl" smtClean="0"/>
          </a:p>
        </p:txBody>
      </p:sp>
      <p:sp>
        <p:nvSpPr>
          <p:cNvPr id="24580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7772400" cy="5257800"/>
          </a:xfrm>
        </p:spPr>
        <p:txBody>
          <a:bodyPr>
            <a:normAutofit/>
          </a:bodyPr>
          <a:lstStyle/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dirty="0" smtClean="0"/>
              <a:t>          </a:t>
            </a:r>
            <a:r>
              <a:rPr lang="es-ES_tradnl" sz="2800" b="1" dirty="0" smtClean="0"/>
              <a:t>T1                                     T2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dirty="0" err="1" smtClean="0"/>
              <a:t>Leer_elemento</a:t>
            </a:r>
            <a:r>
              <a:rPr lang="es-ES_tradnl" sz="2800" dirty="0" smtClean="0"/>
              <a:t>(X);                     							   </a:t>
            </a:r>
            <a:r>
              <a:rPr lang="es-ES_tradnl" sz="2800" dirty="0" err="1" smtClean="0"/>
              <a:t>Leer_elemento</a:t>
            </a:r>
            <a:r>
              <a:rPr lang="es-ES_tradnl" sz="2800" dirty="0" smtClean="0"/>
              <a:t>(X</a:t>
            </a:r>
            <a:r>
              <a:rPr lang="es-ES_tradnl" sz="2800" dirty="0" smtClean="0"/>
              <a:t>);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dirty="0" smtClean="0"/>
              <a:t>                                    </a:t>
            </a:r>
            <a:r>
              <a:rPr lang="es-ES_tradnl" sz="2800" dirty="0" smtClean="0"/>
              <a:t>   X</a:t>
            </a:r>
            <a:r>
              <a:rPr lang="es-ES_tradnl" sz="2800" dirty="0" smtClean="0"/>
              <a:t>:= X + M;                              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dirty="0" smtClean="0"/>
              <a:t>X:= X - N;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dirty="0" err="1" smtClean="0"/>
              <a:t>Escribir_elemento</a:t>
            </a:r>
            <a:r>
              <a:rPr lang="es-ES_tradnl" sz="2800" dirty="0" smtClean="0"/>
              <a:t>(X); 			     				</a:t>
            </a:r>
            <a:r>
              <a:rPr lang="es-ES_tradnl" sz="2800" dirty="0" smtClean="0"/>
              <a:t>                      </a:t>
            </a:r>
            <a:r>
              <a:rPr lang="es-ES_tradnl" sz="2800" dirty="0" err="1" smtClean="0"/>
              <a:t>Escribir_elemento</a:t>
            </a:r>
            <a:r>
              <a:rPr lang="es-ES_tradnl" sz="2800" dirty="0" smtClean="0"/>
              <a:t>(X</a:t>
            </a:r>
            <a:r>
              <a:rPr lang="es-ES_tradnl" sz="2800" dirty="0" smtClean="0"/>
              <a:t>);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dirty="0" err="1" smtClean="0"/>
              <a:t>Leer_elemento</a:t>
            </a:r>
            <a:r>
              <a:rPr lang="es-ES_tradnl" sz="2800" dirty="0" smtClean="0"/>
              <a:t>(Y);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dirty="0" smtClean="0"/>
              <a:t>Y:= Y + N;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dirty="0" err="1" smtClean="0"/>
              <a:t>Escribir_elemento</a:t>
            </a:r>
            <a:r>
              <a:rPr lang="es-ES_tradnl" sz="2800" dirty="0" smtClean="0"/>
              <a:t>(Y);</a:t>
            </a:r>
            <a:endParaRPr lang="es-ES_tradnl" dirty="0" smtClean="0"/>
          </a:p>
        </p:txBody>
      </p:sp>
      <p:sp>
        <p:nvSpPr>
          <p:cNvPr id="24578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3618A5FA-DF43-4A5E-9B7B-24F18A1D7C3C}" type="slidenum">
              <a:rPr lang="es-ES" smtClean="0"/>
              <a:pPr/>
              <a:t>22</a:t>
            </a:fld>
            <a:endParaRPr lang="es-ES" smtClean="0"/>
          </a:p>
        </p:txBody>
      </p:sp>
      <p:sp>
        <p:nvSpPr>
          <p:cNvPr id="24581" name="Line 1028"/>
          <p:cNvSpPr>
            <a:spLocks noChangeShapeType="1"/>
          </p:cNvSpPr>
          <p:nvPr/>
        </p:nvSpPr>
        <p:spPr bwMode="auto">
          <a:xfrm>
            <a:off x="838200" y="22860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24582" name="Line 1029"/>
          <p:cNvSpPr>
            <a:spLocks noChangeShapeType="1"/>
          </p:cNvSpPr>
          <p:nvPr/>
        </p:nvSpPr>
        <p:spPr bwMode="auto">
          <a:xfrm>
            <a:off x="4419600" y="19050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4000" smtClean="0"/>
              <a:t>PLANES Y RECUPERABILIDAD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Una planificación P1 puede ser:</a:t>
            </a:r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800" smtClean="0"/>
              <a:t>L1(x); L2(x);E1(X); E2(x);L1(y);E1(Y);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Otros posibles planes:</a:t>
            </a:r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800" smtClean="0"/>
              <a:t>P2:L1(x);E1(X); L1(y);E1(Y); L2(x); E2(x);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800" smtClean="0"/>
              <a:t>P3:L2(x);E2(X); L1(x); E1(x)L1(y);E1(Y);</a:t>
            </a:r>
          </a:p>
        </p:txBody>
      </p:sp>
      <p:sp>
        <p:nvSpPr>
          <p:cNvPr id="25602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78B52B4A-BC8E-42FB-99C7-1FDDD7035A72}" type="slidenum">
              <a:rPr lang="es-ES" smtClean="0"/>
              <a:pPr/>
              <a:t>23</a:t>
            </a:fld>
            <a:endParaRPr lang="es-E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Niveles de aislamiento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s-ES" sz="2400" smtClean="0"/>
              <a:t>Cuando más de una transacción se intentan ejecutar concurrentemente se pueden implementar diferentes niveles de aislamiento (isolation).</a:t>
            </a:r>
          </a:p>
          <a:p>
            <a:pPr lvl="1" algn="just" eaLnBrk="1" hangingPunct="1"/>
            <a:r>
              <a:rPr lang="es-ES" sz="2000" smtClean="0"/>
              <a:t>Serial: totalmente aisladas, una detrás de la otra.</a:t>
            </a:r>
          </a:p>
          <a:p>
            <a:pPr lvl="1" algn="just" eaLnBrk="1" hangingPunct="1"/>
            <a:r>
              <a:rPr lang="es-ES" sz="2000" smtClean="0"/>
              <a:t>Lectura Repetible: la lectura repetida de los datos siempre trae el mismo valor confirmado.</a:t>
            </a:r>
          </a:p>
          <a:p>
            <a:pPr lvl="1" algn="just" eaLnBrk="1" hangingPunct="1"/>
            <a:r>
              <a:rPr lang="es-ES" sz="2000" smtClean="0"/>
              <a:t>Lectura Confirmada: solo permite la lectura de datos que haya sido confirmada.</a:t>
            </a:r>
          </a:p>
          <a:p>
            <a:pPr lvl="1" algn="just" eaLnBrk="1" hangingPunct="1"/>
            <a:r>
              <a:rPr lang="es-ES" sz="2000" smtClean="0"/>
              <a:t>Lectura Desconfirmada: solo no se leen datos que se encuentren en mal estado físico.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smtClean="0"/>
              <a:t>OPERACIONES EN CONFLICTO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>   Dos operaciones de un plan están en conflicto si pertenecen a diferentes transacciones y:</a:t>
            </a:r>
          </a:p>
          <a:p>
            <a:pPr eaLnBrk="1" hangingPunct="1"/>
            <a:r>
              <a:rPr lang="es-ES_tradnl" smtClean="0"/>
              <a:t>Tienen acceso al mismo elemento X</a:t>
            </a:r>
          </a:p>
          <a:p>
            <a:pPr eaLnBrk="1" hangingPunct="1"/>
            <a:r>
              <a:rPr lang="es-ES_tradnl" smtClean="0"/>
              <a:t>Una de las dos operaciones es escribir_elemento(X)</a:t>
            </a:r>
          </a:p>
        </p:txBody>
      </p:sp>
      <p:sp>
        <p:nvSpPr>
          <p:cNvPr id="27650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530060A7-2CAC-429D-813F-49E084890100}" type="slidenum">
              <a:rPr lang="es-ES" smtClean="0"/>
              <a:pPr/>
              <a:t>25</a:t>
            </a:fld>
            <a:endParaRPr lang="es-E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sz="3600" dirty="0" smtClean="0"/>
              <a:t>PLAN </a:t>
            </a:r>
            <a:r>
              <a:rPr lang="es-ES_tradnl" sz="3600" dirty="0" smtClean="0"/>
              <a:t>COMPLETO</a:t>
            </a:r>
            <a:endParaRPr lang="es-ES_tradnl" sz="3600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8534400" cy="4648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s-ES_tradnl" sz="2600" smtClean="0"/>
              <a:t>Un plan P de n transacciones T</a:t>
            </a:r>
            <a:r>
              <a:rPr lang="es-ES_tradnl" sz="2600" baseline="-25000" smtClean="0"/>
              <a:t>1</a:t>
            </a:r>
            <a:r>
              <a:rPr lang="es-ES_tradnl" sz="2600" smtClean="0"/>
              <a:t>, T</a:t>
            </a:r>
            <a:r>
              <a:rPr lang="es-ES_tradnl" sz="2600" baseline="-25000" smtClean="0"/>
              <a:t>2</a:t>
            </a:r>
            <a:r>
              <a:rPr lang="es-ES_tradnl" sz="2600" smtClean="0"/>
              <a:t>, ... T</a:t>
            </a:r>
            <a:r>
              <a:rPr lang="es-ES_tradnl" sz="2600" baseline="-25000" smtClean="0"/>
              <a:t>n</a:t>
            </a:r>
            <a:r>
              <a:rPr lang="es-ES_tradnl" sz="2600" smtClean="0"/>
              <a:t> es completo si: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sz="26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200" smtClean="0"/>
              <a:t>Las operaciones de P son exactamente las operaciones de T</a:t>
            </a:r>
            <a:r>
              <a:rPr lang="es-ES_tradnl" sz="2200" baseline="-25000" smtClean="0"/>
              <a:t>1</a:t>
            </a:r>
            <a:r>
              <a:rPr lang="es-ES_tradnl" sz="2200" smtClean="0"/>
              <a:t>, T</a:t>
            </a:r>
            <a:r>
              <a:rPr lang="es-ES_tradnl" sz="2200" baseline="-25000" smtClean="0"/>
              <a:t>2</a:t>
            </a:r>
            <a:r>
              <a:rPr lang="es-ES_tradnl" sz="2200" smtClean="0"/>
              <a:t>, ... T</a:t>
            </a:r>
            <a:r>
              <a:rPr lang="es-ES_tradnl" sz="2200" baseline="-25000" smtClean="0"/>
              <a:t>n</a:t>
            </a:r>
            <a:r>
              <a:rPr lang="es-ES_tradnl" sz="2200" smtClean="0"/>
              <a:t> incluidas una operación de confirmar o de abortar como última operación de cada transacción en el plan.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s-ES_tradnl" sz="22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200" smtClean="0"/>
              <a:t>Para cualquier par  de operaciones de una transaccion Ti, su orden de aparicion en P es el mismo que su orden de aparcion en P.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s-ES_tradnl" sz="22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200" smtClean="0"/>
              <a:t>Para cualquier dos operaciones en conflicto, una de ellas debe ocurrir antes que la otra en el plan.</a:t>
            </a:r>
          </a:p>
        </p:txBody>
      </p:sp>
      <p:sp>
        <p:nvSpPr>
          <p:cNvPr id="28674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8D550E6F-CBAD-4259-BB2F-557FFC3498D5}" type="slidenum">
              <a:rPr lang="es-ES" smtClean="0"/>
              <a:pPr/>
              <a:t>26</a:t>
            </a:fld>
            <a:endParaRPr lang="es-E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smtClean="0"/>
              <a:t>CARACTERIZACIÓN DE PLANES CON BASE EN SU RECUPERABILIDAD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Plan recuperable</a:t>
            </a:r>
            <a:endParaRPr lang="es-ES_tradnl" sz="2400" smtClean="0"/>
          </a:p>
          <a:p>
            <a:pPr eaLnBrk="1" hangingPunct="1"/>
            <a:r>
              <a:rPr lang="es-ES_tradnl" smtClean="0"/>
              <a:t>Reversión (aborto) en cascada</a:t>
            </a:r>
          </a:p>
          <a:p>
            <a:pPr eaLnBrk="1" hangingPunct="1"/>
            <a:r>
              <a:rPr lang="es-ES_tradnl" smtClean="0"/>
              <a:t>Plan estricto</a:t>
            </a:r>
          </a:p>
          <a:p>
            <a:pPr eaLnBrk="1" hangingPunct="1"/>
            <a:endParaRPr lang="es-ES_tradnl" sz="2400" smtClean="0"/>
          </a:p>
          <a:p>
            <a:pPr eaLnBrk="1" hangingPunct="1"/>
            <a:endParaRPr lang="es-ES_tradnl" sz="2400" smtClean="0"/>
          </a:p>
        </p:txBody>
      </p:sp>
      <p:sp>
        <p:nvSpPr>
          <p:cNvPr id="29698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787C1C5A-1009-424C-8C41-F5E92C0D7655}" type="slidenum">
              <a:rPr lang="es-ES" smtClean="0"/>
              <a:pPr/>
              <a:t>27</a:t>
            </a:fld>
            <a:endParaRPr lang="es-E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7772400" cy="685800"/>
          </a:xfrm>
        </p:spPr>
        <p:txBody>
          <a:bodyPr/>
          <a:lstStyle/>
          <a:p>
            <a:pPr eaLnBrk="1" hangingPunct="1"/>
            <a:r>
              <a:rPr lang="es-ES_tradnl" sz="3600" smtClean="0"/>
              <a:t>PLAN RECUPERABLE</a:t>
            </a:r>
            <a:endParaRPr lang="es-ES_tradnl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133600"/>
            <a:ext cx="8001000" cy="4114800"/>
          </a:xfrm>
        </p:spPr>
        <p:txBody>
          <a:bodyPr/>
          <a:lstStyle/>
          <a:p>
            <a:pPr eaLnBrk="1" hangingPunct="1"/>
            <a:r>
              <a:rPr lang="es-ES_tradnl" dirty="0" smtClean="0"/>
              <a:t>Un plan P es recuperable si ninguna transacción T de P se confirma antes de haberse confirmado todas las transacciones T’ que han escrito un elemento que T </a:t>
            </a:r>
            <a:r>
              <a:rPr lang="es-ES_tradnl" dirty="0" smtClean="0"/>
              <a:t>lee.</a:t>
            </a:r>
            <a:endParaRPr lang="es-ES_tradnl" dirty="0" smtClean="0"/>
          </a:p>
        </p:txBody>
      </p:sp>
      <p:sp>
        <p:nvSpPr>
          <p:cNvPr id="30722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2C464F84-3111-4FBE-B21E-7AE2072414CA}" type="slidenum">
              <a:rPr lang="es-ES" smtClean="0"/>
              <a:pPr/>
              <a:t>28</a:t>
            </a:fld>
            <a:endParaRPr lang="es-E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smtClean="0"/>
              <a:t>REVERSIÓN (ABORTO) EN CASCADA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Una transacción no confirmada tiene que revertirse porque leyó un elemento de una transacción fallida.</a:t>
            </a:r>
          </a:p>
          <a:p>
            <a:pPr eaLnBrk="1" hangingPunct="1"/>
            <a:r>
              <a:rPr lang="es-ES_tradnl" smtClean="0"/>
              <a:t>Un plan evita la reversión en cascada si toda transacción del plan sólo lee elementos escritos por transacciones confirmadas. </a:t>
            </a:r>
          </a:p>
          <a:p>
            <a:pPr eaLnBrk="1" hangingPunct="1"/>
            <a:endParaRPr lang="es-ES_tradnl" smtClean="0"/>
          </a:p>
        </p:txBody>
      </p:sp>
      <p:sp>
        <p:nvSpPr>
          <p:cNvPr id="31746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6591E93E-4AFE-4CD7-BE2C-4372545EA3F5}" type="slidenum">
              <a:rPr lang="es-ES" smtClean="0"/>
              <a:pPr/>
              <a:t>29</a:t>
            </a:fld>
            <a:endParaRPr lang="es-E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4000" smtClean="0"/>
              <a:t>CONCEPTOS BÁSICOS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133600"/>
            <a:ext cx="8229600" cy="4191000"/>
          </a:xfrm>
        </p:spPr>
        <p:txBody>
          <a:bodyPr/>
          <a:lstStyle/>
          <a:p>
            <a:pPr eaLnBrk="1" hangingPunct="1"/>
            <a:r>
              <a:rPr lang="es-ES_tradnl" sz="3600" smtClean="0"/>
              <a:t>Concurrencia intercalada</a:t>
            </a:r>
          </a:p>
        </p:txBody>
      </p:sp>
      <p:sp>
        <p:nvSpPr>
          <p:cNvPr id="5122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F732D290-12A6-44C1-8BB0-9C4FC490A027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533400" y="56388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1295400" y="3429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2514600" y="3429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>
            <a:off x="3962400" y="3505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>
            <a:off x="5562600" y="3505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>
            <a:off x="1295400" y="4267200"/>
            <a:ext cx="1219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25146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3962400" y="4267200"/>
            <a:ext cx="1600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5562600" y="5029200"/>
            <a:ext cx="1524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69342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1736725" y="308133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A</a:t>
            </a:r>
            <a:endParaRPr lang="es-ES"/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4708525" y="3233738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A</a:t>
            </a:r>
            <a:endParaRPr lang="es-ES"/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3108325" y="4300538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B</a:t>
            </a:r>
            <a:endParaRPr lang="es-ES"/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6156325" y="4376738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B</a:t>
            </a:r>
            <a:endParaRPr lang="es-ES"/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1203325" y="5976938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T1</a:t>
            </a:r>
            <a:endParaRPr lang="es-ES"/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6842125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6918325" y="5748338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T2</a:t>
            </a:r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685800"/>
            <a:ext cx="7793037" cy="1143000"/>
          </a:xfrm>
        </p:spPr>
        <p:txBody>
          <a:bodyPr/>
          <a:lstStyle/>
          <a:p>
            <a:pPr eaLnBrk="1" hangingPunct="1"/>
            <a:r>
              <a:rPr lang="es-ES_tradnl" smtClean="0"/>
              <a:t>PLAN ESTRICTO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82688" y="22098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>   Las transacciones no pueden leer ni escribir un elemento X en tanto no se hay confirmado (o abortado) la última transacción que escribió X.</a:t>
            </a:r>
          </a:p>
          <a:p>
            <a:pPr eaLnBrk="1" hangingPunct="1"/>
            <a:endParaRPr lang="es-ES_tradnl" smtClean="0"/>
          </a:p>
        </p:txBody>
      </p:sp>
      <p:sp>
        <p:nvSpPr>
          <p:cNvPr id="32770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B34BE3A8-C28A-41D8-A673-385818207067}" type="slidenum">
              <a:rPr lang="es-ES" smtClean="0"/>
              <a:pPr/>
              <a:t>30</a:t>
            </a:fld>
            <a:endParaRPr lang="es-E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SERIABILIDAD DE LOS PLANES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Planes</a:t>
            </a:r>
          </a:p>
          <a:p>
            <a:pPr lvl="1" eaLnBrk="1" hangingPunct="1"/>
            <a:r>
              <a:rPr lang="es-ES_tradnl" dirty="0" smtClean="0"/>
              <a:t>en serie</a:t>
            </a:r>
          </a:p>
          <a:p>
            <a:pPr lvl="1" eaLnBrk="1" hangingPunct="1"/>
            <a:r>
              <a:rPr lang="es-ES_tradnl" dirty="0" smtClean="0"/>
              <a:t>no en serie</a:t>
            </a:r>
          </a:p>
          <a:p>
            <a:pPr lvl="1" eaLnBrk="1" hangingPunct="1"/>
            <a:r>
              <a:rPr lang="es-ES_tradnl" dirty="0" err="1" smtClean="0"/>
              <a:t>seriables</a:t>
            </a:r>
            <a:r>
              <a:rPr lang="es-ES_tradnl" dirty="0" smtClean="0"/>
              <a:t> por conflictos</a:t>
            </a:r>
          </a:p>
          <a:p>
            <a:pPr eaLnBrk="1" hangingPunct="1"/>
            <a:r>
              <a:rPr lang="es-ES_tradnl" dirty="0" smtClean="0"/>
              <a:t>Planes equivalentes</a:t>
            </a:r>
          </a:p>
          <a:p>
            <a:pPr lvl="1" eaLnBrk="1" hangingPunct="1"/>
            <a:r>
              <a:rPr lang="es-ES_tradnl" dirty="0" smtClean="0"/>
              <a:t>equivalencia por conflictos</a:t>
            </a:r>
          </a:p>
          <a:p>
            <a:pPr lvl="1" eaLnBrk="1" hangingPunct="1"/>
            <a:r>
              <a:rPr lang="es-ES_tradnl" dirty="0" smtClean="0"/>
              <a:t>equivalencia de vistas</a:t>
            </a:r>
          </a:p>
          <a:p>
            <a:pPr eaLnBrk="1" hangingPunct="1"/>
            <a:endParaRPr lang="es-ES_tradnl" dirty="0" smtClean="0"/>
          </a:p>
        </p:txBody>
      </p:sp>
      <p:sp>
        <p:nvSpPr>
          <p:cNvPr id="33794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46DB5AD1-0014-4A0C-A135-B2820CB484DD}" type="slidenum">
              <a:rPr lang="es-ES" smtClean="0"/>
              <a:pPr/>
              <a:t>31</a:t>
            </a:fld>
            <a:endParaRPr lang="es-E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Schedule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000" smtClean="0"/>
              <a:t>Serial: las acciones consisten de todas las operaciones de una transacción seguidas de las de otra transacción sin mezclarlas. Asegura la consistencia.</a:t>
            </a:r>
          </a:p>
          <a:p>
            <a:pPr eaLnBrk="1" hangingPunct="1">
              <a:lnSpc>
                <a:spcPct val="90000"/>
              </a:lnSpc>
            </a:pPr>
            <a:endParaRPr lang="es-ES" sz="2000" smtClean="0"/>
          </a:p>
          <a:p>
            <a:pPr eaLnBrk="1" hangingPunct="1">
              <a:lnSpc>
                <a:spcPct val="90000"/>
              </a:lnSpc>
            </a:pPr>
            <a:r>
              <a:rPr lang="es-ES" sz="2000" smtClean="0"/>
              <a:t>Serializable (no en serie): las acciones se disponen siempre y cuando mantenga el mismo estado que uno serial. Se combinan las operaciones de diferentes transacciones a menos que involucren al mismo elemento y al menos una de ellas sea escritura, en este caso es necesario verificar que no existan ciclos en el grafo.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600" smtClean="0"/>
              <a:t>PRUEBA DE SERIABILIDAD POR CONFLICTOS DE UN PLAN P</a:t>
            </a:r>
            <a:endParaRPr lang="es-ES_tradnl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marL="609600" indent="-609600" algn="just" eaLnBrk="1" hangingPunct="1">
              <a:buSzPct val="120000"/>
              <a:buFont typeface="Wingdings" pitchFamily="2" charset="2"/>
              <a:buAutoNum type="arabicParenBoth"/>
            </a:pPr>
            <a:endParaRPr lang="es-ES" smtClean="0"/>
          </a:p>
          <a:p>
            <a:pPr marL="609600" indent="-609600" algn="just" eaLnBrk="1" hangingPunct="1">
              <a:buSzPct val="120000"/>
              <a:buFont typeface="Wingdings" pitchFamily="2" charset="2"/>
              <a:buAutoNum type="arabicParenBoth"/>
            </a:pPr>
            <a:r>
              <a:rPr lang="es-ES" smtClean="0"/>
              <a:t> </a:t>
            </a:r>
          </a:p>
          <a:p>
            <a:pPr marL="609600" indent="-609600" algn="just" eaLnBrk="1" hangingPunct="1">
              <a:buSzPct val="120000"/>
              <a:buFont typeface="Wingdings" pitchFamily="2" charset="2"/>
              <a:buNone/>
            </a:pPr>
            <a:r>
              <a:rPr lang="es-ES" smtClean="0"/>
              <a:t>     Para cada transacción Ti que participa en el plan P </a:t>
            </a:r>
          </a:p>
          <a:p>
            <a:pPr marL="609600" indent="-609600" algn="just" eaLnBrk="1" hangingPunct="1">
              <a:buSzPct val="85000"/>
            </a:pPr>
            <a:r>
              <a:rPr lang="es-ES" smtClean="0">
                <a:solidFill>
                  <a:schemeClr val="hlink"/>
                </a:solidFill>
              </a:rPr>
              <a:t>crear un nodo rotulado Ti en el grafo de precedencia;</a:t>
            </a:r>
          </a:p>
        </p:txBody>
      </p:sp>
      <p:sp>
        <p:nvSpPr>
          <p:cNvPr id="35842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1B90B112-ED39-47CD-AC9D-BF42CFC6EB1E}" type="slidenum">
              <a:rPr lang="es-ES" smtClean="0"/>
              <a:pPr/>
              <a:t>33</a:t>
            </a:fld>
            <a:endParaRPr lang="es-E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3690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z="4000" dirty="0" smtClean="0"/>
              <a:t>Comprobación de la </a:t>
            </a:r>
            <a:r>
              <a:rPr lang="es-ES" sz="4000" dirty="0" err="1" smtClean="0"/>
              <a:t>secuencialidad</a:t>
            </a:r>
            <a:r>
              <a:rPr lang="es-ES" sz="4000" dirty="0" smtClean="0"/>
              <a:t> en cuanto a conflictos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 smtClean="0"/>
              <a:t>Se trata de controlar los siguientes problemas: Leer datos de una transacción que no haya hecho </a:t>
            </a:r>
            <a:r>
              <a:rPr lang="es-ES" sz="2400" dirty="0" err="1" smtClean="0"/>
              <a:t>commit</a:t>
            </a:r>
            <a:r>
              <a:rPr lang="es-ES" sz="2400" dirty="0" smtClean="0"/>
              <a:t>; evitar la actualización perdida (escribir sobre lo escrito); el mal uso de las operaciones.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 smtClean="0"/>
              <a:t>Las operaciones en conflicto son: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000" dirty="0" smtClean="0"/>
              <a:t>Escribir(q) de T1 con Leer(q) de T2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000" dirty="0" smtClean="0"/>
              <a:t>Leer(q) de T1 con Escribir(q) de T2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000" dirty="0" smtClean="0"/>
              <a:t>Escribir(q) de T1 con Escribir(q) de T2</a:t>
            </a:r>
          </a:p>
          <a:p>
            <a:pPr lvl="1" eaLnBrk="1" hangingPunct="1">
              <a:lnSpc>
                <a:spcPct val="80000"/>
              </a:lnSpc>
            </a:pPr>
            <a:endParaRPr lang="es-ES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2400" dirty="0" smtClean="0"/>
              <a:t>Si existe un arco T1 -&gt; T2 en el grafo de precedencia, entonces en toda planificación secuencial debe aparecer T1 antes de T2.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600" smtClean="0"/>
              <a:t>PRUEBA DE SERIABILIDAD POR CONFLICTOS DE UN PLAN (cont.)</a:t>
            </a:r>
            <a:endParaRPr lang="es-ES_tradnl" sz="400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 marL="685800" indent="-685800" eaLnBrk="1" hangingPunct="1">
              <a:buFont typeface="Wingdings" pitchFamily="2" charset="2"/>
              <a:buNone/>
            </a:pPr>
            <a:r>
              <a:rPr lang="es-ES" smtClean="0">
                <a:solidFill>
                  <a:schemeClr val="folHlink"/>
                </a:solidFill>
              </a:rPr>
              <a:t>(2)</a:t>
            </a:r>
            <a:r>
              <a:rPr lang="es-ES" smtClean="0"/>
              <a:t> </a:t>
            </a:r>
          </a:p>
          <a:p>
            <a:pPr marL="685800" indent="-685800" eaLnBrk="1" hangingPunct="1">
              <a:buFont typeface="Wingdings" pitchFamily="2" charset="2"/>
              <a:buNone/>
            </a:pPr>
            <a:r>
              <a:rPr lang="es-ES" smtClean="0"/>
              <a:t>     Para cada caso en P donde Ti ejecuta  una orden leer_elemento(X) antes</a:t>
            </a:r>
          </a:p>
          <a:p>
            <a:pPr marL="685800" indent="-685800" eaLnBrk="1" hangingPunct="1">
              <a:buFont typeface="Wingdings" pitchFamily="2" charset="2"/>
              <a:buNone/>
            </a:pPr>
            <a:r>
              <a:rPr lang="es-ES" smtClean="0"/>
              <a:t>     de que Tj ejecuta una orden escribir_elemento(X) </a:t>
            </a:r>
          </a:p>
          <a:p>
            <a:pPr marL="685800" indent="-685800" eaLnBrk="1" hangingPunct="1">
              <a:buSzPct val="85000"/>
            </a:pPr>
            <a:r>
              <a:rPr lang="es-ES" smtClean="0">
                <a:solidFill>
                  <a:schemeClr val="hlink"/>
                </a:solidFill>
              </a:rPr>
              <a:t>crear una arista ( Ti </a:t>
            </a:r>
            <a:r>
              <a:rPr lang="es-ES" smtClean="0">
                <a:solidFill>
                  <a:schemeClr val="hlink"/>
                </a:solidFill>
                <a:sym typeface="Symbol" pitchFamily="18" charset="2"/>
              </a:rPr>
              <a:t></a:t>
            </a:r>
            <a:r>
              <a:rPr lang="es-ES" smtClean="0">
                <a:solidFill>
                  <a:schemeClr val="hlink"/>
                </a:solidFill>
              </a:rPr>
              <a:t> Tj ) en el grafo de precedencia;</a:t>
            </a:r>
            <a:endParaRPr lang="es-ES_tradnl" smtClean="0">
              <a:solidFill>
                <a:schemeClr val="hlink"/>
              </a:solidFill>
            </a:endParaRPr>
          </a:p>
        </p:txBody>
      </p:sp>
      <p:sp>
        <p:nvSpPr>
          <p:cNvPr id="37890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9FD0D363-FEA4-4C0F-8612-45EEC0FC72DA}" type="slidenum">
              <a:rPr lang="es-ES" smtClean="0"/>
              <a:pPr/>
              <a:t>35</a:t>
            </a:fld>
            <a:endParaRPr lang="es-E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600" smtClean="0"/>
              <a:t>PRUEBA DE SERIABILIDAD POR CONFLICTOS DE UN PLAN (cont.)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905000"/>
            <a:ext cx="8382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smtClean="0">
                <a:solidFill>
                  <a:schemeClr val="folHlink"/>
                </a:solidFill>
              </a:rPr>
              <a:t>(3)</a:t>
            </a:r>
            <a:r>
              <a:rPr lang="es-ES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smtClean="0"/>
              <a:t>   Para cada caso en P donde Ti ejecuta escribir_elemento(X) antes de que Tj ejecuta leer_elemento(X)</a:t>
            </a:r>
          </a:p>
          <a:p>
            <a:pPr eaLnBrk="1" hangingPunct="1">
              <a:buSzPct val="85000"/>
            </a:pPr>
            <a:r>
              <a:rPr lang="es-ES" smtClean="0">
                <a:solidFill>
                  <a:schemeClr val="hlink"/>
                </a:solidFill>
              </a:rPr>
              <a:t>crear una arista ( Ti </a:t>
            </a:r>
            <a:r>
              <a:rPr lang="es-ES" smtClean="0">
                <a:solidFill>
                  <a:schemeClr val="hlink"/>
                </a:solidFill>
                <a:sym typeface="Symbol" pitchFamily="18" charset="2"/>
              </a:rPr>
              <a:t></a:t>
            </a:r>
            <a:r>
              <a:rPr lang="es-ES" smtClean="0">
                <a:solidFill>
                  <a:schemeClr val="hlink"/>
                </a:solidFill>
              </a:rPr>
              <a:t> Tj ) en el grafo de precedencia</a:t>
            </a:r>
            <a:r>
              <a:rPr lang="es-ES" sz="3600" smtClean="0">
                <a:solidFill>
                  <a:schemeClr val="hlink"/>
                </a:solidFill>
              </a:rPr>
              <a:t>;</a:t>
            </a:r>
          </a:p>
          <a:p>
            <a:pPr eaLnBrk="1" hangingPunct="1"/>
            <a:endParaRPr lang="es-ES_tradnl" sz="3600" smtClean="0"/>
          </a:p>
        </p:txBody>
      </p:sp>
      <p:sp>
        <p:nvSpPr>
          <p:cNvPr id="38914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54E9E94A-235A-4A7D-9688-E026017EA061}" type="slidenum">
              <a:rPr lang="es-ES" smtClean="0"/>
              <a:pPr/>
              <a:t>36</a:t>
            </a:fld>
            <a:endParaRPr lang="es-E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600" smtClean="0"/>
              <a:t>PRUEBA DE SERIABILIDAD POR CONFLICTOS DE UN PLAN (cont.)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smtClean="0">
                <a:solidFill>
                  <a:schemeClr val="folHlink"/>
                </a:solidFill>
              </a:rPr>
              <a:t>(4)</a:t>
            </a:r>
            <a:r>
              <a:rPr lang="es-ES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smtClean="0"/>
              <a:t>   Para cada caso en P donde Ti ejecuta una orden escribir_elemento(X) antes de que Tj ejecuta una orden escribir_elemento(X)</a:t>
            </a:r>
          </a:p>
          <a:p>
            <a:pPr eaLnBrk="1" hangingPunct="1">
              <a:buSzPct val="85000"/>
            </a:pPr>
            <a:r>
              <a:rPr lang="es-ES" smtClean="0">
                <a:solidFill>
                  <a:schemeClr val="hlink"/>
                </a:solidFill>
              </a:rPr>
              <a:t>crear una arista ( Ti </a:t>
            </a:r>
            <a:r>
              <a:rPr lang="es-ES" smtClean="0">
                <a:solidFill>
                  <a:schemeClr val="hlink"/>
                </a:solidFill>
                <a:sym typeface="Symbol" pitchFamily="18" charset="2"/>
              </a:rPr>
              <a:t></a:t>
            </a:r>
            <a:r>
              <a:rPr lang="es-ES" smtClean="0">
                <a:solidFill>
                  <a:schemeClr val="hlink"/>
                </a:solidFill>
              </a:rPr>
              <a:t> Tj ) en el grafo de precedencia</a:t>
            </a:r>
            <a:r>
              <a:rPr lang="es-ES" smtClean="0"/>
              <a:t>;</a:t>
            </a:r>
          </a:p>
          <a:p>
            <a:pPr eaLnBrk="1" hangingPunct="1"/>
            <a:endParaRPr lang="es-ES_tradnl" smtClean="0"/>
          </a:p>
        </p:txBody>
      </p:sp>
      <p:sp>
        <p:nvSpPr>
          <p:cNvPr id="39938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BDB4BA7B-4979-49EF-91E3-B569308D3AB0}" type="slidenum">
              <a:rPr lang="es-ES" smtClean="0"/>
              <a:pPr/>
              <a:t>37</a:t>
            </a:fld>
            <a:endParaRPr lang="es-E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600" smtClean="0"/>
              <a:t>PRUEBA DE SERIABILIDAD POR CONFLICTOS DE UN PLAN (cont.)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s-ES" smtClean="0"/>
          </a:p>
          <a:p>
            <a:pPr eaLnBrk="1" hangingPunct="1">
              <a:buFont typeface="Wingdings" pitchFamily="2" charset="2"/>
              <a:buNone/>
            </a:pPr>
            <a:r>
              <a:rPr lang="es-ES" smtClean="0">
                <a:solidFill>
                  <a:schemeClr val="folHlink"/>
                </a:solidFill>
              </a:rPr>
              <a:t>(5)</a:t>
            </a:r>
            <a:r>
              <a:rPr lang="es-ES" smtClean="0"/>
              <a:t> </a:t>
            </a:r>
          </a:p>
          <a:p>
            <a:pPr eaLnBrk="1" hangingPunct="1">
              <a:buSzPct val="85000"/>
            </a:pPr>
            <a:r>
              <a:rPr lang="es-ES" smtClean="0">
                <a:solidFill>
                  <a:schemeClr val="hlink"/>
                </a:solidFill>
              </a:rPr>
              <a:t>el plan P es seriable si y sólo si el grafo de precedencia no tiene ciclos;</a:t>
            </a:r>
            <a:endParaRPr lang="es-ES_tradnl" smtClean="0">
              <a:solidFill>
                <a:schemeClr val="hlink"/>
              </a:solidFill>
            </a:endParaRPr>
          </a:p>
          <a:p>
            <a:pPr eaLnBrk="1" hangingPunct="1"/>
            <a:endParaRPr lang="es-ES_tradnl" smtClean="0">
              <a:solidFill>
                <a:schemeClr val="hlink"/>
              </a:solidFill>
            </a:endParaRPr>
          </a:p>
        </p:txBody>
      </p:sp>
      <p:sp>
        <p:nvSpPr>
          <p:cNvPr id="40962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4240017D-841F-44BB-98EB-97DC54B03D27}" type="slidenum">
              <a:rPr lang="es-ES" smtClean="0"/>
              <a:pPr/>
              <a:t>38</a:t>
            </a:fld>
            <a:endParaRPr lang="es-E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smtClean="0"/>
              <a:t>PLANES EQUIVALENTES POR CONFLICTOS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Si el grafo de precedencia no tiene ciclos</a:t>
            </a:r>
            <a:r>
              <a:rPr lang="es-ES_tradnl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mtClean="0">
                <a:sym typeface="Symbol" pitchFamily="18" charset="2"/>
              </a:rPr>
              <a:t> </a:t>
            </a:r>
            <a:r>
              <a:rPr lang="es-ES_tradnl" smtClean="0"/>
              <a:t>Puede crearse de un plan en serie equivalente al plan no en serie.</a:t>
            </a:r>
          </a:p>
          <a:p>
            <a:pPr eaLnBrk="1" hangingPunct="1">
              <a:buFont typeface="Wingdings" pitchFamily="2" charset="2"/>
              <a:buNone/>
            </a:pPr>
            <a:endParaRPr lang="es-ES_tradnl" smtClean="0"/>
          </a:p>
        </p:txBody>
      </p:sp>
      <p:sp>
        <p:nvSpPr>
          <p:cNvPr id="41986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B9A00997-C88A-4162-833A-A86813726412}" type="slidenum">
              <a:rPr lang="es-ES" smtClean="0"/>
              <a:pPr/>
              <a:t>39</a:t>
            </a:fld>
            <a:endParaRPr lang="es-E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4000" smtClean="0"/>
              <a:t>CONCEPTOS BÁSICOS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133600"/>
            <a:ext cx="8229600" cy="4191000"/>
          </a:xfrm>
        </p:spPr>
        <p:txBody>
          <a:bodyPr/>
          <a:lstStyle/>
          <a:p>
            <a:pPr eaLnBrk="1" hangingPunct="1"/>
            <a:r>
              <a:rPr lang="es-ES_tradnl" sz="3600" smtClean="0"/>
              <a:t>Concurrencia simultanea</a:t>
            </a:r>
          </a:p>
        </p:txBody>
      </p:sp>
      <p:sp>
        <p:nvSpPr>
          <p:cNvPr id="6146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A298E409-BA6F-44D0-806D-5256057C07DD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533400" y="56388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295400" y="3429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6151" name="Line 13"/>
          <p:cNvSpPr>
            <a:spLocks noChangeShapeType="1"/>
          </p:cNvSpPr>
          <p:nvPr/>
        </p:nvSpPr>
        <p:spPr bwMode="auto">
          <a:xfrm>
            <a:off x="69342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6152" name="Text Box 14"/>
          <p:cNvSpPr txBox="1">
            <a:spLocks noChangeArrowheads="1"/>
          </p:cNvSpPr>
          <p:nvPr/>
        </p:nvSpPr>
        <p:spPr bwMode="auto">
          <a:xfrm>
            <a:off x="3733800" y="3048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C</a:t>
            </a:r>
            <a:endParaRPr lang="es-ES"/>
          </a:p>
        </p:txBody>
      </p:sp>
      <p:sp>
        <p:nvSpPr>
          <p:cNvPr id="6153" name="Text Box 15"/>
          <p:cNvSpPr txBox="1">
            <a:spLocks noChangeArrowheads="1"/>
          </p:cNvSpPr>
          <p:nvPr/>
        </p:nvSpPr>
        <p:spPr bwMode="auto">
          <a:xfrm>
            <a:off x="3810000" y="4114800"/>
            <a:ext cx="39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D</a:t>
            </a:r>
            <a:endParaRPr lang="es-ES"/>
          </a:p>
        </p:txBody>
      </p:sp>
      <p:sp>
        <p:nvSpPr>
          <p:cNvPr id="6154" name="Text Box 18"/>
          <p:cNvSpPr txBox="1">
            <a:spLocks noChangeArrowheads="1"/>
          </p:cNvSpPr>
          <p:nvPr/>
        </p:nvSpPr>
        <p:spPr bwMode="auto">
          <a:xfrm>
            <a:off x="1203325" y="5976938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T1</a:t>
            </a:r>
            <a:endParaRPr lang="es-ES"/>
          </a:p>
        </p:txBody>
      </p:sp>
      <p:sp>
        <p:nvSpPr>
          <p:cNvPr id="6155" name="Text Box 19"/>
          <p:cNvSpPr txBox="1">
            <a:spLocks noChangeArrowheads="1"/>
          </p:cNvSpPr>
          <p:nvPr/>
        </p:nvSpPr>
        <p:spPr bwMode="auto">
          <a:xfrm>
            <a:off x="6842125" y="5943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6156" name="Text Box 20"/>
          <p:cNvSpPr txBox="1">
            <a:spLocks noChangeArrowheads="1"/>
          </p:cNvSpPr>
          <p:nvPr/>
        </p:nvSpPr>
        <p:spPr bwMode="auto">
          <a:xfrm>
            <a:off x="6918325" y="5748338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/>
              <a:t>T2</a:t>
            </a:r>
            <a:endParaRPr lang="es-ES"/>
          </a:p>
        </p:txBody>
      </p:sp>
      <p:sp>
        <p:nvSpPr>
          <p:cNvPr id="6157" name="Line 21"/>
          <p:cNvSpPr>
            <a:spLocks noChangeShapeType="1"/>
          </p:cNvSpPr>
          <p:nvPr/>
        </p:nvSpPr>
        <p:spPr bwMode="auto">
          <a:xfrm>
            <a:off x="1295400" y="4876800"/>
            <a:ext cx="5715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6158" name="Line 22"/>
          <p:cNvSpPr>
            <a:spLocks noChangeShapeType="1"/>
          </p:cNvSpPr>
          <p:nvPr/>
        </p:nvSpPr>
        <p:spPr bwMode="auto">
          <a:xfrm>
            <a:off x="1219200" y="3962400"/>
            <a:ext cx="5715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UY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Dadas las siguientes transacciones concurrentes, indique un plan </a:t>
            </a:r>
            <a:r>
              <a:rPr lang="es-ES" dirty="0" err="1" smtClean="0"/>
              <a:t>serializable</a:t>
            </a:r>
            <a:r>
              <a:rPr lang="es-ES" dirty="0" smtClean="0"/>
              <a:t> en cuanto a conflictos:</a:t>
            </a:r>
          </a:p>
          <a:p>
            <a:pPr marL="514350" indent="-514350">
              <a:buFont typeface="+mj-lt"/>
              <a:buAutoNum type="alphaUcPeriod"/>
            </a:pPr>
            <a:r>
              <a:rPr lang="es-ES" dirty="0" smtClean="0"/>
              <a:t>Transacciones: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L(Y), E(X), E(Y), C1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L(X), L(Y), C2</a:t>
            </a:r>
          </a:p>
          <a:p>
            <a:pPr marL="514350" indent="-514350">
              <a:buFont typeface="+mj-lt"/>
              <a:buAutoNum type="alphaUcPeriod"/>
            </a:pPr>
            <a:r>
              <a:rPr lang="es-ES" dirty="0" smtClean="0"/>
              <a:t>Transacciones: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L(Y), E(X), E(Y), L(Z), C1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L(X), L(Z), E(Z), L(Y), C2</a:t>
            </a:r>
          </a:p>
          <a:p>
            <a:pPr marL="514350" indent="-514350">
              <a:buFont typeface="+mj-lt"/>
              <a:buAutoNum type="alphaUcPeriod"/>
            </a:pPr>
            <a:r>
              <a:rPr lang="es-ES" dirty="0" smtClean="0"/>
              <a:t>Transacciones: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L(Y), E(Y), L(Z), E(Z), C1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L(Z), E(Z), L(Y), E(Y), C2</a:t>
            </a:r>
          </a:p>
          <a:p>
            <a:pPr marL="880110" lvl="1" indent="-514350">
              <a:buFont typeface="+mj-lt"/>
              <a:buAutoNum type="arabicPeriod"/>
            </a:pPr>
            <a:endParaRPr lang="es-ES" dirty="0" smtClean="0"/>
          </a:p>
          <a:p>
            <a:pPr marL="560070" indent="-514350">
              <a:buFont typeface="+mj-lt"/>
              <a:buAutoNum type="alphaUcPeriod"/>
            </a:pPr>
            <a:endParaRPr lang="es-UY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5D96D17-6811-42A4-A0BE-A6179B8AE2B1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sz="3600" dirty="0" smtClean="0"/>
              <a:t>equivalentes</a:t>
            </a:r>
            <a:endParaRPr lang="es-ES_tradnl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_tradnl" dirty="0" smtClean="0"/>
          </a:p>
          <a:p>
            <a:r>
              <a:rPr lang="es-ES_tradnl" dirty="0" smtClean="0"/>
              <a:t>equivalencia por </a:t>
            </a:r>
            <a:r>
              <a:rPr lang="es-ES_tradnl" dirty="0" smtClean="0"/>
              <a:t>conflictos</a:t>
            </a:r>
          </a:p>
          <a:p>
            <a:pPr lvl="1"/>
            <a:r>
              <a:rPr lang="es-ES_tradnl" dirty="0" smtClean="0"/>
              <a:t>S</a:t>
            </a:r>
            <a:r>
              <a:rPr lang="es-ES" dirty="0" smtClean="0"/>
              <a:t>i una planificación P se puede transformar en </a:t>
            </a:r>
            <a:r>
              <a:rPr lang="es-ES" dirty="0" smtClean="0"/>
              <a:t>otra P</a:t>
            </a:r>
            <a:r>
              <a:rPr lang="es-ES" dirty="0" smtClean="0"/>
              <a:t>′ por medio de una serie de intercambios de </a:t>
            </a:r>
            <a:r>
              <a:rPr lang="es-ES" dirty="0" smtClean="0"/>
              <a:t> instrucciones no </a:t>
            </a:r>
            <a:r>
              <a:rPr lang="es-ES" dirty="0" smtClean="0"/>
              <a:t>conflictivas, se dice que P y P′ son </a:t>
            </a:r>
            <a:r>
              <a:rPr lang="es-ES" b="1" dirty="0" smtClean="0"/>
              <a:t>equivalentes en </a:t>
            </a:r>
            <a:r>
              <a:rPr lang="es-ES" b="1" dirty="0" smtClean="0"/>
              <a:t>cuanto a conflictos.</a:t>
            </a:r>
            <a:endParaRPr lang="es-ES_tradnl" dirty="0" smtClean="0"/>
          </a:p>
          <a:p>
            <a:pPr lvl="1"/>
            <a:endParaRPr lang="es-ES_tradnl" dirty="0" smtClean="0"/>
          </a:p>
          <a:p>
            <a:r>
              <a:rPr lang="es-ES_tradnl" dirty="0" smtClean="0"/>
              <a:t>equivalencia de </a:t>
            </a:r>
            <a:r>
              <a:rPr lang="es-ES_tradnl" dirty="0" smtClean="0"/>
              <a:t>vistas</a:t>
            </a:r>
          </a:p>
          <a:p>
            <a:pPr lvl="1"/>
            <a:r>
              <a:rPr lang="es-ES" dirty="0" smtClean="0"/>
              <a:t>Es posible encontrar dos planificaciones que produzcan</a:t>
            </a:r>
          </a:p>
          <a:p>
            <a:pPr lvl="1"/>
            <a:r>
              <a:rPr lang="es-ES" dirty="0" smtClean="0"/>
              <a:t>el mismo resultado y que no sean equivalentes</a:t>
            </a:r>
          </a:p>
          <a:p>
            <a:pPr lvl="1"/>
            <a:r>
              <a:rPr lang="es-ES" dirty="0" smtClean="0"/>
              <a:t>en cuanto a conflictos.</a:t>
            </a:r>
            <a:endParaRPr lang="es-ES_tradnl" dirty="0" smtClean="0"/>
          </a:p>
        </p:txBody>
      </p:sp>
      <p:sp>
        <p:nvSpPr>
          <p:cNvPr id="44034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8120B795-56C0-457C-A779-1E5E681E27C7}" type="slidenum">
              <a:rPr lang="es-ES" smtClean="0"/>
              <a:pPr/>
              <a:t>41</a:t>
            </a:fld>
            <a:endParaRPr lang="es-E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los valores </a:t>
            </a:r>
            <a:r>
              <a:rPr lang="es-ES_tradnl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iniciales</a:t>
            </a:r>
            <a:r>
              <a:rPr lang="es-ES_tradnl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son: X=90, Y=90, N=3, M=2. Determine los valores finales de X e Y para las siguientes planificaciones.</a:t>
            </a:r>
            <a:endParaRPr lang="es-UY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endParaRPr lang="es-ES_tradnl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_tradnl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Dibuje los grafos de precedencia para las siguientes planificaciones. Indique si son </a:t>
            </a:r>
            <a:r>
              <a:rPr lang="es-ES_tradnl" sz="28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serializables</a:t>
            </a:r>
            <a:r>
              <a:rPr lang="es-ES_tradnl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Justifique su respuesta.</a:t>
            </a:r>
            <a:endParaRPr lang="es-UY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UY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5D96D17-6811-42A4-A0BE-A6179B8AE2B1}" type="slidenum">
              <a:rPr lang="es-ES" smtClean="0"/>
              <a:pPr>
                <a:defRPr/>
              </a:pPr>
              <a:t>42</a:t>
            </a:fld>
            <a:endParaRPr lang="es-E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UY" dirty="0"/>
          </a:p>
        </p:txBody>
      </p:sp>
      <p:pic>
        <p:nvPicPr>
          <p:cNvPr id="5" name="4 Marcador de contenido" descr="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2000240"/>
            <a:ext cx="3241993" cy="4447445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5D96D17-6811-42A4-A0BE-A6179B8AE2B1}" type="slidenum">
              <a:rPr lang="es-ES" smtClean="0"/>
              <a:pPr>
                <a:defRPr/>
              </a:pPr>
              <a:t>43</a:t>
            </a:fld>
            <a:endParaRPr lang="es-ES"/>
          </a:p>
        </p:txBody>
      </p:sp>
      <p:pic>
        <p:nvPicPr>
          <p:cNvPr id="6" name="5 Imagen" descr="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2071679"/>
            <a:ext cx="4055805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4C1F13-1F89-46A1-A8BE-46AACD393CB6}" type="slidenum">
              <a:rPr lang="es-ES" smtClean="0"/>
              <a:pPr/>
              <a:t>44</a:t>
            </a:fld>
            <a:endParaRPr lang="es-E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TÉCNICAS DE CONTROL DE CONCURRENCIA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BLOQUEOS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56E63E7-3A4F-4271-A587-025E62103E68}" type="slidenum">
              <a:rPr lang="es-ES" smtClean="0"/>
              <a:pPr/>
              <a:t>45</a:t>
            </a:fld>
            <a:endParaRPr lang="es-E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Técnicas de control de concurrencia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16113"/>
            <a:ext cx="7772400" cy="4216400"/>
          </a:xfrm>
        </p:spPr>
        <p:txBody>
          <a:bodyPr/>
          <a:lstStyle/>
          <a:p>
            <a:pPr eaLnBrk="1" hangingPunct="1"/>
            <a:r>
              <a:rPr lang="es-ES_tradnl" smtClean="0"/>
              <a:t>Técnicas de bloqueo.</a:t>
            </a:r>
          </a:p>
          <a:p>
            <a:pPr lvl="1" eaLnBrk="1" hangingPunct="1"/>
            <a:r>
              <a:rPr lang="es-ES_tradnl" smtClean="0"/>
              <a:t>Protocolo de bloqueo de dos fases </a:t>
            </a:r>
          </a:p>
          <a:p>
            <a:pPr lvl="1" eaLnBrk="1" hangingPunct="1"/>
            <a:r>
              <a:rPr lang="es-ES_tradnl" smtClean="0"/>
              <a:t>Protocolos basados en grafos</a:t>
            </a:r>
          </a:p>
          <a:p>
            <a:pPr eaLnBrk="1" hangingPunct="1"/>
            <a:endParaRPr lang="es-ES_tradnl" sz="2800" smtClean="0"/>
          </a:p>
          <a:p>
            <a:pPr eaLnBrk="1" hangingPunct="1"/>
            <a:r>
              <a:rPr lang="es-ES_tradnl" smtClean="0"/>
              <a:t>Marcas de tiempo.</a:t>
            </a:r>
          </a:p>
          <a:p>
            <a:pPr lvl="1" eaLnBrk="1" hangingPunct="1"/>
            <a:r>
              <a:rPr lang="es-ES_tradnl" smtClean="0"/>
              <a:t>Protocolo de ordenación por marcas de tiempo</a:t>
            </a:r>
          </a:p>
          <a:p>
            <a:pPr lvl="1" eaLnBrk="1" hangingPunct="1"/>
            <a:r>
              <a:rPr lang="es-ES_tradnl" smtClean="0"/>
              <a:t>Regla de escritura de Thomas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B1DB29C-BAE3-4661-A99F-262E7EBB11A3}" type="slidenum">
              <a:rPr lang="es-ES" smtClean="0"/>
              <a:pPr/>
              <a:t>46</a:t>
            </a:fld>
            <a:endParaRPr lang="es-E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Técnicas de bloqueo.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Bloqueos:</a:t>
            </a:r>
          </a:p>
          <a:p>
            <a:pPr lvl="1" eaLnBrk="1" hangingPunct="1"/>
            <a:r>
              <a:rPr lang="es-ES_tradnl" smtClean="0"/>
              <a:t>Compartidos: puede leer el elemento pero no lo puede escribir</a:t>
            </a:r>
            <a:r>
              <a:rPr lang="es-ES" smtClean="0"/>
              <a:t>.</a:t>
            </a:r>
          </a:p>
          <a:p>
            <a:pPr lvl="1" eaLnBrk="1" hangingPunct="1"/>
            <a:endParaRPr lang="es-ES_tradnl" smtClean="0"/>
          </a:p>
          <a:p>
            <a:pPr lvl="1" eaLnBrk="1" hangingPunct="1"/>
            <a:r>
              <a:rPr lang="es-ES_tradnl" smtClean="0"/>
              <a:t>Exclusivos: puede tanto leer como escribir el elemento.</a:t>
            </a:r>
            <a:r>
              <a:rPr lang="es-ES" smtClean="0"/>
              <a:t> </a:t>
            </a:r>
            <a:endParaRPr lang="es-ES_trad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45D562-E6D1-40E8-9B59-D8A107A72B62}" type="slidenum">
              <a:rPr lang="es-ES" smtClean="0"/>
              <a:pPr/>
              <a:t>47</a:t>
            </a:fld>
            <a:endParaRPr lang="es-E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Técnicas de bloqueo.</a:t>
            </a:r>
            <a:endParaRPr lang="es-E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93000" cy="4114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ES" sz="2800" smtClean="0"/>
              <a:t>Matriz de compatibilidad de bloqueos</a:t>
            </a:r>
            <a:endParaRPr lang="es-ES" sz="2800" b="1" u="sng" smtClean="0"/>
          </a:p>
          <a:p>
            <a:pPr eaLnBrk="1" hangingPunct="1">
              <a:buFont typeface="Wingdings" pitchFamily="2" charset="2"/>
              <a:buNone/>
            </a:pPr>
            <a:endParaRPr lang="es-ES" sz="2800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2197100" y="3068638"/>
            <a:ext cx="13177838" cy="1943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Bloqueos en el uso de transacciones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s-ES" sz="2400" smtClean="0"/>
              <a:t>Los bloqueos se usan para evitar que diferentes transacciones accedan a los datos en el mismo instante de tiempo. Cuando se accede se genera un bloqueo sobre los datos en cuestión (filas, clave, tablas, base), en donde a menor nivel de bloqueo mayor podrá ser la concurrencia.</a:t>
            </a:r>
          </a:p>
          <a:p>
            <a:pPr algn="just" eaLnBrk="1" hangingPunct="1">
              <a:buFont typeface="Wingdings" pitchFamily="2" charset="2"/>
              <a:buNone/>
            </a:pPr>
            <a:endParaRPr lang="es-ES" sz="2400" smtClean="0"/>
          </a:p>
          <a:p>
            <a:pPr algn="just" eaLnBrk="1" hangingPunct="1">
              <a:buFont typeface="Wingdings" pitchFamily="2" charset="2"/>
              <a:buNone/>
            </a:pPr>
            <a:r>
              <a:rPr lang="es-ES" sz="2400" smtClean="0"/>
              <a:t>El bloqueo se permite si no existe otra transacción con bloqueo que implique conflicto y si no hay otra transacción previa esperando el bloqueo.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Bloqueo en el uso de transacciones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sz="2400" smtClean="0"/>
              <a:t>Modos:</a:t>
            </a:r>
          </a:p>
          <a:p>
            <a:pPr lvl="1" eaLnBrk="1" hangingPunct="1"/>
            <a:r>
              <a:rPr lang="es-ES" sz="2000" smtClean="0"/>
              <a:t>Compartido, se utiliza para operaciones de lectura. Permite que transacciones concurrentes accedan al mismo recurso simultáneamente, pero ninguna de ellas puede modificar los datos.</a:t>
            </a:r>
          </a:p>
          <a:p>
            <a:pPr lvl="1" eaLnBrk="1" hangingPunct="1"/>
            <a:r>
              <a:rPr lang="es-ES" sz="2000" smtClean="0"/>
              <a:t>Exclusivo, se utiliza cuando se van a realizar operaciones de actualización, inserción o eliminación. Ninguna otra transacción puede acceder a los datos bloqueados.</a:t>
            </a:r>
          </a:p>
          <a:p>
            <a:pPr lvl="1" eaLnBrk="1" hangingPunct="1"/>
            <a:r>
              <a:rPr lang="es-ES" sz="2000" smtClean="0"/>
              <a:t>Esquema, se utiliza cuando se ejecuta una operación que genera un cambio sobre el esquema de una tabla.</a:t>
            </a:r>
          </a:p>
          <a:p>
            <a:pPr lvl="1" eaLnBrk="1" hangingPunct="1"/>
            <a:r>
              <a:rPr lang="es-ES" sz="2000" smtClean="0"/>
              <a:t>Actualización masiva, se utiliza al copiar masivamente datos a una tabla.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4000" smtClean="0"/>
              <a:t>CONCEPTOS BÁSICOS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133600"/>
            <a:ext cx="8229600" cy="4191000"/>
          </a:xfrm>
        </p:spPr>
        <p:txBody>
          <a:bodyPr/>
          <a:lstStyle/>
          <a:p>
            <a:pPr eaLnBrk="1" hangingPunct="1"/>
            <a:r>
              <a:rPr lang="es-ES_tradnl" smtClean="0"/>
              <a:t>Operaciones de lectura y escritura:</a:t>
            </a:r>
          </a:p>
          <a:p>
            <a:pPr lvl="1" eaLnBrk="1" hangingPunct="1"/>
            <a:r>
              <a:rPr lang="es-ES_tradnl" smtClean="0">
                <a:solidFill>
                  <a:schemeClr val="hlink"/>
                </a:solidFill>
              </a:rPr>
              <a:t>Leer_elemento(X)</a:t>
            </a:r>
            <a:r>
              <a:rPr lang="es-ES_tradnl" smtClean="0"/>
              <a:t>: Lee un elemento de la base de datos llamado X y lo coloca en una variable de programa (que suponemos también se llama X).</a:t>
            </a:r>
          </a:p>
          <a:p>
            <a:pPr lvl="1" eaLnBrk="1" hangingPunct="1"/>
            <a:r>
              <a:rPr lang="es-ES_tradnl" smtClean="0">
                <a:solidFill>
                  <a:schemeClr val="hlink"/>
                </a:solidFill>
              </a:rPr>
              <a:t>Escribir_elemento(X)</a:t>
            </a:r>
            <a:r>
              <a:rPr lang="es-ES_tradnl" smtClean="0"/>
              <a:t>: Escribe el valor de la variable de programa X en el elemento de la base de datos llamado X.</a:t>
            </a:r>
          </a:p>
        </p:txBody>
      </p:sp>
      <p:sp>
        <p:nvSpPr>
          <p:cNvPr id="7170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7C48EF86-E32D-4C84-B999-9F35ACADA318}" type="slidenum">
              <a:rPr lang="es-ES" smtClean="0"/>
              <a:pPr/>
              <a:t>5</a:t>
            </a:fld>
            <a:endParaRPr lang="es-E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9951BE-2345-437C-A660-8F09162411FC}" type="slidenum">
              <a:rPr lang="es-ES" smtClean="0"/>
              <a:pPr/>
              <a:t>50</a:t>
            </a:fld>
            <a:endParaRPr lang="es-ES" smtClean="0"/>
          </a:p>
        </p:txBody>
      </p:sp>
      <p:graphicFrame>
        <p:nvGraphicFramePr>
          <p:cNvPr id="35922" name="Group 82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2295525"/>
                <a:gridCol w="2447925"/>
                <a:gridCol w="4400550"/>
              </a:tblGrid>
              <a:tr h="10223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T1</a:t>
                      </a:r>
                      <a:endParaRPr kumimoji="0" lang="es-ES_tradnl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T2</a:t>
                      </a:r>
                      <a:endParaRPr kumimoji="0" lang="es-ES_tradnl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Gestor de control de concurrencia</a:t>
                      </a:r>
                      <a:endParaRPr kumimoji="0" lang="es-ES_tradnl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Bloquear-X (B)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Leer (B)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B:= B – 10.000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Escribir (B)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Desbloquear (B)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Bloquear-X (A)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Leer (A)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A:= A + 10.000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Escribir (A)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Desbloquear (A)</a:t>
                      </a: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Bloquear-C (A)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Leer (A)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Desbloquear (A)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Bloquear-C (B)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Leer (B)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Desbloquear (B)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Visualizar (A + B)</a:t>
                      </a: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Conceder-X (B,T1)</a:t>
                      </a: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Conceder-C (A,T2)</a:t>
                      </a: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Conceder-C (B,T2)</a:t>
                      </a: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cs typeface="Times New Roman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2413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Conceder-X (A,T2)</a:t>
                      </a:r>
                      <a:endParaRPr kumimoji="0" lang="es-ES_trad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7E9BD80-6905-426A-B83E-1E226C3C21AE}" type="slidenum">
              <a:rPr lang="es-ES" smtClean="0"/>
              <a:pPr/>
              <a:t>51</a:t>
            </a:fld>
            <a:endParaRPr lang="es-E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Técnicas de bloqueo.</a:t>
            </a:r>
            <a:endParaRPr lang="es-ES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8313" y="2060575"/>
            <a:ext cx="4103687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b="1"/>
              <a:t>T1: </a:t>
            </a:r>
          </a:p>
          <a:p>
            <a:r>
              <a:rPr lang="es-ES_tradnl" b="1"/>
              <a:t>	bloquear-X(B);</a:t>
            </a:r>
          </a:p>
          <a:p>
            <a:r>
              <a:rPr lang="es-ES_tradnl" b="1"/>
              <a:t>	leer (B);</a:t>
            </a:r>
            <a:endParaRPr lang="es-ES_tradnl"/>
          </a:p>
          <a:p>
            <a:r>
              <a:rPr lang="es-ES_tradnl"/>
              <a:t>	</a:t>
            </a:r>
            <a:r>
              <a:rPr lang="es-ES_tradnl" b="1"/>
              <a:t>B:= B – 10.000</a:t>
            </a:r>
          </a:p>
          <a:p>
            <a:r>
              <a:rPr lang="es-ES_tradnl" b="1"/>
              <a:t>	escribir (B);</a:t>
            </a:r>
          </a:p>
          <a:p>
            <a:r>
              <a:rPr lang="es-ES_tradnl" b="1"/>
              <a:t>	desbloquear (B);</a:t>
            </a:r>
          </a:p>
          <a:p>
            <a:r>
              <a:rPr lang="es-ES_tradnl" b="1"/>
              <a:t>	bloquear-X (A);</a:t>
            </a:r>
          </a:p>
          <a:p>
            <a:r>
              <a:rPr lang="es-ES_tradnl" b="1"/>
              <a:t>	leer (A);</a:t>
            </a:r>
          </a:p>
          <a:p>
            <a:r>
              <a:rPr lang="es-ES_tradnl" b="1"/>
              <a:t>	A:= A + 10.000;</a:t>
            </a:r>
          </a:p>
          <a:p>
            <a:r>
              <a:rPr lang="es-ES_tradnl" b="1"/>
              <a:t>	escribir (A);</a:t>
            </a:r>
          </a:p>
          <a:p>
            <a:r>
              <a:rPr lang="es-ES_tradnl" b="1"/>
              <a:t>	desbloquear (A).</a:t>
            </a:r>
            <a:endParaRPr lang="es-ES" b="1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572000" y="2060575"/>
            <a:ext cx="3865563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b="1"/>
              <a:t>T2: </a:t>
            </a:r>
          </a:p>
          <a:p>
            <a:r>
              <a:rPr lang="es-ES_tradnl" b="1"/>
              <a:t>	bloquear-C (A);</a:t>
            </a:r>
          </a:p>
          <a:p>
            <a:r>
              <a:rPr lang="es-ES_tradnl" b="1"/>
              <a:t>	leer (A);</a:t>
            </a:r>
          </a:p>
          <a:p>
            <a:r>
              <a:rPr lang="es-ES_tradnl" b="1"/>
              <a:t>	desbloquear (A);</a:t>
            </a:r>
          </a:p>
          <a:p>
            <a:r>
              <a:rPr lang="es-ES_tradnl" b="1"/>
              <a:t>	bloquear-C (B);</a:t>
            </a:r>
          </a:p>
          <a:p>
            <a:r>
              <a:rPr lang="es-ES_tradnl" b="1"/>
              <a:t>	leer (B);</a:t>
            </a:r>
          </a:p>
          <a:p>
            <a:r>
              <a:rPr lang="es-ES_tradnl" b="1"/>
              <a:t>	desbloquear (B);</a:t>
            </a:r>
          </a:p>
          <a:p>
            <a:r>
              <a:rPr lang="es-ES_tradnl" b="1"/>
              <a:t>	visualizar (A + B).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Ejercicio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Establecer los bloqueos necesarios en </a:t>
            </a:r>
            <a:r>
              <a:rPr lang="es-ES" dirty="0" smtClean="0"/>
              <a:t>el siguiente ejemplo:</a:t>
            </a:r>
          </a:p>
          <a:p>
            <a:pPr eaLnBrk="1" hangingPunct="1"/>
            <a:endParaRPr lang="es-E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L(Y), E(X), E(Y), L(Z), C1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dirty="0" smtClean="0"/>
              <a:t>L(X), L(Z), E(Z), L(Y), C2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Métodos de bloqueo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eaLnBrk="1" hangingPunct="1"/>
            <a:r>
              <a:rPr lang="es-ES_tradnl" smtClean="0"/>
              <a:t>Básico. La transacción va bloqueando y desbloqueando los elementos a medida que los necesita.</a:t>
            </a:r>
          </a:p>
          <a:p>
            <a:pPr marL="914400" lvl="1" indent="-457200" eaLnBrk="1" hangingPunct="1"/>
            <a:endParaRPr lang="es-ES_tradnl" smtClean="0"/>
          </a:p>
          <a:p>
            <a:pPr marL="914400" lvl="1" indent="-457200" eaLnBrk="1" hangingPunct="1"/>
            <a:r>
              <a:rPr lang="es-ES_tradnl" smtClean="0"/>
              <a:t>Conservador. Se bloquean todos los elementos antes de comenzar con la transacción. (Puede provocar deadlock). </a:t>
            </a:r>
          </a:p>
          <a:p>
            <a:pPr marL="914400" lvl="1" indent="-457200" eaLnBrk="1" hangingPunct="1"/>
            <a:endParaRPr lang="es-ES_tradnl" smtClean="0"/>
          </a:p>
          <a:p>
            <a:pPr marL="914400" lvl="1" indent="-457200" eaLnBrk="1" hangingPunct="1"/>
            <a:r>
              <a:rPr lang="es-ES_tradnl" smtClean="0"/>
              <a:t>Estricto. No se liberan los bloqueos hasta que la transacción realice commit o rollback.</a:t>
            </a:r>
          </a:p>
          <a:p>
            <a:pPr marL="533400" indent="-533400" eaLnBrk="1" hangingPunct="1"/>
            <a:endParaRPr lang="es-E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Métodos de bloqueo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s-ES_tradnl" smtClean="0"/>
              <a:t>Dos fases. Los bloqueos y desbloqueos se disponen en dos fases:</a:t>
            </a:r>
          </a:p>
          <a:p>
            <a:pPr lvl="2" eaLnBrk="1" hangingPunct="1"/>
            <a:r>
              <a:rPr lang="es-ES_tradnl" smtClean="0"/>
              <a:t>Fase de crecimiento: la transacción puede obtener bloqueos pero no liberarlos.</a:t>
            </a:r>
          </a:p>
          <a:p>
            <a:pPr lvl="2" eaLnBrk="1" hangingPunct="1"/>
            <a:r>
              <a:rPr lang="es-ES_tradnl" smtClean="0"/>
              <a:t>Fase de decrecimiento: la transacción puede liberar bloqueos pero no obtener alguno nuevo.</a:t>
            </a:r>
          </a:p>
          <a:p>
            <a:pPr lvl="1" eaLnBrk="1" hangingPunct="1"/>
            <a:r>
              <a:rPr lang="es-ES_tradnl" smtClean="0"/>
              <a:t>Estricto de dos fases. La transacción posee los bloqueos exclusivos hasta que se comprometa. </a:t>
            </a:r>
          </a:p>
          <a:p>
            <a:pPr lvl="1" eaLnBrk="1" hangingPunct="1"/>
            <a:r>
              <a:rPr lang="es-ES_tradnl" smtClean="0"/>
              <a:t>Riguroso de dos fases. La transacción posee todos los bloqueos hasta comprometerse.</a:t>
            </a:r>
            <a:endParaRPr lang="es-ES" smtClean="0"/>
          </a:p>
          <a:p>
            <a:pPr eaLnBrk="1" hangingPunct="1"/>
            <a:endParaRPr lang="es-E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05A85F5-0A31-44BB-923A-52837EE44F45}" type="slidenum">
              <a:rPr lang="es-ES" smtClean="0"/>
              <a:pPr/>
              <a:t>55</a:t>
            </a:fld>
            <a:endParaRPr lang="es-E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4000" smtClean="0"/>
              <a:t>Protocolo de bloqueo de dos fases.</a:t>
            </a:r>
            <a:endParaRPr lang="es-ES" sz="400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435475"/>
          </a:xfrm>
        </p:spPr>
        <p:txBody>
          <a:bodyPr/>
          <a:lstStyle/>
          <a:p>
            <a:pPr eaLnBrk="1" hangingPunct="1"/>
            <a:r>
              <a:rPr lang="es-ES_tradnl" smtClean="0"/>
              <a:t>Conversiones de bloqueo</a:t>
            </a:r>
            <a:r>
              <a:rPr lang="es-ES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s-ES" smtClean="0"/>
          </a:p>
          <a:p>
            <a:pPr lvl="1" eaLnBrk="1" hangingPunct="1"/>
            <a:r>
              <a:rPr lang="es-ES" smtClean="0"/>
              <a:t>Subir: </a:t>
            </a:r>
            <a:r>
              <a:rPr lang="es-ES_tradnl" smtClean="0"/>
              <a:t>conversión de compartido a exclusivo.</a:t>
            </a:r>
            <a:r>
              <a:rPr lang="es-ES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s-ES" smtClean="0"/>
          </a:p>
          <a:p>
            <a:pPr lvl="1" eaLnBrk="1" hangingPunct="1"/>
            <a:r>
              <a:rPr lang="es-ES" smtClean="0"/>
              <a:t>Bajar: conversión de </a:t>
            </a:r>
            <a:r>
              <a:rPr lang="es-ES_tradnl" smtClean="0"/>
              <a:t>exclusiva a compartido.</a:t>
            </a:r>
            <a:endParaRPr lang="es-ES" smtClean="0"/>
          </a:p>
          <a:p>
            <a:pPr lvl="1" eaLnBrk="1" hangingPunct="1">
              <a:buFont typeface="Wingdings" pitchFamily="2" charset="2"/>
              <a:buNone/>
            </a:pPr>
            <a:endParaRPr lang="es-ES_tradnl" smtClean="0"/>
          </a:p>
          <a:p>
            <a:pPr lvl="1" eaLnBrk="1" hangingPunct="1">
              <a:buFont typeface="Wingdings" pitchFamily="2" charset="2"/>
              <a:buNone/>
            </a:pPr>
            <a:r>
              <a:rPr lang="es-ES_tradnl" smtClean="0"/>
              <a:t>  La subida solo puede tener lugar en la fase de crecimiento y la bajada en la de decrecimiento.</a:t>
            </a:r>
            <a:r>
              <a:rPr lang="es-E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7B36B89-930F-4F1D-BB19-9933FD786941}" type="slidenum">
              <a:rPr lang="es-ES" smtClean="0"/>
              <a:pPr/>
              <a:t>56</a:t>
            </a:fld>
            <a:endParaRPr lang="es-E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4000" smtClean="0"/>
              <a:t>Protocolo de bloqueo de dos fases.</a:t>
            </a:r>
            <a:endParaRPr lang="es-ES" sz="40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651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800" smtClean="0"/>
              <a:t>			</a:t>
            </a:r>
            <a:r>
              <a:rPr lang="es-ES" sz="2400" smtClean="0"/>
              <a:t>T8				T9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		Bloquear-C(A)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						Bloquear-C(A)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		Bloquear-C(B)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						Bloquear-C(B)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		Bloquear-C(C)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		Bloquear-C(D)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						Desbloquear(A)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						Desbloquear(B)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		Bloquear-C(K)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400" smtClean="0"/>
              <a:t>		Subir(A)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29B129F-F22A-49F7-9689-7681CD7BBC8B}" type="slidenum">
              <a:rPr lang="es-ES" smtClean="0"/>
              <a:pPr/>
              <a:t>57</a:t>
            </a:fld>
            <a:endParaRPr lang="es-E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Técnicas de bloqueo.</a:t>
            </a:r>
            <a:endParaRPr lang="es-E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33588"/>
            <a:ext cx="8631238" cy="4491037"/>
          </a:xfrm>
        </p:spPr>
        <p:txBody>
          <a:bodyPr/>
          <a:lstStyle/>
          <a:p>
            <a:pPr eaLnBrk="1" hangingPunct="1"/>
            <a:r>
              <a:rPr lang="es-ES" sz="2800" smtClean="0"/>
              <a:t>Interbloqueos: </a:t>
            </a:r>
            <a:r>
              <a:rPr lang="es-ES_tradnl" sz="2800" smtClean="0"/>
              <a:t>Cuando dos transacciones están esperando que la otra libere el bloqueo sobre un dato </a:t>
            </a:r>
          </a:p>
          <a:p>
            <a:pPr eaLnBrk="1" hangingPunct="1">
              <a:buFont typeface="Wingdings" pitchFamily="2" charset="2"/>
              <a:buNone/>
            </a:pPr>
            <a:endParaRPr lang="es-ES" sz="2800" smtClean="0"/>
          </a:p>
          <a:p>
            <a:pPr eaLnBrk="1" hangingPunct="1"/>
            <a:r>
              <a:rPr lang="es-ES_tradnl" sz="2800" smtClean="0"/>
              <a:t>Protocolo de Bloqueo</a:t>
            </a:r>
            <a:r>
              <a:rPr lang="es-ES" sz="2800" smtClean="0"/>
              <a:t>: </a:t>
            </a:r>
            <a:r>
              <a:rPr lang="es-ES_tradnl" sz="2800" smtClean="0"/>
              <a:t>indica el momento en que una transacción puede bloquear y desbloquear cada uno de los elementos de datos</a:t>
            </a:r>
            <a:r>
              <a:rPr lang="es-ES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s-ES" smtClean="0"/>
          </a:p>
          <a:p>
            <a:pPr eaLnBrk="1" hangingPunct="1"/>
            <a:r>
              <a:rPr lang="es-ES" sz="2800" smtClean="0"/>
              <a:t>Inanición.</a:t>
            </a:r>
          </a:p>
          <a:p>
            <a:pPr eaLnBrk="1" hangingPunct="1"/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FC36D0C-2C01-41BB-BEC0-12BA136CB28E}" type="slidenum">
              <a:rPr lang="es-ES" smtClean="0"/>
              <a:pPr/>
              <a:t>58</a:t>
            </a:fld>
            <a:endParaRPr lang="es-E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Técnicas de bloqueo.</a:t>
            </a:r>
            <a:endParaRPr lang="es-E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29101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s-ES" smtClean="0"/>
              <a:t>			</a:t>
            </a:r>
            <a:r>
              <a:rPr lang="es-ES" u="sng" smtClean="0"/>
              <a:t>Inanición, como evitarla.</a:t>
            </a:r>
          </a:p>
          <a:p>
            <a:pPr marL="609600" indent="-609600" eaLnBrk="1" hangingPunct="1"/>
            <a:endParaRPr lang="es-ES" u="sng" smtClean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ES_tradnl" sz="2800" smtClean="0"/>
              <a:t>No exista otra transacción que posea un bloqueo sobre Q en un modo que está en conflicto con M.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s-ES" sz="2800" smtClean="0"/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s-ES_tradnl" sz="2800" smtClean="0"/>
              <a:t>No exista otra transacción que este esperando un bloqueo sobre Q y que lo haya solicitado antes que T</a:t>
            </a:r>
            <a:endParaRPr lang="es-ES" sz="280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887D3D1-E8A1-4A9B-8812-48A43A64616A}" type="slidenum">
              <a:rPr lang="es-ES" smtClean="0"/>
              <a:pPr/>
              <a:t>59</a:t>
            </a:fld>
            <a:endParaRPr lang="es-E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Interbloqueo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840287"/>
          </a:xfrm>
        </p:spPr>
        <p:txBody>
          <a:bodyPr/>
          <a:lstStyle/>
          <a:p>
            <a:pPr eaLnBrk="1" hangingPunct="1"/>
            <a:r>
              <a:rPr lang="es-ES_tradnl" smtClean="0">
                <a:solidFill>
                  <a:schemeClr val="hlink"/>
                </a:solidFill>
              </a:rPr>
              <a:t>BLOQUEO MORTAL: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>   Cuando dos transacciones están esperando que la otra libere el bloqueo sobre un dato 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z="2800" smtClean="0"/>
              <a:t>T1                       T2  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z="2000" smtClean="0"/>
              <a:t>Bloquear_lectura(y)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z="2000" smtClean="0"/>
              <a:t>Leer(Y) 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z="2000" smtClean="0"/>
              <a:t>			           Bloquear_lectura(X)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z="2000" smtClean="0"/>
              <a:t>			           Leer(X)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z="2000" smtClean="0"/>
              <a:t>Bloquear_escritura(X)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_tradnl" sz="2000" smtClean="0"/>
              <a:t>			           Bloquear_escritura(Y)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457200" y="419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3276600" y="3657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858000" y="3810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T1</a:t>
            </a:r>
            <a:endParaRPr lang="es-E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7010400" y="5410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T2</a:t>
            </a:r>
            <a:endParaRPr lang="es-ES"/>
          </a:p>
        </p:txBody>
      </p:sp>
      <p:cxnSp>
        <p:nvCxnSpPr>
          <p:cNvPr id="18441" name="AutoShape 12"/>
          <p:cNvCxnSpPr>
            <a:cxnSpLocks noChangeShapeType="1"/>
            <a:stCxn id="18439" idx="6"/>
            <a:endCxn id="18440" idx="6"/>
          </p:cNvCxnSpPr>
          <p:nvPr/>
        </p:nvCxnSpPr>
        <p:spPr bwMode="auto">
          <a:xfrm>
            <a:off x="7772400" y="4267200"/>
            <a:ext cx="152400" cy="1600200"/>
          </a:xfrm>
          <a:prstGeom prst="curvedConnector3">
            <a:avLst>
              <a:gd name="adj1" fmla="val 2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8442" name="AutoShape 13"/>
          <p:cNvCxnSpPr>
            <a:cxnSpLocks noChangeShapeType="1"/>
            <a:stCxn id="18440" idx="2"/>
            <a:endCxn id="18439" idx="2"/>
          </p:cNvCxnSpPr>
          <p:nvPr/>
        </p:nvCxnSpPr>
        <p:spPr bwMode="auto">
          <a:xfrm rot="10800000">
            <a:off x="6858000" y="4267200"/>
            <a:ext cx="152400" cy="1600200"/>
          </a:xfrm>
          <a:prstGeom prst="curvedConnector3">
            <a:avLst>
              <a:gd name="adj1" fmla="val 2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i="1" smtClean="0"/>
              <a:t>Ejemplo de Transacciones</a:t>
            </a:r>
            <a:endParaRPr lang="es-ES_tradnl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7772400" cy="5257800"/>
          </a:xfrm>
        </p:spPr>
        <p:txBody>
          <a:bodyPr>
            <a:normAutofit/>
          </a:bodyPr>
          <a:lstStyle/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smtClean="0"/>
              <a:t>          </a:t>
            </a:r>
            <a:r>
              <a:rPr lang="es-ES_tradnl" sz="2800" b="1" smtClean="0"/>
              <a:t>T1                                     T2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smtClean="0"/>
              <a:t>Leer_elemento(X);                     							     Leer_elemento(X);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smtClean="0"/>
              <a:t>                                    X:= X + M;                              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smtClean="0"/>
              <a:t>X:= X - N;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smtClean="0"/>
              <a:t>Escribir_elemento(X); 			     				             Escribir_elemento(X);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smtClean="0"/>
              <a:t>Leer_elemento(Y);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smtClean="0"/>
              <a:t>Y:= Y + N;</a:t>
            </a:r>
          </a:p>
          <a:p>
            <a:pPr indent="-141288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ES_tradnl" sz="2800" smtClean="0"/>
              <a:t>Escribir_elemento(Y);</a:t>
            </a:r>
            <a:endParaRPr lang="es-ES_tradnl" smtClean="0"/>
          </a:p>
        </p:txBody>
      </p:sp>
      <p:sp>
        <p:nvSpPr>
          <p:cNvPr id="8194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BCC3F81A-BCA6-4AF2-88E2-2B73ACEA3003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838200" y="22860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4419600" y="19050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UY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Interbloqueos (deadlock)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Un método para determinar el orden de secuencialidad es seleccionar previamente un orden entre las transacciones: Ordenamiento por marcas temporales.</a:t>
            </a:r>
          </a:p>
          <a:p>
            <a:pPr lvl="1" eaLnBrk="1" hangingPunct="1"/>
            <a:r>
              <a:rPr lang="es-ES" smtClean="0"/>
              <a:t>Usar el valor del reloj del sistema como marca temporal; es decir, la marca temporal de una transacción es igual al valor del reloj en el momento en el que la transacción entra en el sistema.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3201F47-BBBE-47EB-80C6-AC273802DA69}" type="slidenum">
              <a:rPr lang="es-ES" smtClean="0"/>
              <a:pPr/>
              <a:t>61</a:t>
            </a:fld>
            <a:endParaRPr lang="es-E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Marcas temporales.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22513"/>
            <a:ext cx="85598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>   Asegura la seriabilidad con base  en el orden de las marcas de tiempo de las transacciones </a:t>
            </a:r>
          </a:p>
          <a:p>
            <a:pPr eaLnBrk="1" hangingPunct="1"/>
            <a:r>
              <a:rPr lang="es-ES_tradnl" smtClean="0"/>
              <a:t>Asignación de Marcas de Tiempo</a:t>
            </a:r>
          </a:p>
          <a:p>
            <a:pPr lvl="1" eaLnBrk="1" hangingPunct="1"/>
            <a:r>
              <a:rPr lang="es-ES_tradnl" smtClean="0"/>
              <a:t>Contador lógico</a:t>
            </a:r>
          </a:p>
          <a:p>
            <a:pPr lvl="1" eaLnBrk="1" hangingPunct="1"/>
            <a:r>
              <a:rPr lang="es-ES_tradnl" smtClean="0"/>
              <a:t>Reloj del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DAE4643-EF17-42D2-B900-98ACCE8E92DC}" type="slidenum">
              <a:rPr lang="es-ES" smtClean="0"/>
              <a:pPr/>
              <a:t>62</a:t>
            </a:fld>
            <a:endParaRPr lang="es-E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Protocolo de ordenación por marcas temporales.</a:t>
            </a:r>
            <a:endParaRPr lang="es-E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Ventajas:</a:t>
            </a:r>
          </a:p>
          <a:p>
            <a:pPr eaLnBrk="1" hangingPunct="1">
              <a:buFont typeface="Wingdings" pitchFamily="2" charset="2"/>
              <a:buNone/>
            </a:pPr>
            <a:endParaRPr lang="es-ES" smtClean="0"/>
          </a:p>
          <a:p>
            <a:pPr lvl="1" eaLnBrk="1" hangingPunct="1"/>
            <a:r>
              <a:rPr lang="es-ES_tradnl" smtClean="0"/>
              <a:t>Asegura la secuencialidad en cuanto a conflictos</a:t>
            </a:r>
            <a:r>
              <a:rPr lang="es-ES" smtClean="0"/>
              <a:t>.</a:t>
            </a:r>
          </a:p>
          <a:p>
            <a:pPr lvl="1" eaLnBrk="1" hangingPunct="1"/>
            <a:endParaRPr lang="es-ES" smtClean="0"/>
          </a:p>
          <a:p>
            <a:pPr lvl="1" eaLnBrk="1" hangingPunct="1"/>
            <a:r>
              <a:rPr lang="es-ES_tradnl" smtClean="0"/>
              <a:t>Asegura la ausencia de interbloqueos</a:t>
            </a:r>
            <a:r>
              <a:rPr lang="es-ES" smtClean="0"/>
              <a:t>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Métodos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Esperar – Morir</a:t>
            </a:r>
          </a:p>
          <a:p>
            <a:pPr lvl="1" algn="just" eaLnBrk="1" hangingPunct="1"/>
            <a:r>
              <a:rPr lang="es-ES" smtClean="0"/>
              <a:t>La transacción solicitante espera el desbloqueo del dato si tiene una marca menor, si no se ve obligada a hacer rollback.</a:t>
            </a:r>
          </a:p>
          <a:p>
            <a:pPr lvl="1" algn="just" eaLnBrk="1" hangingPunct="1"/>
            <a:endParaRPr lang="es-ES" smtClean="0"/>
          </a:p>
          <a:p>
            <a:pPr algn="just" eaLnBrk="1" hangingPunct="1"/>
            <a:r>
              <a:rPr lang="es-ES" smtClean="0"/>
              <a:t>Herir – Esperar</a:t>
            </a:r>
          </a:p>
          <a:p>
            <a:pPr lvl="1" algn="just" eaLnBrk="1" hangingPunct="1"/>
            <a:r>
              <a:rPr lang="es-ES" smtClean="0"/>
              <a:t>Si la transacción solicitante tiene una marca de tiempo mayor se ve obligada a esperar que la otra transacción libere el bloqueo, en caso contrario la otra transacción retrocede.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1C6AACB-7F81-498C-AE60-730545BED0F7}" type="slidenum">
              <a:rPr lang="es-ES" smtClean="0"/>
              <a:pPr/>
              <a:t>64</a:t>
            </a:fld>
            <a:endParaRPr lang="es-E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Protocolo basados en grafos.</a:t>
            </a:r>
            <a:endParaRPr lang="es-E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Es necesario tener información acerca de la forma en que cada transacción accede a la Base de Datos.</a:t>
            </a:r>
            <a:r>
              <a:rPr lang="es-ES" smtClean="0"/>
              <a:t> </a:t>
            </a:r>
          </a:p>
          <a:p>
            <a:pPr eaLnBrk="1" hangingPunct="1"/>
            <a:r>
              <a:rPr lang="es-ES_tradnl" smtClean="0"/>
              <a:t>El modelo más simple exige que se tenga un conocimiento previo acerca del orden en el cual se accede a los elementos 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817CF88-BB14-4413-B3DF-ADB58B365347}" type="slidenum">
              <a:rPr lang="es-ES" smtClean="0"/>
              <a:pPr/>
              <a:t>65</a:t>
            </a:fld>
            <a:endParaRPr lang="es-E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Protocolo basados en grafos.</a:t>
            </a:r>
            <a:endParaRPr lang="es-ES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Cada transacción puede bloquear un elemento de datos al menos una vez y debe seguir las reglas siguientes:</a:t>
            </a:r>
            <a:endParaRPr lang="es-ES" sz="2800" smtClean="0"/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El primer bloqueo puede ser sobre cualquier elemento de datos.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Posteriormente se puede bloquear un elemento de datos solo si se está bloqueando actualmente al padre del mismo.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Los elementos de datos bloqueados se pueden desbloquear en cualquier momento.</a:t>
            </a:r>
            <a:endParaRPr lang="es-ES" sz="2400" smtClean="0"/>
          </a:p>
          <a:p>
            <a:pPr eaLnBrk="1" hangingPunct="1">
              <a:lnSpc>
                <a:spcPct val="90000"/>
              </a:lnSpc>
            </a:pPr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CAF7141-D8FC-4F20-91BF-78CCAD5DA089}" type="slidenum">
              <a:rPr lang="es-ES" smtClean="0"/>
              <a:pPr/>
              <a:t>66</a:t>
            </a:fld>
            <a:endParaRPr lang="es-E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Granularidad de los datos</a:t>
            </a:r>
            <a:endParaRPr lang="es-E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pPr eaLnBrk="1" hangingPunct="1"/>
            <a:r>
              <a:rPr lang="es-ES_tradnl" smtClean="0"/>
              <a:t>Se necesita un mecanismo que permita definir múltiples niveles de granularidad. </a:t>
            </a:r>
          </a:p>
          <a:p>
            <a:pPr eaLnBrk="1" hangingPunct="1">
              <a:buFont typeface="Wingdings" pitchFamily="2" charset="2"/>
              <a:buNone/>
            </a:pPr>
            <a:endParaRPr lang="es-ES_tradnl" smtClean="0"/>
          </a:p>
          <a:p>
            <a:pPr eaLnBrk="1" hangingPunct="1"/>
            <a:r>
              <a:rPr lang="es-ES_tradnl" smtClean="0"/>
              <a:t>Se puede definir una jerarquía de granularidad en la cual las granularidades pequeñas están anidadas en otras más grandes</a:t>
            </a:r>
            <a:r>
              <a:rPr lang="es-ES" smtClean="0"/>
              <a:t>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1503FE6-22C1-4D80-A385-850E9399A8E6}" type="slidenum">
              <a:rPr lang="es-ES" smtClean="0"/>
              <a:pPr/>
              <a:t>67</a:t>
            </a:fld>
            <a:endParaRPr lang="es-E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Granularidad de los datos</a:t>
            </a:r>
            <a:endParaRPr lang="es-E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1er nodo: representa toda la base de datos.</a:t>
            </a:r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2do nodo: tipo zona, la bd consiste en estas zonas.</a:t>
            </a:r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3º nodo: nodos de tipo archivo </a:t>
            </a:r>
            <a:r>
              <a:rPr lang="es-ES_tradnl" sz="2800" smtClean="0">
                <a:sym typeface="Wingdings" pitchFamily="2" charset="2"/>
              </a:rPr>
              <a:t></a:t>
            </a:r>
            <a:r>
              <a:rPr lang="es-ES_tradnl" sz="2800" smtClean="0"/>
              <a:t> hijos. Ningún archivo está en mas de una zona.</a:t>
            </a:r>
          </a:p>
          <a:p>
            <a:pPr eaLnBrk="1" hangingPunct="1">
              <a:lnSpc>
                <a:spcPct val="90000"/>
              </a:lnSpc>
            </a:pPr>
            <a:endParaRPr lang="es-ES_tradnl" sz="2800" smtClean="0"/>
          </a:p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4ª nodo: cada archivo tiene nodos de tipo registro, ningún registro puede estar en más de un nodo</a:t>
            </a:r>
            <a:endParaRPr lang="es-ES" sz="280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E68DE5B-ED9F-4684-9E3E-C08D7E37BF4F}" type="slidenum">
              <a:rPr lang="es-ES" smtClean="0"/>
              <a:pPr/>
              <a:t>68</a:t>
            </a:fld>
            <a:endParaRPr lang="es-E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772400" cy="1143000"/>
          </a:xfrm>
        </p:spPr>
        <p:txBody>
          <a:bodyPr/>
          <a:lstStyle/>
          <a:p>
            <a:pPr eaLnBrk="1" hangingPunct="1"/>
            <a:r>
              <a:rPr lang="es-ES_tradnl" smtClean="0"/>
              <a:t>Granularidad de los datos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8062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mtClean="0"/>
              <a:t>   Puede decidirse que un elemento de la base de datos sea: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3200" smtClean="0"/>
              <a:t>Un registro de la base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3200" smtClean="0"/>
              <a:t>Un valor de campo de un registro de la base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3200" smtClean="0"/>
              <a:t>Un bloque de disco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3200" smtClean="0"/>
              <a:t>Un archivo completo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3200" smtClean="0"/>
              <a:t>La base de datos completa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E787F38-4E06-4E64-B9ED-A4598BAE7D1A}" type="slidenum">
              <a:rPr lang="es-ES" smtClean="0"/>
              <a:pPr/>
              <a:t>69</a:t>
            </a:fld>
            <a:endParaRPr lang="es-E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Protocolo basados en grafos.</a:t>
            </a:r>
            <a:endParaRPr lang="es-ES" smtClean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1638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486775" cy="43926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smtClean="0"/>
              <a:t>Ventajas: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Los desbloqueos se pueden dar antes.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Asegura tiempos de espera menores.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Aumento de la concurrencia.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El protocolo está libre de interbloqueos (no se necesitan retrocesos</a:t>
            </a:r>
            <a:r>
              <a:rPr lang="es-ES" sz="2400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smtClean="0"/>
              <a:t>Desventajas: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 smtClean="0"/>
              <a:t>una transacción puede tener que bloquear elementos de datos a los que no accede, </a:t>
            </a:r>
            <a:r>
              <a:rPr lang="es-ES_tradnl" sz="2400" i="1" smtClean="0"/>
              <a:t>aumentando la posibilidad de tiempos de espera adicionales y un descenso potencial de la concurrencia</a:t>
            </a:r>
            <a:r>
              <a:rPr lang="es-ES_tradnl" sz="2400" smtClean="0"/>
              <a:t>.</a:t>
            </a:r>
            <a:r>
              <a:rPr lang="es-E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1447800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600" smtClean="0"/>
              <a:t>¿PORQUÉ ES NECESARIO EL CONTROL DE CONCURRENCIA?</a:t>
            </a:r>
            <a:r>
              <a:rPr lang="es-ES_tradnl" smtClean="0"/>
              <a:t> </a:t>
            </a:r>
            <a:br>
              <a:rPr lang="es-ES_tradnl" smtClean="0"/>
            </a:br>
            <a:endParaRPr lang="es-ES_tradnl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22860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dirty="0" smtClean="0"/>
              <a:t>Problema de actualización </a:t>
            </a:r>
            <a:r>
              <a:rPr lang="es-ES_tradnl" dirty="0" smtClean="0"/>
              <a:t>perdida</a:t>
            </a:r>
          </a:p>
          <a:p>
            <a:pPr lvl="2"/>
            <a:r>
              <a:rPr lang="es-ES_tradnl" dirty="0" smtClean="0"/>
              <a:t>T1 </a:t>
            </a:r>
            <a:r>
              <a:rPr lang="es-ES_tradnl" dirty="0" smtClean="0"/>
              <a:t>y T2 leen un dato, luego T1 lo actualiza, y T1 también.</a:t>
            </a:r>
            <a:endParaRPr lang="es-ES_tradnl" dirty="0" smtClean="0"/>
          </a:p>
          <a:p>
            <a:pPr eaLnBrk="1" hangingPunct="1"/>
            <a:r>
              <a:rPr lang="es-ES_tradnl" dirty="0" smtClean="0"/>
              <a:t>Problema de actualización temporal (lectura </a:t>
            </a:r>
            <a:r>
              <a:rPr lang="es-ES_tradnl" dirty="0" smtClean="0"/>
              <a:t>sucia)</a:t>
            </a:r>
          </a:p>
          <a:p>
            <a:pPr lvl="2"/>
            <a:r>
              <a:rPr lang="es-ES_tradnl" dirty="0" smtClean="0"/>
              <a:t>T2 </a:t>
            </a:r>
            <a:r>
              <a:rPr lang="es-ES_tradnl" dirty="0" smtClean="0"/>
              <a:t>lee lo que T1 escribió, pero ésta retrocede.</a:t>
            </a:r>
            <a:endParaRPr lang="es-ES_tradnl" dirty="0" smtClean="0"/>
          </a:p>
          <a:p>
            <a:pPr eaLnBrk="1" hangingPunct="1"/>
            <a:r>
              <a:rPr lang="es-ES_tradnl" dirty="0" smtClean="0"/>
              <a:t>Problema de resumen incorrecto </a:t>
            </a:r>
            <a:endParaRPr lang="es-ES_tradnl" dirty="0" smtClean="0"/>
          </a:p>
          <a:p>
            <a:pPr lvl="2"/>
            <a:r>
              <a:rPr lang="es-ES_tradnl" dirty="0" smtClean="0"/>
              <a:t>T1 lee A y escribe A; T2 lee A y B (teóricamente iguales); T1 lee B y escribe B.</a:t>
            </a:r>
            <a:endParaRPr lang="es-ES_tradnl" dirty="0" smtClean="0"/>
          </a:p>
        </p:txBody>
      </p:sp>
      <p:sp>
        <p:nvSpPr>
          <p:cNvPr id="9218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A218D023-42F6-4F60-826E-793A48A6C2BC}" type="slidenum">
              <a:rPr lang="es-ES" smtClean="0"/>
              <a:pPr/>
              <a:t>7</a:t>
            </a:fld>
            <a:endParaRPr lang="es-ES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7809D68-F81F-47E7-8E11-D9B640FADC8C}" type="slidenum">
              <a:rPr lang="es-ES" smtClean="0"/>
              <a:pPr/>
              <a:t>70</a:t>
            </a:fld>
            <a:endParaRPr lang="es-E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Regla de escritura de Thomas</a:t>
            </a:r>
            <a:endParaRPr lang="es-E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eaLnBrk="1" hangingPunct="1"/>
            <a:r>
              <a:rPr lang="es-ES_tradnl" smtClean="0"/>
              <a:t>Modificación del protocolo de ordenación por marcas temporales que permite una mayor concurrencia potencial</a:t>
            </a:r>
            <a:r>
              <a:rPr lang="es-ES" smtClean="0"/>
              <a:t> 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_tradnl" smtClean="0"/>
              <a:t>Permite ignorar las operaciones escribir obsoletas bajo ciertas circunstancias</a:t>
            </a:r>
            <a:r>
              <a:rPr lang="es-ES" smtClean="0"/>
              <a:t>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0B00040-8517-4542-85A5-F5C08DC41E7E}" type="slidenum">
              <a:rPr lang="es-ES" smtClean="0"/>
              <a:pPr/>
              <a:t>71</a:t>
            </a:fld>
            <a:endParaRPr lang="es-E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Marcas temporales.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5799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sz="2800" smtClean="0"/>
              <a:t>   Para implementar este esquema se asocia a cada elemento de datos dos valores de marca temporal:</a:t>
            </a:r>
          </a:p>
          <a:p>
            <a:pPr eaLnBrk="1" hangingPunct="1">
              <a:buFont typeface="Wingdings" pitchFamily="2" charset="2"/>
              <a:buNone/>
            </a:pPr>
            <a:endParaRPr lang="es-ES_tradnl" sz="2800" smtClean="0"/>
          </a:p>
          <a:p>
            <a:pPr lvl="1" eaLnBrk="1" hangingPunct="1"/>
            <a:r>
              <a:rPr lang="es-ES" sz="2400" smtClean="0"/>
              <a:t> </a:t>
            </a:r>
            <a:r>
              <a:rPr lang="es-ES_tradnl" sz="2400" b="1" smtClean="0"/>
              <a:t>E-MarcaTemporal(Q):</a:t>
            </a:r>
            <a:r>
              <a:rPr lang="es-ES_tradnl" sz="2400" smtClean="0"/>
              <a:t> denota la mayor marca temporal de todas las transacciones que ejecutan con éxito la escritura en elemento de datos Q.</a:t>
            </a:r>
          </a:p>
          <a:p>
            <a:pPr lvl="1" eaLnBrk="1" hangingPunct="1">
              <a:buFont typeface="Wingdings" pitchFamily="2" charset="2"/>
              <a:buNone/>
            </a:pPr>
            <a:endParaRPr lang="es-ES_tradnl" sz="2400" smtClean="0"/>
          </a:p>
          <a:p>
            <a:pPr lvl="1" eaLnBrk="1" hangingPunct="1"/>
            <a:r>
              <a:rPr lang="es-ES_tradnl" sz="2400" b="1" smtClean="0"/>
              <a:t>L-MarcaTemporal(Q):</a:t>
            </a:r>
            <a:r>
              <a:rPr lang="es-ES_tradnl" sz="2400" smtClean="0"/>
              <a:t> denota la mayor marca temporal de todas las transacciones que ejecutan con éxito la lectura en el elemento de datos Q.</a:t>
            </a:r>
            <a:endParaRPr lang="es-ES" sz="240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60BC905-5F89-4B5F-9B31-BF1DEE58D3FE}" type="slidenum">
              <a:rPr lang="es-ES" smtClean="0"/>
              <a:pPr/>
              <a:t>72</a:t>
            </a:fld>
            <a:endParaRPr lang="es-E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Regla de escritura de Thomas</a:t>
            </a:r>
            <a:endParaRPr lang="es-E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sz="2800" smtClean="0"/>
              <a:t>La transacción T ejecuta </a:t>
            </a:r>
            <a:r>
              <a:rPr lang="es-ES_tradnl" sz="2800" b="1" smtClean="0"/>
              <a:t>escribir(Q):</a:t>
            </a:r>
            <a:endParaRPr lang="es-ES" sz="28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2400" smtClean="0"/>
              <a:t>Si MT(T) &lt; L-MarcaTemporal(Q), el valor de Q que produce T se necesita previamente </a:t>
            </a:r>
            <a:r>
              <a:rPr lang="es-ES_tradnl" sz="2400" smtClean="0">
                <a:sym typeface="Wingdings" pitchFamily="2" charset="2"/>
              </a:rPr>
              <a:t> </a:t>
            </a:r>
            <a:r>
              <a:rPr lang="es-ES_tradnl" sz="2400" smtClean="0"/>
              <a:t> se rechaza la operación escribir y T se retrocede.</a:t>
            </a:r>
          </a:p>
          <a:p>
            <a:pPr lvl="1" eaLnBrk="1" hangingPunct="1">
              <a:lnSpc>
                <a:spcPct val="80000"/>
              </a:lnSpc>
            </a:pPr>
            <a:endParaRPr lang="es-ES_tradnl" sz="24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2400" smtClean="0"/>
              <a:t>Si MT(T) &lt; E-MarcaTemporal(Q), T está intentando escribir un valor de Q obsoleto </a:t>
            </a:r>
            <a:r>
              <a:rPr lang="es-ES_tradnl" sz="2400" smtClean="0">
                <a:sym typeface="Wingdings" pitchFamily="2" charset="2"/>
              </a:rPr>
              <a:t> </a:t>
            </a:r>
            <a:r>
              <a:rPr lang="es-ES_tradnl" sz="2400" i="1" smtClean="0"/>
              <a:t>se puede ignorar dicha operación escribir.</a:t>
            </a:r>
          </a:p>
          <a:p>
            <a:pPr lvl="1" eaLnBrk="1" hangingPunct="1">
              <a:lnSpc>
                <a:spcPct val="80000"/>
              </a:lnSpc>
            </a:pPr>
            <a:endParaRPr lang="es-ES" sz="2400" smtClean="0"/>
          </a:p>
          <a:p>
            <a:pPr lvl="1" eaLnBrk="1" hangingPunct="1">
              <a:lnSpc>
                <a:spcPct val="80000"/>
              </a:lnSpc>
            </a:pPr>
            <a:r>
              <a:rPr lang="es-ES_tradnl" sz="2400" smtClean="0"/>
              <a:t>En otro caso, se ejecuta la operación escribir y MT(T) se asigna a E-MarcaTemporal(Q).</a:t>
            </a:r>
            <a:r>
              <a:rPr lang="es-ES" sz="2400" smtClean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4AFDBC0-94F2-4F08-944A-1C5E79EA12D2}" type="slidenum">
              <a:rPr lang="es-ES" smtClean="0"/>
              <a:pPr/>
              <a:t>73</a:t>
            </a:fld>
            <a:endParaRPr lang="es-E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1143000"/>
          </a:xfrm>
        </p:spPr>
        <p:txBody>
          <a:bodyPr/>
          <a:lstStyle/>
          <a:p>
            <a:pPr eaLnBrk="1" hangingPunct="1"/>
            <a:r>
              <a:rPr lang="es-ES_tradnl" sz="3600" smtClean="0"/>
              <a:t>Protocolos basados en validación.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779713"/>
            <a:ext cx="7772400" cy="3048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_tradnl" smtClean="0"/>
              <a:t>TRES FASES:</a:t>
            </a:r>
          </a:p>
          <a:p>
            <a:pPr lvl="1" eaLnBrk="1" hangingPunct="1"/>
            <a:r>
              <a:rPr lang="es-ES_tradnl" sz="3200" smtClean="0"/>
              <a:t>FASE DE LECTURA</a:t>
            </a:r>
          </a:p>
          <a:p>
            <a:pPr lvl="1" eaLnBrk="1" hangingPunct="1"/>
            <a:r>
              <a:rPr lang="es-ES_tradnl" sz="3200" smtClean="0"/>
              <a:t>FASE DE VALIDACIÓN </a:t>
            </a:r>
          </a:p>
          <a:p>
            <a:pPr lvl="1" eaLnBrk="1" hangingPunct="1"/>
            <a:r>
              <a:rPr lang="es-ES_tradnl" sz="3200" smtClean="0"/>
              <a:t>FASE DE ESCRITURA</a:t>
            </a:r>
          </a:p>
          <a:p>
            <a:pPr eaLnBrk="1" hangingPunct="1">
              <a:buFont typeface="Wingdings" pitchFamily="2" charset="2"/>
              <a:buNone/>
            </a:pPr>
            <a:endParaRPr lang="es-ES_tradnl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0DFB003-1477-4809-B753-02C20F353E43}" type="slidenum">
              <a:rPr lang="es-ES" smtClean="0"/>
              <a:pPr/>
              <a:t>74</a:t>
            </a:fld>
            <a:endParaRPr lang="es-E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793037" cy="1143000"/>
          </a:xfrm>
        </p:spPr>
        <p:txBody>
          <a:bodyPr/>
          <a:lstStyle/>
          <a:p>
            <a:pPr eaLnBrk="1" hangingPunct="1"/>
            <a:r>
              <a:rPr lang="es-ES_tradnl" sz="3600" smtClean="0"/>
              <a:t>TÉCNICAS PARA CONTROL DE CONCURRENCIA MULTIVERSIÓN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704263" cy="4876800"/>
          </a:xfrm>
        </p:spPr>
        <p:txBody>
          <a:bodyPr/>
          <a:lstStyle/>
          <a:p>
            <a:pPr eaLnBrk="1" hangingPunct="1"/>
            <a:r>
              <a:rPr lang="es-ES_tradnl" sz="2800" smtClean="0"/>
              <a:t>Se basan en que en las Base de datos se pueden guardar versiones anteriores (varias) de los datos.</a:t>
            </a:r>
          </a:p>
          <a:p>
            <a:pPr eaLnBrk="1" hangingPunct="1"/>
            <a:r>
              <a:rPr lang="es-ES_tradnl" sz="2800" smtClean="0"/>
              <a:t>Es fundamental que una transacción sea capaz de determinar rápida y fácilmente la versión del elemento de datos que se va a acceder.</a:t>
            </a:r>
            <a:r>
              <a:rPr lang="es-ES" sz="2800" smtClean="0"/>
              <a:t> </a:t>
            </a:r>
            <a:endParaRPr lang="es-ES_tradnl" sz="2800" smtClean="0"/>
          </a:p>
          <a:p>
            <a:pPr eaLnBrk="1" hangingPunct="1">
              <a:buFont typeface="Wingdings" pitchFamily="2" charset="2"/>
              <a:buNone/>
            </a:pPr>
            <a:endParaRPr lang="es-ES_tradnl" sz="2800" smtClean="0"/>
          </a:p>
          <a:p>
            <a:pPr lvl="1" eaLnBrk="1" hangingPunct="1"/>
            <a:r>
              <a:rPr lang="es-ES_tradnl" sz="2400" smtClean="0"/>
              <a:t>EN BASE A ORDENAMIENTO POR MARCA DE TIEMPO</a:t>
            </a:r>
          </a:p>
          <a:p>
            <a:pPr lvl="1" eaLnBrk="1" hangingPunct="1"/>
            <a:r>
              <a:rPr lang="es-ES_tradnl" sz="2400" smtClean="0"/>
              <a:t>BLOQUEO DE DOS FASES MULTIVERSIÓN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295400"/>
            <a:ext cx="8382000" cy="228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600" smtClean="0"/>
              <a:t>¿PORQUÉ ES NECESARIA LA RECUPERACIÓN?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2057400"/>
            <a:ext cx="8001000" cy="4419600"/>
          </a:xfrm>
        </p:spPr>
        <p:txBody>
          <a:bodyPr>
            <a:normAutofit/>
          </a:bodyPr>
          <a:lstStyle/>
          <a:p>
            <a:pPr marL="396875" indent="-3968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800" smtClean="0"/>
              <a:t>Para ejecutar toda transacción el sistema debe</a:t>
            </a:r>
          </a:p>
          <a:p>
            <a:pPr marL="396875" indent="-3968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800" smtClean="0"/>
              <a:t>asegurarse de que:</a:t>
            </a:r>
          </a:p>
          <a:p>
            <a:pPr marL="396875" indent="-396875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_tradnl" sz="2800" smtClean="0"/>
          </a:p>
          <a:p>
            <a:pPr marL="396875" indent="-396875" eaLnBrk="1" hangingPunct="1">
              <a:lnSpc>
                <a:spcPct val="90000"/>
              </a:lnSpc>
            </a:pPr>
            <a:r>
              <a:rPr lang="es-ES_tradnl" sz="2800" smtClean="0"/>
              <a:t>todas sus operaciones se  completen con éxito y su efecto quede asentado permanentemente en la base de datos.</a:t>
            </a:r>
          </a:p>
          <a:p>
            <a:pPr marL="396875" indent="-3968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_tradnl" sz="2800" smtClean="0"/>
              <a:t>o </a:t>
            </a:r>
          </a:p>
          <a:p>
            <a:pPr marL="396875" indent="-396875" eaLnBrk="1" hangingPunct="1">
              <a:lnSpc>
                <a:spcPct val="90000"/>
              </a:lnSpc>
            </a:pPr>
            <a:r>
              <a:rPr lang="es-ES_tradnl" sz="2800" smtClean="0"/>
              <a:t>la transacción no tenga efecto alguno sobre la base de datos ni sobre cualquier otra transacción.</a:t>
            </a:r>
          </a:p>
        </p:txBody>
      </p:sp>
      <p:sp>
        <p:nvSpPr>
          <p:cNvPr id="10242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FA40ED09-C078-466A-B4E8-FF2F4FC66DE0}" type="slidenum">
              <a:rPr lang="es-ES" smtClean="0"/>
              <a:pPr/>
              <a:t>8</a:t>
            </a:fld>
            <a:endParaRPr lang="es-E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4000" smtClean="0"/>
              <a:t>TIPOS DE FALLOS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mtClean="0"/>
              <a:t>Del computador</a:t>
            </a:r>
          </a:p>
          <a:p>
            <a:pPr eaLnBrk="1" hangingPunct="1">
              <a:lnSpc>
                <a:spcPct val="90000"/>
              </a:lnSpc>
            </a:pPr>
            <a:r>
              <a:rPr lang="es-ES_tradnl" smtClean="0"/>
              <a:t>De la transacción o del sistema</a:t>
            </a:r>
          </a:p>
          <a:p>
            <a:pPr eaLnBrk="1" hangingPunct="1">
              <a:lnSpc>
                <a:spcPct val="90000"/>
              </a:lnSpc>
            </a:pPr>
            <a:r>
              <a:rPr lang="es-ES_tradnl" smtClean="0"/>
              <a:t>Errores locales o condiciones de excepción detectadas por la transacción.</a:t>
            </a:r>
          </a:p>
          <a:p>
            <a:pPr eaLnBrk="1" hangingPunct="1">
              <a:lnSpc>
                <a:spcPct val="90000"/>
              </a:lnSpc>
            </a:pPr>
            <a:r>
              <a:rPr lang="es-ES_tradnl" smtClean="0"/>
              <a:t>Imposición del control de concurrrencia</a:t>
            </a:r>
          </a:p>
          <a:p>
            <a:pPr eaLnBrk="1" hangingPunct="1">
              <a:lnSpc>
                <a:spcPct val="90000"/>
              </a:lnSpc>
            </a:pPr>
            <a:r>
              <a:rPr lang="es-ES_tradnl" smtClean="0"/>
              <a:t>Fallo del disco</a:t>
            </a:r>
          </a:p>
          <a:p>
            <a:pPr eaLnBrk="1" hangingPunct="1">
              <a:lnSpc>
                <a:spcPct val="90000"/>
              </a:lnSpc>
            </a:pPr>
            <a:r>
              <a:rPr lang="es-ES_tradnl" smtClean="0"/>
              <a:t>Problemas o catástrofes físicos</a:t>
            </a:r>
          </a:p>
        </p:txBody>
      </p:sp>
      <p:sp>
        <p:nvSpPr>
          <p:cNvPr id="11266" name="5 Marcador de número de diapositiva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>
            <a:normAutofit/>
          </a:bodyPr>
          <a:lstStyle/>
          <a:p>
            <a:fld id="{9C6255EF-461F-46AB-812D-99BAA03A6456}" type="slidenum">
              <a:rPr lang="es-ES" smtClean="0"/>
              <a:pPr/>
              <a:t>9</a:t>
            </a:fld>
            <a:endParaRPr lang="es-ES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634</TotalTime>
  <Words>3360</Words>
  <Application>Microsoft Office PowerPoint</Application>
  <PresentationFormat>Presentación en pantalla (4:3)</PresentationFormat>
  <Paragraphs>591</Paragraphs>
  <Slides>74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74</vt:i4>
      </vt:variant>
    </vt:vector>
  </HeadingPairs>
  <TitlesOfParts>
    <vt:vector size="75" baseType="lpstr">
      <vt:lpstr>Mirador</vt:lpstr>
      <vt:lpstr>PROCESAMIENTO DE TRANSACCIONES</vt:lpstr>
      <vt:lpstr>CONCEPTOS BÁSICOS</vt:lpstr>
      <vt:lpstr>CONCEPTOS BÁSICOS</vt:lpstr>
      <vt:lpstr>CONCEPTOS BÁSICOS</vt:lpstr>
      <vt:lpstr>CONCEPTOS BÁSICOS</vt:lpstr>
      <vt:lpstr>Ejemplo de Transacciones</vt:lpstr>
      <vt:lpstr>¿PORQUÉ ES NECESARIO EL CONTROL DE CONCURRENCIA?  </vt:lpstr>
      <vt:lpstr>¿PORQUÉ ES NECESARIA LA RECUPERACIÓN? </vt:lpstr>
      <vt:lpstr>TIPOS DE FALLOS</vt:lpstr>
      <vt:lpstr>TRANSACCIONES</vt:lpstr>
      <vt:lpstr>TRANSACCIONES</vt:lpstr>
      <vt:lpstr>Operaciones </vt:lpstr>
      <vt:lpstr>Operaciones</vt:lpstr>
      <vt:lpstr>Estados de una transacción</vt:lpstr>
      <vt:lpstr>DIAGRAMA DE TRANSICIÓN DE ESTADOS PARA LA EJECUCIÓN DE TRANSACCIONES</vt:lpstr>
      <vt:lpstr>PUNTO DE CONFIRMACIÓN DE UNA TRANSACCIÓN</vt:lpstr>
      <vt:lpstr>PROPIEDADES DESEABLES DE LAS TRANSACCIONES</vt:lpstr>
      <vt:lpstr>    Propiedades deseables     (ACID)</vt:lpstr>
      <vt:lpstr>    Propiedades deseables     (ACID)</vt:lpstr>
      <vt:lpstr>Control de concurrencia</vt:lpstr>
      <vt:lpstr>PLANES Y RECUPERABILIDAD</vt:lpstr>
      <vt:lpstr>Ejemplo de Transacciones</vt:lpstr>
      <vt:lpstr>PLANES Y RECUPERABILIDAD</vt:lpstr>
      <vt:lpstr>Niveles de aislamiento</vt:lpstr>
      <vt:lpstr>OPERACIONES EN CONFLICTO</vt:lpstr>
      <vt:lpstr>PLAN COMPLETO</vt:lpstr>
      <vt:lpstr>CARACTERIZACIÓN DE PLANES CON BASE EN SU RECUPERABILIDAD</vt:lpstr>
      <vt:lpstr>PLAN RECUPERABLE</vt:lpstr>
      <vt:lpstr>REVERSIÓN (ABORTO) EN CASCADA</vt:lpstr>
      <vt:lpstr>PLAN ESTRICTO</vt:lpstr>
      <vt:lpstr>SERIABILIDAD DE LOS PLANES</vt:lpstr>
      <vt:lpstr>Schedule</vt:lpstr>
      <vt:lpstr>PRUEBA DE SERIABILIDAD POR CONFLICTOS DE UN PLAN P</vt:lpstr>
      <vt:lpstr>Comprobación de la secuencialidad en cuanto a conflictos</vt:lpstr>
      <vt:lpstr>PRUEBA DE SERIABILIDAD POR CONFLICTOS DE UN PLAN (cont.)</vt:lpstr>
      <vt:lpstr>PRUEBA DE SERIABILIDAD POR CONFLICTOS DE UN PLAN (cont.)</vt:lpstr>
      <vt:lpstr>PRUEBA DE SERIABILIDAD POR CONFLICTOS DE UN PLAN (cont.)</vt:lpstr>
      <vt:lpstr>PRUEBA DE SERIABILIDAD POR CONFLICTOS DE UN PLAN (cont.)</vt:lpstr>
      <vt:lpstr>PLANES EQUIVALENTES POR CONFLICTOS</vt:lpstr>
      <vt:lpstr>Ejercicio</vt:lpstr>
      <vt:lpstr>equivalentes</vt:lpstr>
      <vt:lpstr>Ejercicio</vt:lpstr>
      <vt:lpstr>Ejercicio</vt:lpstr>
      <vt:lpstr>TÉCNICAS DE CONTROL DE CONCURRENCIA</vt:lpstr>
      <vt:lpstr>Técnicas de control de concurrencia</vt:lpstr>
      <vt:lpstr>Técnicas de bloqueo.</vt:lpstr>
      <vt:lpstr>Técnicas de bloqueo.</vt:lpstr>
      <vt:lpstr>Bloqueos en el uso de transacciones</vt:lpstr>
      <vt:lpstr>Bloqueo en el uso de transacciones</vt:lpstr>
      <vt:lpstr>Diapositiva 50</vt:lpstr>
      <vt:lpstr>Técnicas de bloqueo.</vt:lpstr>
      <vt:lpstr>Ejercicio</vt:lpstr>
      <vt:lpstr>Métodos de bloqueo</vt:lpstr>
      <vt:lpstr>Métodos de bloqueo (2)</vt:lpstr>
      <vt:lpstr>Protocolo de bloqueo de dos fases.</vt:lpstr>
      <vt:lpstr>Protocolo de bloqueo de dos fases.</vt:lpstr>
      <vt:lpstr>Técnicas de bloqueo.</vt:lpstr>
      <vt:lpstr>Técnicas de bloqueo.</vt:lpstr>
      <vt:lpstr>Interbloqueo</vt:lpstr>
      <vt:lpstr>Interbloqueos (deadlock)</vt:lpstr>
      <vt:lpstr>Marcas temporales.</vt:lpstr>
      <vt:lpstr>Protocolo de ordenación por marcas temporales.</vt:lpstr>
      <vt:lpstr>Métodos</vt:lpstr>
      <vt:lpstr>Protocolo basados en grafos.</vt:lpstr>
      <vt:lpstr>Protocolo basados en grafos.</vt:lpstr>
      <vt:lpstr>Granularidad de los datos</vt:lpstr>
      <vt:lpstr>Granularidad de los datos</vt:lpstr>
      <vt:lpstr>Granularidad de los datos</vt:lpstr>
      <vt:lpstr>Protocolo basados en grafos.</vt:lpstr>
      <vt:lpstr>Regla de escritura de Thomas</vt:lpstr>
      <vt:lpstr>Marcas temporales.</vt:lpstr>
      <vt:lpstr>Regla de escritura de Thomas</vt:lpstr>
      <vt:lpstr>Protocolos basados en validación.</vt:lpstr>
      <vt:lpstr>TÉCNICAS PARA CONTROL DE CONCURRENCIA MULTIVERSIÓN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TRANSACCIONES</dc:title>
  <dc:creator>a</dc:creator>
  <cp:lastModifiedBy>maria</cp:lastModifiedBy>
  <cp:revision>128</cp:revision>
  <dcterms:created xsi:type="dcterms:W3CDTF">2001-09-18T20:30:30Z</dcterms:created>
  <dcterms:modified xsi:type="dcterms:W3CDTF">2013-06-06T17:56:36Z</dcterms:modified>
</cp:coreProperties>
</file>