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sldIdLst>
    <p:sldId id="274" r:id="rId2"/>
    <p:sldId id="256" r:id="rId3"/>
    <p:sldId id="309" r:id="rId4"/>
    <p:sldId id="307" r:id="rId5"/>
    <p:sldId id="301" r:id="rId6"/>
    <p:sldId id="302" r:id="rId7"/>
    <p:sldId id="303" r:id="rId8"/>
    <p:sldId id="304" r:id="rId9"/>
    <p:sldId id="305" r:id="rId10"/>
    <p:sldId id="306" r:id="rId11"/>
    <p:sldId id="262" r:id="rId12"/>
    <p:sldId id="308" r:id="rId13"/>
    <p:sldId id="263" r:id="rId14"/>
    <p:sldId id="264" r:id="rId15"/>
    <p:sldId id="294" r:id="rId16"/>
    <p:sldId id="266" r:id="rId17"/>
    <p:sldId id="267" r:id="rId18"/>
    <p:sldId id="268" r:id="rId19"/>
    <p:sldId id="289" r:id="rId20"/>
    <p:sldId id="295" r:id="rId21"/>
    <p:sldId id="276" r:id="rId22"/>
    <p:sldId id="296" r:id="rId23"/>
    <p:sldId id="277" r:id="rId24"/>
    <p:sldId id="297" r:id="rId25"/>
    <p:sldId id="298" r:id="rId26"/>
    <p:sldId id="299" r:id="rId27"/>
    <p:sldId id="300" r:id="rId28"/>
    <p:sldId id="283" r:id="rId29"/>
    <p:sldId id="292" r:id="rId30"/>
    <p:sldId id="288" r:id="rId31"/>
    <p:sldId id="293"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p:scale>
          <a:sx n="33" d="100"/>
          <a:sy n="33" d="100"/>
        </p:scale>
        <p:origin x="-1176"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26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pPr>
              <a:defRPr/>
            </a:pPr>
            <a:fld id="{C7FE91B7-CD2F-451C-864D-A5CBA67458DD}" type="slidenum">
              <a:rPr lang="es-ES" smtClean="0"/>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8B1B0FC5-759E-4C82-A81D-DD94EFCE0009}"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6D17AD73-0972-4533-AA0E-E59D7CAD3FB7}"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0B78A734-5383-4B7A-8042-4FAA8EA8F3F5}" type="slidenum">
              <a:rPr lang="es-ES" smtClean="0"/>
              <a:pPr>
                <a:defRPr/>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272998D3-4B18-46AB-8AF4-70DBD48D575D}" type="slidenum">
              <a:rPr lang="es-ES" smtClean="0"/>
              <a:pPr>
                <a:defRPr/>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ES"/>
          </a:p>
        </p:txBody>
      </p:sp>
      <p:sp>
        <p:nvSpPr>
          <p:cNvPr id="6" name="5 Marcador de pie de página"/>
          <p:cNvSpPr>
            <a:spLocks noGrp="1"/>
          </p:cNvSpPr>
          <p:nvPr>
            <p:ph type="ftr" sz="quarter" idx="11"/>
          </p:nvPr>
        </p:nvSpPr>
        <p:spPr/>
        <p:txBody>
          <a:bodyPr/>
          <a:lstStyle>
            <a:extLst/>
          </a:lstStyle>
          <a:p>
            <a:pPr>
              <a:defRPr/>
            </a:pPr>
            <a:endParaRPr lang="es-ES"/>
          </a:p>
        </p:txBody>
      </p:sp>
      <p:sp>
        <p:nvSpPr>
          <p:cNvPr id="7" name="6 Marcador de número de diapositiva"/>
          <p:cNvSpPr>
            <a:spLocks noGrp="1"/>
          </p:cNvSpPr>
          <p:nvPr>
            <p:ph type="sldNum" sz="quarter" idx="12"/>
          </p:nvPr>
        </p:nvSpPr>
        <p:spPr/>
        <p:txBody>
          <a:bodyPr/>
          <a:lstStyle>
            <a:extLst/>
          </a:lstStyle>
          <a:p>
            <a:pPr>
              <a:defRPr/>
            </a:pPr>
            <a:fld id="{95FB0EE2-EFF2-4882-82E9-BC8E2986BEBC}" type="slidenum">
              <a:rPr lang="es-ES" smtClean="0"/>
              <a:pPr>
                <a:defRPr/>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ES"/>
          </a:p>
        </p:txBody>
      </p:sp>
      <p:sp>
        <p:nvSpPr>
          <p:cNvPr id="8" name="7 Marcador de pie de página"/>
          <p:cNvSpPr>
            <a:spLocks noGrp="1"/>
          </p:cNvSpPr>
          <p:nvPr>
            <p:ph type="ftr" sz="quarter" idx="11"/>
          </p:nvPr>
        </p:nvSpPr>
        <p:spPr/>
        <p:txBody>
          <a:bodyPr/>
          <a:lstStyle>
            <a:extLst/>
          </a:lstStyle>
          <a:p>
            <a:pPr>
              <a:defRPr/>
            </a:pPr>
            <a:endParaRPr lang="es-ES"/>
          </a:p>
        </p:txBody>
      </p:sp>
      <p:sp>
        <p:nvSpPr>
          <p:cNvPr id="9" name="8 Marcador de número de diapositiva"/>
          <p:cNvSpPr>
            <a:spLocks noGrp="1"/>
          </p:cNvSpPr>
          <p:nvPr>
            <p:ph type="sldNum" sz="quarter" idx="12"/>
          </p:nvPr>
        </p:nvSpPr>
        <p:spPr/>
        <p:txBody>
          <a:bodyPr/>
          <a:lstStyle>
            <a:extLst/>
          </a:lstStyle>
          <a:p>
            <a:pPr>
              <a:defRPr/>
            </a:pPr>
            <a:fld id="{9780082F-F9CA-4B7B-BEEF-C85CF660BE5A}" type="slidenum">
              <a:rPr lang="es-ES" smtClean="0"/>
              <a:pPr>
                <a:defRPr/>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ES"/>
          </a:p>
        </p:txBody>
      </p:sp>
      <p:sp>
        <p:nvSpPr>
          <p:cNvPr id="4" name="3 Marcador de pie de página"/>
          <p:cNvSpPr>
            <a:spLocks noGrp="1"/>
          </p:cNvSpPr>
          <p:nvPr>
            <p:ph type="ftr" sz="quarter" idx="11"/>
          </p:nvPr>
        </p:nvSpPr>
        <p:spPr/>
        <p:txBody>
          <a:bodyPr/>
          <a:lstStyle>
            <a:extLst/>
          </a:lstStyle>
          <a:p>
            <a:pPr>
              <a:defRPr/>
            </a:pPr>
            <a:endParaRPr lang="es-ES"/>
          </a:p>
        </p:txBody>
      </p:sp>
      <p:sp>
        <p:nvSpPr>
          <p:cNvPr id="5" name="4 Marcador de número de diapositiva"/>
          <p:cNvSpPr>
            <a:spLocks noGrp="1"/>
          </p:cNvSpPr>
          <p:nvPr>
            <p:ph type="sldNum" sz="quarter" idx="12"/>
          </p:nvPr>
        </p:nvSpPr>
        <p:spPr/>
        <p:txBody>
          <a:bodyPr/>
          <a:lstStyle>
            <a:extLst/>
          </a:lstStyle>
          <a:p>
            <a:pPr>
              <a:defRPr/>
            </a:pPr>
            <a:fld id="{345A4B99-3804-4723-90E2-532E2B3E31FD}" type="slidenum">
              <a:rPr lang="es-ES" smtClean="0"/>
              <a:pPr>
                <a:defRPr/>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ES"/>
          </a:p>
        </p:txBody>
      </p:sp>
      <p:sp>
        <p:nvSpPr>
          <p:cNvPr id="3" name="2 Marcador de pie de página"/>
          <p:cNvSpPr>
            <a:spLocks noGrp="1"/>
          </p:cNvSpPr>
          <p:nvPr>
            <p:ph type="ftr" sz="quarter" idx="11"/>
          </p:nvPr>
        </p:nvSpPr>
        <p:spPr/>
        <p:txBody>
          <a:bodyPr/>
          <a:lstStyle>
            <a:extLst/>
          </a:lstStyle>
          <a:p>
            <a:pPr>
              <a:defRPr/>
            </a:pPr>
            <a:endParaRPr lang="es-ES"/>
          </a:p>
        </p:txBody>
      </p:sp>
      <p:sp>
        <p:nvSpPr>
          <p:cNvPr id="4" name="3 Marcador de número de diapositiva"/>
          <p:cNvSpPr>
            <a:spLocks noGrp="1"/>
          </p:cNvSpPr>
          <p:nvPr>
            <p:ph type="sldNum" sz="quarter" idx="12"/>
          </p:nvPr>
        </p:nvSpPr>
        <p:spPr/>
        <p:txBody>
          <a:bodyPr/>
          <a:lstStyle>
            <a:extLst/>
          </a:lstStyle>
          <a:p>
            <a:pPr>
              <a:defRPr/>
            </a:pPr>
            <a:fld id="{14B8BFFA-9877-44C1-85C1-CAF28A2D5F87}"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ES"/>
          </a:p>
        </p:txBody>
      </p:sp>
      <p:sp>
        <p:nvSpPr>
          <p:cNvPr id="6" name="5 Marcador de pie de página"/>
          <p:cNvSpPr>
            <a:spLocks noGrp="1"/>
          </p:cNvSpPr>
          <p:nvPr>
            <p:ph type="ftr" sz="quarter" idx="11"/>
          </p:nvPr>
        </p:nvSpPr>
        <p:spPr/>
        <p:txBody>
          <a:bodyPr/>
          <a:lstStyle>
            <a:extLst/>
          </a:lstStyle>
          <a:p>
            <a:pPr>
              <a:defRPr/>
            </a:pPr>
            <a:endParaRPr lang="es-ES"/>
          </a:p>
        </p:txBody>
      </p:sp>
      <p:sp>
        <p:nvSpPr>
          <p:cNvPr id="7" name="6 Marcador de número de diapositiva"/>
          <p:cNvSpPr>
            <a:spLocks noGrp="1"/>
          </p:cNvSpPr>
          <p:nvPr>
            <p:ph type="sldNum" sz="quarter" idx="12"/>
          </p:nvPr>
        </p:nvSpPr>
        <p:spPr/>
        <p:txBody>
          <a:bodyPr/>
          <a:lstStyle>
            <a:extLst/>
          </a:lstStyle>
          <a:p>
            <a:pPr>
              <a:defRPr/>
            </a:pPr>
            <a:fld id="{0AE3040F-0C41-4A61-8D44-96D36722455B}" type="slidenum">
              <a:rPr lang="es-ES" smtClean="0"/>
              <a:pPr>
                <a:defRPr/>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pPr>
              <a:defRPr/>
            </a:pPr>
            <a:fld id="{DBBBA8EB-2AF8-452F-90D9-AEEBA7C0A301}" type="slidenum">
              <a:rPr lang="es-ES" smtClean="0"/>
              <a:pPr>
                <a:defRPr/>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1398FD6-1D1F-452B-9BF7-203C8642D048}"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1447800" y="2209800"/>
            <a:ext cx="7315200" cy="2781300"/>
          </a:xfrm>
          <a:prstGeom prst="rect">
            <a:avLst/>
          </a:prstGeom>
          <a:noFill/>
          <a:ln w="9525">
            <a:solidFill>
              <a:schemeClr val="tx2"/>
            </a:solidFill>
            <a:miter lim="800000"/>
            <a:headEnd/>
            <a:tailEnd/>
          </a:ln>
        </p:spPr>
        <p:txBody>
          <a:bodyPr>
            <a:spAutoFit/>
          </a:bodyPr>
          <a:lstStyle/>
          <a:p>
            <a:pPr algn="ctr" eaLnBrk="0" hangingPunct="0"/>
            <a:endParaRPr lang="es-ES_tradnl" sz="4400" b="1">
              <a:solidFill>
                <a:schemeClr val="bg1"/>
              </a:solidFill>
              <a:latin typeface="Times New Roman" pitchFamily="18" charset="0"/>
            </a:endParaRPr>
          </a:p>
          <a:p>
            <a:pPr algn="ctr" eaLnBrk="0" hangingPunct="0"/>
            <a:r>
              <a:rPr lang="es-ES_tradnl" sz="4400" b="1">
                <a:solidFill>
                  <a:schemeClr val="folHlink"/>
                </a:solidFill>
                <a:latin typeface="Times New Roman" pitchFamily="18" charset="0"/>
              </a:rPr>
              <a:t>TECNICAS DE RECUPERACION</a:t>
            </a:r>
          </a:p>
          <a:p>
            <a:pPr algn="ctr" eaLnBrk="0" hangingPunct="0"/>
            <a:endParaRPr lang="es-ES" sz="4400" b="1">
              <a:solidFill>
                <a:schemeClr val="accent1"/>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533400" y="2133600"/>
            <a:ext cx="8610600" cy="4114800"/>
          </a:xfrm>
        </p:spPr>
        <p:txBody>
          <a:bodyPr/>
          <a:lstStyle/>
          <a:p>
            <a:pPr eaLnBrk="1" hangingPunct="1">
              <a:buClr>
                <a:schemeClr val="tx1"/>
              </a:buClr>
              <a:buFont typeface="Wingdings" pitchFamily="2" charset="2"/>
              <a:buNone/>
            </a:pPr>
            <a:r>
              <a:rPr lang="es-ES_tradnl" sz="3000" smtClean="0"/>
              <a:t>1) Suspender temporalmente la ejecución de las transacciones.</a:t>
            </a:r>
          </a:p>
          <a:p>
            <a:pPr eaLnBrk="1" hangingPunct="1">
              <a:buClr>
                <a:schemeClr val="tx1"/>
              </a:buClr>
              <a:buFont typeface="Wingdings" pitchFamily="2" charset="2"/>
              <a:buNone/>
            </a:pPr>
            <a:r>
              <a:rPr lang="es-ES_tradnl" sz="3000" smtClean="0"/>
              <a:t>2) Forzar la escritura de las operaciones de actualización.</a:t>
            </a:r>
          </a:p>
          <a:p>
            <a:pPr eaLnBrk="1" hangingPunct="1">
              <a:buClr>
                <a:schemeClr val="tx1"/>
              </a:buClr>
              <a:buFont typeface="Wingdings" pitchFamily="2" charset="2"/>
              <a:buNone/>
            </a:pPr>
            <a:r>
              <a:rPr lang="es-ES_tradnl" sz="3000" smtClean="0"/>
              <a:t>3) Escribir un registro [punto_de_control </a:t>
            </a:r>
            <a:r>
              <a:rPr lang="es-ES_tradnl" smtClean="0">
                <a:latin typeface="MS Sans Serif"/>
              </a:rPr>
              <a:t>]</a:t>
            </a:r>
            <a:r>
              <a:rPr lang="es-ES_tradnl" sz="3000" smtClean="0"/>
              <a:t> en la bitácora y forzar la escritura de la bitácora en el disco.</a:t>
            </a:r>
          </a:p>
          <a:p>
            <a:pPr eaLnBrk="1" hangingPunct="1">
              <a:buClr>
                <a:schemeClr val="tx1"/>
              </a:buClr>
              <a:buFont typeface="Wingdings" pitchFamily="2" charset="2"/>
              <a:buNone/>
            </a:pPr>
            <a:r>
              <a:rPr lang="es-ES_tradnl" sz="3000" smtClean="0"/>
              <a:t>4) Reanudar la ejecución de las transacciones.</a:t>
            </a:r>
          </a:p>
        </p:txBody>
      </p:sp>
      <p:sp>
        <p:nvSpPr>
          <p:cNvPr id="12290" name="Rectangle 2"/>
          <p:cNvSpPr>
            <a:spLocks noGrp="1" noChangeArrowheads="1"/>
          </p:cNvSpPr>
          <p:nvPr>
            <p:ph type="title"/>
          </p:nvPr>
        </p:nvSpPr>
        <p:spPr/>
        <p:txBody>
          <a:bodyPr/>
          <a:lstStyle/>
          <a:p>
            <a:pPr eaLnBrk="1" hangingPunct="1"/>
            <a:r>
              <a:rPr lang="es-ES_tradnl" sz="3600" smtClean="0"/>
              <a:t>El asentamiento de un punto de control consiste en las siguientes acciones:</a:t>
            </a:r>
            <a:endParaRPr lang="es-ES_tradnl"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838200"/>
            <a:ext cx="7010400" cy="579438"/>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TECNICAS DE RECUPERACION</a:t>
            </a:r>
            <a:endParaRPr lang="es-ES_tradnl" b="1">
              <a:solidFill>
                <a:schemeClr val="folHlink"/>
              </a:solidFill>
              <a:latin typeface="Times New Roman" pitchFamily="18" charset="0"/>
            </a:endParaRPr>
          </a:p>
        </p:txBody>
      </p:sp>
      <p:sp>
        <p:nvSpPr>
          <p:cNvPr id="13315" name="Text Box 4"/>
          <p:cNvSpPr txBox="1">
            <a:spLocks noChangeArrowheads="1"/>
          </p:cNvSpPr>
          <p:nvPr/>
        </p:nvSpPr>
        <p:spPr bwMode="auto">
          <a:xfrm>
            <a:off x="685800" y="1971675"/>
            <a:ext cx="7958138" cy="3203575"/>
          </a:xfrm>
          <a:prstGeom prst="rect">
            <a:avLst/>
          </a:prstGeom>
          <a:noFill/>
          <a:ln w="9525">
            <a:noFill/>
            <a:miter lim="800000"/>
            <a:headEnd/>
            <a:tailEnd/>
          </a:ln>
        </p:spPr>
        <p:txBody>
          <a:bodyPr>
            <a:spAutoFit/>
          </a:bodyPr>
          <a:lstStyle/>
          <a:p>
            <a:pPr eaLnBrk="0" hangingPunct="0"/>
            <a:r>
              <a:rPr lang="es-ES_tradnl" sz="3600">
                <a:latin typeface="Times New Roman" pitchFamily="18" charset="0"/>
              </a:rPr>
              <a:t>Dos técnicas principales para la recuperación de fallos no catastróficos:</a:t>
            </a:r>
          </a:p>
          <a:p>
            <a:pPr eaLnBrk="0" hangingPunct="0"/>
            <a:endParaRPr lang="es-ES_tradnl" sz="3600" b="1" u="sng">
              <a:solidFill>
                <a:schemeClr val="hlink"/>
              </a:solidFill>
              <a:latin typeface="Times New Roman" pitchFamily="18" charset="0"/>
            </a:endParaRPr>
          </a:p>
          <a:p>
            <a:pPr eaLnBrk="0" hangingPunct="0"/>
            <a:r>
              <a:rPr lang="es-ES_tradnl" sz="3600" b="1">
                <a:solidFill>
                  <a:schemeClr val="hlink"/>
                </a:solidFill>
                <a:latin typeface="Times New Roman" pitchFamily="18" charset="0"/>
              </a:rPr>
              <a:t>	-  Actualización diferida</a:t>
            </a:r>
          </a:p>
          <a:p>
            <a:pPr eaLnBrk="0" hangingPunct="0"/>
            <a:r>
              <a:rPr lang="es-ES_tradnl" sz="3600" b="1">
                <a:solidFill>
                  <a:schemeClr val="hlink"/>
                </a:solidFill>
                <a:latin typeface="Times New Roman" pitchFamily="18" charset="0"/>
              </a:rPr>
              <a:t>	-  Actualización inmediata</a:t>
            </a:r>
          </a:p>
          <a:p>
            <a:pPr eaLnBrk="0" hangingPunct="0"/>
            <a:endParaRPr lang="es-ES_tradnl">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447800" y="838200"/>
            <a:ext cx="7010400" cy="579438"/>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TECNICAS DE RECUPERACION</a:t>
            </a:r>
            <a:endParaRPr lang="es-ES_tradnl" b="1">
              <a:solidFill>
                <a:schemeClr val="folHlink"/>
              </a:solidFill>
              <a:latin typeface="Times New Roman" pitchFamily="18" charset="0"/>
            </a:endParaRPr>
          </a:p>
        </p:txBody>
      </p:sp>
      <p:sp>
        <p:nvSpPr>
          <p:cNvPr id="14339" name="Text Box 3"/>
          <p:cNvSpPr txBox="1">
            <a:spLocks noChangeArrowheads="1"/>
          </p:cNvSpPr>
          <p:nvPr/>
        </p:nvSpPr>
        <p:spPr bwMode="auto">
          <a:xfrm>
            <a:off x="685800" y="1971675"/>
            <a:ext cx="7958138" cy="4362450"/>
          </a:xfrm>
          <a:prstGeom prst="rect">
            <a:avLst/>
          </a:prstGeom>
          <a:noFill/>
          <a:ln w="9525">
            <a:noFill/>
            <a:miter lim="800000"/>
            <a:headEnd/>
            <a:tailEnd/>
          </a:ln>
        </p:spPr>
        <p:txBody>
          <a:bodyPr>
            <a:spAutoFit/>
          </a:bodyPr>
          <a:lstStyle/>
          <a:p>
            <a:pPr marL="374650" indent="-287338" eaLnBrk="0" hangingPunct="0"/>
            <a:r>
              <a:rPr lang="es-ES_tradnl" sz="2800" b="1" u="sng">
                <a:solidFill>
                  <a:schemeClr val="hlink"/>
                </a:solidFill>
                <a:latin typeface="Times New Roman" pitchFamily="18" charset="0"/>
              </a:rPr>
              <a:t>Actualización diferida</a:t>
            </a:r>
          </a:p>
          <a:p>
            <a:pPr marL="374650" indent="-287338" eaLnBrk="0" hangingPunct="0">
              <a:buClr>
                <a:srgbClr val="000099"/>
              </a:buClr>
              <a:buFont typeface="Wingdings" pitchFamily="2" charset="2"/>
              <a:buChar char="§"/>
            </a:pPr>
            <a:r>
              <a:rPr lang="es-ES_tradnl" sz="2800">
                <a:latin typeface="Times New Roman" pitchFamily="18" charset="0"/>
              </a:rPr>
              <a:t>La BD no se actualiza hasta que la transacción sea  confirmada.</a:t>
            </a:r>
          </a:p>
          <a:p>
            <a:pPr marL="374650" indent="-287338" eaLnBrk="0" hangingPunct="0">
              <a:buClr>
                <a:srgbClr val="000099"/>
              </a:buClr>
              <a:buFont typeface="Wingdings" pitchFamily="2" charset="2"/>
              <a:buChar char="§"/>
            </a:pPr>
            <a:r>
              <a:rPr lang="es-ES_tradnl" sz="2800">
                <a:latin typeface="Times New Roman" pitchFamily="18" charset="0"/>
              </a:rPr>
              <a:t>Antes de la confirmación las actualizaciones se asientan en el espacio de trabajo local de la transacción.</a:t>
            </a:r>
          </a:p>
          <a:p>
            <a:pPr marL="374650" indent="-287338" eaLnBrk="0" hangingPunct="0">
              <a:buClr>
                <a:srgbClr val="000099"/>
              </a:buClr>
              <a:buFont typeface="Wingdings" pitchFamily="2" charset="2"/>
              <a:buChar char="§"/>
            </a:pPr>
            <a:r>
              <a:rPr lang="es-ES_tradnl" sz="2800">
                <a:latin typeface="Times New Roman" pitchFamily="18" charset="0"/>
              </a:rPr>
              <a:t>Durante la confirmación, primero se actualiza la bitácora y luego la BD</a:t>
            </a:r>
          </a:p>
          <a:p>
            <a:pPr marL="374650" indent="-287338" eaLnBrk="0" hangingPunct="0">
              <a:buClr>
                <a:srgbClr val="000099"/>
              </a:buClr>
              <a:buFont typeface="Wingdings" pitchFamily="2" charset="2"/>
              <a:buChar char="§"/>
            </a:pPr>
            <a:r>
              <a:rPr lang="es-ES_tradnl" sz="2800">
                <a:latin typeface="Times New Roman" pitchFamily="18" charset="0"/>
              </a:rPr>
              <a:t>Esta técnica evita que si ocurre algún fallo durante la transacción la BD se vea afectada.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762000" y="2057400"/>
            <a:ext cx="8001000" cy="4362450"/>
          </a:xfrm>
          <a:prstGeom prst="rect">
            <a:avLst/>
          </a:prstGeom>
          <a:noFill/>
          <a:ln w="9525">
            <a:noFill/>
            <a:miter lim="800000"/>
            <a:headEnd/>
            <a:tailEnd/>
          </a:ln>
        </p:spPr>
        <p:txBody>
          <a:bodyPr>
            <a:spAutoFit/>
          </a:bodyPr>
          <a:lstStyle/>
          <a:p>
            <a:pPr marL="201613" indent="-201613" eaLnBrk="0" hangingPunct="0"/>
            <a:r>
              <a:rPr lang="es-ES_tradnl" b="1">
                <a:latin typeface="Times New Roman" pitchFamily="18" charset="0"/>
              </a:rPr>
              <a:t> </a:t>
            </a:r>
            <a:r>
              <a:rPr lang="es-ES_tradnl" sz="2800" b="1" u="sng">
                <a:solidFill>
                  <a:schemeClr val="hlink"/>
                </a:solidFill>
                <a:latin typeface="Times New Roman" pitchFamily="18" charset="0"/>
              </a:rPr>
              <a:t>Actualización inmediata</a:t>
            </a:r>
            <a:endParaRPr lang="es-ES_tradnl" sz="2800" u="sng">
              <a:solidFill>
                <a:schemeClr val="hlink"/>
              </a:solidFill>
              <a:latin typeface="Times New Roman" pitchFamily="18" charset="0"/>
            </a:endParaRPr>
          </a:p>
          <a:p>
            <a:pPr marL="201613" indent="-201613" eaLnBrk="0" hangingPunct="0">
              <a:buClr>
                <a:srgbClr val="000099"/>
              </a:buClr>
              <a:buFont typeface="Wingdings" pitchFamily="2" charset="2"/>
              <a:buNone/>
            </a:pPr>
            <a:endParaRPr lang="es-ES_tradnl" sz="2800" u="sng">
              <a:solidFill>
                <a:schemeClr val="hlink"/>
              </a:solidFill>
              <a:latin typeface="Times New Roman" pitchFamily="18" charset="0"/>
            </a:endParaRPr>
          </a:p>
          <a:p>
            <a:pPr marL="201613" indent="-201613" eaLnBrk="0" hangingPunct="0">
              <a:buClr>
                <a:srgbClr val="000099"/>
              </a:buClr>
              <a:buFont typeface="Wingdings" pitchFamily="2" charset="2"/>
              <a:buChar char="§"/>
            </a:pPr>
            <a:r>
              <a:rPr lang="es-ES_tradnl" sz="2800">
                <a:latin typeface="Times New Roman" pitchFamily="18" charset="0"/>
              </a:rPr>
              <a:t>Es posible que algunas operaciones de una transacción actualicen la BD antes de que la transacción sea confirmada.</a:t>
            </a:r>
          </a:p>
          <a:p>
            <a:pPr marL="201613" indent="-201613" eaLnBrk="0" hangingPunct="0">
              <a:buClr>
                <a:srgbClr val="000099"/>
              </a:buClr>
              <a:buFont typeface="Wingdings" pitchFamily="2" charset="2"/>
              <a:buChar char="§"/>
            </a:pPr>
            <a:r>
              <a:rPr lang="es-ES_tradnl" sz="2800">
                <a:latin typeface="Times New Roman" pitchFamily="18" charset="0"/>
              </a:rPr>
              <a:t>Estas operaciones se asientan en la bitácora del sistema.</a:t>
            </a:r>
          </a:p>
          <a:p>
            <a:pPr marL="201613" indent="-201613" eaLnBrk="0" hangingPunct="0">
              <a:buClr>
                <a:srgbClr val="000099"/>
              </a:buClr>
              <a:buFont typeface="Wingdings" pitchFamily="2" charset="2"/>
              <a:buChar char="§"/>
            </a:pPr>
            <a:r>
              <a:rPr lang="es-ES_tradnl" sz="2800">
                <a:latin typeface="Times New Roman" pitchFamily="18" charset="0"/>
              </a:rPr>
              <a:t>Si ocurre algún fallo durante la transacción los cambios realizados por las operaciones se invierten utilizando la bitácora.</a:t>
            </a:r>
          </a:p>
        </p:txBody>
      </p:sp>
      <p:sp>
        <p:nvSpPr>
          <p:cNvPr id="15363" name="Text Box 7"/>
          <p:cNvSpPr txBox="1">
            <a:spLocks noChangeArrowheads="1"/>
          </p:cNvSpPr>
          <p:nvPr/>
        </p:nvSpPr>
        <p:spPr bwMode="auto">
          <a:xfrm>
            <a:off x="1371600" y="762000"/>
            <a:ext cx="7010400" cy="579438"/>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TECNICAS DE RECUPERACION</a:t>
            </a:r>
            <a:endParaRPr lang="es-ES_tradnl" b="1">
              <a:solidFill>
                <a:schemeClr val="folHlink"/>
              </a:solidFill>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295400" y="1087438"/>
            <a:ext cx="6781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sz="3200" b="1">
              <a:solidFill>
                <a:schemeClr val="folHlink"/>
              </a:solidFill>
              <a:latin typeface="Times New Roman" pitchFamily="18" charset="0"/>
            </a:endParaRPr>
          </a:p>
        </p:txBody>
      </p:sp>
      <p:sp>
        <p:nvSpPr>
          <p:cNvPr id="16387" name="Text Box 3"/>
          <p:cNvSpPr txBox="1">
            <a:spLocks noChangeArrowheads="1"/>
          </p:cNvSpPr>
          <p:nvPr/>
        </p:nvSpPr>
        <p:spPr bwMode="auto">
          <a:xfrm>
            <a:off x="685800" y="2019300"/>
            <a:ext cx="7543800" cy="4478338"/>
          </a:xfrm>
          <a:prstGeom prst="rect">
            <a:avLst/>
          </a:prstGeom>
          <a:noFill/>
          <a:ln w="9525">
            <a:noFill/>
            <a:miter lim="800000"/>
            <a:headEnd/>
            <a:tailEnd/>
          </a:ln>
        </p:spPr>
        <p:txBody>
          <a:bodyPr>
            <a:spAutoFit/>
          </a:bodyPr>
          <a:lstStyle/>
          <a:p>
            <a:pPr marL="201613" indent="-201613" eaLnBrk="0" hangingPunct="0">
              <a:buClr>
                <a:srgbClr val="000099"/>
              </a:buClr>
              <a:buFont typeface="Wingdings" pitchFamily="2" charset="2"/>
              <a:buChar char="§"/>
            </a:pPr>
            <a:r>
              <a:rPr lang="es-ES_tradnl">
                <a:latin typeface="Times New Roman" pitchFamily="18" charset="0"/>
              </a:rPr>
              <a:t> </a:t>
            </a:r>
            <a:r>
              <a:rPr lang="es-ES_tradnl" sz="3200">
                <a:latin typeface="Times New Roman" pitchFamily="18" charset="0"/>
              </a:rPr>
              <a:t>Se basan en la idea de diferir cualquier actualización de la BD hasta que la transacción involucrada alcance su punto de confirmación.</a:t>
            </a:r>
          </a:p>
          <a:p>
            <a:pPr marL="201613" indent="-201613" eaLnBrk="0" hangingPunct="0">
              <a:buClr>
                <a:srgbClr val="000099"/>
              </a:buClr>
              <a:buFont typeface="Wingdings" pitchFamily="2" charset="2"/>
              <a:buChar char="§"/>
            </a:pPr>
            <a:endParaRPr lang="es-ES_tradnl" sz="3200">
              <a:latin typeface="Times New Roman" pitchFamily="18" charset="0"/>
            </a:endParaRPr>
          </a:p>
          <a:p>
            <a:pPr marL="201613" indent="-201613" eaLnBrk="0" hangingPunct="0">
              <a:buClr>
                <a:srgbClr val="000099"/>
              </a:buClr>
              <a:buFont typeface="Wingdings" pitchFamily="2" charset="2"/>
              <a:buChar char="§"/>
            </a:pPr>
            <a:r>
              <a:rPr lang="es-ES_tradnl" sz="3200">
                <a:latin typeface="Times New Roman" pitchFamily="18" charset="0"/>
              </a:rPr>
              <a:t> Durante la ejecución de las transacciones, las actualizaciones solo se asientan en la bitácora y en el espacio de trabajo de la transacción. </a:t>
            </a:r>
            <a:endParaRPr lang="es-ES" sz="32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295400" y="1087438"/>
            <a:ext cx="6781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sz="3200" b="1">
              <a:solidFill>
                <a:schemeClr val="folHlink"/>
              </a:solidFill>
              <a:latin typeface="Times New Roman" pitchFamily="18" charset="0"/>
            </a:endParaRPr>
          </a:p>
        </p:txBody>
      </p:sp>
      <p:sp>
        <p:nvSpPr>
          <p:cNvPr id="17411" name="Text Box 3"/>
          <p:cNvSpPr txBox="1">
            <a:spLocks noChangeArrowheads="1"/>
          </p:cNvSpPr>
          <p:nvPr/>
        </p:nvSpPr>
        <p:spPr bwMode="auto">
          <a:xfrm>
            <a:off x="685800" y="2019300"/>
            <a:ext cx="7543800" cy="3990975"/>
          </a:xfrm>
          <a:prstGeom prst="rect">
            <a:avLst/>
          </a:prstGeom>
          <a:noFill/>
          <a:ln w="9525">
            <a:noFill/>
            <a:miter lim="800000"/>
            <a:headEnd/>
            <a:tailEnd/>
          </a:ln>
        </p:spPr>
        <p:txBody>
          <a:bodyPr>
            <a:spAutoFit/>
          </a:bodyPr>
          <a:lstStyle/>
          <a:p>
            <a:pPr marL="201613" indent="-201613" eaLnBrk="0" hangingPunct="0">
              <a:buClr>
                <a:srgbClr val="000099"/>
              </a:buClr>
              <a:buFont typeface="Wingdings" pitchFamily="2" charset="2"/>
              <a:buChar char="§"/>
            </a:pPr>
            <a:r>
              <a:rPr lang="es-ES_tradnl" sz="3200">
                <a:latin typeface="Times New Roman" pitchFamily="18" charset="0"/>
              </a:rPr>
              <a:t>Cuando la transacción llega su punto de confirmación, se fuerza la escritura de la bitácora en disco y se actualiza la BD.</a:t>
            </a:r>
          </a:p>
          <a:p>
            <a:pPr marL="201613" indent="-201613" eaLnBrk="0" hangingPunct="0">
              <a:buClr>
                <a:srgbClr val="000099"/>
              </a:buClr>
              <a:buFont typeface="Wingdings" pitchFamily="2" charset="2"/>
              <a:buChar char="§"/>
            </a:pPr>
            <a:endParaRPr lang="es-ES_tradnl" sz="3200">
              <a:latin typeface="Times New Roman" pitchFamily="18" charset="0"/>
            </a:endParaRPr>
          </a:p>
          <a:p>
            <a:pPr marL="201613" indent="-201613" eaLnBrk="0" hangingPunct="0">
              <a:buClr>
                <a:srgbClr val="000099"/>
              </a:buClr>
              <a:buFont typeface="Wingdings" pitchFamily="2" charset="2"/>
              <a:buChar char="§"/>
            </a:pPr>
            <a:r>
              <a:rPr lang="es-ES_tradnl" sz="3200">
                <a:latin typeface="Times New Roman" pitchFamily="18" charset="0"/>
              </a:rPr>
              <a:t> Si una transacción falla antes de llegar a su punto de  confirmación, no hay necesidad de deshacer ninguna operación, ya que la información de la BD no fue afectada.</a:t>
            </a:r>
            <a:endParaRPr lang="es-ES" sz="320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685800" y="2171700"/>
            <a:ext cx="7467600" cy="4789488"/>
          </a:xfrm>
          <a:prstGeom prst="rect">
            <a:avLst/>
          </a:prstGeom>
          <a:noFill/>
          <a:ln w="9525">
            <a:noFill/>
            <a:miter lim="800000"/>
            <a:headEnd/>
            <a:tailEnd/>
          </a:ln>
        </p:spPr>
        <p:txBody>
          <a:bodyPr>
            <a:spAutoFit/>
          </a:bodyPr>
          <a:lstStyle/>
          <a:p>
            <a:pPr marL="87313" indent="-87313" eaLnBrk="0" hangingPunct="0"/>
            <a:r>
              <a:rPr lang="es-ES_tradnl" sz="2800" b="1" u="sng">
                <a:solidFill>
                  <a:schemeClr val="hlink"/>
                </a:solidFill>
                <a:latin typeface="Times New Roman" pitchFamily="18" charset="0"/>
              </a:rPr>
              <a:t>Pasos de un protocolo representativo de actualización diferida</a:t>
            </a:r>
            <a:r>
              <a:rPr lang="es-ES_tradnl" sz="2800" b="1">
                <a:solidFill>
                  <a:schemeClr val="hlink"/>
                </a:solidFill>
                <a:latin typeface="Times New Roman" pitchFamily="18" charset="0"/>
              </a:rPr>
              <a:t> </a:t>
            </a:r>
            <a:r>
              <a:rPr lang="es-ES_tradnl" sz="2800">
                <a:solidFill>
                  <a:schemeClr val="hlink"/>
                </a:solidFill>
                <a:latin typeface="Times New Roman" pitchFamily="18" charset="0"/>
              </a:rPr>
              <a:t>:</a:t>
            </a:r>
          </a:p>
          <a:p>
            <a:pPr marL="87313" indent="-87313" eaLnBrk="0" hangingPunct="0"/>
            <a:endParaRPr lang="es-ES_tradnl" sz="2800">
              <a:solidFill>
                <a:schemeClr val="hlink"/>
              </a:solidFill>
              <a:latin typeface="Times New Roman" pitchFamily="18" charset="0"/>
            </a:endParaRPr>
          </a:p>
          <a:p>
            <a:pPr marL="87313" indent="-87313" eaLnBrk="0" hangingPunct="0">
              <a:buFontTx/>
              <a:buAutoNum type="arabicParenR"/>
            </a:pPr>
            <a:r>
              <a:rPr lang="es-ES_tradnl" sz="2800">
                <a:latin typeface="Times New Roman" pitchFamily="18" charset="0"/>
              </a:rPr>
              <a:t>Una transacción no puede modificar la BD antes de llagar a su punto de confirmación.</a:t>
            </a:r>
          </a:p>
          <a:p>
            <a:pPr marL="87313" indent="-87313" eaLnBrk="0" hangingPunct="0">
              <a:buFontTx/>
              <a:buAutoNum type="arabicParenR"/>
            </a:pPr>
            <a:endParaRPr lang="es-ES_tradnl" sz="2800">
              <a:latin typeface="Times New Roman" pitchFamily="18" charset="0"/>
            </a:endParaRPr>
          </a:p>
          <a:p>
            <a:pPr marL="87313" indent="-87313" eaLnBrk="0" hangingPunct="0">
              <a:buFontTx/>
              <a:buAutoNum type="arabicParenR"/>
            </a:pPr>
            <a:r>
              <a:rPr lang="es-ES_tradnl" sz="2800">
                <a:latin typeface="Times New Roman" pitchFamily="18" charset="0"/>
              </a:rPr>
              <a:t>Una transacción llega a su punto de confirmación, cuando asentó todas sus operaciones de actualización en la bitácora y forzó la escritura de la bitácora en disco.</a:t>
            </a:r>
          </a:p>
          <a:p>
            <a:pPr marL="87313" indent="-87313" eaLnBrk="0" hangingPunct="0"/>
            <a:endParaRPr lang="es-ES" sz="2800">
              <a:latin typeface="Times New Roman" pitchFamily="18" charset="0"/>
            </a:endParaRPr>
          </a:p>
        </p:txBody>
      </p:sp>
      <p:sp>
        <p:nvSpPr>
          <p:cNvPr id="18435" name="Text Box 5"/>
          <p:cNvSpPr txBox="1">
            <a:spLocks noChangeArrowheads="1"/>
          </p:cNvSpPr>
          <p:nvPr/>
        </p:nvSpPr>
        <p:spPr bwMode="auto">
          <a:xfrm>
            <a:off x="1371600" y="935038"/>
            <a:ext cx="67056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sz="3200" b="1">
              <a:solidFill>
                <a:schemeClr val="folHlink"/>
              </a:solidFill>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212725" y="1184275"/>
            <a:ext cx="8626475" cy="457200"/>
          </a:xfrm>
          <a:prstGeom prst="rect">
            <a:avLst/>
          </a:prstGeom>
          <a:noFill/>
          <a:ln w="9525">
            <a:noFill/>
            <a:miter lim="800000"/>
            <a:headEnd/>
            <a:tailEnd/>
          </a:ln>
        </p:spPr>
        <p:txBody>
          <a:bodyPr>
            <a:spAutoFit/>
          </a:bodyPr>
          <a:lstStyle/>
          <a:p>
            <a:pPr algn="ctr" eaLnBrk="0" hangingPunct="0"/>
            <a:endParaRPr lang="es-ES">
              <a:latin typeface="Times New Roman" pitchFamily="18" charset="0"/>
            </a:endParaRPr>
          </a:p>
        </p:txBody>
      </p:sp>
      <p:sp>
        <p:nvSpPr>
          <p:cNvPr id="19459" name="Text Box 4"/>
          <p:cNvSpPr txBox="1">
            <a:spLocks noChangeArrowheads="1"/>
          </p:cNvSpPr>
          <p:nvPr/>
        </p:nvSpPr>
        <p:spPr bwMode="auto">
          <a:xfrm>
            <a:off x="609600" y="2139950"/>
            <a:ext cx="8534400" cy="3935413"/>
          </a:xfrm>
          <a:prstGeom prst="rect">
            <a:avLst/>
          </a:prstGeom>
          <a:noFill/>
          <a:ln w="9525">
            <a:noFill/>
            <a:miter lim="800000"/>
            <a:headEnd/>
            <a:tailEnd/>
          </a:ln>
        </p:spPr>
        <p:txBody>
          <a:bodyPr>
            <a:spAutoFit/>
          </a:bodyPr>
          <a:lstStyle/>
          <a:p>
            <a:pPr marL="288925" indent="-288925" eaLnBrk="0" hangingPunct="0">
              <a:buClr>
                <a:srgbClr val="000099"/>
              </a:buClr>
              <a:buFont typeface="Wingdings" pitchFamily="2" charset="2"/>
              <a:buChar char="§"/>
            </a:pPr>
            <a:r>
              <a:rPr lang="es-ES_tradnl" sz="2800">
                <a:latin typeface="Times New Roman" pitchFamily="18" charset="0"/>
              </a:rPr>
              <a:t>Nunca hay necesidad de deshacer operaciones, porque la BD solo actualiza transacciones ya confirmadas.</a:t>
            </a:r>
          </a:p>
          <a:p>
            <a:pPr marL="288925" indent="-288925" eaLnBrk="0" hangingPunct="0">
              <a:buClr>
                <a:srgbClr val="000099"/>
              </a:buClr>
              <a:buFont typeface="Wingdings" pitchFamily="2" charset="2"/>
              <a:buChar char="§"/>
            </a:pPr>
            <a:r>
              <a:rPr lang="es-ES_tradnl" sz="2800">
                <a:latin typeface="Times New Roman" pitchFamily="18" charset="0"/>
              </a:rPr>
              <a:t>Si el sistema falla después de confirmarse la transacción pero antes de que la BD quede actualizada, es necesario </a:t>
            </a:r>
            <a:r>
              <a:rPr lang="es-ES_tradnl" sz="2800">
                <a:solidFill>
                  <a:schemeClr val="hlink"/>
                </a:solidFill>
                <a:latin typeface="Times New Roman" pitchFamily="18" charset="0"/>
              </a:rPr>
              <a:t>REHACER</a:t>
            </a:r>
            <a:r>
              <a:rPr lang="es-ES_tradnl" sz="2800">
                <a:latin typeface="Times New Roman" pitchFamily="18" charset="0"/>
              </a:rPr>
              <a:t> estos cambios.</a:t>
            </a:r>
          </a:p>
          <a:p>
            <a:pPr marL="288925" indent="-288925" eaLnBrk="0" hangingPunct="0">
              <a:buClr>
                <a:srgbClr val="000099"/>
              </a:buClr>
              <a:buFont typeface="Wingdings" pitchFamily="2" charset="2"/>
              <a:buChar char="§"/>
            </a:pPr>
            <a:r>
              <a:rPr lang="es-ES_tradnl" sz="2800">
                <a:latin typeface="Times New Roman" pitchFamily="18" charset="0"/>
              </a:rPr>
              <a:t>En este caso las operaciones de la transacción se rehacen a partir de la información de la   bitácora.</a:t>
            </a:r>
          </a:p>
          <a:p>
            <a:pPr marL="288925" indent="-288925" eaLnBrk="0" hangingPunct="0">
              <a:buClr>
                <a:srgbClr val="000099"/>
              </a:buClr>
              <a:buFont typeface="Wingdings" pitchFamily="2" charset="2"/>
              <a:buChar char="§"/>
            </a:pPr>
            <a:r>
              <a:rPr lang="es-ES_tradnl" sz="2800">
                <a:latin typeface="Times New Roman" pitchFamily="18" charset="0"/>
              </a:rPr>
              <a:t> La técnica también se conoce como algoritmo de </a:t>
            </a:r>
            <a:r>
              <a:rPr lang="es-ES_tradnl" sz="2800">
                <a:solidFill>
                  <a:schemeClr val="hlink"/>
                </a:solidFill>
                <a:latin typeface="Times New Roman" pitchFamily="18" charset="0"/>
              </a:rPr>
              <a:t>NO DESHACER / REHACER</a:t>
            </a:r>
            <a:r>
              <a:rPr lang="es-ES_tradnl" sz="2800">
                <a:latin typeface="Times New Roman" pitchFamily="18" charset="0"/>
              </a:rPr>
              <a:t>.</a:t>
            </a:r>
            <a:endParaRPr lang="es-ES" sz="2800">
              <a:latin typeface="Times New Roman" pitchFamily="18" charset="0"/>
            </a:endParaRPr>
          </a:p>
        </p:txBody>
      </p:sp>
      <p:sp>
        <p:nvSpPr>
          <p:cNvPr id="19460" name="Text Box 5"/>
          <p:cNvSpPr txBox="1">
            <a:spLocks noChangeArrowheads="1"/>
          </p:cNvSpPr>
          <p:nvPr/>
        </p:nvSpPr>
        <p:spPr bwMode="auto">
          <a:xfrm>
            <a:off x="1295400" y="935038"/>
            <a:ext cx="64770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sz="3200" b="1">
              <a:solidFill>
                <a:schemeClr val="folHlink"/>
              </a:solidFill>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36525" y="1412875"/>
            <a:ext cx="8702675" cy="457200"/>
          </a:xfrm>
          <a:prstGeom prst="rect">
            <a:avLst/>
          </a:prstGeom>
          <a:noFill/>
          <a:ln w="9525">
            <a:noFill/>
            <a:miter lim="800000"/>
            <a:headEnd/>
            <a:tailEnd/>
          </a:ln>
        </p:spPr>
        <p:txBody>
          <a:bodyPr>
            <a:spAutoFit/>
          </a:bodyPr>
          <a:lstStyle/>
          <a:p>
            <a:pPr algn="ctr" eaLnBrk="0" hangingPunct="0"/>
            <a:endParaRPr lang="es-ES">
              <a:latin typeface="Times New Roman" pitchFamily="18" charset="0"/>
            </a:endParaRPr>
          </a:p>
        </p:txBody>
      </p:sp>
      <p:sp>
        <p:nvSpPr>
          <p:cNvPr id="20483" name="Text Box 4"/>
          <p:cNvSpPr txBox="1">
            <a:spLocks noChangeArrowheads="1"/>
          </p:cNvSpPr>
          <p:nvPr/>
        </p:nvSpPr>
        <p:spPr bwMode="auto">
          <a:xfrm>
            <a:off x="517525" y="1489075"/>
            <a:ext cx="184150" cy="457200"/>
          </a:xfrm>
          <a:prstGeom prst="rect">
            <a:avLst/>
          </a:prstGeom>
          <a:noFill/>
          <a:ln w="9525">
            <a:noFill/>
            <a:miter lim="800000"/>
            <a:headEnd/>
            <a:tailEnd/>
          </a:ln>
        </p:spPr>
        <p:txBody>
          <a:bodyPr wrap="none">
            <a:spAutoFit/>
          </a:bodyPr>
          <a:lstStyle/>
          <a:p>
            <a:pPr algn="ctr" eaLnBrk="0" hangingPunct="0"/>
            <a:endParaRPr lang="es-ES">
              <a:latin typeface="Times New Roman" pitchFamily="18" charset="0"/>
            </a:endParaRPr>
          </a:p>
        </p:txBody>
      </p:sp>
      <p:sp>
        <p:nvSpPr>
          <p:cNvPr id="20484" name="Text Box 5"/>
          <p:cNvSpPr txBox="1">
            <a:spLocks noChangeArrowheads="1"/>
          </p:cNvSpPr>
          <p:nvPr/>
        </p:nvSpPr>
        <p:spPr bwMode="auto">
          <a:xfrm>
            <a:off x="1219200" y="1087438"/>
            <a:ext cx="7543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sz="3200" b="1">
              <a:solidFill>
                <a:schemeClr val="bg1"/>
              </a:solidFill>
              <a:latin typeface="Times New Roman" pitchFamily="18" charset="0"/>
            </a:endParaRPr>
          </a:p>
        </p:txBody>
      </p:sp>
      <p:sp>
        <p:nvSpPr>
          <p:cNvPr id="20485" name="Text Box 6"/>
          <p:cNvSpPr txBox="1">
            <a:spLocks noChangeArrowheads="1"/>
          </p:cNvSpPr>
          <p:nvPr/>
        </p:nvSpPr>
        <p:spPr bwMode="auto">
          <a:xfrm>
            <a:off x="762000" y="1989138"/>
            <a:ext cx="8382000" cy="4656137"/>
          </a:xfrm>
          <a:prstGeom prst="rect">
            <a:avLst/>
          </a:prstGeom>
          <a:noFill/>
          <a:ln w="9525">
            <a:noFill/>
            <a:miter lim="800000"/>
            <a:headEnd/>
            <a:tailEnd/>
          </a:ln>
        </p:spPr>
        <p:txBody>
          <a:bodyPr>
            <a:spAutoFit/>
          </a:bodyPr>
          <a:lstStyle/>
          <a:p>
            <a:pPr eaLnBrk="0" hangingPunct="0">
              <a:spcBef>
                <a:spcPct val="50000"/>
              </a:spcBef>
            </a:pPr>
            <a:r>
              <a:rPr lang="es-ES" b="1">
                <a:latin typeface="Arial Narrow" pitchFamily="34" charset="0"/>
                <a:cs typeface="Times New Roman" pitchFamily="18" charset="0"/>
              </a:rPr>
              <a:t>Operaciones de lectura y escritura de dos </a:t>
            </a:r>
            <a:r>
              <a:rPr lang="es-ES_tradnl" b="1">
                <a:latin typeface="Arial Narrow" pitchFamily="34" charset="0"/>
                <a:cs typeface="Times New Roman" pitchFamily="18" charset="0"/>
              </a:rPr>
              <a:t>transacciones</a:t>
            </a:r>
            <a:r>
              <a:rPr lang="es-ES" b="1">
                <a:latin typeface="Arial Narrow" pitchFamily="34" charset="0"/>
                <a:cs typeface="Times New Roman" pitchFamily="18" charset="0"/>
              </a:rPr>
              <a:t>: </a:t>
            </a:r>
            <a:endParaRPr lang="es-ES_tradnl" b="1">
              <a:latin typeface="Arial Narrow" pitchFamily="34" charset="0"/>
              <a:cs typeface="Times New Roman" pitchFamily="18" charset="0"/>
            </a:endParaRPr>
          </a:p>
          <a:p>
            <a:pPr eaLnBrk="0" hangingPunct="0">
              <a:spcBef>
                <a:spcPct val="50000"/>
              </a:spcBef>
            </a:pPr>
            <a:r>
              <a:rPr lang="es-ES">
                <a:latin typeface="Arial Narrow" pitchFamily="34" charset="0"/>
                <a:cs typeface="Times New Roman" pitchFamily="18" charset="0"/>
              </a:rPr>
              <a:t>         </a:t>
            </a:r>
            <a:r>
              <a:rPr lang="es-ES" b="1" u="sng">
                <a:latin typeface="Arial Narrow" pitchFamily="34" charset="0"/>
                <a:cs typeface="Times New Roman" pitchFamily="18" charset="0"/>
              </a:rPr>
              <a:t>T1</a:t>
            </a:r>
            <a:r>
              <a:rPr lang="es-ES" b="1">
                <a:latin typeface="Arial Narrow" pitchFamily="34" charset="0"/>
                <a:cs typeface="Times New Roman" pitchFamily="18" charset="0"/>
              </a:rPr>
              <a:t>	</a:t>
            </a:r>
            <a:r>
              <a:rPr lang="es-ES_tradnl" b="1">
                <a:latin typeface="Arial Narrow" pitchFamily="34" charset="0"/>
                <a:cs typeface="Times New Roman" pitchFamily="18" charset="0"/>
              </a:rPr>
              <a:t>				</a:t>
            </a:r>
            <a:r>
              <a:rPr lang="es-ES" b="1" u="sng">
                <a:latin typeface="Arial Narrow" pitchFamily="34" charset="0"/>
                <a:cs typeface="Times New Roman" pitchFamily="18" charset="0"/>
              </a:rPr>
              <a:t>T2</a:t>
            </a:r>
            <a:endParaRPr lang="es-ES" u="sng">
              <a:latin typeface="Arial Narrow" pitchFamily="34" charset="0"/>
              <a:cs typeface="Times New Roman" pitchFamily="18" charset="0"/>
            </a:endParaRPr>
          </a:p>
          <a:p>
            <a:pPr algn="just" eaLnBrk="0" hangingPunct="0">
              <a:spcBef>
                <a:spcPct val="50000"/>
              </a:spcBef>
            </a:pPr>
            <a:r>
              <a:rPr lang="es-ES">
                <a:latin typeface="Arial Narrow" pitchFamily="34" charset="0"/>
                <a:cs typeface="Times New Roman" pitchFamily="18" charset="0"/>
              </a:rPr>
              <a:t>leer_elemento(A) </a:t>
            </a:r>
          </a:p>
          <a:p>
            <a:pPr algn="just" eaLnBrk="0" hangingPunct="0">
              <a:spcBef>
                <a:spcPct val="50000"/>
              </a:spcBef>
            </a:pPr>
            <a:r>
              <a:rPr lang="es-ES">
                <a:latin typeface="Arial Narrow" pitchFamily="34" charset="0"/>
                <a:cs typeface="Times New Roman" pitchFamily="18" charset="0"/>
              </a:rPr>
              <a:t>					leer_elemento(B)</a:t>
            </a:r>
          </a:p>
          <a:p>
            <a:pPr algn="just" eaLnBrk="0" hangingPunct="0">
              <a:spcBef>
                <a:spcPct val="50000"/>
              </a:spcBef>
            </a:pPr>
            <a:r>
              <a:rPr lang="es-ES">
                <a:latin typeface="Arial Narrow" pitchFamily="34" charset="0"/>
                <a:cs typeface="Times New Roman" pitchFamily="18" charset="0"/>
              </a:rPr>
              <a:t>leer_elemento(D)                               	                     							escribir_elemento(B)</a:t>
            </a:r>
            <a:endParaRPr lang="es-ES_tradnl">
              <a:latin typeface="Arial Narrow" pitchFamily="34" charset="0"/>
              <a:cs typeface="Times New Roman" pitchFamily="18" charset="0"/>
            </a:endParaRPr>
          </a:p>
          <a:p>
            <a:pPr algn="just" eaLnBrk="0" hangingPunct="0">
              <a:spcBef>
                <a:spcPct val="50000"/>
              </a:spcBef>
            </a:pPr>
            <a:r>
              <a:rPr lang="es-ES">
                <a:latin typeface="Arial Narrow" pitchFamily="34" charset="0"/>
                <a:cs typeface="Times New Roman" pitchFamily="18" charset="0"/>
              </a:rPr>
              <a:t>escribir_elemento(D</a:t>
            </a:r>
          </a:p>
          <a:p>
            <a:pPr algn="just" eaLnBrk="0" hangingPunct="0">
              <a:spcBef>
                <a:spcPct val="50000"/>
              </a:spcBef>
            </a:pPr>
            <a:r>
              <a:rPr lang="es-ES_tradnl">
                <a:latin typeface="Arial Narrow" pitchFamily="34" charset="0"/>
                <a:cs typeface="Times New Roman" pitchFamily="18" charset="0"/>
              </a:rPr>
              <a:t>                                                     	l</a:t>
            </a:r>
            <a:r>
              <a:rPr lang="es-ES">
                <a:latin typeface="Arial Narrow" pitchFamily="34" charset="0"/>
                <a:cs typeface="Times New Roman" pitchFamily="18" charset="0"/>
              </a:rPr>
              <a:t>eer_elemento(D)</a:t>
            </a:r>
          </a:p>
          <a:p>
            <a:pPr eaLnBrk="0" hangingPunct="0">
              <a:spcBef>
                <a:spcPct val="50000"/>
              </a:spcBef>
            </a:pPr>
            <a:r>
              <a:rPr lang="es-ES_tradnl">
                <a:latin typeface="Times New Roman" pitchFamily="18" charset="0"/>
                <a:cs typeface="Times New Roman" pitchFamily="18" charset="0"/>
              </a:rPr>
              <a:t>					</a:t>
            </a:r>
            <a:r>
              <a:rPr lang="es-ES">
                <a:latin typeface="Times New Roman" pitchFamily="18" charset="0"/>
                <a:cs typeface="Times New Roman" pitchFamily="18" charset="0"/>
              </a:rPr>
              <a:t>escribir_elemento(D)	</a:t>
            </a:r>
            <a:r>
              <a:rPr lang="es-ES">
                <a:latin typeface="Times New Roman"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2190750"/>
            <a:ext cx="8229600" cy="4376738"/>
          </a:xfrm>
          <a:prstGeom prst="rect">
            <a:avLst/>
          </a:prstGeom>
          <a:noFill/>
          <a:ln w="9525">
            <a:solidFill>
              <a:schemeClr val="tx2"/>
            </a:solidFill>
            <a:miter lim="800000"/>
            <a:headEnd/>
            <a:tailEnd/>
          </a:ln>
        </p:spPr>
        <p:txBody>
          <a:bodyPr>
            <a:spAutoFit/>
          </a:bodyPr>
          <a:lstStyle/>
          <a:p>
            <a:pPr eaLnBrk="0" hangingPunct="0">
              <a:spcBef>
                <a:spcPct val="50000"/>
              </a:spcBef>
            </a:pPr>
            <a:r>
              <a:rPr lang="es-ES">
                <a:latin typeface="Arial Narrow" pitchFamily="34" charset="0"/>
                <a:cs typeface="Times New Roman" pitchFamily="18" charset="0"/>
              </a:rPr>
              <a:t> </a:t>
            </a:r>
            <a:r>
              <a:rPr lang="es-ES" sz="2800" b="1" u="sng">
                <a:solidFill>
                  <a:schemeClr val="hlink"/>
                </a:solidFill>
                <a:latin typeface="Arial Narrow" pitchFamily="34" charset="0"/>
                <a:cs typeface="Times New Roman" pitchFamily="18" charset="0"/>
              </a:rPr>
              <a:t>Bitácora al momento de la caída del sistema:</a:t>
            </a:r>
            <a:r>
              <a:rPr lang="es-ES" sz="2800">
                <a:solidFill>
                  <a:schemeClr val="hlink"/>
                </a:solidFill>
                <a:latin typeface="Arial Narrow" pitchFamily="34" charset="0"/>
                <a:cs typeface="Times New Roman" pitchFamily="18" charset="0"/>
              </a:rPr>
              <a:t> </a:t>
            </a:r>
          </a:p>
          <a:p>
            <a:pPr algn="just" eaLnBrk="0" hangingPunct="0">
              <a:spcBef>
                <a:spcPct val="50000"/>
              </a:spcBef>
            </a:pPr>
            <a:r>
              <a:rPr lang="es-ES" sz="2800">
                <a:latin typeface="Arial Narrow" pitchFamily="34" charset="0"/>
                <a:cs typeface="Times New Roman" pitchFamily="18" charset="0"/>
              </a:rPr>
              <a:t>[inicio_de_transacción, T1]</a:t>
            </a:r>
          </a:p>
          <a:p>
            <a:pPr algn="just" eaLnBrk="0" hangingPunct="0">
              <a:spcBef>
                <a:spcPct val="50000"/>
              </a:spcBef>
            </a:pPr>
            <a:r>
              <a:rPr lang="es-ES" sz="2800">
                <a:latin typeface="Arial Narrow" pitchFamily="34" charset="0"/>
                <a:cs typeface="Times New Roman" pitchFamily="18" charset="0"/>
              </a:rPr>
              <a:t>[escribir_elemento; T</a:t>
            </a:r>
            <a:r>
              <a:rPr lang="es-ES_tradnl" sz="2800">
                <a:latin typeface="Arial Narrow" pitchFamily="34" charset="0"/>
                <a:cs typeface="Times New Roman" pitchFamily="18" charset="0"/>
              </a:rPr>
              <a:t>1</a:t>
            </a:r>
            <a:r>
              <a:rPr lang="es-ES" sz="2800">
                <a:latin typeface="Arial Narrow" pitchFamily="34" charset="0"/>
                <a:cs typeface="Times New Roman" pitchFamily="18" charset="0"/>
              </a:rPr>
              <a:t>, D, 20]</a:t>
            </a:r>
          </a:p>
          <a:p>
            <a:pPr algn="just" eaLnBrk="0" hangingPunct="0">
              <a:spcBef>
                <a:spcPct val="50000"/>
              </a:spcBef>
            </a:pPr>
            <a:r>
              <a:rPr lang="es-ES" sz="2800">
                <a:latin typeface="Arial Narrow" pitchFamily="34" charset="0"/>
                <a:cs typeface="Times New Roman" pitchFamily="18" charset="0"/>
              </a:rPr>
              <a:t>[confirmar, T1]</a:t>
            </a:r>
            <a:r>
              <a:rPr lang="es-ES_tradnl" sz="2800">
                <a:latin typeface="Arial Narrow" pitchFamily="34" charset="0"/>
                <a:cs typeface="Times New Roman" pitchFamily="18" charset="0"/>
              </a:rPr>
              <a:t>                                   </a:t>
            </a:r>
            <a:r>
              <a:rPr lang="es-ES" sz="2800">
                <a:solidFill>
                  <a:srgbClr val="00FF00"/>
                </a:solidFill>
                <a:latin typeface="Times New Roman" pitchFamily="18" charset="0"/>
                <a:cs typeface="Times New Roman" pitchFamily="18" charset="0"/>
                <a:sym typeface="Wingdings" pitchFamily="2" charset="2"/>
              </a:rPr>
              <a:t></a:t>
            </a:r>
            <a:r>
              <a:rPr lang="es-ES" sz="2800">
                <a:latin typeface="Times New Roman" pitchFamily="18" charset="0"/>
                <a:cs typeface="Times New Roman" pitchFamily="18" charset="0"/>
              </a:rPr>
              <a:t> </a:t>
            </a:r>
            <a:r>
              <a:rPr lang="es-ES_tradnl" sz="2800">
                <a:latin typeface="Times New Roman" pitchFamily="18" charset="0"/>
                <a:cs typeface="Times New Roman" pitchFamily="18" charset="0"/>
              </a:rPr>
              <a:t>Confirmación</a:t>
            </a:r>
          </a:p>
          <a:p>
            <a:pPr algn="just" eaLnBrk="0" hangingPunct="0">
              <a:spcBef>
                <a:spcPct val="50000"/>
              </a:spcBef>
            </a:pPr>
            <a:r>
              <a:rPr lang="es-ES" sz="2800">
                <a:latin typeface="Arial Narrow" pitchFamily="34" charset="0"/>
                <a:cs typeface="Times New Roman" pitchFamily="18" charset="0"/>
              </a:rPr>
              <a:t>[inicio_de_transacción, T2]</a:t>
            </a:r>
          </a:p>
          <a:p>
            <a:pPr algn="just" eaLnBrk="0" hangingPunct="0">
              <a:spcBef>
                <a:spcPct val="50000"/>
              </a:spcBef>
            </a:pPr>
            <a:r>
              <a:rPr lang="es-ES" sz="2800">
                <a:latin typeface="Arial Narrow" pitchFamily="34" charset="0"/>
                <a:cs typeface="Times New Roman" pitchFamily="18" charset="0"/>
              </a:rPr>
              <a:t>[escribir_elemento; T2, B, 10]</a:t>
            </a:r>
          </a:p>
          <a:p>
            <a:pPr eaLnBrk="0" hangingPunct="0">
              <a:spcBef>
                <a:spcPct val="50000"/>
              </a:spcBef>
            </a:pPr>
            <a:r>
              <a:rPr lang="es-ES" sz="2800">
                <a:latin typeface="Times New Roman" pitchFamily="18" charset="0"/>
                <a:cs typeface="Times New Roman" pitchFamily="18" charset="0"/>
              </a:rPr>
              <a:t>[escribir_elemento; T2, D, 25]    </a:t>
            </a:r>
            <a:r>
              <a:rPr lang="es-ES" sz="2800">
                <a:solidFill>
                  <a:srgbClr val="FF3300"/>
                </a:solidFill>
                <a:latin typeface="Times New Roman" pitchFamily="18" charset="0"/>
                <a:cs typeface="Times New Roman" pitchFamily="18" charset="0"/>
                <a:sym typeface="Wingdings" pitchFamily="2" charset="2"/>
              </a:rPr>
              <a:t></a:t>
            </a:r>
            <a:r>
              <a:rPr lang="es-ES" sz="2800">
                <a:latin typeface="Times New Roman" pitchFamily="18" charset="0"/>
                <a:cs typeface="Times New Roman" pitchFamily="18" charset="0"/>
              </a:rPr>
              <a:t> </a:t>
            </a:r>
            <a:r>
              <a:rPr lang="es-ES" sz="2800" b="1">
                <a:latin typeface="Times New Roman" pitchFamily="18" charset="0"/>
                <a:cs typeface="Times New Roman" pitchFamily="18" charset="0"/>
              </a:rPr>
              <a:t>Caída del sistema</a:t>
            </a:r>
            <a:r>
              <a:rPr lang="es-ES" sz="2800">
                <a:latin typeface="Times New Roman" pitchFamily="18" charset="0"/>
              </a:rPr>
              <a:t> </a:t>
            </a:r>
          </a:p>
        </p:txBody>
      </p:sp>
      <p:sp>
        <p:nvSpPr>
          <p:cNvPr id="21507" name="Rectangle 4"/>
          <p:cNvSpPr>
            <a:spLocks noChangeArrowheads="1"/>
          </p:cNvSpPr>
          <p:nvPr/>
        </p:nvSpPr>
        <p:spPr bwMode="auto">
          <a:xfrm>
            <a:off x="1219200" y="1066800"/>
            <a:ext cx="5800725" cy="579438"/>
          </a:xfrm>
          <a:prstGeom prst="rect">
            <a:avLst/>
          </a:prstGeom>
          <a:noFill/>
          <a:ln w="9525">
            <a:noFill/>
            <a:miter lim="800000"/>
            <a:headEnd/>
            <a:tailEnd/>
          </a:ln>
        </p:spPr>
        <p:txBody>
          <a:bodyPr wrap="none">
            <a:spAutoFit/>
          </a:bodyPr>
          <a:lstStyle/>
          <a:p>
            <a:pPr eaLnBrk="0" hangingPunct="0"/>
            <a:r>
              <a:rPr lang="es-ES_tradnl" sz="3200" b="1">
                <a:solidFill>
                  <a:schemeClr val="folHlink"/>
                </a:solidFill>
                <a:latin typeface="Times New Roman" pitchFamily="18" charset="0"/>
              </a:rPr>
              <a:t>ACTUALIZACION DIFERIDA</a:t>
            </a:r>
            <a:endParaRPr lang="es-ES" sz="3200" b="1">
              <a:solidFill>
                <a:schemeClr val="folHlink"/>
              </a:solidFill>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524000" y="1143000"/>
            <a:ext cx="7239000" cy="579438"/>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INTRODUCCION</a:t>
            </a:r>
            <a:endParaRPr lang="es-ES_tradnl" b="1">
              <a:solidFill>
                <a:schemeClr val="folHlink"/>
              </a:solidFill>
              <a:latin typeface="Times New Roman" pitchFamily="18" charset="0"/>
            </a:endParaRPr>
          </a:p>
        </p:txBody>
      </p:sp>
      <p:sp>
        <p:nvSpPr>
          <p:cNvPr id="4099" name="Text Box 4"/>
          <p:cNvSpPr txBox="1">
            <a:spLocks noChangeArrowheads="1"/>
          </p:cNvSpPr>
          <p:nvPr/>
        </p:nvSpPr>
        <p:spPr bwMode="auto">
          <a:xfrm>
            <a:off x="533400" y="3048000"/>
            <a:ext cx="8610600" cy="2528888"/>
          </a:xfrm>
          <a:prstGeom prst="rect">
            <a:avLst/>
          </a:prstGeom>
          <a:noFill/>
          <a:ln w="9525">
            <a:noFill/>
            <a:miter lim="800000"/>
            <a:headEnd/>
            <a:tailEnd/>
          </a:ln>
        </p:spPr>
        <p:txBody>
          <a:bodyPr>
            <a:spAutoFit/>
          </a:bodyPr>
          <a:lstStyle/>
          <a:p>
            <a:pPr marL="374650" indent="-287338" eaLnBrk="0" hangingPunct="0">
              <a:buClr>
                <a:schemeClr val="folHlink"/>
              </a:buClr>
              <a:buFont typeface="Wingdings" pitchFamily="2" charset="2"/>
              <a:buChar char="§"/>
            </a:pPr>
            <a:r>
              <a:rPr lang="es-ES_tradnl"/>
              <a:t> </a:t>
            </a:r>
            <a:r>
              <a:rPr lang="es-ES_tradnl" sz="3200"/>
              <a:t>Todo SGDB debe contar con recursos para recuperarse de fallos de Hardware y Software.(Subsistema de Respaldo y Recuperación de datos).</a:t>
            </a:r>
          </a:p>
          <a:p>
            <a:pPr marL="374650" indent="-287338" eaLnBrk="0" hangingPunct="0">
              <a:buClr>
                <a:schemeClr val="folHlink"/>
              </a:buClr>
              <a:buFont typeface="Wingdings" pitchFamily="2" charset="2"/>
              <a:buNone/>
            </a:pPr>
            <a:r>
              <a:rPr lang="es-ES_tradnl" sz="320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143000" y="935038"/>
            <a:ext cx="7162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a:latin typeface="Times New Roman" pitchFamily="18" charset="0"/>
            </a:endParaRPr>
          </a:p>
        </p:txBody>
      </p:sp>
      <p:sp>
        <p:nvSpPr>
          <p:cNvPr id="22531" name="Text Box 3"/>
          <p:cNvSpPr txBox="1">
            <a:spLocks noChangeArrowheads="1"/>
          </p:cNvSpPr>
          <p:nvPr/>
        </p:nvSpPr>
        <p:spPr bwMode="auto">
          <a:xfrm>
            <a:off x="533400" y="2947988"/>
            <a:ext cx="8153400" cy="2573337"/>
          </a:xfrm>
          <a:prstGeom prst="rect">
            <a:avLst/>
          </a:prstGeom>
          <a:noFill/>
          <a:ln w="9525">
            <a:solidFill>
              <a:schemeClr val="tx2"/>
            </a:solidFill>
            <a:miter lim="800000"/>
            <a:headEnd/>
            <a:tailEnd/>
          </a:ln>
        </p:spPr>
        <p:txBody>
          <a:bodyPr>
            <a:spAutoFit/>
          </a:bodyPr>
          <a:lstStyle/>
          <a:p>
            <a:pPr eaLnBrk="0" hangingPunct="0">
              <a:spcBef>
                <a:spcPct val="50000"/>
              </a:spcBef>
            </a:pPr>
            <a:r>
              <a:rPr lang="es-ES_tradnl" sz="3600">
                <a:latin typeface="Times New Roman" pitchFamily="18" charset="0"/>
              </a:rPr>
              <a:t>Las operaciones ESCRIBIR de T1 se </a:t>
            </a:r>
            <a:r>
              <a:rPr lang="es-ES_tradnl" sz="3600">
                <a:solidFill>
                  <a:schemeClr val="hlink"/>
                </a:solidFill>
                <a:latin typeface="Times New Roman" pitchFamily="18" charset="0"/>
              </a:rPr>
              <a:t>rehacen</a:t>
            </a:r>
            <a:r>
              <a:rPr lang="es-ES_tradnl" sz="3600">
                <a:latin typeface="Times New Roman" pitchFamily="18" charset="0"/>
              </a:rPr>
              <a:t>.</a:t>
            </a:r>
          </a:p>
          <a:p>
            <a:pPr eaLnBrk="0" hangingPunct="0">
              <a:spcBef>
                <a:spcPct val="50000"/>
              </a:spcBef>
            </a:pPr>
            <a:r>
              <a:rPr lang="es-ES_tradnl" sz="3600">
                <a:latin typeface="Times New Roman" pitchFamily="18" charset="0"/>
              </a:rPr>
              <a:t>El proceso de recuperación ignora las entradas de bitácora de T2.</a:t>
            </a:r>
            <a:endParaRPr lang="es-ES" sz="3600">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85800" y="2181225"/>
            <a:ext cx="7772400" cy="3990975"/>
          </a:xfrm>
          <a:prstGeom prst="rect">
            <a:avLst/>
          </a:prstGeom>
          <a:noFill/>
          <a:ln w="9525">
            <a:noFill/>
            <a:miter lim="800000"/>
            <a:headEnd/>
            <a:tailEnd/>
          </a:ln>
        </p:spPr>
        <p:txBody>
          <a:bodyPr>
            <a:spAutoFit/>
          </a:bodyPr>
          <a:lstStyle/>
          <a:p>
            <a:pPr marL="201613" indent="-201613" eaLnBrk="0" hangingPunct="0">
              <a:buClr>
                <a:schemeClr val="folHlink"/>
              </a:buClr>
              <a:buFont typeface="Wingdings" pitchFamily="2" charset="2"/>
              <a:buChar char="§"/>
            </a:pPr>
            <a:r>
              <a:rPr lang="es-ES_tradnl" sz="3200">
                <a:latin typeface="Times New Roman" pitchFamily="18" charset="0"/>
              </a:rPr>
              <a:t>Una actualización puede llevarse a cabo “inmediatamente”, es decir sin la necesidad de que una transacción sea confirmada.</a:t>
            </a:r>
          </a:p>
          <a:p>
            <a:pPr marL="201613" indent="-201613" eaLnBrk="0" hangingPunct="0">
              <a:buClr>
                <a:schemeClr val="folHlink"/>
              </a:buClr>
              <a:buFont typeface="Wingdings" pitchFamily="2" charset="2"/>
              <a:buChar char="§"/>
            </a:pPr>
            <a:endParaRPr lang="es-ES_tradnl" sz="3200">
              <a:latin typeface="Times New Roman" pitchFamily="18" charset="0"/>
            </a:endParaRPr>
          </a:p>
          <a:p>
            <a:pPr marL="201613" indent="-201613" eaLnBrk="0" hangingPunct="0">
              <a:buClr>
                <a:schemeClr val="folHlink"/>
              </a:buClr>
              <a:buFont typeface="Wingdings" pitchFamily="2" charset="2"/>
              <a:buChar char="§"/>
            </a:pPr>
            <a:r>
              <a:rPr lang="es-ES_tradnl" sz="3200">
                <a:latin typeface="Times New Roman" pitchFamily="18" charset="0"/>
              </a:rPr>
              <a:t>Deberá preverse que una transacción pueda fallar, caso en el que será  necesario DESHACER el efecto de las operaciones de actualización de la BD previas al fallo.</a:t>
            </a:r>
          </a:p>
        </p:txBody>
      </p:sp>
      <p:sp>
        <p:nvSpPr>
          <p:cNvPr id="23555" name="Text Box 3"/>
          <p:cNvSpPr txBox="1">
            <a:spLocks noChangeArrowheads="1"/>
          </p:cNvSpPr>
          <p:nvPr/>
        </p:nvSpPr>
        <p:spPr bwMode="auto">
          <a:xfrm>
            <a:off x="1219200" y="935038"/>
            <a:ext cx="6781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INMEDIATA</a:t>
            </a:r>
            <a:endParaRPr lang="es-ES" sz="3200" b="1">
              <a:solidFill>
                <a:schemeClr val="folHlink"/>
              </a:solidFill>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19200" y="1905000"/>
            <a:ext cx="7772400" cy="4478338"/>
          </a:xfrm>
          <a:prstGeom prst="rect">
            <a:avLst/>
          </a:prstGeom>
          <a:noFill/>
          <a:ln w="9525">
            <a:noFill/>
            <a:miter lim="800000"/>
            <a:headEnd/>
            <a:tailEnd/>
          </a:ln>
        </p:spPr>
        <p:txBody>
          <a:bodyPr>
            <a:spAutoFit/>
          </a:bodyPr>
          <a:lstStyle/>
          <a:p>
            <a:pPr marL="201613" indent="-201613" eaLnBrk="0" hangingPunct="0">
              <a:buClr>
                <a:schemeClr val="folHlink"/>
              </a:buClr>
              <a:buFont typeface="Wingdings" pitchFamily="2" charset="2"/>
              <a:buChar char="§"/>
            </a:pPr>
            <a:r>
              <a:rPr lang="es-ES_tradnl" sz="3200">
                <a:latin typeface="Times New Roman" pitchFamily="18" charset="0"/>
              </a:rPr>
              <a:t>Los esquemas de recuperación en actualización inmediata deben tener la capacidad de hacer revertir una  transacción deshaciendo el efecto de sus operaciones escribir_elemento.</a:t>
            </a:r>
          </a:p>
          <a:p>
            <a:pPr marL="201613" indent="-201613" eaLnBrk="0" hangingPunct="0">
              <a:buClr>
                <a:schemeClr val="folHlink"/>
              </a:buClr>
              <a:buFont typeface="Wingdings" pitchFamily="2" charset="2"/>
              <a:buChar char="§"/>
            </a:pPr>
            <a:r>
              <a:rPr lang="es-ES_tradnl" sz="3200">
                <a:latin typeface="Times New Roman" pitchFamily="18" charset="0"/>
              </a:rPr>
              <a:t>Existen dos categorías de algoritmos de actualización inmediata</a:t>
            </a:r>
          </a:p>
          <a:p>
            <a:pPr marL="593725" lvl="1" indent="-201613" eaLnBrk="0" hangingPunct="0">
              <a:buFontTx/>
              <a:buChar char="–"/>
            </a:pPr>
            <a:r>
              <a:rPr lang="es-ES_tradnl" sz="3200">
                <a:latin typeface="Times New Roman" pitchFamily="18" charset="0"/>
              </a:rPr>
              <a:t> </a:t>
            </a:r>
            <a:r>
              <a:rPr lang="es-ES_tradnl" sz="3200">
                <a:solidFill>
                  <a:schemeClr val="hlink"/>
                </a:solidFill>
                <a:latin typeface="Times New Roman" pitchFamily="18" charset="0"/>
              </a:rPr>
              <a:t>DESHACER - NO REHACER.</a:t>
            </a:r>
          </a:p>
          <a:p>
            <a:pPr marL="593725" lvl="1" indent="-201613" eaLnBrk="0" hangingPunct="0">
              <a:buFontTx/>
              <a:buChar char="–"/>
            </a:pPr>
            <a:r>
              <a:rPr lang="es-ES_tradnl" sz="3200">
                <a:solidFill>
                  <a:schemeClr val="hlink"/>
                </a:solidFill>
                <a:latin typeface="Times New Roman" pitchFamily="18" charset="0"/>
              </a:rPr>
              <a:t> DESHACER - REHACER.</a:t>
            </a:r>
          </a:p>
        </p:txBody>
      </p:sp>
      <p:sp>
        <p:nvSpPr>
          <p:cNvPr id="24579" name="Text Box 3"/>
          <p:cNvSpPr txBox="1">
            <a:spLocks noChangeArrowheads="1"/>
          </p:cNvSpPr>
          <p:nvPr/>
        </p:nvSpPr>
        <p:spPr bwMode="auto">
          <a:xfrm>
            <a:off x="1219200" y="935038"/>
            <a:ext cx="6781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INMEDIATA</a:t>
            </a:r>
            <a:endParaRPr lang="es-ES" sz="3200" b="1">
              <a:solidFill>
                <a:schemeClr val="folHlink"/>
              </a:solidFill>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2044700"/>
            <a:ext cx="7848600" cy="4478338"/>
          </a:xfrm>
          <a:prstGeom prst="rect">
            <a:avLst/>
          </a:prstGeom>
          <a:noFill/>
          <a:ln w="9525">
            <a:noFill/>
            <a:miter lim="800000"/>
            <a:headEnd/>
            <a:tailEnd/>
          </a:ln>
        </p:spPr>
        <p:txBody>
          <a:bodyPr>
            <a:spAutoFit/>
          </a:bodyPr>
          <a:lstStyle/>
          <a:p>
            <a:pPr marL="288925" indent="-288925" eaLnBrk="0" hangingPunct="0">
              <a:buClr>
                <a:schemeClr val="folHlink"/>
              </a:buClr>
              <a:buFont typeface="Wingdings" pitchFamily="2" charset="2"/>
              <a:buChar char="§"/>
            </a:pPr>
            <a:r>
              <a:rPr lang="es-ES_tradnl" sz="3200">
                <a:latin typeface="Times New Roman" pitchFamily="18" charset="0"/>
              </a:rPr>
              <a:t> </a:t>
            </a:r>
            <a:r>
              <a:rPr lang="es-ES_tradnl" sz="3200">
                <a:solidFill>
                  <a:schemeClr val="hlink"/>
                </a:solidFill>
                <a:latin typeface="Times New Roman" pitchFamily="18" charset="0"/>
              </a:rPr>
              <a:t>DESHACER - NO REHACER</a:t>
            </a:r>
            <a:r>
              <a:rPr lang="es-ES_tradnl" sz="3200">
                <a:latin typeface="Times New Roman" pitchFamily="18" charset="0"/>
              </a:rPr>
              <a:t>: Si todas las actualizaciones de una transacción son asentadas en la BD en disco antes de que la misma se confirme, entonces no será necesario REHACER operaciones de transacciones que ya se hayan confirmado. Pero sí será necesario DESHACER aquellas operaciones de transacciones no confirmadas.</a:t>
            </a:r>
          </a:p>
        </p:txBody>
      </p:sp>
      <p:sp>
        <p:nvSpPr>
          <p:cNvPr id="25603" name="Text Box 3"/>
          <p:cNvSpPr txBox="1">
            <a:spLocks noChangeArrowheads="1"/>
          </p:cNvSpPr>
          <p:nvPr/>
        </p:nvSpPr>
        <p:spPr bwMode="auto">
          <a:xfrm>
            <a:off x="1295400" y="919163"/>
            <a:ext cx="65532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ACTUALIZACIÓN INMEDIATA</a:t>
            </a:r>
            <a:endParaRPr lang="es-ES" sz="3200" b="1">
              <a:solidFill>
                <a:schemeClr val="folHlink"/>
              </a:solidFill>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85800" y="2105025"/>
            <a:ext cx="7848600" cy="3990975"/>
          </a:xfrm>
          <a:prstGeom prst="rect">
            <a:avLst/>
          </a:prstGeom>
          <a:noFill/>
          <a:ln w="9525">
            <a:noFill/>
            <a:miter lim="800000"/>
            <a:headEnd/>
            <a:tailEnd/>
          </a:ln>
        </p:spPr>
        <p:txBody>
          <a:bodyPr>
            <a:spAutoFit/>
          </a:bodyPr>
          <a:lstStyle/>
          <a:p>
            <a:pPr marL="288925" indent="-288925" eaLnBrk="0" hangingPunct="0">
              <a:buClr>
                <a:schemeClr val="folHlink"/>
              </a:buClr>
              <a:buFont typeface="Wingdings" pitchFamily="2" charset="2"/>
              <a:buChar char="§"/>
            </a:pPr>
            <a:r>
              <a:rPr lang="es-ES_tradnl" sz="3200">
                <a:solidFill>
                  <a:schemeClr val="hlink"/>
                </a:solidFill>
                <a:latin typeface="Times New Roman" pitchFamily="18" charset="0"/>
              </a:rPr>
              <a:t>DESHACER - REHACER</a:t>
            </a:r>
            <a:r>
              <a:rPr lang="es-ES_tradnl" sz="3200">
                <a:latin typeface="Times New Roman" pitchFamily="18" charset="0"/>
              </a:rPr>
              <a:t>: Si se permite a la transacción confirmarse antes de que sus cambios sean asentados en la BD, entonces se necesitará REHACER aquellas operaciones de transacciones confirmadas que aún no se hayan asentado, y también se necesitará DESHACER las operaciones de transacciones no confirmadas.</a:t>
            </a:r>
          </a:p>
        </p:txBody>
      </p:sp>
      <p:sp>
        <p:nvSpPr>
          <p:cNvPr id="26627" name="Text Box 3"/>
          <p:cNvSpPr txBox="1">
            <a:spLocks noChangeArrowheads="1"/>
          </p:cNvSpPr>
          <p:nvPr/>
        </p:nvSpPr>
        <p:spPr bwMode="auto">
          <a:xfrm>
            <a:off x="1295400" y="919163"/>
            <a:ext cx="65532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ACTUALIZACIÓN INMEDIATA</a:t>
            </a:r>
            <a:endParaRPr lang="es-ES" sz="3200" b="1">
              <a:solidFill>
                <a:schemeClr val="folHlink"/>
              </a:solidFill>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36525" y="1412875"/>
            <a:ext cx="8702675" cy="457200"/>
          </a:xfrm>
          <a:prstGeom prst="rect">
            <a:avLst/>
          </a:prstGeom>
          <a:noFill/>
          <a:ln w="9525">
            <a:noFill/>
            <a:miter lim="800000"/>
            <a:headEnd/>
            <a:tailEnd/>
          </a:ln>
        </p:spPr>
        <p:txBody>
          <a:bodyPr>
            <a:spAutoFit/>
          </a:bodyPr>
          <a:lstStyle/>
          <a:p>
            <a:pPr algn="ctr" eaLnBrk="0" hangingPunct="0"/>
            <a:endParaRPr lang="es-ES">
              <a:latin typeface="Times New Roman" pitchFamily="18" charset="0"/>
            </a:endParaRPr>
          </a:p>
        </p:txBody>
      </p:sp>
      <p:sp>
        <p:nvSpPr>
          <p:cNvPr id="27651" name="Text Box 3"/>
          <p:cNvSpPr txBox="1">
            <a:spLocks noChangeArrowheads="1"/>
          </p:cNvSpPr>
          <p:nvPr/>
        </p:nvSpPr>
        <p:spPr bwMode="auto">
          <a:xfrm>
            <a:off x="517525" y="1489075"/>
            <a:ext cx="184150" cy="457200"/>
          </a:xfrm>
          <a:prstGeom prst="rect">
            <a:avLst/>
          </a:prstGeom>
          <a:noFill/>
          <a:ln w="9525">
            <a:noFill/>
            <a:miter lim="800000"/>
            <a:headEnd/>
            <a:tailEnd/>
          </a:ln>
        </p:spPr>
        <p:txBody>
          <a:bodyPr wrap="none">
            <a:spAutoFit/>
          </a:bodyPr>
          <a:lstStyle/>
          <a:p>
            <a:pPr algn="ctr" eaLnBrk="0" hangingPunct="0"/>
            <a:endParaRPr lang="es-ES">
              <a:latin typeface="Times New Roman" pitchFamily="18" charset="0"/>
            </a:endParaRPr>
          </a:p>
        </p:txBody>
      </p:sp>
      <p:sp>
        <p:nvSpPr>
          <p:cNvPr id="27652" name="Text Box 4"/>
          <p:cNvSpPr txBox="1">
            <a:spLocks noChangeArrowheads="1"/>
          </p:cNvSpPr>
          <p:nvPr/>
        </p:nvSpPr>
        <p:spPr bwMode="auto">
          <a:xfrm>
            <a:off x="1219200" y="1087438"/>
            <a:ext cx="7543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INMEDIATA</a:t>
            </a:r>
            <a:endParaRPr lang="es-ES" sz="3200" b="1">
              <a:solidFill>
                <a:schemeClr val="bg1"/>
              </a:solidFill>
              <a:latin typeface="Times New Roman" pitchFamily="18" charset="0"/>
            </a:endParaRPr>
          </a:p>
        </p:txBody>
      </p:sp>
      <p:sp>
        <p:nvSpPr>
          <p:cNvPr id="27653" name="Text Box 5"/>
          <p:cNvSpPr txBox="1">
            <a:spLocks noChangeArrowheads="1"/>
          </p:cNvSpPr>
          <p:nvPr/>
        </p:nvSpPr>
        <p:spPr bwMode="auto">
          <a:xfrm>
            <a:off x="762000" y="1989138"/>
            <a:ext cx="8382000" cy="4656137"/>
          </a:xfrm>
          <a:prstGeom prst="rect">
            <a:avLst/>
          </a:prstGeom>
          <a:noFill/>
          <a:ln w="9525">
            <a:noFill/>
            <a:miter lim="800000"/>
            <a:headEnd/>
            <a:tailEnd/>
          </a:ln>
        </p:spPr>
        <p:txBody>
          <a:bodyPr>
            <a:spAutoFit/>
          </a:bodyPr>
          <a:lstStyle/>
          <a:p>
            <a:pPr eaLnBrk="0" hangingPunct="0">
              <a:spcBef>
                <a:spcPct val="50000"/>
              </a:spcBef>
            </a:pPr>
            <a:r>
              <a:rPr lang="es-ES" b="1">
                <a:latin typeface="Arial Narrow" pitchFamily="34" charset="0"/>
                <a:cs typeface="Times New Roman" pitchFamily="18" charset="0"/>
              </a:rPr>
              <a:t>Operaciones de lectura y escritura de dos </a:t>
            </a:r>
            <a:r>
              <a:rPr lang="es-ES_tradnl" b="1">
                <a:latin typeface="Arial Narrow" pitchFamily="34" charset="0"/>
                <a:cs typeface="Times New Roman" pitchFamily="18" charset="0"/>
              </a:rPr>
              <a:t>transacciones</a:t>
            </a:r>
            <a:r>
              <a:rPr lang="es-ES" b="1">
                <a:latin typeface="Arial Narrow" pitchFamily="34" charset="0"/>
                <a:cs typeface="Times New Roman" pitchFamily="18" charset="0"/>
              </a:rPr>
              <a:t>: </a:t>
            </a:r>
            <a:endParaRPr lang="es-ES_tradnl" b="1">
              <a:latin typeface="Arial Narrow" pitchFamily="34" charset="0"/>
              <a:cs typeface="Times New Roman" pitchFamily="18" charset="0"/>
            </a:endParaRPr>
          </a:p>
          <a:p>
            <a:pPr eaLnBrk="0" hangingPunct="0">
              <a:spcBef>
                <a:spcPct val="50000"/>
              </a:spcBef>
            </a:pPr>
            <a:r>
              <a:rPr lang="es-ES">
                <a:latin typeface="Arial Narrow" pitchFamily="34" charset="0"/>
                <a:cs typeface="Times New Roman" pitchFamily="18" charset="0"/>
              </a:rPr>
              <a:t>         </a:t>
            </a:r>
            <a:r>
              <a:rPr lang="es-ES" b="1" u="sng">
                <a:latin typeface="Arial Narrow" pitchFamily="34" charset="0"/>
                <a:cs typeface="Times New Roman" pitchFamily="18" charset="0"/>
              </a:rPr>
              <a:t>T1</a:t>
            </a:r>
            <a:r>
              <a:rPr lang="es-ES" b="1">
                <a:latin typeface="Arial Narrow" pitchFamily="34" charset="0"/>
                <a:cs typeface="Times New Roman" pitchFamily="18" charset="0"/>
              </a:rPr>
              <a:t>	</a:t>
            </a:r>
            <a:r>
              <a:rPr lang="es-ES_tradnl" b="1">
                <a:latin typeface="Arial Narrow" pitchFamily="34" charset="0"/>
                <a:cs typeface="Times New Roman" pitchFamily="18" charset="0"/>
              </a:rPr>
              <a:t>				</a:t>
            </a:r>
            <a:r>
              <a:rPr lang="es-ES" b="1" u="sng">
                <a:latin typeface="Arial Narrow" pitchFamily="34" charset="0"/>
                <a:cs typeface="Times New Roman" pitchFamily="18" charset="0"/>
              </a:rPr>
              <a:t>T2</a:t>
            </a:r>
            <a:endParaRPr lang="es-ES" u="sng">
              <a:latin typeface="Arial Narrow" pitchFamily="34" charset="0"/>
              <a:cs typeface="Times New Roman" pitchFamily="18" charset="0"/>
            </a:endParaRPr>
          </a:p>
          <a:p>
            <a:pPr algn="just" eaLnBrk="0" hangingPunct="0">
              <a:spcBef>
                <a:spcPct val="50000"/>
              </a:spcBef>
            </a:pPr>
            <a:r>
              <a:rPr lang="es-ES">
                <a:latin typeface="Arial Narrow" pitchFamily="34" charset="0"/>
                <a:cs typeface="Times New Roman" pitchFamily="18" charset="0"/>
              </a:rPr>
              <a:t>leer_elemento(A) </a:t>
            </a:r>
          </a:p>
          <a:p>
            <a:pPr algn="just" eaLnBrk="0" hangingPunct="0">
              <a:spcBef>
                <a:spcPct val="50000"/>
              </a:spcBef>
            </a:pPr>
            <a:r>
              <a:rPr lang="es-ES">
                <a:latin typeface="Arial Narrow" pitchFamily="34" charset="0"/>
                <a:cs typeface="Times New Roman" pitchFamily="18" charset="0"/>
              </a:rPr>
              <a:t>					leer_elemento(B)</a:t>
            </a:r>
          </a:p>
          <a:p>
            <a:pPr algn="just" eaLnBrk="0" hangingPunct="0">
              <a:spcBef>
                <a:spcPct val="50000"/>
              </a:spcBef>
            </a:pPr>
            <a:r>
              <a:rPr lang="es-ES">
                <a:latin typeface="Arial Narrow" pitchFamily="34" charset="0"/>
                <a:cs typeface="Times New Roman" pitchFamily="18" charset="0"/>
              </a:rPr>
              <a:t>leer_elemento(D)                               	                     							escribir_elemento(B)</a:t>
            </a:r>
            <a:endParaRPr lang="es-ES_tradnl">
              <a:latin typeface="Arial Narrow" pitchFamily="34" charset="0"/>
              <a:cs typeface="Times New Roman" pitchFamily="18" charset="0"/>
            </a:endParaRPr>
          </a:p>
          <a:p>
            <a:pPr algn="just" eaLnBrk="0" hangingPunct="0">
              <a:spcBef>
                <a:spcPct val="50000"/>
              </a:spcBef>
            </a:pPr>
            <a:r>
              <a:rPr lang="es-ES">
                <a:latin typeface="Arial Narrow" pitchFamily="34" charset="0"/>
                <a:cs typeface="Times New Roman" pitchFamily="18" charset="0"/>
              </a:rPr>
              <a:t>escribir_elemento(D)</a:t>
            </a:r>
          </a:p>
          <a:p>
            <a:pPr algn="just" eaLnBrk="0" hangingPunct="0">
              <a:spcBef>
                <a:spcPct val="50000"/>
              </a:spcBef>
            </a:pPr>
            <a:r>
              <a:rPr lang="es-ES_tradnl">
                <a:latin typeface="Arial Narrow" pitchFamily="34" charset="0"/>
                <a:cs typeface="Times New Roman" pitchFamily="18" charset="0"/>
              </a:rPr>
              <a:t>                                                     	l</a:t>
            </a:r>
            <a:r>
              <a:rPr lang="es-ES">
                <a:latin typeface="Arial Narrow" pitchFamily="34" charset="0"/>
                <a:cs typeface="Times New Roman" pitchFamily="18" charset="0"/>
              </a:rPr>
              <a:t>eer_elemento(D)</a:t>
            </a:r>
          </a:p>
          <a:p>
            <a:pPr eaLnBrk="0" hangingPunct="0">
              <a:spcBef>
                <a:spcPct val="50000"/>
              </a:spcBef>
            </a:pPr>
            <a:r>
              <a:rPr lang="es-ES_tradnl">
                <a:latin typeface="Times New Roman" pitchFamily="18" charset="0"/>
                <a:cs typeface="Times New Roman" pitchFamily="18" charset="0"/>
              </a:rPr>
              <a:t>					</a:t>
            </a:r>
            <a:r>
              <a:rPr lang="es-ES">
                <a:latin typeface="Times New Roman" pitchFamily="18" charset="0"/>
                <a:cs typeface="Times New Roman" pitchFamily="18" charset="0"/>
              </a:rPr>
              <a:t>escribir_elemento(D)	</a:t>
            </a:r>
            <a:r>
              <a:rPr lang="es-ES">
                <a:latin typeface="Times New Roman"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57200" y="2190750"/>
            <a:ext cx="8686800" cy="4376738"/>
          </a:xfrm>
          <a:prstGeom prst="rect">
            <a:avLst/>
          </a:prstGeom>
          <a:noFill/>
          <a:ln w="9525">
            <a:solidFill>
              <a:schemeClr val="tx2"/>
            </a:solidFill>
            <a:miter lim="800000"/>
            <a:headEnd/>
            <a:tailEnd/>
          </a:ln>
        </p:spPr>
        <p:txBody>
          <a:bodyPr>
            <a:spAutoFit/>
          </a:bodyPr>
          <a:lstStyle/>
          <a:p>
            <a:pPr eaLnBrk="0" hangingPunct="0">
              <a:spcBef>
                <a:spcPct val="50000"/>
              </a:spcBef>
            </a:pPr>
            <a:r>
              <a:rPr lang="es-ES">
                <a:latin typeface="Arial Narrow" pitchFamily="34" charset="0"/>
                <a:cs typeface="Times New Roman" pitchFamily="18" charset="0"/>
              </a:rPr>
              <a:t> </a:t>
            </a:r>
            <a:r>
              <a:rPr lang="es-ES" sz="2800" b="1" u="sng">
                <a:solidFill>
                  <a:schemeClr val="hlink"/>
                </a:solidFill>
                <a:latin typeface="Arial Narrow" pitchFamily="34" charset="0"/>
                <a:cs typeface="Times New Roman" pitchFamily="18" charset="0"/>
              </a:rPr>
              <a:t>Bitácora al momento de la caída del sistema:</a:t>
            </a:r>
            <a:r>
              <a:rPr lang="es-ES" sz="2800">
                <a:solidFill>
                  <a:schemeClr val="hlink"/>
                </a:solidFill>
                <a:latin typeface="Arial Narrow" pitchFamily="34" charset="0"/>
                <a:cs typeface="Times New Roman" pitchFamily="18" charset="0"/>
              </a:rPr>
              <a:t> </a:t>
            </a:r>
          </a:p>
          <a:p>
            <a:pPr algn="just" eaLnBrk="0" hangingPunct="0">
              <a:spcBef>
                <a:spcPct val="50000"/>
              </a:spcBef>
            </a:pPr>
            <a:r>
              <a:rPr lang="es-ES" sz="2800">
                <a:latin typeface="Arial Narrow" pitchFamily="34" charset="0"/>
                <a:cs typeface="Times New Roman" pitchFamily="18" charset="0"/>
              </a:rPr>
              <a:t>[inicio_de_transacción, T1]</a:t>
            </a:r>
          </a:p>
          <a:p>
            <a:pPr algn="just" eaLnBrk="0" hangingPunct="0">
              <a:spcBef>
                <a:spcPct val="50000"/>
              </a:spcBef>
            </a:pPr>
            <a:r>
              <a:rPr lang="es-ES" sz="2800">
                <a:latin typeface="Arial Narrow" pitchFamily="34" charset="0"/>
                <a:cs typeface="Times New Roman" pitchFamily="18" charset="0"/>
              </a:rPr>
              <a:t>[escribir_elemento; T</a:t>
            </a:r>
            <a:r>
              <a:rPr lang="es-ES_tradnl" sz="2800">
                <a:latin typeface="Arial Narrow" pitchFamily="34" charset="0"/>
                <a:cs typeface="Times New Roman" pitchFamily="18" charset="0"/>
              </a:rPr>
              <a:t>1</a:t>
            </a:r>
            <a:r>
              <a:rPr lang="es-ES" sz="2800">
                <a:latin typeface="Arial Narrow" pitchFamily="34" charset="0"/>
                <a:cs typeface="Times New Roman" pitchFamily="18" charset="0"/>
              </a:rPr>
              <a:t>, D, 20,30]</a:t>
            </a:r>
          </a:p>
          <a:p>
            <a:pPr algn="just" eaLnBrk="0" hangingPunct="0">
              <a:spcBef>
                <a:spcPct val="50000"/>
              </a:spcBef>
            </a:pPr>
            <a:r>
              <a:rPr lang="es-ES" sz="2800">
                <a:latin typeface="Arial Narrow" pitchFamily="34" charset="0"/>
                <a:cs typeface="Times New Roman" pitchFamily="18" charset="0"/>
              </a:rPr>
              <a:t>[confirmar, T1]</a:t>
            </a:r>
            <a:r>
              <a:rPr lang="es-ES_tradnl" sz="2800">
                <a:latin typeface="Arial Narrow" pitchFamily="34" charset="0"/>
                <a:cs typeface="Times New Roman" pitchFamily="18" charset="0"/>
              </a:rPr>
              <a:t>                                   </a:t>
            </a:r>
            <a:r>
              <a:rPr lang="es-ES" sz="2800">
                <a:solidFill>
                  <a:srgbClr val="00FF00"/>
                </a:solidFill>
                <a:latin typeface="Times New Roman" pitchFamily="18" charset="0"/>
                <a:cs typeface="Times New Roman" pitchFamily="18" charset="0"/>
                <a:sym typeface="Wingdings" pitchFamily="2" charset="2"/>
              </a:rPr>
              <a:t></a:t>
            </a:r>
            <a:r>
              <a:rPr lang="es-ES" sz="2800">
                <a:latin typeface="Times New Roman" pitchFamily="18" charset="0"/>
                <a:cs typeface="Times New Roman" pitchFamily="18" charset="0"/>
              </a:rPr>
              <a:t> </a:t>
            </a:r>
            <a:r>
              <a:rPr lang="es-ES_tradnl" sz="2800">
                <a:latin typeface="Times New Roman" pitchFamily="18" charset="0"/>
                <a:cs typeface="Times New Roman" pitchFamily="18" charset="0"/>
              </a:rPr>
              <a:t>Confirmación</a:t>
            </a:r>
          </a:p>
          <a:p>
            <a:pPr algn="just" eaLnBrk="0" hangingPunct="0">
              <a:spcBef>
                <a:spcPct val="50000"/>
              </a:spcBef>
            </a:pPr>
            <a:r>
              <a:rPr lang="es-ES" sz="2800">
                <a:latin typeface="Arial Narrow" pitchFamily="34" charset="0"/>
                <a:cs typeface="Times New Roman" pitchFamily="18" charset="0"/>
              </a:rPr>
              <a:t>[inicio_de_transacción, T2]</a:t>
            </a:r>
          </a:p>
          <a:p>
            <a:pPr algn="just" eaLnBrk="0" hangingPunct="0">
              <a:spcBef>
                <a:spcPct val="50000"/>
              </a:spcBef>
            </a:pPr>
            <a:r>
              <a:rPr lang="es-ES" sz="2800">
                <a:latin typeface="Arial Narrow" pitchFamily="34" charset="0"/>
                <a:cs typeface="Times New Roman" pitchFamily="18" charset="0"/>
              </a:rPr>
              <a:t>[escribir_elemento; T2, B, 10,15]</a:t>
            </a:r>
          </a:p>
          <a:p>
            <a:pPr eaLnBrk="0" hangingPunct="0">
              <a:spcBef>
                <a:spcPct val="50000"/>
              </a:spcBef>
            </a:pPr>
            <a:r>
              <a:rPr lang="es-ES" sz="2800">
                <a:latin typeface="Times New Roman" pitchFamily="18" charset="0"/>
                <a:cs typeface="Times New Roman" pitchFamily="18" charset="0"/>
              </a:rPr>
              <a:t>[escribir_elemento; T2, D,30, 25]    </a:t>
            </a:r>
            <a:r>
              <a:rPr lang="es-ES" sz="2800">
                <a:solidFill>
                  <a:srgbClr val="FF3300"/>
                </a:solidFill>
                <a:latin typeface="Times New Roman" pitchFamily="18" charset="0"/>
                <a:cs typeface="Times New Roman" pitchFamily="18" charset="0"/>
                <a:sym typeface="Wingdings" pitchFamily="2" charset="2"/>
              </a:rPr>
              <a:t></a:t>
            </a:r>
            <a:r>
              <a:rPr lang="es-ES" sz="2800">
                <a:latin typeface="Times New Roman" pitchFamily="18" charset="0"/>
                <a:cs typeface="Times New Roman" pitchFamily="18" charset="0"/>
              </a:rPr>
              <a:t> </a:t>
            </a:r>
            <a:r>
              <a:rPr lang="es-ES" sz="2800" b="1">
                <a:latin typeface="Times New Roman" pitchFamily="18" charset="0"/>
                <a:cs typeface="Times New Roman" pitchFamily="18" charset="0"/>
              </a:rPr>
              <a:t>Caída del sistema</a:t>
            </a:r>
            <a:r>
              <a:rPr lang="es-ES" sz="2800">
                <a:latin typeface="Times New Roman" pitchFamily="18" charset="0"/>
              </a:rPr>
              <a:t> </a:t>
            </a:r>
          </a:p>
        </p:txBody>
      </p:sp>
      <p:sp>
        <p:nvSpPr>
          <p:cNvPr id="28675" name="Rectangle 3"/>
          <p:cNvSpPr>
            <a:spLocks noChangeArrowheads="1"/>
          </p:cNvSpPr>
          <p:nvPr/>
        </p:nvSpPr>
        <p:spPr bwMode="auto">
          <a:xfrm>
            <a:off x="1219200" y="1066800"/>
            <a:ext cx="6208713" cy="579438"/>
          </a:xfrm>
          <a:prstGeom prst="rect">
            <a:avLst/>
          </a:prstGeom>
          <a:noFill/>
          <a:ln w="9525">
            <a:noFill/>
            <a:miter lim="800000"/>
            <a:headEnd/>
            <a:tailEnd/>
          </a:ln>
        </p:spPr>
        <p:txBody>
          <a:bodyPr wrap="none">
            <a:spAutoFit/>
          </a:bodyPr>
          <a:lstStyle/>
          <a:p>
            <a:pPr eaLnBrk="0" hangingPunct="0"/>
            <a:r>
              <a:rPr lang="es-ES_tradnl" sz="3200" b="1">
                <a:solidFill>
                  <a:schemeClr val="folHlink"/>
                </a:solidFill>
                <a:latin typeface="Times New Roman" pitchFamily="18" charset="0"/>
              </a:rPr>
              <a:t>ACTUALIZACION INMEDIATA</a:t>
            </a:r>
            <a:endParaRPr lang="es-ES" sz="3200" b="1">
              <a:solidFill>
                <a:schemeClr val="folHlink"/>
              </a:solidFill>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43000" y="935038"/>
            <a:ext cx="7162800" cy="579437"/>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ACTUALIZACION DIFERIDA</a:t>
            </a:r>
            <a:endParaRPr lang="es-ES">
              <a:latin typeface="Times New Roman" pitchFamily="18" charset="0"/>
            </a:endParaRPr>
          </a:p>
        </p:txBody>
      </p:sp>
      <p:sp>
        <p:nvSpPr>
          <p:cNvPr id="29699" name="Text Box 3"/>
          <p:cNvSpPr txBox="1">
            <a:spLocks noChangeArrowheads="1"/>
          </p:cNvSpPr>
          <p:nvPr/>
        </p:nvSpPr>
        <p:spPr bwMode="auto">
          <a:xfrm>
            <a:off x="533400" y="2947988"/>
            <a:ext cx="8153400" cy="2573337"/>
          </a:xfrm>
          <a:prstGeom prst="rect">
            <a:avLst/>
          </a:prstGeom>
          <a:noFill/>
          <a:ln w="9525">
            <a:solidFill>
              <a:schemeClr val="tx2"/>
            </a:solidFill>
            <a:miter lim="800000"/>
            <a:headEnd/>
            <a:tailEnd/>
          </a:ln>
        </p:spPr>
        <p:txBody>
          <a:bodyPr>
            <a:spAutoFit/>
          </a:bodyPr>
          <a:lstStyle/>
          <a:p>
            <a:pPr eaLnBrk="0" hangingPunct="0">
              <a:spcBef>
                <a:spcPct val="50000"/>
              </a:spcBef>
            </a:pPr>
            <a:r>
              <a:rPr lang="es-ES_tradnl" sz="3600">
                <a:latin typeface="Times New Roman" pitchFamily="18" charset="0"/>
              </a:rPr>
              <a:t>Las operaciones ESCRIBIR de T1 se </a:t>
            </a:r>
            <a:r>
              <a:rPr lang="es-ES_tradnl" sz="3600">
                <a:solidFill>
                  <a:schemeClr val="hlink"/>
                </a:solidFill>
                <a:latin typeface="Times New Roman" pitchFamily="18" charset="0"/>
              </a:rPr>
              <a:t>rehacen.</a:t>
            </a:r>
          </a:p>
          <a:p>
            <a:pPr eaLnBrk="0" hangingPunct="0">
              <a:spcBef>
                <a:spcPct val="50000"/>
              </a:spcBef>
            </a:pPr>
            <a:r>
              <a:rPr lang="es-ES_tradnl" sz="3600">
                <a:latin typeface="Times New Roman" pitchFamily="18" charset="0"/>
              </a:rPr>
              <a:t>Las operaciones ESCRIBIR de T2 se </a:t>
            </a:r>
            <a:r>
              <a:rPr lang="es-ES_tradnl" sz="3600">
                <a:solidFill>
                  <a:schemeClr val="hlink"/>
                </a:solidFill>
                <a:latin typeface="Times New Roman" pitchFamily="18" charset="0"/>
              </a:rPr>
              <a:t>deshacen</a:t>
            </a:r>
            <a:r>
              <a:rPr lang="es-ES_tradnl" sz="3600">
                <a:latin typeface="Times New Roman" pitchFamily="18" charset="0"/>
              </a:rPr>
              <a:t>.</a:t>
            </a:r>
            <a:endParaRPr lang="es-ES" sz="3600">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95400" y="838200"/>
            <a:ext cx="7848600" cy="946150"/>
          </a:xfrm>
          <a:prstGeom prst="rect">
            <a:avLst/>
          </a:prstGeom>
          <a:noFill/>
          <a:ln w="9525">
            <a:noFill/>
            <a:miter lim="800000"/>
            <a:headEnd/>
            <a:tailEnd/>
          </a:ln>
        </p:spPr>
        <p:txBody>
          <a:bodyPr>
            <a:spAutoFit/>
          </a:bodyPr>
          <a:lstStyle/>
          <a:p>
            <a:pPr eaLnBrk="0" hangingPunct="0"/>
            <a:r>
              <a:rPr lang="es-ES_tradnl" sz="2800" b="1">
                <a:solidFill>
                  <a:schemeClr val="folHlink"/>
                </a:solidFill>
                <a:latin typeface="Times New Roman" pitchFamily="18" charset="0"/>
              </a:rPr>
              <a:t>TECNICAS DE RECUPERACION  BASADAS EN PAGINACION EN SOMBRA</a:t>
            </a:r>
            <a:endParaRPr lang="es-ES" sz="2800" b="1">
              <a:solidFill>
                <a:schemeClr val="folHlink"/>
              </a:solidFill>
              <a:latin typeface="Times New Roman" pitchFamily="18" charset="0"/>
            </a:endParaRPr>
          </a:p>
        </p:txBody>
      </p:sp>
      <p:sp>
        <p:nvSpPr>
          <p:cNvPr id="30723" name="Text Box 5"/>
          <p:cNvSpPr txBox="1">
            <a:spLocks noChangeArrowheads="1"/>
          </p:cNvSpPr>
          <p:nvPr/>
        </p:nvSpPr>
        <p:spPr bwMode="auto">
          <a:xfrm>
            <a:off x="762000" y="2362200"/>
            <a:ext cx="7620000" cy="4362450"/>
          </a:xfrm>
          <a:prstGeom prst="rect">
            <a:avLst/>
          </a:prstGeom>
          <a:noFill/>
          <a:ln w="9525">
            <a:noFill/>
            <a:miter lim="800000"/>
            <a:headEnd/>
            <a:tailEnd/>
          </a:ln>
        </p:spPr>
        <p:txBody>
          <a:bodyPr>
            <a:spAutoFit/>
          </a:bodyPr>
          <a:lstStyle/>
          <a:p>
            <a:pPr marL="374650" indent="-287338" eaLnBrk="0" hangingPunct="0">
              <a:buClr>
                <a:schemeClr val="folHlink"/>
              </a:buClr>
              <a:buFont typeface="Wingdings" pitchFamily="2" charset="2"/>
              <a:buChar char="§"/>
            </a:pPr>
            <a:r>
              <a:rPr lang="es-ES_tradnl" b="1">
                <a:latin typeface="Times New Roman" pitchFamily="18" charset="0"/>
              </a:rPr>
              <a:t> </a:t>
            </a:r>
            <a:r>
              <a:rPr lang="es-ES_tradnl" sz="2800">
                <a:latin typeface="Times New Roman" pitchFamily="18" charset="0"/>
              </a:rPr>
              <a:t>No requiere el empleo de una bitácora en un entorno monousuario. Puede requerirla dependiendo del método de concurrencia</a:t>
            </a:r>
            <a:r>
              <a:rPr lang="es-ES_tradnl" sz="2800" b="1">
                <a:latin typeface="Times New Roman" pitchFamily="18" charset="0"/>
              </a:rPr>
              <a:t>.</a:t>
            </a:r>
          </a:p>
          <a:p>
            <a:pPr marL="374650" indent="-287338" eaLnBrk="0" hangingPunct="0">
              <a:buClr>
                <a:schemeClr val="folHlink"/>
              </a:buClr>
              <a:buFont typeface="Wingdings" pitchFamily="2" charset="2"/>
              <a:buChar char="§"/>
            </a:pPr>
            <a:endParaRPr lang="es-ES_tradnl" sz="2800">
              <a:latin typeface="Times New Roman" pitchFamily="18" charset="0"/>
            </a:endParaRPr>
          </a:p>
          <a:p>
            <a:pPr marL="374650" indent="-287338" eaLnBrk="0" hangingPunct="0">
              <a:buClr>
                <a:schemeClr val="folHlink"/>
              </a:buClr>
              <a:buFont typeface="Wingdings" pitchFamily="2" charset="2"/>
              <a:buChar char="§"/>
            </a:pPr>
            <a:r>
              <a:rPr lang="es-ES_tradnl" sz="2800">
                <a:latin typeface="Times New Roman" pitchFamily="18" charset="0"/>
              </a:rPr>
              <a:t> BD compuesta por varias páginas de disco de tamaño fijo.</a:t>
            </a:r>
          </a:p>
          <a:p>
            <a:pPr marL="374650" indent="-287338" eaLnBrk="0" hangingPunct="0">
              <a:buClr>
                <a:schemeClr val="folHlink"/>
              </a:buClr>
              <a:buFont typeface="Wingdings" pitchFamily="2" charset="2"/>
              <a:buChar char="§"/>
            </a:pPr>
            <a:endParaRPr lang="es-ES_tradnl" sz="2800">
              <a:latin typeface="Times New Roman" pitchFamily="18" charset="0"/>
            </a:endParaRPr>
          </a:p>
          <a:p>
            <a:pPr marL="374650" indent="-287338" eaLnBrk="0" hangingPunct="0">
              <a:buClr>
                <a:schemeClr val="folHlink"/>
              </a:buClr>
              <a:buFont typeface="Wingdings" pitchFamily="2" charset="2"/>
              <a:buChar char="§"/>
            </a:pPr>
            <a:r>
              <a:rPr lang="es-ES_tradnl" sz="2800">
                <a:latin typeface="Times New Roman" pitchFamily="18" charset="0"/>
              </a:rPr>
              <a:t> Cuando se efectúa una operación de escritura se crea una copia de la página de la base de datos modificada.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09600" y="2063750"/>
            <a:ext cx="7772400" cy="3509963"/>
          </a:xfrm>
          <a:prstGeom prst="rect">
            <a:avLst/>
          </a:prstGeom>
          <a:noFill/>
          <a:ln w="9525">
            <a:noFill/>
            <a:miter lim="800000"/>
            <a:headEnd/>
            <a:tailEnd/>
          </a:ln>
        </p:spPr>
        <p:txBody>
          <a:bodyPr>
            <a:spAutoFit/>
          </a:bodyPr>
          <a:lstStyle/>
          <a:p>
            <a:pPr marL="201613" indent="-201613" eaLnBrk="0" hangingPunct="0">
              <a:spcBef>
                <a:spcPct val="50000"/>
              </a:spcBef>
              <a:buClr>
                <a:srgbClr val="000099"/>
              </a:buClr>
              <a:buFont typeface="Wingdings" pitchFamily="2" charset="2"/>
              <a:buChar char="§"/>
            </a:pPr>
            <a:r>
              <a:rPr lang="es-ES_tradnl" sz="2800">
                <a:latin typeface="Times New Roman" pitchFamily="18" charset="0"/>
              </a:rPr>
              <a:t>Cuenta con una tabla de páginas actual en memoria principal.</a:t>
            </a:r>
          </a:p>
          <a:p>
            <a:pPr marL="201613" indent="-201613" eaLnBrk="0" hangingPunct="0">
              <a:spcBef>
                <a:spcPct val="50000"/>
              </a:spcBef>
              <a:buClr>
                <a:srgbClr val="000099"/>
              </a:buClr>
              <a:buFont typeface="Wingdings" pitchFamily="2" charset="2"/>
              <a:buChar char="§"/>
            </a:pPr>
            <a:r>
              <a:rPr lang="es-ES_tradnl" sz="2800">
                <a:latin typeface="Times New Roman" pitchFamily="18" charset="0"/>
              </a:rPr>
              <a:t>Cuenta con una tabla de páginas sombra que se guarda en disco y no se modifica.</a:t>
            </a:r>
          </a:p>
          <a:p>
            <a:pPr marL="201613" indent="-201613" eaLnBrk="0" hangingPunct="0">
              <a:spcBef>
                <a:spcPct val="50000"/>
              </a:spcBef>
              <a:buClr>
                <a:srgbClr val="000099"/>
              </a:buClr>
              <a:buFont typeface="Wingdings" pitchFamily="2" charset="2"/>
              <a:buChar char="§"/>
            </a:pPr>
            <a:r>
              <a:rPr lang="es-ES_tradnl" sz="2800">
                <a:latin typeface="Times New Roman" pitchFamily="18" charset="0"/>
              </a:rPr>
              <a:t>Una vez confirmada la transacción, se libera la tabla de páginas sombra y se eliminan las páginas de disco “anteriores”.</a:t>
            </a:r>
          </a:p>
        </p:txBody>
      </p:sp>
      <p:sp>
        <p:nvSpPr>
          <p:cNvPr id="31747" name="Rectangle 3"/>
          <p:cNvSpPr>
            <a:spLocks noChangeArrowheads="1"/>
          </p:cNvSpPr>
          <p:nvPr/>
        </p:nvSpPr>
        <p:spPr bwMode="auto">
          <a:xfrm>
            <a:off x="1095375" y="762000"/>
            <a:ext cx="7439025" cy="946150"/>
          </a:xfrm>
          <a:prstGeom prst="rect">
            <a:avLst/>
          </a:prstGeom>
          <a:noFill/>
          <a:ln w="9525">
            <a:noFill/>
            <a:miter lim="800000"/>
            <a:headEnd/>
            <a:tailEnd/>
          </a:ln>
        </p:spPr>
        <p:txBody>
          <a:bodyPr wrap="none">
            <a:spAutoFit/>
          </a:bodyPr>
          <a:lstStyle/>
          <a:p>
            <a:pPr eaLnBrk="0" hangingPunct="0"/>
            <a:r>
              <a:rPr lang="es-ES_tradnl" sz="2800" b="1">
                <a:solidFill>
                  <a:schemeClr val="folHlink"/>
                </a:solidFill>
                <a:latin typeface="Times New Roman" pitchFamily="18" charset="0"/>
              </a:rPr>
              <a:t>TECNICAS DE RECUPERACION  BASADAS</a:t>
            </a:r>
          </a:p>
          <a:p>
            <a:pPr eaLnBrk="0" hangingPunct="0"/>
            <a:r>
              <a:rPr lang="es-ES_tradnl" sz="2800" b="1">
                <a:solidFill>
                  <a:schemeClr val="folHlink"/>
                </a:solidFill>
                <a:latin typeface="Times New Roman" pitchFamily="18" charset="0"/>
              </a:rPr>
              <a:t> EN PAGINACION EN SOMBRA</a:t>
            </a:r>
            <a:endParaRPr lang="es-ES" sz="2800" b="1">
              <a:solidFill>
                <a:schemeClr val="folHlink"/>
              </a:solidFill>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0" y="1143000"/>
            <a:ext cx="7239000" cy="579438"/>
          </a:xfrm>
          <a:prstGeom prst="rect">
            <a:avLst/>
          </a:prstGeom>
          <a:noFill/>
          <a:ln w="9525">
            <a:noFill/>
            <a:miter lim="800000"/>
            <a:headEnd/>
            <a:tailEnd/>
          </a:ln>
        </p:spPr>
        <p:txBody>
          <a:bodyPr>
            <a:spAutoFit/>
          </a:bodyPr>
          <a:lstStyle/>
          <a:p>
            <a:pPr eaLnBrk="0" hangingPunct="0"/>
            <a:r>
              <a:rPr lang="es-ES_tradnl" sz="3200" b="1">
                <a:solidFill>
                  <a:schemeClr val="folHlink"/>
                </a:solidFill>
                <a:latin typeface="Times New Roman" pitchFamily="18" charset="0"/>
              </a:rPr>
              <a:t>INTRODUCCION</a:t>
            </a:r>
            <a:endParaRPr lang="es-ES_tradnl" b="1">
              <a:solidFill>
                <a:schemeClr val="folHlink"/>
              </a:solidFill>
              <a:latin typeface="Times New Roman" pitchFamily="18" charset="0"/>
            </a:endParaRPr>
          </a:p>
        </p:txBody>
      </p:sp>
      <p:sp>
        <p:nvSpPr>
          <p:cNvPr id="5123" name="Text Box 3"/>
          <p:cNvSpPr txBox="1">
            <a:spLocks noChangeArrowheads="1"/>
          </p:cNvSpPr>
          <p:nvPr/>
        </p:nvSpPr>
        <p:spPr bwMode="auto">
          <a:xfrm>
            <a:off x="457200" y="2105025"/>
            <a:ext cx="8610600" cy="3990975"/>
          </a:xfrm>
          <a:prstGeom prst="rect">
            <a:avLst/>
          </a:prstGeom>
          <a:noFill/>
          <a:ln w="9525">
            <a:noFill/>
            <a:miter lim="800000"/>
            <a:headEnd/>
            <a:tailEnd/>
          </a:ln>
        </p:spPr>
        <p:txBody>
          <a:bodyPr>
            <a:spAutoFit/>
          </a:bodyPr>
          <a:lstStyle/>
          <a:p>
            <a:pPr marL="374650" indent="-287338" eaLnBrk="0" hangingPunct="0">
              <a:buClr>
                <a:schemeClr val="folHlink"/>
              </a:buClr>
              <a:buFont typeface="Wingdings" pitchFamily="2" charset="2"/>
              <a:buChar char="§"/>
            </a:pPr>
            <a:r>
              <a:rPr lang="es-ES_tradnl" sz="3200"/>
              <a:t>Si el sistema falla la Recuperación se encarga de restaurar la base de datos, al estado en que se encontraba antes del fallo.</a:t>
            </a:r>
          </a:p>
          <a:p>
            <a:pPr marL="374650" indent="-287338" eaLnBrk="0" hangingPunct="0">
              <a:buClr>
                <a:schemeClr val="folHlink"/>
              </a:buClr>
              <a:buFont typeface="Wingdings" pitchFamily="2" charset="2"/>
              <a:buChar char="§"/>
            </a:pPr>
            <a:endParaRPr lang="es-ES_tradnl" sz="3200"/>
          </a:p>
          <a:p>
            <a:pPr marL="374650" indent="-287338" eaLnBrk="0" hangingPunct="0">
              <a:buClr>
                <a:schemeClr val="folHlink"/>
              </a:buClr>
              <a:buFont typeface="Wingdings" pitchFamily="2" charset="2"/>
              <a:buChar char="§"/>
            </a:pPr>
            <a:r>
              <a:rPr lang="es-ES_tradnl" sz="3200"/>
              <a:t> O como alternativa el Subsistema de Recuperación  puede asegurarse de que el programa reanude su ejecución en el punto en el que fue  interrumpido.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838200" y="838200"/>
            <a:ext cx="7010400" cy="822325"/>
          </a:xfrm>
          <a:prstGeom prst="rect">
            <a:avLst/>
          </a:prstGeom>
          <a:noFill/>
          <a:ln w="9525">
            <a:noFill/>
            <a:miter lim="800000"/>
            <a:headEnd/>
            <a:tailEnd/>
          </a:ln>
        </p:spPr>
        <p:txBody>
          <a:bodyPr>
            <a:spAutoFit/>
          </a:bodyPr>
          <a:lstStyle/>
          <a:p>
            <a:pPr marL="374650" eaLnBrk="0" hangingPunct="0"/>
            <a:r>
              <a:rPr lang="es-ES_tradnl" b="1">
                <a:solidFill>
                  <a:schemeClr val="folHlink"/>
                </a:solidFill>
                <a:latin typeface="Times New Roman" pitchFamily="18" charset="0"/>
              </a:rPr>
              <a:t>RESPALDO Y RECUPERACIÓN DE FALLOS CATASTRÓFICOS</a:t>
            </a:r>
            <a:endParaRPr lang="es-ES" sz="4400" b="1">
              <a:solidFill>
                <a:schemeClr val="folHlink"/>
              </a:solidFill>
              <a:latin typeface="Times New Roman" pitchFamily="18" charset="0"/>
            </a:endParaRPr>
          </a:p>
        </p:txBody>
      </p:sp>
      <p:sp>
        <p:nvSpPr>
          <p:cNvPr id="32771" name="Rectangle 4"/>
          <p:cNvSpPr>
            <a:spLocks noChangeArrowheads="1"/>
          </p:cNvSpPr>
          <p:nvPr/>
        </p:nvSpPr>
        <p:spPr bwMode="auto">
          <a:xfrm>
            <a:off x="762000" y="2384425"/>
            <a:ext cx="7924800" cy="3935413"/>
          </a:xfrm>
          <a:prstGeom prst="rect">
            <a:avLst/>
          </a:prstGeom>
          <a:noFill/>
          <a:ln w="9525">
            <a:noFill/>
            <a:miter lim="800000"/>
            <a:headEnd/>
            <a:tailEnd/>
          </a:ln>
        </p:spPr>
        <p:txBody>
          <a:bodyPr>
            <a:spAutoFit/>
          </a:bodyPr>
          <a:lstStyle/>
          <a:p>
            <a:pPr marL="577850" lvl="1" indent="-387350" eaLnBrk="0" hangingPunct="0">
              <a:buClr>
                <a:schemeClr val="folHlink"/>
              </a:buClr>
              <a:buFont typeface="Wingdings" pitchFamily="2" charset="2"/>
              <a:buChar char="§"/>
            </a:pPr>
            <a:r>
              <a:rPr lang="es-ES_tradnl" sz="2800">
                <a:latin typeface="Times New Roman" pitchFamily="18" charset="0"/>
              </a:rPr>
              <a:t>Ejemplo: Caídas de disco.</a:t>
            </a:r>
          </a:p>
          <a:p>
            <a:pPr marL="577850" lvl="1" indent="-387350" eaLnBrk="0" hangingPunct="0">
              <a:buClr>
                <a:schemeClr val="folHlink"/>
              </a:buClr>
              <a:buFont typeface="Wingdings" pitchFamily="2" charset="2"/>
              <a:buChar char="§"/>
            </a:pPr>
            <a:endParaRPr lang="es-ES_tradnl" sz="2800">
              <a:latin typeface="Times New Roman" pitchFamily="18" charset="0"/>
            </a:endParaRPr>
          </a:p>
          <a:p>
            <a:pPr marL="577850" lvl="1" indent="-387350" eaLnBrk="0" hangingPunct="0">
              <a:buClr>
                <a:schemeClr val="folHlink"/>
              </a:buClr>
              <a:buFont typeface="Wingdings" pitchFamily="2" charset="2"/>
              <a:buChar char="§"/>
            </a:pPr>
            <a:r>
              <a:rPr lang="es-ES_tradnl" sz="2800">
                <a:latin typeface="Times New Roman" pitchFamily="18" charset="0"/>
              </a:rPr>
              <a:t>La técnica principal es la de respaldo de la base de datos.</a:t>
            </a:r>
          </a:p>
          <a:p>
            <a:pPr marL="577850" lvl="1" indent="-387350" eaLnBrk="0" hangingPunct="0">
              <a:buClr>
                <a:schemeClr val="folHlink"/>
              </a:buClr>
              <a:buFont typeface="Wingdings" pitchFamily="2" charset="2"/>
              <a:buChar char="§"/>
            </a:pPr>
            <a:endParaRPr lang="es-ES_tradnl" sz="2800">
              <a:latin typeface="Times New Roman" pitchFamily="18" charset="0"/>
            </a:endParaRPr>
          </a:p>
          <a:p>
            <a:pPr marL="577850" lvl="1" indent="-387350" eaLnBrk="0" hangingPunct="0">
              <a:buClr>
                <a:schemeClr val="folHlink"/>
              </a:buClr>
              <a:buFont typeface="Wingdings" pitchFamily="2" charset="2"/>
              <a:buChar char="§"/>
            </a:pPr>
            <a:r>
              <a:rPr lang="es-ES_tradnl" sz="2800">
                <a:latin typeface="Times New Roman" pitchFamily="18" charset="0"/>
              </a:rPr>
              <a:t>La base de datos  y la bitácora se almacenan periódicamente en un medio de almacenamiento económico como cintas magnéticas.</a:t>
            </a:r>
          </a:p>
          <a:p>
            <a:pPr marL="577850" lvl="1" indent="-387350" eaLnBrk="0" hangingPunct="0">
              <a:buClr>
                <a:schemeClr val="folHlink"/>
              </a:buClr>
              <a:buFont typeface="Wingdings" pitchFamily="2" charset="2"/>
              <a:buChar char="§"/>
            </a:pPr>
            <a:endParaRPr lang="es-ES_tradnl" sz="2800">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57200" y="2590800"/>
            <a:ext cx="7848600" cy="3990975"/>
          </a:xfrm>
          <a:prstGeom prst="rect">
            <a:avLst/>
          </a:prstGeom>
          <a:noFill/>
          <a:ln w="9525">
            <a:noFill/>
            <a:miter lim="800000"/>
            <a:headEnd/>
            <a:tailEnd/>
          </a:ln>
        </p:spPr>
        <p:txBody>
          <a:bodyPr>
            <a:spAutoFit/>
          </a:bodyPr>
          <a:lstStyle/>
          <a:p>
            <a:pPr lvl="1" indent="-266700" eaLnBrk="0" hangingPunct="0">
              <a:buClr>
                <a:srgbClr val="000099"/>
              </a:buClr>
              <a:buFont typeface="Wingdings" pitchFamily="2" charset="2"/>
              <a:buChar char="§"/>
            </a:pPr>
            <a:r>
              <a:rPr lang="es-ES_tradnl" sz="3200">
                <a:latin typeface="Times New Roman" pitchFamily="18" charset="0"/>
              </a:rPr>
              <a:t>Ante un fallo catastrófico, se recupera la base de datos mediante su último respaldo y luego se actualiza la misma mediante la bitácora.</a:t>
            </a:r>
          </a:p>
          <a:p>
            <a:pPr lvl="1" indent="-266700" eaLnBrk="0" hangingPunct="0">
              <a:buClr>
                <a:srgbClr val="000099"/>
              </a:buClr>
              <a:buFont typeface="Wingdings" pitchFamily="2" charset="2"/>
              <a:buChar char="§"/>
            </a:pPr>
            <a:endParaRPr lang="es-ES_tradnl" sz="3200">
              <a:latin typeface="Times New Roman" pitchFamily="18" charset="0"/>
            </a:endParaRPr>
          </a:p>
          <a:p>
            <a:pPr lvl="1" indent="-266700" eaLnBrk="0" hangingPunct="0">
              <a:buClr>
                <a:srgbClr val="000099"/>
              </a:buClr>
              <a:buFont typeface="Wingdings" pitchFamily="2" charset="2"/>
              <a:buChar char="§"/>
            </a:pPr>
            <a:r>
              <a:rPr lang="es-ES_tradnl" sz="3200">
                <a:latin typeface="Times New Roman" pitchFamily="18" charset="0"/>
              </a:rPr>
              <a:t>Es necesario reiniciar una bitácora siempre que se hace un respaldo de la BD.</a:t>
            </a:r>
          </a:p>
          <a:p>
            <a:pPr lvl="1" indent="-266700" eaLnBrk="0" hangingPunct="0">
              <a:buClr>
                <a:srgbClr val="000099"/>
              </a:buClr>
              <a:buFont typeface="Wingdings" pitchFamily="2" charset="2"/>
              <a:buChar char="§"/>
            </a:pPr>
            <a:endParaRPr lang="es-ES_tradnl" sz="3200">
              <a:latin typeface="Times New Roman" pitchFamily="18" charset="0"/>
            </a:endParaRPr>
          </a:p>
        </p:txBody>
      </p:sp>
      <p:sp>
        <p:nvSpPr>
          <p:cNvPr id="33795" name="Rectangle 3"/>
          <p:cNvSpPr>
            <a:spLocks noChangeArrowheads="1"/>
          </p:cNvSpPr>
          <p:nvPr/>
        </p:nvSpPr>
        <p:spPr bwMode="auto">
          <a:xfrm flipV="1">
            <a:off x="1447800" y="4648200"/>
            <a:ext cx="7696200" cy="457200"/>
          </a:xfrm>
          <a:prstGeom prst="rect">
            <a:avLst/>
          </a:prstGeom>
          <a:noFill/>
          <a:ln w="9525">
            <a:noFill/>
            <a:miter lim="800000"/>
            <a:headEnd/>
            <a:tailEnd/>
          </a:ln>
        </p:spPr>
        <p:txBody>
          <a:bodyPr rot="10800000">
            <a:spAutoFit/>
          </a:bodyPr>
          <a:lstStyle/>
          <a:p>
            <a:pPr lvl="1" eaLnBrk="0" hangingPunct="0"/>
            <a:endParaRPr lang="es-ES_tradnl">
              <a:latin typeface="Times New Roman" pitchFamily="18" charset="0"/>
            </a:endParaRPr>
          </a:p>
        </p:txBody>
      </p:sp>
      <p:sp>
        <p:nvSpPr>
          <p:cNvPr id="33796" name="Rectangle 4"/>
          <p:cNvSpPr>
            <a:spLocks noChangeArrowheads="1"/>
          </p:cNvSpPr>
          <p:nvPr/>
        </p:nvSpPr>
        <p:spPr bwMode="auto">
          <a:xfrm>
            <a:off x="1154113" y="914400"/>
            <a:ext cx="6581775" cy="822325"/>
          </a:xfrm>
          <a:prstGeom prst="rect">
            <a:avLst/>
          </a:prstGeom>
          <a:noFill/>
          <a:ln w="9525">
            <a:noFill/>
            <a:miter lim="800000"/>
            <a:headEnd/>
            <a:tailEnd/>
          </a:ln>
        </p:spPr>
        <p:txBody>
          <a:bodyPr wrap="none">
            <a:spAutoFit/>
          </a:bodyPr>
          <a:lstStyle/>
          <a:p>
            <a:pPr eaLnBrk="0" hangingPunct="0"/>
            <a:r>
              <a:rPr lang="es-ES_tradnl" b="1">
                <a:solidFill>
                  <a:schemeClr val="folHlink"/>
                </a:solidFill>
                <a:latin typeface="Times New Roman" pitchFamily="18" charset="0"/>
              </a:rPr>
              <a:t>RESPALDO Y RECUPERACIÓN DE FALLOS </a:t>
            </a:r>
          </a:p>
          <a:p>
            <a:pPr eaLnBrk="0" hangingPunct="0"/>
            <a:r>
              <a:rPr lang="es-ES_tradnl" b="1">
                <a:solidFill>
                  <a:schemeClr val="folHlink"/>
                </a:solidFill>
                <a:latin typeface="Times New Roman" pitchFamily="18" charset="0"/>
              </a:rPr>
              <a:t>CATASTRÓFICOS</a:t>
            </a:r>
            <a:endParaRPr lang="es-ES" b="1">
              <a:solidFill>
                <a:schemeClr val="folHlink"/>
              </a:solidFill>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93725" y="1489075"/>
            <a:ext cx="184150" cy="457200"/>
          </a:xfrm>
          <a:prstGeom prst="rect">
            <a:avLst/>
          </a:prstGeom>
          <a:noFill/>
          <a:ln w="9525">
            <a:noFill/>
            <a:miter lim="800000"/>
            <a:headEnd/>
            <a:tailEnd/>
          </a:ln>
        </p:spPr>
        <p:txBody>
          <a:bodyPr wrap="none">
            <a:spAutoFit/>
          </a:bodyPr>
          <a:lstStyle/>
          <a:p>
            <a:pPr eaLnBrk="0" hangingPunct="0"/>
            <a:endParaRPr lang="es-ES_tradnl">
              <a:latin typeface="Times New Roman" pitchFamily="18" charset="0"/>
            </a:endParaRPr>
          </a:p>
        </p:txBody>
      </p:sp>
      <p:sp>
        <p:nvSpPr>
          <p:cNvPr id="6147" name="Text Box 3"/>
          <p:cNvSpPr txBox="1">
            <a:spLocks noChangeArrowheads="1"/>
          </p:cNvSpPr>
          <p:nvPr/>
        </p:nvSpPr>
        <p:spPr bwMode="auto">
          <a:xfrm>
            <a:off x="1066800" y="1011238"/>
            <a:ext cx="7848600" cy="641350"/>
          </a:xfrm>
          <a:prstGeom prst="rect">
            <a:avLst/>
          </a:prstGeom>
          <a:noFill/>
          <a:ln w="9525">
            <a:noFill/>
            <a:miter lim="800000"/>
            <a:headEnd/>
            <a:tailEnd/>
          </a:ln>
        </p:spPr>
        <p:txBody>
          <a:bodyPr>
            <a:spAutoFit/>
          </a:bodyPr>
          <a:lstStyle/>
          <a:p>
            <a:pPr eaLnBrk="0" hangingPunct="0"/>
            <a:r>
              <a:rPr lang="es-ES_tradnl" sz="3600" b="1">
                <a:solidFill>
                  <a:schemeClr val="folHlink"/>
                </a:solidFill>
                <a:latin typeface="Times New Roman" pitchFamily="18" charset="0"/>
              </a:rPr>
              <a:t>CONCEPTOS DE RECUPERACION</a:t>
            </a:r>
          </a:p>
        </p:txBody>
      </p:sp>
      <p:sp>
        <p:nvSpPr>
          <p:cNvPr id="6148" name="Text Box 4"/>
          <p:cNvSpPr txBox="1">
            <a:spLocks noChangeArrowheads="1"/>
          </p:cNvSpPr>
          <p:nvPr/>
        </p:nvSpPr>
        <p:spPr bwMode="auto">
          <a:xfrm>
            <a:off x="609600" y="2155825"/>
            <a:ext cx="8001000" cy="4789488"/>
          </a:xfrm>
          <a:prstGeom prst="rect">
            <a:avLst/>
          </a:prstGeom>
          <a:noFill/>
          <a:ln w="9525">
            <a:noFill/>
            <a:miter lim="800000"/>
            <a:headEnd/>
            <a:tailEnd/>
          </a:ln>
        </p:spPr>
        <p:txBody>
          <a:bodyPr>
            <a:spAutoFit/>
          </a:bodyPr>
          <a:lstStyle/>
          <a:p>
            <a:pPr marL="288925" indent="-288925" eaLnBrk="0" hangingPunct="0">
              <a:buClr>
                <a:srgbClr val="000099"/>
              </a:buClr>
              <a:buSzPct val="130000"/>
              <a:buFont typeface="Wingdings" pitchFamily="2" charset="2"/>
              <a:buChar char="§"/>
            </a:pPr>
            <a:r>
              <a:rPr lang="es-ES_tradnl" sz="2800"/>
              <a:t>La recuperación de fallos casi siempre consiste en una restauración de  la BD a algún estado correcto, anterior, cercano al  momento del fallo.</a:t>
            </a:r>
          </a:p>
          <a:p>
            <a:pPr marL="288925" indent="-288925" eaLnBrk="0" hangingPunct="0">
              <a:buClr>
                <a:srgbClr val="000099"/>
              </a:buClr>
              <a:buSzPct val="120000"/>
            </a:pPr>
            <a:endParaRPr lang="es-ES_tradnl" sz="2800"/>
          </a:p>
          <a:p>
            <a:pPr marL="288925" indent="-288925" eaLnBrk="0" hangingPunct="0">
              <a:buClr>
                <a:srgbClr val="000099"/>
              </a:buClr>
              <a:buSzPct val="120000"/>
              <a:buFontTx/>
              <a:buChar char="•"/>
            </a:pPr>
            <a:r>
              <a:rPr lang="es-ES_tradnl" sz="2800"/>
              <a:t> Para lograr esto se utiliza la </a:t>
            </a:r>
            <a:r>
              <a:rPr lang="es-ES_tradnl" sz="2800" b="1">
                <a:solidFill>
                  <a:schemeClr val="hlink"/>
                </a:solidFill>
              </a:rPr>
              <a:t>bitácora del sistema</a:t>
            </a:r>
            <a:r>
              <a:rPr lang="es-ES_tradnl" sz="2800"/>
              <a:t> donde se guarda información de las modificaciones hechas sobre la BD.</a:t>
            </a:r>
          </a:p>
          <a:p>
            <a:pPr marL="288925" indent="-288925" eaLnBrk="0" hangingPunct="0">
              <a:buClr>
                <a:srgbClr val="000099"/>
              </a:buClr>
              <a:buSzPct val="120000"/>
            </a:pPr>
            <a:endParaRPr lang="es-ES_tradnl" sz="2800"/>
          </a:p>
          <a:p>
            <a:pPr marL="288925" indent="-288925" eaLnBrk="0" hangingPunct="0">
              <a:buClr>
                <a:srgbClr val="000099"/>
              </a:buClr>
              <a:buSzPct val="120000"/>
              <a:buFontTx/>
              <a:buChar char="•"/>
            </a:pPr>
            <a:r>
              <a:rPr lang="es-ES_tradnl" sz="2800"/>
              <a:t> La bitácora se mantiene fuera de la BD de modo que no la afecten los fallos.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62000" y="2133600"/>
            <a:ext cx="7772400" cy="4114800"/>
          </a:xfrm>
        </p:spPr>
        <p:txBody>
          <a:bodyPr/>
          <a:lstStyle/>
          <a:p>
            <a:pPr eaLnBrk="1" hangingPunct="1">
              <a:lnSpc>
                <a:spcPct val="90000"/>
              </a:lnSpc>
            </a:pPr>
            <a:r>
              <a:rPr lang="es-ES_tradnl" smtClean="0"/>
              <a:t>Sirve para poderse recuperar de los fallos de las transacciones.</a:t>
            </a:r>
          </a:p>
          <a:p>
            <a:pPr eaLnBrk="1" hangingPunct="1">
              <a:lnSpc>
                <a:spcPct val="90000"/>
              </a:lnSpc>
            </a:pPr>
            <a:r>
              <a:rPr lang="es-ES_tradnl" smtClean="0"/>
              <a:t>Sigue la pista a todas las operaciones de transacciones  que afectan los valores de la base de datos.</a:t>
            </a:r>
          </a:p>
          <a:p>
            <a:pPr eaLnBrk="1" hangingPunct="1">
              <a:lnSpc>
                <a:spcPct val="90000"/>
              </a:lnSpc>
            </a:pPr>
            <a:r>
              <a:rPr lang="es-ES_tradnl" smtClean="0"/>
              <a:t>Se mantiene en disco, de esta manera no la puede afectar ningún tipo de fallo a no ser los de disco o catastróficos. </a:t>
            </a:r>
          </a:p>
        </p:txBody>
      </p:sp>
      <p:sp>
        <p:nvSpPr>
          <p:cNvPr id="7170" name="Rectangle 2"/>
          <p:cNvSpPr>
            <a:spLocks noGrp="1" noChangeArrowheads="1"/>
          </p:cNvSpPr>
          <p:nvPr>
            <p:ph type="title"/>
          </p:nvPr>
        </p:nvSpPr>
        <p:spPr/>
        <p:txBody>
          <a:bodyPr/>
          <a:lstStyle/>
          <a:p>
            <a:pPr eaLnBrk="1" hangingPunct="1"/>
            <a:r>
              <a:rPr lang="es-ES_tradnl" sz="4000" smtClean="0"/>
              <a:t>Bitácora del Sistema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62000" y="2209800"/>
            <a:ext cx="7772400" cy="4114800"/>
          </a:xfrm>
        </p:spPr>
        <p:txBody>
          <a:bodyPr/>
          <a:lstStyle/>
          <a:p>
            <a:pPr eaLnBrk="1" hangingPunct="1">
              <a:lnSpc>
                <a:spcPct val="90000"/>
              </a:lnSpc>
              <a:buClr>
                <a:schemeClr val="tx1"/>
              </a:buClr>
              <a:buFont typeface="Wingdings" pitchFamily="2" charset="2"/>
              <a:buNone/>
            </a:pPr>
            <a:r>
              <a:rPr lang="es-ES_tradnl" sz="3000" i="1" smtClean="0"/>
              <a:t>1) </a:t>
            </a:r>
            <a:r>
              <a:rPr lang="es-ES_tradnl" sz="3000" smtClean="0">
                <a:solidFill>
                  <a:schemeClr val="hlink"/>
                </a:solidFill>
              </a:rPr>
              <a:t>[inicio_transacción, T</a:t>
            </a:r>
            <a:r>
              <a:rPr lang="es-ES_tradnl" smtClean="0">
                <a:solidFill>
                  <a:schemeClr val="hlink"/>
                </a:solidFill>
                <a:latin typeface="MS Sans Serif"/>
              </a:rPr>
              <a:t>]</a:t>
            </a:r>
            <a:r>
              <a:rPr lang="es-ES_tradnl" sz="3000" smtClean="0"/>
              <a:t>: se ha iniciado la ejecución de la transacción T.</a:t>
            </a:r>
          </a:p>
          <a:p>
            <a:pPr eaLnBrk="1" hangingPunct="1">
              <a:lnSpc>
                <a:spcPct val="90000"/>
              </a:lnSpc>
              <a:buClr>
                <a:schemeClr val="tx1"/>
              </a:buClr>
              <a:buFont typeface="Wingdings" pitchFamily="2" charset="2"/>
              <a:buNone/>
            </a:pPr>
            <a:r>
              <a:rPr lang="es-ES_tradnl" sz="3000" i="1" smtClean="0"/>
              <a:t>2) </a:t>
            </a:r>
            <a:r>
              <a:rPr lang="es-ES_tradnl" sz="3000" smtClean="0">
                <a:solidFill>
                  <a:schemeClr val="hlink"/>
                </a:solidFill>
              </a:rPr>
              <a:t>[escribir_elemento, T, X, valor_anterior, nuevo_valor</a:t>
            </a:r>
            <a:r>
              <a:rPr lang="es-ES_tradnl" smtClean="0">
                <a:solidFill>
                  <a:schemeClr val="hlink"/>
                </a:solidFill>
                <a:latin typeface="MS Sans Serif"/>
              </a:rPr>
              <a:t>]</a:t>
            </a:r>
            <a:r>
              <a:rPr lang="es-ES_tradnl" sz="3000" smtClean="0"/>
              <a:t>:</a:t>
            </a:r>
            <a:r>
              <a:rPr lang="es-ES_tradnl" sz="3000" smtClean="0">
                <a:solidFill>
                  <a:schemeClr val="hlink"/>
                </a:solidFill>
              </a:rPr>
              <a:t> </a:t>
            </a:r>
            <a:r>
              <a:rPr lang="es-ES_tradnl" sz="3000" smtClean="0"/>
              <a:t>la transacción T cambio el valor del elemento de la BD X de valor_anterior a nuevo_valor.</a:t>
            </a:r>
          </a:p>
          <a:p>
            <a:pPr eaLnBrk="1" hangingPunct="1">
              <a:lnSpc>
                <a:spcPct val="90000"/>
              </a:lnSpc>
              <a:buClr>
                <a:schemeClr val="tx1"/>
              </a:buClr>
              <a:buFont typeface="Wingdings" pitchFamily="2" charset="2"/>
              <a:buNone/>
            </a:pPr>
            <a:r>
              <a:rPr lang="es-ES_tradnl" sz="3000" i="1" smtClean="0"/>
              <a:t>3) </a:t>
            </a:r>
            <a:r>
              <a:rPr lang="es-ES_tradnl" sz="3000" smtClean="0">
                <a:solidFill>
                  <a:schemeClr val="hlink"/>
                </a:solidFill>
              </a:rPr>
              <a:t>[leer_elemento, T,X </a:t>
            </a:r>
            <a:r>
              <a:rPr lang="es-ES_tradnl" smtClean="0">
                <a:solidFill>
                  <a:schemeClr val="hlink"/>
                </a:solidFill>
                <a:latin typeface="MS Sans Serif"/>
              </a:rPr>
              <a:t>]</a:t>
            </a:r>
            <a:r>
              <a:rPr lang="es-ES_tradnl" sz="3000" smtClean="0"/>
              <a:t>: la transacción T leyó el valor del elemento de la BD X.</a:t>
            </a:r>
            <a:r>
              <a:rPr lang="es-ES_tradnl" sz="3600" smtClean="0"/>
              <a:t> </a:t>
            </a:r>
          </a:p>
        </p:txBody>
      </p:sp>
      <p:sp>
        <p:nvSpPr>
          <p:cNvPr id="8194" name="Rectangle 2"/>
          <p:cNvSpPr>
            <a:spLocks noGrp="1" noChangeArrowheads="1"/>
          </p:cNvSpPr>
          <p:nvPr>
            <p:ph type="title"/>
          </p:nvPr>
        </p:nvSpPr>
        <p:spPr/>
        <p:txBody>
          <a:bodyPr/>
          <a:lstStyle/>
          <a:p>
            <a:pPr eaLnBrk="1" hangingPunct="1"/>
            <a:r>
              <a:rPr lang="es-ES_tradnl" smtClean="0"/>
              <a:t>Tipos de entrada que se escriben en la bitácora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533400" y="1981200"/>
            <a:ext cx="7772400" cy="4114800"/>
          </a:xfrm>
        </p:spPr>
        <p:txBody>
          <a:bodyPr/>
          <a:lstStyle/>
          <a:p>
            <a:pPr eaLnBrk="1" hangingPunct="1">
              <a:buClr>
                <a:schemeClr val="tx1"/>
              </a:buClr>
              <a:buFont typeface="Wingdings" pitchFamily="2" charset="2"/>
              <a:buNone/>
            </a:pPr>
            <a:endParaRPr lang="es-ES_tradnl" smtClean="0"/>
          </a:p>
          <a:p>
            <a:pPr eaLnBrk="1" hangingPunct="1">
              <a:buClr>
                <a:schemeClr val="tx1"/>
              </a:buClr>
              <a:buFont typeface="Wingdings" pitchFamily="2" charset="2"/>
              <a:buNone/>
            </a:pPr>
            <a:r>
              <a:rPr lang="es-ES_tradnl" i="1" smtClean="0"/>
              <a:t>4) </a:t>
            </a:r>
            <a:r>
              <a:rPr lang="es-ES_tradnl" smtClean="0">
                <a:solidFill>
                  <a:schemeClr val="hlink"/>
                </a:solidFill>
              </a:rPr>
              <a:t>[confirmar, T </a:t>
            </a:r>
            <a:r>
              <a:rPr lang="es-ES_tradnl" smtClean="0">
                <a:solidFill>
                  <a:schemeClr val="hlink"/>
                </a:solidFill>
                <a:latin typeface="MS Sans Serif"/>
              </a:rPr>
              <a:t>]</a:t>
            </a:r>
            <a:r>
              <a:rPr lang="es-ES_tradnl" smtClean="0"/>
              <a:t>: la transacción T terminó con éxito  y establece que su efecto se puede confirmar en la base de datos.</a:t>
            </a:r>
          </a:p>
          <a:p>
            <a:pPr eaLnBrk="1" hangingPunct="1">
              <a:buClr>
                <a:schemeClr val="tx1"/>
              </a:buClr>
              <a:buFont typeface="Wingdings" pitchFamily="2" charset="2"/>
              <a:buNone/>
            </a:pPr>
            <a:r>
              <a:rPr lang="es-ES_tradnl" i="1" smtClean="0"/>
              <a:t>5) </a:t>
            </a:r>
            <a:r>
              <a:rPr lang="es-ES_tradnl" smtClean="0">
                <a:solidFill>
                  <a:schemeClr val="hlink"/>
                </a:solidFill>
              </a:rPr>
              <a:t>[abortar, T</a:t>
            </a:r>
            <a:r>
              <a:rPr lang="es-ES_tradnl" smtClean="0">
                <a:solidFill>
                  <a:schemeClr val="hlink"/>
                </a:solidFill>
                <a:latin typeface="MS Sans Serif"/>
              </a:rPr>
              <a:t>]</a:t>
            </a:r>
            <a:r>
              <a:rPr lang="es-ES_tradnl" smtClean="0"/>
              <a:t>: se abortó la transacción T.</a:t>
            </a:r>
          </a:p>
        </p:txBody>
      </p:sp>
      <p:sp>
        <p:nvSpPr>
          <p:cNvPr id="9218" name="Rectangle 2"/>
          <p:cNvSpPr>
            <a:spLocks noGrp="1" noChangeArrowheads="1"/>
          </p:cNvSpPr>
          <p:nvPr>
            <p:ph type="title"/>
          </p:nvPr>
        </p:nvSpPr>
        <p:spPr/>
        <p:txBody>
          <a:bodyPr/>
          <a:lstStyle/>
          <a:p>
            <a:pPr eaLnBrk="1" hangingPunct="1"/>
            <a:r>
              <a:rPr lang="es-ES_tradnl" smtClean="0"/>
              <a:t>Tipos de entrada que se escriben en la bitácora</a:t>
            </a:r>
            <a:r>
              <a:rPr lang="es-ES_tradnl" i="1" smtClean="0"/>
              <a:t> </a:t>
            </a:r>
            <a:endParaRPr lang="es-ES_tradnl"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2514600"/>
            <a:ext cx="7772400" cy="2819400"/>
          </a:xfrm>
        </p:spPr>
        <p:txBody>
          <a:bodyPr/>
          <a:lstStyle/>
          <a:p>
            <a:pPr eaLnBrk="1" hangingPunct="1">
              <a:lnSpc>
                <a:spcPct val="90000"/>
              </a:lnSpc>
            </a:pPr>
            <a:r>
              <a:rPr lang="es-ES_tradnl" smtClean="0"/>
              <a:t>Una transacción ha llegado a su punto de confirmación cuando todas sus operaciones que tienen acceso a  la base de datos se han ejecutado con éxito, y el efecto de estas acciones se ha asentado en la bitácora.</a:t>
            </a:r>
          </a:p>
        </p:txBody>
      </p:sp>
      <p:sp>
        <p:nvSpPr>
          <p:cNvPr id="10242" name="Rectangle 2"/>
          <p:cNvSpPr>
            <a:spLocks noGrp="1" noChangeArrowheads="1"/>
          </p:cNvSpPr>
          <p:nvPr>
            <p:ph type="title"/>
          </p:nvPr>
        </p:nvSpPr>
        <p:spPr/>
        <p:txBody>
          <a:bodyPr/>
          <a:lstStyle/>
          <a:p>
            <a:pPr eaLnBrk="1" hangingPunct="1"/>
            <a:r>
              <a:rPr lang="es-ES_tradnl" smtClean="0"/>
              <a:t>Punto de confirmación de una transacción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38200" y="2362200"/>
            <a:ext cx="7772400" cy="2743200"/>
          </a:xfrm>
        </p:spPr>
        <p:txBody>
          <a:bodyPr/>
          <a:lstStyle/>
          <a:p>
            <a:pPr eaLnBrk="1" hangingPunct="1">
              <a:lnSpc>
                <a:spcPct val="90000"/>
              </a:lnSpc>
            </a:pPr>
            <a:r>
              <a:rPr lang="es-ES_tradnl" smtClean="0"/>
              <a:t>El registro punto de control se escribe en la bitácora cada vez que el sistema escribe en la base de datos en disco el efecto de todas las operaciones  ESCRIBIR  de las transacciones confirmadas. </a:t>
            </a:r>
          </a:p>
        </p:txBody>
      </p:sp>
      <p:sp>
        <p:nvSpPr>
          <p:cNvPr id="11266" name="Rectangle 2"/>
          <p:cNvSpPr>
            <a:spLocks noGrp="1" noChangeArrowheads="1"/>
          </p:cNvSpPr>
          <p:nvPr>
            <p:ph type="title"/>
          </p:nvPr>
        </p:nvSpPr>
        <p:spPr/>
        <p:txBody>
          <a:bodyPr/>
          <a:lstStyle/>
          <a:p>
            <a:pPr eaLnBrk="1" hangingPunct="1"/>
            <a:r>
              <a:rPr lang="es-ES_tradnl" smtClean="0"/>
              <a:t>Puntos de control en las bitácoras (check point)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603</TotalTime>
  <Words>1349</Words>
  <Application>Microsoft Office PowerPoint</Application>
  <PresentationFormat>Presentación en pantalla (4:3)</PresentationFormat>
  <Paragraphs>147</Paragraphs>
  <Slides>31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Tahoma</vt:lpstr>
      <vt:lpstr>Arial</vt:lpstr>
      <vt:lpstr>Wingdings</vt:lpstr>
      <vt:lpstr>Calibri</vt:lpstr>
      <vt:lpstr>Times New Roman</vt:lpstr>
      <vt:lpstr>MS Sans Serif</vt:lpstr>
      <vt:lpstr>Arial Narrow</vt:lpstr>
      <vt:lpstr>Concurrencia</vt:lpstr>
      <vt:lpstr>Diapositiva 1</vt:lpstr>
      <vt:lpstr>Diapositiva 2</vt:lpstr>
      <vt:lpstr>Diapositiva 3</vt:lpstr>
      <vt:lpstr>Diapositiva 4</vt:lpstr>
      <vt:lpstr>Bitácora del Sistema</vt:lpstr>
      <vt:lpstr>Tipos de entrada que se escriben en la bitácora</vt:lpstr>
      <vt:lpstr>Tipos de entrada que se escriben en la bitácora </vt:lpstr>
      <vt:lpstr>Punto de confirmación de una transacción</vt:lpstr>
      <vt:lpstr>Puntos de control en las bitácoras (check point)</vt:lpstr>
      <vt:lpstr>El asentamiento de un punto de control consiste en las siguientes acciones:</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vector>
  </TitlesOfParts>
  <Company>Universidad Ort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creator>lax3</dc:creator>
  <cp:lastModifiedBy>maria</cp:lastModifiedBy>
  <cp:revision>34</cp:revision>
  <dcterms:created xsi:type="dcterms:W3CDTF">2000-11-16T22:22:04Z</dcterms:created>
  <dcterms:modified xsi:type="dcterms:W3CDTF">2013-06-06T21:48:00Z</dcterms:modified>
</cp:coreProperties>
</file>