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8" r:id="rId4"/>
    <p:sldId id="258" r:id="rId5"/>
    <p:sldId id="260" r:id="rId6"/>
    <p:sldId id="277" r:id="rId7"/>
    <p:sldId id="261" r:id="rId8"/>
    <p:sldId id="262" r:id="rId9"/>
    <p:sldId id="263" r:id="rId10"/>
    <p:sldId id="264" r:id="rId11"/>
    <p:sldId id="265" r:id="rId12"/>
    <p:sldId id="266" r:id="rId13"/>
    <p:sldId id="268" r:id="rId14"/>
    <p:sldId id="270" r:id="rId15"/>
    <p:sldId id="269" r:id="rId16"/>
    <p:sldId id="274" r:id="rId17"/>
    <p:sldId id="271" r:id="rId18"/>
    <p:sldId id="272" r:id="rId19"/>
    <p:sldId id="279" r:id="rId20"/>
    <p:sldId id="280"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1176" y="-90"/>
      </p:cViewPr>
      <p:guideLst>
        <p:guide orient="horz" pos="2160"/>
        <p:guide pos="2880"/>
      </p:guideLst>
    </p:cSldViewPr>
  </p:slideViewPr>
  <p:outlineViewPr>
    <p:cViewPr>
      <p:scale>
        <a:sx n="33" d="100"/>
        <a:sy n="33" d="100"/>
      </p:scale>
      <p:origin x="0" y="211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Rectángulo"/>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1" name="10 Rectángulo redondeado"/>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2" name="11 Rectángulo redondeado"/>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12 Rectángulo"/>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13 Rectángulo"/>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14 Rectángulo"/>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15 Rectángulo"/>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17" name="27 Marcador de fecha"/>
          <p:cNvSpPr>
            <a:spLocks noGrp="1"/>
          </p:cNvSpPr>
          <p:nvPr>
            <p:ph type="dt" sz="half" idx="10"/>
          </p:nvPr>
        </p:nvSpPr>
        <p:spPr>
          <a:xfrm>
            <a:off x="6705600" y="4206875"/>
            <a:ext cx="960438" cy="457200"/>
          </a:xfrm>
        </p:spPr>
        <p:txBody>
          <a:bodyPr/>
          <a:lstStyle>
            <a:lvl1pPr>
              <a:defRPr/>
            </a:lvl1pPr>
          </a:lstStyle>
          <a:p>
            <a:pPr>
              <a:defRPr/>
            </a:pPr>
            <a:fld id="{AAD5E691-7308-4B83-B5E7-1348FB0B4732}" type="datetimeFigureOut">
              <a:rPr lang="es-ES"/>
              <a:pPr>
                <a:defRPr/>
              </a:pPr>
              <a:t>13/06/2013</a:t>
            </a:fld>
            <a:endParaRPr lang="es-ES"/>
          </a:p>
        </p:txBody>
      </p:sp>
      <p:sp>
        <p:nvSpPr>
          <p:cNvPr id="18" name="16 Marcador de pie de página"/>
          <p:cNvSpPr>
            <a:spLocks noGrp="1"/>
          </p:cNvSpPr>
          <p:nvPr>
            <p:ph type="ftr" sz="quarter" idx="11"/>
          </p:nvPr>
        </p:nvSpPr>
        <p:spPr>
          <a:xfrm>
            <a:off x="5410200" y="4205288"/>
            <a:ext cx="1295400" cy="457200"/>
          </a:xfrm>
        </p:spPr>
        <p:txBody>
          <a:bodyPr/>
          <a:lstStyle>
            <a:lvl1pPr>
              <a:defRPr/>
            </a:lvl1pPr>
          </a:lstStyle>
          <a:p>
            <a:pPr>
              <a:defRPr/>
            </a:pPr>
            <a:endParaRPr lang="es-ES"/>
          </a:p>
        </p:txBody>
      </p:sp>
      <p:sp>
        <p:nvSpPr>
          <p:cNvPr id="19" name="28 Marcador de número de diapositiva"/>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4BAF817D-AFE1-4228-B2D6-4BC2BD0D654B}"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B3A14E5-1D08-47DB-897C-08CAFA69F6D7}" type="datetimeFigureOut">
              <a:rPr lang="es-ES"/>
              <a:pPr>
                <a:defRPr/>
              </a:pPr>
              <a:t>13/06/2013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CFAC0986-8281-48AA-81E9-6D03575C1C7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3A661F4C-7EF5-4FD7-97CC-01541778D7C4}" type="datetimeFigureOut">
              <a:rPr lang="es-ES"/>
              <a:pPr>
                <a:defRPr/>
              </a:pPr>
              <a:t>13/06/2013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38791DC0-4522-4EE9-9C29-D03B1E22360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B99ABD9B-75FB-43EC-B017-9DFAB0312106}" type="datetimeFigureOut">
              <a:rPr lang="es-ES"/>
              <a:pPr>
                <a:defRPr/>
              </a:pPr>
              <a:t>13/06/2013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EADD9CE8-022C-4EE5-A1A7-8423467CCC14}"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13 Marcador de fecha"/>
          <p:cNvSpPr>
            <a:spLocks noGrp="1"/>
          </p:cNvSpPr>
          <p:nvPr>
            <p:ph type="dt" sz="half" idx="10"/>
          </p:nvPr>
        </p:nvSpPr>
        <p:spPr/>
        <p:txBody>
          <a:bodyPr/>
          <a:lstStyle>
            <a:lvl1pPr>
              <a:defRPr/>
            </a:lvl1pPr>
          </a:lstStyle>
          <a:p>
            <a:pPr>
              <a:defRPr/>
            </a:pPr>
            <a:fld id="{671BFF1F-B937-46F0-BFB5-6E36CC9EDEAD}" type="datetimeFigureOut">
              <a:rPr lang="es-ES"/>
              <a:pPr>
                <a:defRPr/>
              </a:pPr>
              <a:t>13/06/2013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6B3CD71B-6B22-45A1-B7B1-663933347FE9}"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AF62DA77-C2FB-4BDD-A4F2-297E3FA0C720}" type="datetimeFigureOut">
              <a:rPr lang="es-ES"/>
              <a:pPr>
                <a:defRPr/>
              </a:pPr>
              <a:t>13/06/2013</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69BC6478-5B01-44E6-9FA2-D55083BE65ED}"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lstStyle>
            <a:lvl1pPr>
              <a:defRPr sz="4000" b="0" i="0" cap="none"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25 Marcador de fecha"/>
          <p:cNvSpPr>
            <a:spLocks noGrp="1"/>
          </p:cNvSpPr>
          <p:nvPr>
            <p:ph type="dt" sz="half" idx="10"/>
          </p:nvPr>
        </p:nvSpPr>
        <p:spPr/>
        <p:txBody>
          <a:bodyPr rtlCol="0"/>
          <a:lstStyle>
            <a:lvl1pPr>
              <a:defRPr/>
            </a:lvl1pPr>
          </a:lstStyle>
          <a:p>
            <a:pPr>
              <a:defRPr/>
            </a:pPr>
            <a:fld id="{C1D6A48C-3563-45AC-B12F-DD1709D3F922}" type="datetimeFigureOut">
              <a:rPr lang="es-ES"/>
              <a:pPr>
                <a:defRPr/>
              </a:pPr>
              <a:t>13/06/2013</a:t>
            </a:fld>
            <a:endParaRPr lang="es-ES"/>
          </a:p>
        </p:txBody>
      </p:sp>
      <p:sp>
        <p:nvSpPr>
          <p:cNvPr id="8" name="26 Marcador de número de diapositiva"/>
          <p:cNvSpPr>
            <a:spLocks noGrp="1"/>
          </p:cNvSpPr>
          <p:nvPr>
            <p:ph type="sldNum" sz="quarter" idx="11"/>
          </p:nvPr>
        </p:nvSpPr>
        <p:spPr/>
        <p:txBody>
          <a:bodyPr rtlCol="0"/>
          <a:lstStyle>
            <a:lvl1pPr>
              <a:defRPr/>
            </a:lvl1pPr>
          </a:lstStyle>
          <a:p>
            <a:pPr>
              <a:defRPr/>
            </a:pPr>
            <a:fld id="{EC1E8CD6-E5AB-4D6F-B734-890AEFCC5177}" type="slidenum">
              <a:rPr lang="es-ES"/>
              <a:pPr>
                <a:defRPr/>
              </a:pPr>
              <a:t>‹Nº›</a:t>
            </a:fld>
            <a:endParaRPr lang="es-ES"/>
          </a:p>
        </p:txBody>
      </p:sp>
      <p:sp>
        <p:nvSpPr>
          <p:cNvPr id="9" name="27 Marcador de pie de página"/>
          <p:cNvSpPr>
            <a:spLocks noGrp="1"/>
          </p:cNvSpPr>
          <p:nvPr>
            <p:ph type="ftr" sz="quarter" idx="12"/>
          </p:nvPr>
        </p:nvSpPr>
        <p:spPr/>
        <p:txBody>
          <a:bodyPr rtlCol="0"/>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lstStyle>
            <a:lvl1pPr>
              <a:defRPr sz="4000">
                <a:solidFill>
                  <a:schemeClr val="tx2"/>
                </a:solidFill>
              </a:defRPr>
            </a:lvl1pPr>
          </a:lstStyle>
          <a:p>
            <a:r>
              <a:rPr lang="es-ES" smtClean="0"/>
              <a:t>Haga clic para modificar el estilo de título del patrón</a:t>
            </a:r>
            <a:endParaRPr lang="en-US"/>
          </a:p>
        </p:txBody>
      </p:sp>
      <p:sp>
        <p:nvSpPr>
          <p:cNvPr id="3" name="2 Marcador de fecha"/>
          <p:cNvSpPr>
            <a:spLocks noGrp="1"/>
          </p:cNvSpPr>
          <p:nvPr>
            <p:ph type="dt" sz="half" idx="10"/>
          </p:nvPr>
        </p:nvSpPr>
        <p:spPr>
          <a:xfrm>
            <a:off x="6583363" y="612775"/>
            <a:ext cx="957262" cy="457200"/>
          </a:xfrm>
        </p:spPr>
        <p:txBody>
          <a:bodyPr/>
          <a:lstStyle>
            <a:lvl1pPr>
              <a:defRPr/>
            </a:lvl1pPr>
          </a:lstStyle>
          <a:p>
            <a:pPr>
              <a:defRPr/>
            </a:pPr>
            <a:fld id="{ED7FF34D-B6C9-4570-8B2F-E8E478CFCD52}" type="datetimeFigureOut">
              <a:rPr lang="es-ES"/>
              <a:pPr>
                <a:defRPr/>
              </a:pPr>
              <a:t>13/06/2013</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EBA33641-6F14-4FCF-86DE-BBAAABB805B9}"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1EBDAB5C-79DF-4A54-A9ED-E8BAA3035194}" type="datetimeFigureOut">
              <a:rPr lang="es-ES"/>
              <a:pPr>
                <a:defRPr/>
              </a:pPr>
              <a:t>13/06/2013</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22 Marcador de número de diapositiva"/>
          <p:cNvSpPr>
            <a:spLocks noGrp="1"/>
          </p:cNvSpPr>
          <p:nvPr>
            <p:ph type="sldNum" sz="quarter" idx="12"/>
          </p:nvPr>
        </p:nvSpPr>
        <p:spPr/>
        <p:txBody>
          <a:bodyPr/>
          <a:lstStyle>
            <a:lvl1pPr>
              <a:defRPr/>
            </a:lvl1pPr>
          </a:lstStyle>
          <a:p>
            <a:pPr>
              <a:defRPr/>
            </a:pPr>
            <a:fld id="{115E4661-DC36-4226-864F-01E486ED69A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CBFE956E-7DA8-4D8B-8948-FCB50FB7811C}" type="datetimeFigureOut">
              <a:rPr lang="es-ES"/>
              <a:pPr>
                <a:defRPr/>
              </a:pPr>
              <a:t>13/06/2013</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48EBA45D-3D96-4640-AC69-105BEF7F4B3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5" name="13 Marcador de fecha"/>
          <p:cNvSpPr>
            <a:spLocks noGrp="1"/>
          </p:cNvSpPr>
          <p:nvPr>
            <p:ph type="dt" sz="half" idx="10"/>
          </p:nvPr>
        </p:nvSpPr>
        <p:spPr/>
        <p:txBody>
          <a:bodyPr/>
          <a:lstStyle>
            <a:lvl1pPr>
              <a:defRPr/>
            </a:lvl1pPr>
          </a:lstStyle>
          <a:p>
            <a:pPr>
              <a:defRPr/>
            </a:pPr>
            <a:fld id="{AD0A1872-41E7-4CDA-AF24-E7286B31B3D7}" type="datetimeFigureOut">
              <a:rPr lang="es-ES"/>
              <a:pPr>
                <a:defRPr/>
              </a:pPr>
              <a:t>13/06/2013</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41447D2F-AD9F-4486-828D-564C9DC61FE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28 Rectángulo"/>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29 Rectángulo"/>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30 Rectángulo"/>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31 Rectángulo"/>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3" name="32 Rectángulo redondeado"/>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4" name="33 Rectángulo redondeado"/>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34 Rectángulo"/>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35 Rectángulo"/>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36 Rectángulo"/>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37 Rectángulo"/>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38 Rectángulo"/>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39 Rectángulo"/>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9" name="21 Marcador de título"/>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40" name="12 Marcador de texto"/>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a:solidFill>
                  <a:schemeClr val="accent2"/>
                </a:solidFill>
                <a:latin typeface="+mn-lt"/>
              </a:defRPr>
            </a:lvl1pPr>
          </a:lstStyle>
          <a:p>
            <a:pPr>
              <a:defRPr/>
            </a:pPr>
            <a:fld id="{4765F0F1-8965-4752-B311-4DFDF250B4E1}" type="datetimeFigureOut">
              <a:rPr lang="es-ES"/>
              <a:pPr>
                <a:defRPr/>
              </a:pPr>
              <a:t>13/06/2013</a:t>
            </a:fld>
            <a:endParaRPr lang="es-ES"/>
          </a:p>
        </p:txBody>
      </p:sp>
      <p:sp>
        <p:nvSpPr>
          <p:cNvPr id="3" name="2 Marcador de pie de página"/>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a:solidFill>
                  <a:schemeClr val="accent2"/>
                </a:solidFill>
                <a:latin typeface="+mn-lt"/>
              </a:defRPr>
            </a:lvl1pPr>
          </a:lstStyle>
          <a:p>
            <a:pPr>
              <a:defRPr/>
            </a:pPr>
            <a:endParaRPr lang="es-ES"/>
          </a:p>
        </p:txBody>
      </p:sp>
      <p:sp>
        <p:nvSpPr>
          <p:cNvPr id="23" name="22 Marcador de número de diapositiva"/>
          <p:cNvSpPr>
            <a:spLocks noGrp="1"/>
          </p:cNvSpPr>
          <p:nvPr>
            <p:ph type="sldNum" sz="quarter" idx="4"/>
          </p:nvPr>
        </p:nvSpPr>
        <p:spPr>
          <a:xfrm>
            <a:off x="8174038" y="1588"/>
            <a:ext cx="762000" cy="366712"/>
          </a:xfrm>
          <a:prstGeom prst="rect">
            <a:avLst/>
          </a:prstGeom>
        </p:spPr>
        <p:txBody>
          <a:bodyPr vert="horz" anchor="b"/>
          <a:lstStyle>
            <a:lvl1pPr algn="r" eaLnBrk="1" fontAlgn="auto" latinLnBrk="0" hangingPunct="1">
              <a:spcBef>
                <a:spcPts val="0"/>
              </a:spcBef>
              <a:spcAft>
                <a:spcPts val="0"/>
              </a:spcAft>
              <a:defRPr kumimoji="0" sz="1800">
                <a:solidFill>
                  <a:srgbClr val="FFFFFF"/>
                </a:solidFill>
                <a:latin typeface="+mn-lt"/>
              </a:defRPr>
            </a:lvl1pPr>
          </a:lstStyle>
          <a:p>
            <a:pPr>
              <a:defRPr/>
            </a:pPr>
            <a:fld id="{E29A4108-E92A-478B-BF1F-D5F38047BE6B}"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57" r:id="rId1"/>
    <p:sldLayoutId id="2147483749" r:id="rId2"/>
    <p:sldLayoutId id="2147483750" r:id="rId3"/>
    <p:sldLayoutId id="2147483751" r:id="rId4"/>
    <p:sldLayoutId id="2147483758" r:id="rId5"/>
    <p:sldLayoutId id="2147483759" r:id="rId6"/>
    <p:sldLayoutId id="2147483752" r:id="rId7"/>
    <p:sldLayoutId id="2147483753" r:id="rId8"/>
    <p:sldLayoutId id="2147483754" r:id="rId9"/>
    <p:sldLayoutId id="2147483755" r:id="rId10"/>
    <p:sldLayoutId id="214748375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ctrTitle"/>
          </p:nvPr>
        </p:nvSpPr>
        <p:spPr>
          <a:xfrm>
            <a:off x="457200" y="2401888"/>
            <a:ext cx="8458200" cy="1470025"/>
          </a:xfrm>
        </p:spPr>
        <p:txBody>
          <a:bodyPr/>
          <a:lstStyle/>
          <a:p>
            <a:pPr eaLnBrk="1" hangingPunct="1"/>
            <a:r>
              <a:rPr lang="es-ES" smtClean="0"/>
              <a:t>Base de datos </a:t>
            </a:r>
            <a:br>
              <a:rPr lang="es-ES" smtClean="0"/>
            </a:br>
            <a:r>
              <a:rPr lang="es-ES" smtClean="0"/>
              <a:t>distribuida</a:t>
            </a:r>
          </a:p>
        </p:txBody>
      </p:sp>
      <p:sp>
        <p:nvSpPr>
          <p:cNvPr id="5123" name="2 Subtítulo"/>
          <p:cNvSpPr>
            <a:spLocks noGrp="1"/>
          </p:cNvSpPr>
          <p:nvPr>
            <p:ph type="subTitle" idx="1"/>
          </p:nvPr>
        </p:nvSpPr>
        <p:spPr>
          <a:xfrm>
            <a:off x="457200" y="3900488"/>
            <a:ext cx="4953000" cy="1752600"/>
          </a:xfrm>
        </p:spPr>
        <p:txBody>
          <a:bodyPr/>
          <a:lstStyle/>
          <a:p>
            <a:pPr marL="63500" eaLnBrk="1" hangingPunct="1"/>
            <a:endParaRPr lang="es-E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smtClean="0"/>
              <a:t>Tipos de suscripciones</a:t>
            </a:r>
          </a:p>
        </p:txBody>
      </p:sp>
      <p:sp>
        <p:nvSpPr>
          <p:cNvPr id="14339" name="2 Marcador de contenido"/>
          <p:cNvSpPr>
            <a:spLocks noGrp="1"/>
          </p:cNvSpPr>
          <p:nvPr>
            <p:ph idx="1"/>
          </p:nvPr>
        </p:nvSpPr>
        <p:spPr/>
        <p:txBody>
          <a:bodyPr/>
          <a:lstStyle/>
          <a:p>
            <a:pPr eaLnBrk="1" hangingPunct="1"/>
            <a:r>
              <a:rPr lang="es-ES" smtClean="0"/>
              <a:t>Suscripciones de inserción</a:t>
            </a:r>
          </a:p>
          <a:p>
            <a:pPr lvl="1" eaLnBrk="1" hangingPunct="1"/>
            <a:r>
              <a:rPr lang="es-ES" smtClean="0"/>
              <a:t>El distribuidor es el responsable de darles las actualizaciones a los suscriptores. Controla y administra la duplicación y distribución.</a:t>
            </a:r>
          </a:p>
          <a:p>
            <a:pPr eaLnBrk="1" hangingPunct="1"/>
            <a:r>
              <a:rPr lang="es-ES" smtClean="0"/>
              <a:t>Suscripciones de extracción</a:t>
            </a:r>
          </a:p>
          <a:p>
            <a:pPr lvl="1" eaLnBrk="1" hangingPunct="1"/>
            <a:r>
              <a:rPr lang="es-ES" smtClean="0"/>
              <a:t>Permite a los suscriptores iniciar la duplicación, útil cuando existen un gran número de suscriptores.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eaLnBrk="1" hangingPunct="1"/>
            <a:r>
              <a:rPr lang="es-ES" smtClean="0"/>
              <a:t>Herramientas</a:t>
            </a:r>
          </a:p>
        </p:txBody>
      </p:sp>
      <p:sp>
        <p:nvSpPr>
          <p:cNvPr id="15363" name="2 Marcador de contenido"/>
          <p:cNvSpPr>
            <a:spLocks noGrp="1"/>
          </p:cNvSpPr>
          <p:nvPr>
            <p:ph idx="1"/>
          </p:nvPr>
        </p:nvSpPr>
        <p:spPr/>
        <p:txBody>
          <a:bodyPr/>
          <a:lstStyle/>
          <a:p>
            <a:pPr eaLnBrk="1" hangingPunct="1"/>
            <a:r>
              <a:rPr lang="es-ES" smtClean="0"/>
              <a:t>Duplicación</a:t>
            </a:r>
          </a:p>
          <a:p>
            <a:pPr lvl="1" eaLnBrk="1" hangingPunct="1"/>
            <a:r>
              <a:rPr lang="es-ES" smtClean="0"/>
              <a:t>Herramientas, asistente, Asistente de publicar y distribuir.</a:t>
            </a:r>
          </a:p>
          <a:p>
            <a:pPr eaLnBrk="1" hangingPunct="1"/>
            <a:r>
              <a:rPr lang="es-ES" smtClean="0"/>
              <a:t>Publicación de instantánea</a:t>
            </a:r>
          </a:p>
          <a:p>
            <a:pPr lvl="1" eaLnBrk="1" hangingPunct="1"/>
            <a:r>
              <a:rPr lang="es-ES" smtClean="0"/>
              <a:t>Herramientas, replicación.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pPr eaLnBrk="1" hangingPunct="1"/>
            <a:r>
              <a:rPr lang="es-ES" smtClean="0"/>
              <a:t>Servidores vinculados</a:t>
            </a:r>
          </a:p>
        </p:txBody>
      </p:sp>
      <p:sp>
        <p:nvSpPr>
          <p:cNvPr id="3" name="2 Marcador de contenido"/>
          <p:cNvSpPr>
            <a:spLocks noGrp="1"/>
          </p:cNvSpPr>
          <p:nvPr>
            <p:ph idx="1"/>
          </p:nvPr>
        </p:nvSpPr>
        <p:spPr/>
        <p:txBody>
          <a:bodyPr>
            <a:normAutofit fontScale="92500" lnSpcReduction="10000"/>
          </a:bodyPr>
          <a:lstStyle/>
          <a:p>
            <a:pPr marL="365760" indent="-256032" eaLnBrk="1" fontAlgn="auto" hangingPunct="1">
              <a:spcAft>
                <a:spcPts val="0"/>
              </a:spcAft>
              <a:buClr>
                <a:schemeClr val="accent3"/>
              </a:buClr>
              <a:buFont typeface="Georgia"/>
              <a:buChar char="•"/>
              <a:defRPr/>
            </a:pPr>
            <a:r>
              <a:rPr lang="es-ES" dirty="0" smtClean="0"/>
              <a:t>Una configuración con servidores vinculados permite a SQL Server ejecutar comandos en orígenes de datos OLE DB situados en servidores remotos. Ventajas: </a:t>
            </a:r>
          </a:p>
          <a:p>
            <a:pPr marL="365760" indent="-256032" eaLnBrk="1" fontAlgn="auto" hangingPunct="1">
              <a:spcAft>
                <a:spcPts val="0"/>
              </a:spcAft>
              <a:buClr>
                <a:schemeClr val="accent3"/>
              </a:buClr>
              <a:buFont typeface="Georgia"/>
              <a:buChar char="•"/>
              <a:defRPr/>
            </a:pPr>
            <a:endParaRPr lang="es-ES" dirty="0" smtClean="0"/>
          </a:p>
          <a:p>
            <a:pPr marL="658368" lvl="1" indent="-246888" eaLnBrk="1" fontAlgn="auto" hangingPunct="1">
              <a:spcAft>
                <a:spcPts val="0"/>
              </a:spcAft>
              <a:buFont typeface="Georgia"/>
              <a:buChar char="▫"/>
              <a:defRPr/>
            </a:pPr>
            <a:r>
              <a:rPr lang="es-ES" dirty="0" smtClean="0"/>
              <a:t>Acceso al servidor remoto.</a:t>
            </a:r>
          </a:p>
          <a:p>
            <a:pPr marL="658368" lvl="1" indent="-246888" eaLnBrk="1" fontAlgn="auto" hangingPunct="1">
              <a:spcAft>
                <a:spcPts val="0"/>
              </a:spcAft>
              <a:buFont typeface="Georgia"/>
              <a:buChar char="▫"/>
              <a:defRPr/>
            </a:pPr>
            <a:r>
              <a:rPr lang="es-ES" dirty="0" smtClean="0"/>
              <a:t>Capacidad de ejecutar consultas distribuidas, actualizaciones, comandos y transacciones en orígenes de datos heterogéneos en toda la organización.</a:t>
            </a:r>
          </a:p>
          <a:p>
            <a:pPr marL="658368" lvl="1" indent="-246888" eaLnBrk="1" fontAlgn="auto" hangingPunct="1">
              <a:spcAft>
                <a:spcPts val="0"/>
              </a:spcAft>
              <a:buFont typeface="Georgia"/>
              <a:buChar char="▫"/>
              <a:defRPr/>
            </a:pPr>
            <a:r>
              <a:rPr lang="es-ES" dirty="0" smtClean="0"/>
              <a:t>Capacidad de tratar diferentes orígenes de datos de manera similar.</a:t>
            </a:r>
          </a:p>
          <a:p>
            <a:pPr marL="365760" indent="-256032" eaLnBrk="1" fontAlgn="auto" hangingPunct="1">
              <a:spcAft>
                <a:spcPts val="0"/>
              </a:spcAft>
              <a:buClr>
                <a:schemeClr val="accent3"/>
              </a:buClr>
              <a:buFont typeface="Georgia"/>
              <a:buChar char="•"/>
              <a:defRPr/>
            </a:pP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pPr eaLnBrk="1" hangingPunct="1"/>
            <a:r>
              <a:rPr lang="es-ES" smtClean="0"/>
              <a:t>Servidores vinculados</a:t>
            </a:r>
          </a:p>
        </p:txBody>
      </p:sp>
      <p:sp>
        <p:nvSpPr>
          <p:cNvPr id="17411" name="2 Marcador de contenido"/>
          <p:cNvSpPr>
            <a:spLocks noGrp="1"/>
          </p:cNvSpPr>
          <p:nvPr>
            <p:ph idx="1"/>
          </p:nvPr>
        </p:nvSpPr>
        <p:spPr/>
        <p:txBody>
          <a:bodyPr/>
          <a:lstStyle/>
          <a:p>
            <a:pPr eaLnBrk="1" hangingPunct="1"/>
            <a:r>
              <a:rPr lang="es-ES" smtClean="0"/>
              <a:t>Una definición de servidor vinculado especifica los siguientes objetos: </a:t>
            </a:r>
          </a:p>
          <a:p>
            <a:pPr lvl="1" eaLnBrk="1" hangingPunct="1"/>
            <a:r>
              <a:rPr lang="es-ES" smtClean="0"/>
              <a:t>Un proveedor OLE DB</a:t>
            </a:r>
          </a:p>
          <a:p>
            <a:pPr lvl="1" eaLnBrk="1" hangingPunct="1"/>
            <a:r>
              <a:rPr lang="es-ES" smtClean="0"/>
              <a:t>Un origen de datos OLE DB</a:t>
            </a:r>
          </a:p>
          <a:p>
            <a:pPr lvl="1" eaLnBrk="1" hangingPunct="1"/>
            <a:endParaRPr lang="es-ES" sz="1800" smtClean="0"/>
          </a:p>
          <a:p>
            <a:pPr eaLnBrk="1" hangingPunct="1"/>
            <a:endParaRPr lang="es-E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eaLnBrk="1" hangingPunct="1"/>
            <a:r>
              <a:rPr lang="es-ES" smtClean="0"/>
              <a:t>Servidores vinculados</a:t>
            </a:r>
          </a:p>
        </p:txBody>
      </p:sp>
      <p:sp>
        <p:nvSpPr>
          <p:cNvPr id="18435" name="2 Marcador de contenido"/>
          <p:cNvSpPr>
            <a:spLocks noGrp="1"/>
          </p:cNvSpPr>
          <p:nvPr>
            <p:ph idx="1"/>
          </p:nvPr>
        </p:nvSpPr>
        <p:spPr/>
        <p:txBody>
          <a:bodyPr/>
          <a:lstStyle/>
          <a:p>
            <a:pPr lvl="1" eaLnBrk="1" hangingPunct="1">
              <a:buFont typeface="Georgia" pitchFamily="18" charset="0"/>
              <a:buNone/>
            </a:pPr>
            <a:r>
              <a:rPr lang="es-ES" sz="1800" smtClean="0"/>
              <a:t>EXEC sp_addlinkedserver </a:t>
            </a:r>
          </a:p>
          <a:p>
            <a:pPr lvl="1" eaLnBrk="1" hangingPunct="1">
              <a:buFont typeface="Georgia" pitchFamily="18" charset="0"/>
              <a:buNone/>
            </a:pPr>
            <a:r>
              <a:rPr lang="es-ES" sz="1800" smtClean="0"/>
              <a:t>@server = 'SEATTLE Mktg', </a:t>
            </a:r>
          </a:p>
          <a:p>
            <a:pPr lvl="1" eaLnBrk="1" hangingPunct="1">
              <a:buFont typeface="Georgia" pitchFamily="18" charset="0"/>
              <a:buNone/>
            </a:pPr>
            <a:r>
              <a:rPr lang="es-ES" sz="1800" smtClean="0"/>
              <a:t>@provider = 'Microsoft.Jet.OLEDB.4.0', </a:t>
            </a:r>
          </a:p>
          <a:p>
            <a:pPr lvl="1" eaLnBrk="1" hangingPunct="1">
              <a:buFont typeface="Georgia" pitchFamily="18" charset="0"/>
              <a:buNone/>
            </a:pPr>
            <a:r>
              <a:rPr lang="es-ES" sz="1800" smtClean="0"/>
              <a:t>@srvproduct = 'OLE DB Provider for Jet', </a:t>
            </a:r>
          </a:p>
          <a:p>
            <a:pPr lvl="1" eaLnBrk="1" hangingPunct="1">
              <a:buFont typeface="Georgia" pitchFamily="18" charset="0"/>
              <a:buNone/>
            </a:pPr>
            <a:r>
              <a:rPr lang="es-ES" sz="1800" smtClean="0"/>
              <a:t>@datasrc = 'C:\MSOffice\Access\Samples\Northwind.mdb' </a:t>
            </a:r>
          </a:p>
          <a:p>
            <a:pPr lvl="1" eaLnBrk="1" hangingPunct="1">
              <a:buFont typeface="Georgia" pitchFamily="18" charset="0"/>
              <a:buNone/>
            </a:pPr>
            <a:endParaRPr lang="es-ES" sz="1800" smtClean="0"/>
          </a:p>
          <a:p>
            <a:pPr lvl="1" eaLnBrk="1" hangingPunct="1">
              <a:buFont typeface="Georgia" pitchFamily="18" charset="0"/>
              <a:buNone/>
            </a:pPr>
            <a:r>
              <a:rPr lang="es-ES" sz="1800" smtClean="0"/>
              <a:t>EXEC sp_addlinkedsrvlogin </a:t>
            </a:r>
          </a:p>
          <a:p>
            <a:pPr lvl="1" eaLnBrk="1" hangingPunct="1">
              <a:buFont typeface="Georgia" pitchFamily="18" charset="0"/>
              <a:buNone/>
            </a:pPr>
            <a:r>
              <a:rPr lang="es-ES" sz="1800" smtClean="0"/>
              <a:t>@rmtsrvname= 'SEATTLE Mktg', </a:t>
            </a:r>
          </a:p>
          <a:p>
            <a:pPr lvl="1" eaLnBrk="1" hangingPunct="1">
              <a:buFont typeface="Georgia" pitchFamily="18" charset="0"/>
              <a:buNone/>
            </a:pPr>
            <a:r>
              <a:rPr lang="es-ES" sz="1800" smtClean="0"/>
              <a:t>@rmtuser=‘usuario’,</a:t>
            </a:r>
          </a:p>
          <a:p>
            <a:pPr lvl="1" eaLnBrk="1" hangingPunct="1">
              <a:buFont typeface="Georgia" pitchFamily="18" charset="0"/>
              <a:buNone/>
            </a:pPr>
            <a:r>
              <a:rPr lang="es-ES" sz="1800" smtClean="0"/>
              <a:t>@rmtpassword=‘contraseña’</a:t>
            </a:r>
          </a:p>
          <a:p>
            <a:pPr lvl="1" eaLnBrk="1" hangingPunct="1">
              <a:buFont typeface="Georgia" pitchFamily="18" charset="0"/>
              <a:buNone/>
            </a:pPr>
            <a:endParaRPr lang="es-ES" sz="1800" smtClean="0"/>
          </a:p>
          <a:p>
            <a:pPr lvl="1" eaLnBrk="1" hangingPunct="1">
              <a:buFont typeface="Georgia" pitchFamily="18" charset="0"/>
              <a:buNone/>
            </a:pPr>
            <a:r>
              <a:rPr lang="es-ES" sz="1800" smtClean="0"/>
              <a:t>EXEC sp_dropserver </a:t>
            </a:r>
          </a:p>
          <a:p>
            <a:pPr lvl="1" eaLnBrk="1" hangingPunct="1">
              <a:buFont typeface="Georgia" pitchFamily="18" charset="0"/>
              <a:buNone/>
            </a:pPr>
            <a:r>
              <a:rPr lang="es-ES" sz="1800" smtClean="0"/>
              <a:t>@server= 'SEATTLE Mktg'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pPr eaLnBrk="1" hangingPunct="1"/>
            <a:r>
              <a:rPr lang="es-ES" smtClean="0"/>
              <a:t>Orígenes de datos</a:t>
            </a:r>
          </a:p>
        </p:txBody>
      </p:sp>
      <p:graphicFrame>
        <p:nvGraphicFramePr>
          <p:cNvPr id="4" name="3 Marcador de contenido"/>
          <p:cNvGraphicFramePr>
            <a:graphicFrameLocks noGrp="1"/>
          </p:cNvGraphicFramePr>
          <p:nvPr>
            <p:ph idx="1"/>
          </p:nvPr>
        </p:nvGraphicFramePr>
        <p:xfrm>
          <a:off x="500063" y="2143125"/>
          <a:ext cx="8229600" cy="4714884"/>
        </p:xfrm>
        <a:graphic>
          <a:graphicData uri="http://schemas.openxmlformats.org/drawingml/2006/table">
            <a:tbl>
              <a:tblPr firstRow="1" bandRow="1">
                <a:tableStyleId>{5C22544A-7EE6-4342-B048-85BDC9FD1C3A}</a:tableStyleId>
              </a:tblPr>
              <a:tblGrid>
                <a:gridCol w="2057400"/>
                <a:gridCol w="2057400"/>
                <a:gridCol w="2057400"/>
                <a:gridCol w="2057400"/>
              </a:tblGrid>
              <a:tr h="392907">
                <a:tc>
                  <a:txBody>
                    <a:bodyPr/>
                    <a:lstStyle/>
                    <a:p>
                      <a:pPr algn="ctr" fontAlgn="ctr"/>
                      <a:r>
                        <a:rPr lang="es-ES" sz="1100" b="1" i="0" u="none" strike="noStrike" dirty="0">
                          <a:solidFill>
                            <a:srgbClr val="000000"/>
                          </a:solidFill>
                          <a:latin typeface="Calibri"/>
                        </a:rPr>
                        <a:t>Origen de datos remotos de OLE DB</a:t>
                      </a:r>
                    </a:p>
                  </a:txBody>
                  <a:tcPr marL="9525" marR="9525" marT="9525" marB="0" anchor="ctr"/>
                </a:tc>
                <a:tc>
                  <a:txBody>
                    <a:bodyPr/>
                    <a:lstStyle/>
                    <a:p>
                      <a:pPr algn="ctr" fontAlgn="ctr"/>
                      <a:r>
                        <a:rPr lang="es-ES" sz="1100" b="1" i="0" u="none" strike="noStrike">
                          <a:solidFill>
                            <a:srgbClr val="000000"/>
                          </a:solidFill>
                          <a:latin typeface="Calibri"/>
                        </a:rPr>
                        <a:t>Proveedor OLE DB</a:t>
                      </a:r>
                    </a:p>
                  </a:txBody>
                  <a:tcPr marL="9525" marR="9525" marT="9525" marB="0" anchor="ctr"/>
                </a:tc>
                <a:tc>
                  <a:txBody>
                    <a:bodyPr/>
                    <a:lstStyle/>
                    <a:p>
                      <a:pPr algn="ctr" fontAlgn="ctr"/>
                      <a:r>
                        <a:rPr lang="es-ES" sz="1100" b="1" i="0" u="none" strike="noStrike">
                          <a:solidFill>
                            <a:srgbClr val="000000"/>
                          </a:solidFill>
                          <a:latin typeface="Calibri"/>
                        </a:rPr>
                        <a:t>product_name</a:t>
                      </a:r>
                    </a:p>
                  </a:txBody>
                  <a:tcPr marL="9525" marR="9525" marT="9525" marB="0" anchor="ctr"/>
                </a:tc>
                <a:tc>
                  <a:txBody>
                    <a:bodyPr/>
                    <a:lstStyle/>
                    <a:p>
                      <a:pPr algn="ctr" fontAlgn="ctr"/>
                      <a:r>
                        <a:rPr lang="es-ES" sz="1100" b="1" i="0" u="none" strike="noStrike">
                          <a:solidFill>
                            <a:srgbClr val="000000"/>
                          </a:solidFill>
                          <a:latin typeface="Calibri"/>
                        </a:rPr>
                        <a:t>provider_name</a:t>
                      </a:r>
                    </a:p>
                  </a:txBody>
                  <a:tcPr marL="9525" marR="9525" marT="9525" marB="0" anchor="ctr"/>
                </a:tc>
              </a:tr>
              <a:tr h="392907">
                <a:tc>
                  <a:txBody>
                    <a:bodyPr/>
                    <a:lstStyle/>
                    <a:p>
                      <a:pPr algn="l" fontAlgn="b"/>
                      <a:r>
                        <a:rPr lang="es-ES" sz="1100" b="0" i="0" u="none" strike="noStrike">
                          <a:solidFill>
                            <a:srgbClr val="000000"/>
                          </a:solidFill>
                          <a:latin typeface="Calibri"/>
                        </a:rPr>
                        <a:t>SQL Server</a:t>
                      </a:r>
                    </a:p>
                  </a:txBody>
                  <a:tcPr marL="9525" marR="9525" marT="9525" marB="0" anchor="b"/>
                </a:tc>
                <a:tc>
                  <a:txBody>
                    <a:bodyPr/>
                    <a:lstStyle/>
                    <a:p>
                      <a:pPr algn="l" fontAlgn="b"/>
                      <a:r>
                        <a:rPr lang="es-ES" sz="1100" b="0" i="0" u="none" strike="noStrike">
                          <a:solidFill>
                            <a:srgbClr val="000000"/>
                          </a:solidFill>
                          <a:latin typeface="Calibri"/>
                        </a:rPr>
                        <a:t>Proveedor OLE DB de Microsoft SQL Server Native Client</a:t>
                      </a:r>
                    </a:p>
                  </a:txBody>
                  <a:tcPr marL="9525" marR="9525" marT="9525" marB="0" anchor="b"/>
                </a:tc>
                <a:tc>
                  <a:txBody>
                    <a:bodyPr/>
                    <a:lstStyle/>
                    <a:p>
                      <a:pPr algn="l" fontAlgn="b"/>
                      <a:r>
                        <a:rPr lang="es-ES" sz="1100" b="0" i="0" u="none" strike="noStrike">
                          <a:solidFill>
                            <a:srgbClr val="000000"/>
                          </a:solidFill>
                          <a:latin typeface="Calibri"/>
                        </a:rPr>
                        <a:t>SQL Server 1 (predeterminado)</a:t>
                      </a:r>
                    </a:p>
                  </a:txBody>
                  <a:tcPr marL="9525" marR="9525" marT="9525" marB="0" anchor="b"/>
                </a:tc>
                <a:tc>
                  <a:txBody>
                    <a:bodyPr/>
                    <a:lstStyle/>
                    <a:p>
                      <a:pPr algn="l" fontAlgn="b"/>
                      <a:endParaRPr lang="es-ES" sz="1100" b="0" i="0" u="none" strike="noStrike">
                        <a:solidFill>
                          <a:srgbClr val="000000"/>
                        </a:solidFill>
                        <a:latin typeface="Calibri"/>
                      </a:endParaRPr>
                    </a:p>
                  </a:txBody>
                  <a:tcPr marL="9525" marR="9525" marT="9525" marB="0" anchor="b"/>
                </a:tc>
              </a:tr>
              <a:tr h="392907">
                <a:tc>
                  <a:txBody>
                    <a:bodyPr/>
                    <a:lstStyle/>
                    <a:p>
                      <a:pPr algn="l" fontAlgn="b"/>
                      <a:r>
                        <a:rPr lang="es-ES" sz="1100" b="0" i="0" u="none" strike="noStrike">
                          <a:solidFill>
                            <a:srgbClr val="000000"/>
                          </a:solidFill>
                          <a:latin typeface="Calibri"/>
                        </a:rPr>
                        <a:t>SQL Server</a:t>
                      </a:r>
                    </a:p>
                  </a:txBody>
                  <a:tcPr marL="9525" marR="9525" marT="9525" marB="0" anchor="b"/>
                </a:tc>
                <a:tc>
                  <a:txBody>
                    <a:bodyPr/>
                    <a:lstStyle/>
                    <a:p>
                      <a:pPr algn="l" fontAlgn="b"/>
                      <a:r>
                        <a:rPr lang="es-ES" sz="1100" b="0" i="0" u="none" strike="noStrike">
                          <a:solidFill>
                            <a:srgbClr val="000000"/>
                          </a:solidFill>
                          <a:latin typeface="Calibri"/>
                        </a:rPr>
                        <a:t>Microsoft Proveedor OLE DB de Microsoft SQL Server Native Client</a:t>
                      </a:r>
                    </a:p>
                  </a:txBody>
                  <a:tcPr marL="9525" marR="9525" marT="9525" marB="0" anchor="b"/>
                </a:tc>
                <a:tc>
                  <a:txBody>
                    <a:bodyPr/>
                    <a:lstStyle/>
                    <a:p>
                      <a:pPr algn="l" fontAlgn="b"/>
                      <a:endParaRPr lang="es-ES" sz="1100" b="0" i="0" u="none" strike="noStrike">
                        <a:solidFill>
                          <a:srgbClr val="000000"/>
                        </a:solidFill>
                        <a:latin typeface="Calibri"/>
                      </a:endParaRPr>
                    </a:p>
                  </a:txBody>
                  <a:tcPr marL="9525" marR="9525" marT="9525" marB="0" anchor="b"/>
                </a:tc>
                <a:tc>
                  <a:txBody>
                    <a:bodyPr/>
                    <a:lstStyle/>
                    <a:p>
                      <a:pPr algn="l" fontAlgn="b"/>
                      <a:r>
                        <a:rPr lang="es-ES" sz="1100" b="1" i="0" u="none" strike="noStrike">
                          <a:solidFill>
                            <a:srgbClr val="000000"/>
                          </a:solidFill>
                          <a:latin typeface="Calibri"/>
                        </a:rPr>
                        <a:t>SQLNCLI</a:t>
                      </a:r>
                    </a:p>
                  </a:txBody>
                  <a:tcPr marL="9525" marR="9525" marT="9525" marB="0" anchor="b"/>
                </a:tc>
              </a:tr>
              <a:tr h="392907">
                <a:tc>
                  <a:txBody>
                    <a:bodyPr/>
                    <a:lstStyle/>
                    <a:p>
                      <a:pPr algn="l" fontAlgn="b"/>
                      <a:r>
                        <a:rPr lang="es-ES" sz="1100" b="0" i="0" u="none" strike="noStrike" dirty="0">
                          <a:solidFill>
                            <a:srgbClr val="000000"/>
                          </a:solidFill>
                          <a:latin typeface="Calibri"/>
                        </a:rPr>
                        <a:t>SQL Server</a:t>
                      </a:r>
                    </a:p>
                  </a:txBody>
                  <a:tcPr marL="9525" marR="9525" marT="9525" marB="0" anchor="b"/>
                </a:tc>
                <a:tc>
                  <a:txBody>
                    <a:bodyPr/>
                    <a:lstStyle/>
                    <a:p>
                      <a:pPr algn="l" fontAlgn="b"/>
                      <a:r>
                        <a:rPr lang="es-ES" sz="1100" b="0" i="0" u="none" strike="noStrike">
                          <a:solidFill>
                            <a:srgbClr val="000000"/>
                          </a:solidFill>
                          <a:latin typeface="Calibri"/>
                        </a:rPr>
                        <a:t>Microsoft Proveedor OLE DB de Microsoft SQL Server Native Client</a:t>
                      </a:r>
                    </a:p>
                  </a:txBody>
                  <a:tcPr marL="9525" marR="9525" marT="9525" marB="0" anchor="b"/>
                </a:tc>
                <a:tc>
                  <a:txBody>
                    <a:bodyPr/>
                    <a:lstStyle/>
                    <a:p>
                      <a:pPr algn="l" fontAlgn="b"/>
                      <a:endParaRPr lang="es-ES" sz="1100" b="0" i="0" u="none" strike="noStrike">
                        <a:solidFill>
                          <a:srgbClr val="000000"/>
                        </a:solidFill>
                        <a:latin typeface="Calibri"/>
                      </a:endParaRPr>
                    </a:p>
                  </a:txBody>
                  <a:tcPr marL="9525" marR="9525" marT="9525" marB="0" anchor="b"/>
                </a:tc>
                <a:tc>
                  <a:txBody>
                    <a:bodyPr/>
                    <a:lstStyle/>
                    <a:p>
                      <a:pPr algn="l" fontAlgn="b"/>
                      <a:r>
                        <a:rPr lang="es-ES" sz="1100" b="1" i="0" u="none" strike="noStrike">
                          <a:solidFill>
                            <a:srgbClr val="000000"/>
                          </a:solidFill>
                          <a:latin typeface="Calibri"/>
                        </a:rPr>
                        <a:t>SQLNCLI</a:t>
                      </a:r>
                    </a:p>
                  </a:txBody>
                  <a:tcPr marL="9525" marR="9525" marT="9525" marB="0" anchor="b"/>
                </a:tc>
              </a:tr>
              <a:tr h="392907">
                <a:tc>
                  <a:txBody>
                    <a:bodyPr/>
                    <a:lstStyle/>
                    <a:p>
                      <a:pPr algn="l" fontAlgn="b"/>
                      <a:r>
                        <a:rPr lang="es-ES" sz="1100" b="0" i="0" u="none" strike="noStrike">
                          <a:solidFill>
                            <a:srgbClr val="000000"/>
                          </a:solidFill>
                          <a:latin typeface="Calibri"/>
                        </a:rPr>
                        <a:t>Oracle</a:t>
                      </a:r>
                    </a:p>
                  </a:txBody>
                  <a:tcPr marL="9525" marR="9525" marT="9525" marB="0" anchor="b"/>
                </a:tc>
                <a:tc>
                  <a:txBody>
                    <a:bodyPr/>
                    <a:lstStyle/>
                    <a:p>
                      <a:pPr algn="l" fontAlgn="b"/>
                      <a:r>
                        <a:rPr lang="pt-BR" sz="1100" b="0" i="0" u="none" strike="noStrike">
                          <a:solidFill>
                            <a:srgbClr val="000000"/>
                          </a:solidFill>
                          <a:latin typeface="Calibri"/>
                        </a:rPr>
                        <a:t>Proveedor Microsoft OLE DB para Oracle</a:t>
                      </a:r>
                    </a:p>
                  </a:txBody>
                  <a:tcPr marL="9525" marR="9525" marT="9525" marB="0" anchor="b"/>
                </a:tc>
                <a:tc>
                  <a:txBody>
                    <a:bodyPr/>
                    <a:lstStyle/>
                    <a:p>
                      <a:pPr algn="l" fontAlgn="b"/>
                      <a:r>
                        <a:rPr lang="es-ES" sz="1100" b="0" i="0" u="none" strike="noStrike">
                          <a:solidFill>
                            <a:srgbClr val="000000"/>
                          </a:solidFill>
                          <a:latin typeface="Calibri"/>
                        </a:rPr>
                        <a:t>Cualquiera2</a:t>
                      </a:r>
                    </a:p>
                  </a:txBody>
                  <a:tcPr marL="9525" marR="9525" marT="9525" marB="0" anchor="b"/>
                </a:tc>
                <a:tc>
                  <a:txBody>
                    <a:bodyPr/>
                    <a:lstStyle/>
                    <a:p>
                      <a:pPr algn="l" fontAlgn="b"/>
                      <a:r>
                        <a:rPr lang="es-ES" sz="1100" b="1" i="0" u="none" strike="noStrike">
                          <a:solidFill>
                            <a:srgbClr val="000000"/>
                          </a:solidFill>
                          <a:latin typeface="Calibri"/>
                        </a:rPr>
                        <a:t>MSDAORA</a:t>
                      </a:r>
                    </a:p>
                  </a:txBody>
                  <a:tcPr marL="9525" marR="9525" marT="9525" marB="0" anchor="b"/>
                </a:tc>
              </a:tr>
              <a:tr h="392907">
                <a:tc>
                  <a:txBody>
                    <a:bodyPr/>
                    <a:lstStyle/>
                    <a:p>
                      <a:pPr algn="l" fontAlgn="b"/>
                      <a:r>
                        <a:rPr lang="es-ES" sz="1100" b="0" i="0" u="none" strike="noStrike">
                          <a:solidFill>
                            <a:srgbClr val="000000"/>
                          </a:solidFill>
                          <a:latin typeface="Calibri"/>
                        </a:rPr>
                        <a:t>Oracle, versión 8 y posterior</a:t>
                      </a:r>
                    </a:p>
                  </a:txBody>
                  <a:tcPr marL="9525" marR="9525" marT="9525" marB="0" anchor="b"/>
                </a:tc>
                <a:tc>
                  <a:txBody>
                    <a:bodyPr/>
                    <a:lstStyle/>
                    <a:p>
                      <a:pPr algn="l" fontAlgn="b"/>
                      <a:r>
                        <a:rPr lang="es-ES" sz="1100" b="0" i="0" u="none" strike="noStrike">
                          <a:solidFill>
                            <a:srgbClr val="000000"/>
                          </a:solidFill>
                          <a:latin typeface="Calibri"/>
                        </a:rPr>
                        <a:t>Proveedor Oracle para OLE DB</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a:solidFill>
                            <a:srgbClr val="000000"/>
                          </a:solidFill>
                          <a:latin typeface="Calibri"/>
                        </a:rPr>
                        <a:t>OraOLEDB.Oracle</a:t>
                      </a:r>
                    </a:p>
                  </a:txBody>
                  <a:tcPr marL="9525" marR="9525" marT="9525" marB="0" anchor="b"/>
                </a:tc>
              </a:tr>
              <a:tr h="392907">
                <a:tc>
                  <a:txBody>
                    <a:bodyPr/>
                    <a:lstStyle/>
                    <a:p>
                      <a:pPr algn="l" fontAlgn="b"/>
                      <a:r>
                        <a:rPr lang="es-ES" sz="1100" b="0" i="0" u="none" strike="noStrike">
                          <a:solidFill>
                            <a:srgbClr val="000000"/>
                          </a:solidFill>
                          <a:latin typeface="Calibri"/>
                        </a:rPr>
                        <a:t>Access/Jet</a:t>
                      </a:r>
                    </a:p>
                  </a:txBody>
                  <a:tcPr marL="9525" marR="9525" marT="9525" marB="0" anchor="b"/>
                </a:tc>
                <a:tc>
                  <a:txBody>
                    <a:bodyPr/>
                    <a:lstStyle/>
                    <a:p>
                      <a:pPr algn="l" fontAlgn="b"/>
                      <a:r>
                        <a:rPr lang="pt-BR" sz="1100" b="0" i="0" u="none" strike="noStrike">
                          <a:solidFill>
                            <a:srgbClr val="000000"/>
                          </a:solidFill>
                          <a:latin typeface="Calibri"/>
                        </a:rPr>
                        <a:t>Proveedor Microsoft OLE DB para Jet</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a:solidFill>
                            <a:srgbClr val="000000"/>
                          </a:solidFill>
                          <a:latin typeface="Calibri"/>
                        </a:rPr>
                        <a:t>Microsoft.Jet.OLEDB.4.0</a:t>
                      </a:r>
                    </a:p>
                  </a:txBody>
                  <a:tcPr marL="9525" marR="9525" marT="9525" marB="0" anchor="b"/>
                </a:tc>
              </a:tr>
              <a:tr h="392907">
                <a:tc>
                  <a:txBody>
                    <a:bodyPr/>
                    <a:lstStyle/>
                    <a:p>
                      <a:pPr algn="l" fontAlgn="b"/>
                      <a:r>
                        <a:rPr lang="es-ES" sz="1100" b="0" i="0" u="none" strike="noStrike">
                          <a:solidFill>
                            <a:srgbClr val="000000"/>
                          </a:solidFill>
                          <a:latin typeface="Calibri"/>
                        </a:rPr>
                        <a:t>Origen de datos ODBC</a:t>
                      </a:r>
                    </a:p>
                  </a:txBody>
                  <a:tcPr marL="9525" marR="9525" marT="9525" marB="0" anchor="b"/>
                </a:tc>
                <a:tc>
                  <a:txBody>
                    <a:bodyPr/>
                    <a:lstStyle/>
                    <a:p>
                      <a:pPr algn="l" fontAlgn="b"/>
                      <a:r>
                        <a:rPr lang="pt-BR" sz="1100" b="0" i="0" u="none" strike="noStrike">
                          <a:solidFill>
                            <a:srgbClr val="000000"/>
                          </a:solidFill>
                          <a:latin typeface="Calibri"/>
                        </a:rPr>
                        <a:t>Proveedor Microsoft OLE DB para ODBC</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a:solidFill>
                            <a:srgbClr val="000000"/>
                          </a:solidFill>
                          <a:latin typeface="Calibri"/>
                        </a:rPr>
                        <a:t>MSDASQL</a:t>
                      </a:r>
                    </a:p>
                  </a:txBody>
                  <a:tcPr marL="9525" marR="9525" marT="9525" marB="0" anchor="b"/>
                </a:tc>
              </a:tr>
              <a:tr h="392907">
                <a:tc>
                  <a:txBody>
                    <a:bodyPr/>
                    <a:lstStyle/>
                    <a:p>
                      <a:pPr algn="l" fontAlgn="b"/>
                      <a:r>
                        <a:rPr lang="es-ES" sz="1100" b="0" i="0" u="none" strike="noStrike" dirty="0">
                          <a:solidFill>
                            <a:srgbClr val="000000"/>
                          </a:solidFill>
                          <a:latin typeface="Calibri"/>
                        </a:rPr>
                        <a:t>Origen de datos ODBC</a:t>
                      </a:r>
                    </a:p>
                  </a:txBody>
                  <a:tcPr marL="9525" marR="9525" marT="9525" marB="0" anchor="b"/>
                </a:tc>
                <a:tc>
                  <a:txBody>
                    <a:bodyPr/>
                    <a:lstStyle/>
                    <a:p>
                      <a:pPr algn="l" fontAlgn="b"/>
                      <a:r>
                        <a:rPr lang="pt-BR" sz="1100" b="0" i="0" u="none" strike="noStrike">
                          <a:solidFill>
                            <a:srgbClr val="000000"/>
                          </a:solidFill>
                          <a:latin typeface="Calibri"/>
                        </a:rPr>
                        <a:t>Proveedor Microsoft OLE DB para ODBC</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a:solidFill>
                            <a:srgbClr val="000000"/>
                          </a:solidFill>
                          <a:latin typeface="Calibri"/>
                        </a:rPr>
                        <a:t>MSDASQL</a:t>
                      </a:r>
                    </a:p>
                  </a:txBody>
                  <a:tcPr marL="9525" marR="9525" marT="9525" marB="0" anchor="b"/>
                </a:tc>
              </a:tr>
              <a:tr h="392907">
                <a:tc>
                  <a:txBody>
                    <a:bodyPr/>
                    <a:lstStyle/>
                    <a:p>
                      <a:pPr algn="l" fontAlgn="b"/>
                      <a:r>
                        <a:rPr lang="es-ES" sz="1100" b="0" i="0" u="none" strike="noStrike">
                          <a:solidFill>
                            <a:srgbClr val="000000"/>
                          </a:solidFill>
                          <a:latin typeface="Calibri"/>
                        </a:rPr>
                        <a:t>Sistema de archivos</a:t>
                      </a:r>
                    </a:p>
                  </a:txBody>
                  <a:tcPr marL="9525" marR="9525" marT="9525" marB="0" anchor="b"/>
                </a:tc>
                <a:tc>
                  <a:txBody>
                    <a:bodyPr/>
                    <a:lstStyle/>
                    <a:p>
                      <a:pPr algn="l" fontAlgn="b"/>
                      <a:r>
                        <a:rPr lang="es-ES" sz="1100" b="0" i="0" u="none" strike="noStrike">
                          <a:solidFill>
                            <a:srgbClr val="000000"/>
                          </a:solidFill>
                          <a:latin typeface="Calibri"/>
                        </a:rPr>
                        <a:t>Proveedor Microsoft OLE DB para Servicios de Index Server</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dirty="0">
                          <a:solidFill>
                            <a:srgbClr val="000000"/>
                          </a:solidFill>
                          <a:latin typeface="Calibri"/>
                        </a:rPr>
                        <a:t>MSIDXS</a:t>
                      </a:r>
                    </a:p>
                  </a:txBody>
                  <a:tcPr marL="9525" marR="9525" marT="9525" marB="0" anchor="b"/>
                </a:tc>
              </a:tr>
              <a:tr h="392907">
                <a:tc>
                  <a:txBody>
                    <a:bodyPr/>
                    <a:lstStyle/>
                    <a:p>
                      <a:pPr algn="l" fontAlgn="b"/>
                      <a:r>
                        <a:rPr lang="pt-BR" sz="1100" b="0" i="0" u="none" strike="noStrike">
                          <a:solidFill>
                            <a:srgbClr val="000000"/>
                          </a:solidFill>
                          <a:latin typeface="Calibri"/>
                        </a:rPr>
                        <a:t>Hojas de cálculo de Microsoft Excel</a:t>
                      </a:r>
                    </a:p>
                  </a:txBody>
                  <a:tcPr marL="9525" marR="9525" marT="9525" marB="0" anchor="b"/>
                </a:tc>
                <a:tc>
                  <a:txBody>
                    <a:bodyPr/>
                    <a:lstStyle/>
                    <a:p>
                      <a:pPr algn="l" fontAlgn="b"/>
                      <a:r>
                        <a:rPr lang="pt-BR" sz="1100" b="0" i="0" u="none" strike="noStrike">
                          <a:solidFill>
                            <a:srgbClr val="000000"/>
                          </a:solidFill>
                          <a:latin typeface="Calibri"/>
                        </a:rPr>
                        <a:t>Proveedor Microsoft OLE DB para Jet</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a:solidFill>
                            <a:srgbClr val="000000"/>
                          </a:solidFill>
                          <a:latin typeface="Calibri"/>
                        </a:rPr>
                        <a:t>Microsoft.Jet.OLEDB.4.0</a:t>
                      </a:r>
                    </a:p>
                  </a:txBody>
                  <a:tcPr marL="9525" marR="9525" marT="9525" marB="0" anchor="b"/>
                </a:tc>
              </a:tr>
              <a:tr h="392907">
                <a:tc>
                  <a:txBody>
                    <a:bodyPr/>
                    <a:lstStyle/>
                    <a:p>
                      <a:pPr algn="l" fontAlgn="b"/>
                      <a:r>
                        <a:rPr lang="es-ES" sz="1100" b="0" i="0" u="none" strike="noStrike">
                          <a:solidFill>
                            <a:srgbClr val="000000"/>
                          </a:solidFill>
                          <a:latin typeface="Calibri"/>
                        </a:rPr>
                        <a:t>Bases de datos IBM DB2</a:t>
                      </a:r>
                    </a:p>
                  </a:txBody>
                  <a:tcPr marL="9525" marR="9525" marT="9525" marB="0" anchor="b"/>
                </a:tc>
                <a:tc>
                  <a:txBody>
                    <a:bodyPr/>
                    <a:lstStyle/>
                    <a:p>
                      <a:pPr algn="l" fontAlgn="b"/>
                      <a:r>
                        <a:rPr lang="pt-BR" sz="1100" b="0" i="0" u="none" strike="noStrike">
                          <a:solidFill>
                            <a:srgbClr val="000000"/>
                          </a:solidFill>
                          <a:latin typeface="Calibri"/>
                        </a:rPr>
                        <a:t>Proveedor Microsoft OLE DB para DB2</a:t>
                      </a:r>
                    </a:p>
                  </a:txBody>
                  <a:tcPr marL="9525" marR="9525" marT="9525" marB="0" anchor="b"/>
                </a:tc>
                <a:tc>
                  <a:txBody>
                    <a:bodyPr/>
                    <a:lstStyle/>
                    <a:p>
                      <a:pPr algn="l" fontAlgn="b"/>
                      <a:r>
                        <a:rPr lang="es-ES" sz="1100" b="0" i="0" u="none" strike="noStrike">
                          <a:solidFill>
                            <a:srgbClr val="000000"/>
                          </a:solidFill>
                          <a:latin typeface="Calibri"/>
                        </a:rPr>
                        <a:t>Cualquiera</a:t>
                      </a:r>
                    </a:p>
                  </a:txBody>
                  <a:tcPr marL="9525" marR="9525" marT="9525" marB="0" anchor="b"/>
                </a:tc>
                <a:tc>
                  <a:txBody>
                    <a:bodyPr/>
                    <a:lstStyle/>
                    <a:p>
                      <a:pPr algn="l" fontAlgn="b"/>
                      <a:r>
                        <a:rPr lang="es-ES" sz="1100" b="1" i="0" u="none" strike="noStrike" dirty="0">
                          <a:solidFill>
                            <a:srgbClr val="000000"/>
                          </a:solidFill>
                          <a:latin typeface="Calibri"/>
                        </a:rPr>
                        <a:t>DB2OLEDB</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 smtClean="0"/>
              <a:t>Consultas con servidor vinculado</a:t>
            </a:r>
          </a:p>
        </p:txBody>
      </p:sp>
      <p:sp>
        <p:nvSpPr>
          <p:cNvPr id="3" name="2 Marcador de contenido"/>
          <p:cNvSpPr>
            <a:spLocks noGrp="1"/>
          </p:cNvSpPr>
          <p:nvPr>
            <p:ph idx="1"/>
          </p:nvPr>
        </p:nvSpPr>
        <p:spPr/>
        <p:txBody>
          <a:bodyPr>
            <a:normAutofit lnSpcReduction="10000"/>
          </a:bodyPr>
          <a:lstStyle/>
          <a:p>
            <a:pPr marL="365760" indent="-256032" eaLnBrk="1" fontAlgn="auto" hangingPunct="1">
              <a:spcAft>
                <a:spcPts val="0"/>
              </a:spcAft>
              <a:buClr>
                <a:schemeClr val="accent3"/>
              </a:buClr>
              <a:buFont typeface="Georgia"/>
              <a:buChar char="•"/>
              <a:defRPr/>
            </a:pPr>
            <a:r>
              <a:rPr lang="es-ES" dirty="0" smtClean="0"/>
              <a:t>Ejecuta las sentencias a través de consultas en el servidor vinculado especificado. </a:t>
            </a:r>
          </a:p>
          <a:p>
            <a:pPr marL="658368" lvl="1" indent="-246888" eaLnBrk="1" fontAlgn="auto" hangingPunct="1">
              <a:spcAft>
                <a:spcPts val="0"/>
              </a:spcAft>
              <a:buFont typeface="Georgia"/>
              <a:buChar char="▫"/>
              <a:defRPr/>
            </a:pPr>
            <a:r>
              <a:rPr lang="es-ES" dirty="0" err="1" smtClean="0"/>
              <a:t>Select</a:t>
            </a:r>
            <a:r>
              <a:rPr lang="es-ES" dirty="0" smtClean="0"/>
              <a:t> * </a:t>
            </a:r>
            <a:r>
              <a:rPr lang="es-ES" dirty="0" err="1" smtClean="0"/>
              <a:t>from</a:t>
            </a:r>
            <a:r>
              <a:rPr lang="es-ES" dirty="0" smtClean="0"/>
              <a:t> </a:t>
            </a:r>
            <a:r>
              <a:rPr lang="es-ES" dirty="0" err="1" smtClean="0"/>
              <a:t>openquery</a:t>
            </a:r>
            <a:r>
              <a:rPr lang="es-ES" dirty="0" smtClean="0"/>
              <a:t> (‘London’, ‘</a:t>
            </a:r>
            <a:r>
              <a:rPr lang="es-ES" dirty="0" err="1" smtClean="0"/>
              <a:t>Select</a:t>
            </a:r>
            <a:r>
              <a:rPr lang="es-ES" dirty="0" smtClean="0"/>
              <a:t> * </a:t>
            </a:r>
            <a:r>
              <a:rPr lang="es-ES" dirty="0" err="1" smtClean="0"/>
              <a:t>from</a:t>
            </a:r>
            <a:r>
              <a:rPr lang="es-ES" dirty="0" smtClean="0"/>
              <a:t> empleados’)</a:t>
            </a:r>
          </a:p>
          <a:p>
            <a:pPr marL="658368" lvl="1" indent="-246888" eaLnBrk="1" fontAlgn="auto" hangingPunct="1">
              <a:spcAft>
                <a:spcPts val="0"/>
              </a:spcAft>
              <a:buFont typeface="Georgia"/>
              <a:buChar char="▫"/>
              <a:defRPr/>
            </a:pPr>
            <a:r>
              <a:rPr lang="es-ES" dirty="0" err="1" smtClean="0"/>
              <a:t>Insert</a:t>
            </a:r>
            <a:r>
              <a:rPr lang="es-ES" dirty="0" smtClean="0"/>
              <a:t> </a:t>
            </a:r>
            <a:r>
              <a:rPr lang="es-ES" dirty="0" err="1" smtClean="0"/>
              <a:t>openquery</a:t>
            </a:r>
            <a:r>
              <a:rPr lang="es-ES" dirty="0" smtClean="0"/>
              <a:t> (‘London’, ‘</a:t>
            </a:r>
            <a:r>
              <a:rPr lang="es-ES" dirty="0" err="1" smtClean="0"/>
              <a:t>Select</a:t>
            </a:r>
            <a:r>
              <a:rPr lang="es-ES" dirty="0" smtClean="0"/>
              <a:t> * </a:t>
            </a:r>
            <a:r>
              <a:rPr lang="es-ES" dirty="0" err="1" smtClean="0"/>
              <a:t>from</a:t>
            </a:r>
            <a:r>
              <a:rPr lang="es-ES" dirty="0" smtClean="0"/>
              <a:t> empleados’)</a:t>
            </a:r>
            <a:r>
              <a:rPr lang="es-ES" dirty="0" err="1" smtClean="0"/>
              <a:t>values</a:t>
            </a:r>
            <a:r>
              <a:rPr lang="es-ES" dirty="0" smtClean="0"/>
              <a:t>(‘valor1’, valor2)</a:t>
            </a:r>
          </a:p>
          <a:p>
            <a:pPr marL="658368" lvl="1" indent="-246888" eaLnBrk="1" fontAlgn="auto" hangingPunct="1">
              <a:spcAft>
                <a:spcPts val="0"/>
              </a:spcAft>
              <a:buFont typeface="Georgia"/>
              <a:buChar char="▫"/>
              <a:defRPr/>
            </a:pPr>
            <a:r>
              <a:rPr lang="es-ES" dirty="0" err="1" smtClean="0"/>
              <a:t>Delete</a:t>
            </a:r>
            <a:r>
              <a:rPr lang="es-ES" dirty="0" smtClean="0"/>
              <a:t> </a:t>
            </a:r>
            <a:r>
              <a:rPr lang="es-ES" dirty="0" err="1" smtClean="0"/>
              <a:t>openquery</a:t>
            </a:r>
            <a:r>
              <a:rPr lang="es-ES" dirty="0" smtClean="0"/>
              <a:t> (‘London’, ‘</a:t>
            </a:r>
            <a:r>
              <a:rPr lang="es-ES" dirty="0" err="1" smtClean="0"/>
              <a:t>Select</a:t>
            </a:r>
            <a:r>
              <a:rPr lang="es-ES" dirty="0" smtClean="0"/>
              <a:t> * </a:t>
            </a:r>
            <a:r>
              <a:rPr lang="es-ES" dirty="0" err="1" smtClean="0"/>
              <a:t>from</a:t>
            </a:r>
            <a:r>
              <a:rPr lang="es-ES" dirty="0" smtClean="0"/>
              <a:t> empleados </a:t>
            </a:r>
            <a:r>
              <a:rPr lang="es-ES" dirty="0" err="1" smtClean="0"/>
              <a:t>where</a:t>
            </a:r>
            <a:r>
              <a:rPr lang="es-ES" dirty="0" smtClean="0"/>
              <a:t> id = 5’)</a:t>
            </a:r>
          </a:p>
          <a:p>
            <a:pPr marL="658368" lvl="1" indent="-246888" eaLnBrk="1" fontAlgn="auto" hangingPunct="1">
              <a:spcAft>
                <a:spcPts val="0"/>
              </a:spcAft>
              <a:buFont typeface="Georgia"/>
              <a:buChar char="▫"/>
              <a:defRPr/>
            </a:pPr>
            <a:r>
              <a:rPr lang="en-US" dirty="0" smtClean="0"/>
              <a:t>UPDATE OPENQUERY (</a:t>
            </a:r>
            <a:r>
              <a:rPr lang="en-US" dirty="0" err="1" smtClean="0"/>
              <a:t>OracleSvr</a:t>
            </a:r>
            <a:r>
              <a:rPr lang="en-US" dirty="0" smtClean="0"/>
              <a:t>, 'SELECT name FROM </a:t>
            </a:r>
            <a:r>
              <a:rPr lang="en-US" dirty="0" err="1" smtClean="0"/>
              <a:t>joe.titles</a:t>
            </a:r>
            <a:r>
              <a:rPr lang="en-US" dirty="0" smtClean="0"/>
              <a:t> WHERE id = 101') SET name = '</a:t>
            </a:r>
            <a:r>
              <a:rPr lang="en-US" dirty="0" err="1" smtClean="0"/>
              <a:t>ADifferentName</a:t>
            </a:r>
            <a:r>
              <a:rPr lang="en-US" dirty="0" smtClean="0"/>
              <a:t>';</a:t>
            </a:r>
            <a:endParaRPr lang="es-E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pPr eaLnBrk="1" hangingPunct="1"/>
            <a:r>
              <a:rPr lang="es-ES" smtClean="0"/>
              <a:t>Consulta casual</a:t>
            </a:r>
          </a:p>
        </p:txBody>
      </p:sp>
      <p:sp>
        <p:nvSpPr>
          <p:cNvPr id="21507" name="2 Marcador de contenido"/>
          <p:cNvSpPr>
            <a:spLocks noGrp="1"/>
          </p:cNvSpPr>
          <p:nvPr>
            <p:ph idx="1"/>
          </p:nvPr>
        </p:nvSpPr>
        <p:spPr/>
        <p:txBody>
          <a:bodyPr/>
          <a:lstStyle/>
          <a:p>
            <a:pPr eaLnBrk="1" hangingPunct="1"/>
            <a:r>
              <a:rPr lang="en-US" smtClean="0"/>
              <a:t>OPEN DATASOURCE indica el servidor a utilizar nombrando las </a:t>
            </a:r>
            <a:r>
              <a:rPr lang="es-ES" smtClean="0"/>
              <a:t>cuatro partes sin necesidad de utilizar un nombre de servidor vinculado.</a:t>
            </a:r>
            <a:endParaRPr lang="en-US" smtClean="0"/>
          </a:p>
          <a:p>
            <a:pPr lvl="1" eaLnBrk="1" hangingPunct="1">
              <a:buFont typeface="Georgia" pitchFamily="18" charset="0"/>
              <a:buNone/>
            </a:pPr>
            <a:r>
              <a:rPr lang="en-US" smtClean="0"/>
              <a:t>SELECT * FROM OPENDATASOURCE('SQLNCLI', 'Data Source=London\Payroll;Integrated Security=SSPI') .HumanResources.Employee </a:t>
            </a:r>
            <a:endParaRPr lang="es-E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pPr eaLnBrk="1" hangingPunct="1"/>
            <a:r>
              <a:rPr lang="es-ES" smtClean="0"/>
              <a:t>Consulta casual</a:t>
            </a:r>
          </a:p>
        </p:txBody>
      </p:sp>
      <p:sp>
        <p:nvSpPr>
          <p:cNvPr id="3" name="2 Marcador de contenido"/>
          <p:cNvSpPr>
            <a:spLocks noGrp="1"/>
          </p:cNvSpPr>
          <p:nvPr>
            <p:ph idx="1"/>
          </p:nvPr>
        </p:nvSpPr>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s-ES" dirty="0" smtClean="0"/>
              <a:t>La función OPENROWSET se puede hacer referencia en la cláusula FROM de una consulta como si fuera un nombre de tabla. La función OPENROWSET también puede hacer referencia como la tabla de destino de una instrucción INSERT, UPDATE o DELETE</a:t>
            </a:r>
          </a:p>
          <a:p>
            <a:pPr marL="365760" indent="-256032" eaLnBrk="1" fontAlgn="auto" hangingPunct="1">
              <a:spcAft>
                <a:spcPts val="0"/>
              </a:spcAft>
              <a:buClr>
                <a:schemeClr val="accent3"/>
              </a:buClr>
              <a:buFont typeface="Georgia"/>
              <a:buChar char="•"/>
              <a:defRPr/>
            </a:pPr>
            <a:endParaRPr lang="es-ES" dirty="0" smtClean="0"/>
          </a:p>
          <a:p>
            <a:pPr marL="365760" indent="-256032" eaLnBrk="1" fontAlgn="auto" hangingPunct="1">
              <a:spcAft>
                <a:spcPts val="0"/>
              </a:spcAft>
              <a:buClr>
                <a:schemeClr val="accent3"/>
              </a:buClr>
              <a:buFont typeface="Georgia"/>
              <a:buNone/>
              <a:defRPr/>
            </a:pPr>
            <a:r>
              <a:rPr lang="es-ES" sz="1900" dirty="0" smtClean="0"/>
              <a:t>USE </a:t>
            </a:r>
            <a:r>
              <a:rPr lang="es-ES" sz="1900" dirty="0" err="1" smtClean="0"/>
              <a:t>Northwind</a:t>
            </a:r>
            <a:r>
              <a:rPr lang="es-ES" sz="1900" dirty="0" smtClean="0"/>
              <a:t> ; </a:t>
            </a:r>
          </a:p>
          <a:p>
            <a:pPr marL="365760" indent="-256032" eaLnBrk="1" fontAlgn="auto" hangingPunct="1">
              <a:spcAft>
                <a:spcPts val="0"/>
              </a:spcAft>
              <a:buClr>
                <a:schemeClr val="accent3"/>
              </a:buClr>
              <a:buFont typeface="Georgia"/>
              <a:buNone/>
              <a:defRPr/>
            </a:pPr>
            <a:r>
              <a:rPr lang="es-ES" sz="1900" dirty="0" smtClean="0"/>
              <a:t>GO </a:t>
            </a:r>
          </a:p>
          <a:p>
            <a:pPr marL="365760" indent="-256032" eaLnBrk="1" fontAlgn="auto" hangingPunct="1">
              <a:spcAft>
                <a:spcPts val="0"/>
              </a:spcAft>
              <a:buClr>
                <a:schemeClr val="accent3"/>
              </a:buClr>
              <a:buFont typeface="Georgia"/>
              <a:buNone/>
              <a:defRPr/>
            </a:pPr>
            <a:r>
              <a:rPr lang="es-ES" sz="1900" dirty="0" smtClean="0"/>
              <a:t>SELECT c.*, o.* FROM </a:t>
            </a:r>
            <a:r>
              <a:rPr lang="es-ES" sz="1900" dirty="0" err="1" smtClean="0"/>
              <a:t>Northwind.dbo.Customers</a:t>
            </a:r>
            <a:r>
              <a:rPr lang="es-ES" sz="1900" dirty="0" smtClean="0"/>
              <a:t> AS c INNER JOIN OPENROWSET('Microsoft.Jet.OLEDB.4.0', 'C:\Program Files\Microsoft Office\OFFICE11\SAMPLES\</a:t>
            </a:r>
            <a:r>
              <a:rPr lang="es-ES" sz="1900" dirty="0" err="1" smtClean="0"/>
              <a:t>Northwind.mdb';'admin</a:t>
            </a:r>
            <a:r>
              <a:rPr lang="es-ES" sz="1900" dirty="0" smtClean="0"/>
              <a:t>';'', </a:t>
            </a:r>
            <a:r>
              <a:rPr lang="es-ES" sz="1900" dirty="0" err="1" smtClean="0"/>
              <a:t>Orders</a:t>
            </a:r>
            <a:r>
              <a:rPr lang="es-ES" sz="1900" dirty="0" smtClean="0"/>
              <a:t>) AS o </a:t>
            </a:r>
          </a:p>
          <a:p>
            <a:pPr marL="365760" indent="-256032" eaLnBrk="1" fontAlgn="auto" hangingPunct="1">
              <a:spcAft>
                <a:spcPts val="0"/>
              </a:spcAft>
              <a:buClr>
                <a:schemeClr val="accent3"/>
              </a:buClr>
              <a:buFont typeface="Georgia"/>
              <a:buNone/>
              <a:defRPr/>
            </a:pPr>
            <a:r>
              <a:rPr lang="es-ES" sz="1900" dirty="0" smtClean="0"/>
              <a:t>ON </a:t>
            </a:r>
            <a:r>
              <a:rPr lang="es-ES" sz="1900" dirty="0" err="1" smtClean="0"/>
              <a:t>c.CustomerID</a:t>
            </a:r>
            <a:r>
              <a:rPr lang="es-ES" sz="1900" dirty="0" smtClean="0"/>
              <a:t> = </a:t>
            </a:r>
            <a:r>
              <a:rPr lang="es-ES" sz="1900" dirty="0" err="1" smtClean="0"/>
              <a:t>o.CustomerID</a:t>
            </a:r>
            <a:r>
              <a:rPr lang="es-ES" sz="1900" dirty="0" smtClean="0"/>
              <a:t> ; </a:t>
            </a:r>
          </a:p>
          <a:p>
            <a:pPr marL="365760" indent="-256032" eaLnBrk="1" fontAlgn="auto" hangingPunct="1">
              <a:spcAft>
                <a:spcPts val="0"/>
              </a:spcAft>
              <a:buClr>
                <a:schemeClr val="accent3"/>
              </a:buClr>
              <a:buFont typeface="Georgia"/>
              <a:buNone/>
              <a:defRPr/>
            </a:pPr>
            <a:r>
              <a:rPr lang="es-ES" sz="1900" dirty="0" smtClean="0"/>
              <a:t>GO </a:t>
            </a:r>
            <a:endParaRPr lang="es-ES" sz="19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pPr eaLnBrk="1" hangingPunct="1"/>
            <a:r>
              <a:rPr lang="es-ES" smtClean="0"/>
              <a:t> Para configurar la distribución </a:t>
            </a:r>
          </a:p>
        </p:txBody>
      </p:sp>
      <p:sp>
        <p:nvSpPr>
          <p:cNvPr id="25603" name="2 Marcador de contenido"/>
          <p:cNvSpPr>
            <a:spLocks noGrp="1"/>
          </p:cNvSpPr>
          <p:nvPr>
            <p:ph idx="1"/>
          </p:nvPr>
        </p:nvSpPr>
        <p:spPr/>
        <p:txBody>
          <a:bodyPr/>
          <a:lstStyle/>
          <a:p>
            <a:pPr eaLnBrk="1" hangingPunct="1"/>
            <a:r>
              <a:rPr lang="es-ES" sz="1400" smtClean="0"/>
              <a:t>En Microsoft SQL Server Management Studio, conecte al servidor que será el distribuidor (en muchos casos el publicador y el distribuidor están en el mismo servidor) y, a continuación, expanda el nodo de servidor.</a:t>
            </a:r>
          </a:p>
          <a:p>
            <a:pPr eaLnBrk="1" hangingPunct="1"/>
            <a:r>
              <a:rPr lang="es-ES" sz="1400" smtClean="0"/>
              <a:t>Haga clic con el botón secundario en la carpeta </a:t>
            </a:r>
            <a:r>
              <a:rPr lang="es-ES" sz="1400" b="1" smtClean="0"/>
              <a:t>Replicación</a:t>
            </a:r>
            <a:r>
              <a:rPr lang="es-ES" sz="1400" smtClean="0"/>
              <a:t> y, a continuación, en </a:t>
            </a:r>
            <a:r>
              <a:rPr lang="es-ES" sz="1400" b="1" smtClean="0"/>
              <a:t>Configurar distribución</a:t>
            </a:r>
            <a:r>
              <a:rPr lang="es-ES" sz="1400" smtClean="0"/>
              <a:t>.</a:t>
            </a:r>
          </a:p>
          <a:p>
            <a:pPr eaLnBrk="1" hangingPunct="1"/>
            <a:r>
              <a:rPr lang="es-ES" sz="1400" smtClean="0"/>
              <a:t>Siga las indicaciones del Asistente para configurar la distribución:</a:t>
            </a:r>
          </a:p>
          <a:p>
            <a:pPr lvl="1" eaLnBrk="1" hangingPunct="1"/>
            <a:r>
              <a:rPr lang="es-ES" sz="1400" smtClean="0"/>
              <a:t>Seleccione un distribuidor. Para utilizar un distribuidor local, seleccione </a:t>
            </a:r>
            <a:r>
              <a:rPr lang="es-ES" sz="1400" b="1" smtClean="0"/>
              <a:t>'&lt;nombreDeServidor&gt;' actuará como su propio distribuidor; SQL Server creará una base de datos de distribución y registro</a:t>
            </a:r>
            <a:r>
              <a:rPr lang="es-ES" sz="1400" smtClean="0"/>
              <a:t>. Para utilizar un distribuidor remoto, seleccione </a:t>
            </a:r>
            <a:r>
              <a:rPr lang="es-ES" sz="1400" b="1" smtClean="0"/>
              <a:t>Utilizar el siguiente servidor como distribuidor</a:t>
            </a:r>
            <a:r>
              <a:rPr lang="es-ES" sz="1400" smtClean="0"/>
              <a:t> y seleccione un servidor. El servidor debe estar configurado como distribuidor y el publicador debe estar habilitado para utilizar el distribuidor. </a:t>
            </a:r>
            <a:br>
              <a:rPr lang="es-ES" sz="1400" smtClean="0"/>
            </a:br>
            <a:r>
              <a:rPr lang="es-ES" sz="1400" smtClean="0"/>
              <a:t>Si selecciona un distribuidor remoto, debe escribir una contraseña en la página </a:t>
            </a:r>
            <a:r>
              <a:rPr lang="es-ES" sz="1400" b="1" smtClean="0"/>
              <a:t>Contraseña administrativa</a:t>
            </a:r>
            <a:r>
              <a:rPr lang="es-ES" sz="1400" smtClean="0"/>
              <a:t> para las conexiones realizadas desde el publicador al distribuidor. Esta contraseña debe coincidir con la especificada cuando se habilitó el publicador en el distribuidor remoto.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pPr eaLnBrk="1" hangingPunct="1"/>
            <a:r>
              <a:rPr lang="es-ES" smtClean="0"/>
              <a:t>Definición</a:t>
            </a:r>
          </a:p>
        </p:txBody>
      </p:sp>
      <p:sp>
        <p:nvSpPr>
          <p:cNvPr id="6147" name="2 Marcador de contenido"/>
          <p:cNvSpPr>
            <a:spLocks noGrp="1"/>
          </p:cNvSpPr>
          <p:nvPr>
            <p:ph idx="1"/>
          </p:nvPr>
        </p:nvSpPr>
        <p:spPr/>
        <p:txBody>
          <a:bodyPr/>
          <a:lstStyle/>
          <a:p>
            <a:pPr algn="just" eaLnBrk="1" hangingPunct="1"/>
            <a:r>
              <a:rPr lang="es-ES" smtClean="0"/>
              <a:t>Se trata de datos dispersos en varias bases de datos diferentes, administrados por varios DBMS distintos, ejecutados en varias máquinas diferentes, sistemas operativos y redes de comunicación distintas. Sin embargo la aplicación deberá ser capaz de trabajar de forma transparente con éstos.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pPr eaLnBrk="1" hangingPunct="1"/>
            <a:r>
              <a:rPr lang="es-ES" smtClean="0"/>
              <a:t> Para configurar la distribución </a:t>
            </a:r>
          </a:p>
        </p:txBody>
      </p:sp>
      <p:sp>
        <p:nvSpPr>
          <p:cNvPr id="26627" name="2 Marcador de contenido"/>
          <p:cNvSpPr>
            <a:spLocks noGrp="1"/>
          </p:cNvSpPr>
          <p:nvPr>
            <p:ph idx="1"/>
          </p:nvPr>
        </p:nvSpPr>
        <p:spPr/>
        <p:txBody>
          <a:bodyPr/>
          <a:lstStyle/>
          <a:p>
            <a:pPr lvl="1" eaLnBrk="1" hangingPunct="1"/>
            <a:r>
              <a:rPr lang="es-ES" sz="1400" smtClean="0"/>
              <a:t>Especifique una carpeta de instantáneas raíz (para un distribuidor local). La carpeta de instantáneas sólo es un directorio que ha designado como recurso compartido; los agentes que leen y escriben en esta carpeta deben contar con permisos suficientes para tener acceso a ella. Cada publicador que utiliza este distribuidor crea una carpeta bajo la carpeta raíz, y cada publicación crea carpetas bajo la carpeta de publicador donde almacena los archivos de instantáneas. </a:t>
            </a:r>
          </a:p>
          <a:p>
            <a:pPr lvl="1" eaLnBrk="1" hangingPunct="1"/>
            <a:r>
              <a:rPr lang="es-ES" sz="1400" smtClean="0"/>
              <a:t>Especifique la base de datos de distribución (para un distribuidor local). La base de datos de distribución almacena metadatos y datos del historial de todos los tipos de replicación y transacciones en la replicación transaccional.</a:t>
            </a:r>
          </a:p>
          <a:p>
            <a:pPr lvl="1" eaLnBrk="1" hangingPunct="1"/>
            <a:r>
              <a:rPr lang="es-ES" sz="1400" smtClean="0"/>
              <a:t>Opcionalmente, habilite otros publicadores para utilizar el distribuidor. Si se habilitan otros publicadores para utilizar el distribuidor, debe escribir una contraseña en la página </a:t>
            </a:r>
            <a:r>
              <a:rPr lang="es-ES" sz="1400" b="1" smtClean="0"/>
              <a:t>Contraseña del distribuidor</a:t>
            </a:r>
            <a:r>
              <a:rPr lang="es-ES" sz="1400" smtClean="0"/>
              <a:t> para las conexiones realizadas desde esos publicadores al distribuidor.</a:t>
            </a:r>
          </a:p>
          <a:p>
            <a:pPr lvl="1" eaLnBrk="1" hangingPunct="1"/>
            <a:r>
              <a:rPr lang="es-ES" sz="1400" smtClean="0"/>
              <a:t>Opcionalmente, genere un script de opciones de configuración. </a:t>
            </a:r>
          </a:p>
          <a:p>
            <a:pPr eaLnBrk="1" hangingPunct="1"/>
            <a:endParaRPr lang="es-E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pPr eaLnBrk="1" hangingPunct="1"/>
            <a:r>
              <a:rPr lang="es-ES" smtClean="0"/>
              <a:t>Otros</a:t>
            </a:r>
          </a:p>
        </p:txBody>
      </p:sp>
      <p:sp>
        <p:nvSpPr>
          <p:cNvPr id="7171" name="2 Marcador de contenido"/>
          <p:cNvSpPr>
            <a:spLocks noGrp="1"/>
          </p:cNvSpPr>
          <p:nvPr>
            <p:ph idx="1"/>
          </p:nvPr>
        </p:nvSpPr>
        <p:spPr/>
        <p:txBody>
          <a:bodyPr/>
          <a:lstStyle/>
          <a:p>
            <a:pPr eaLnBrk="1" hangingPunct="1"/>
            <a:r>
              <a:rPr lang="es-ES" smtClean="0"/>
              <a:t>Centralizado</a:t>
            </a:r>
          </a:p>
          <a:p>
            <a:pPr lvl="1" eaLnBrk="1" hangingPunct="1"/>
            <a:r>
              <a:rPr lang="es-ES" smtClean="0"/>
              <a:t>todo el procesamiento de la organización se llevaba a cabo en una sola computadora.</a:t>
            </a:r>
          </a:p>
          <a:p>
            <a:pPr lvl="1" eaLnBrk="1" hangingPunct="1"/>
            <a:endParaRPr lang="es-ES" smtClean="0"/>
          </a:p>
          <a:p>
            <a:pPr eaLnBrk="1" hangingPunct="1"/>
            <a:r>
              <a:rPr lang="es-ES" smtClean="0"/>
              <a:t>Cliente – Servidor </a:t>
            </a:r>
          </a:p>
          <a:p>
            <a:pPr lvl="1" eaLnBrk="1" hangingPunct="1"/>
            <a:r>
              <a:rPr lang="es-ES" smtClean="0"/>
              <a:t>Sistema donde el cliente es una máquina que solicita un determinado servicio y se denomina servidor a la máquina que lo proporciona.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ES" smtClean="0"/>
              <a:t>Objetivos</a:t>
            </a:r>
          </a:p>
        </p:txBody>
      </p:sp>
      <p:sp>
        <p:nvSpPr>
          <p:cNvPr id="3" name="2 Marcador de contenido"/>
          <p:cNvSpPr>
            <a:spLocks noGrp="1"/>
          </p:cNvSpPr>
          <p:nvPr>
            <p:ph idx="1"/>
          </p:nvPr>
        </p:nvSpPr>
        <p:spPr/>
        <p:txBody>
          <a:bodyPr>
            <a:normAutofit fontScale="77500" lnSpcReduction="20000"/>
          </a:bodyPr>
          <a:lstStyle/>
          <a:p>
            <a:pPr marL="365760" indent="-256032" eaLnBrk="1" fontAlgn="auto" hangingPunct="1">
              <a:spcAft>
                <a:spcPts val="0"/>
              </a:spcAft>
              <a:buClr>
                <a:schemeClr val="accent3"/>
              </a:buClr>
              <a:buFont typeface="Georgia"/>
              <a:buChar char="•"/>
              <a:defRPr/>
            </a:pPr>
            <a:r>
              <a:rPr lang="es-ES" dirty="0" smtClean="0"/>
              <a:t>Los problemas del sistema distribuido son internos.</a:t>
            </a:r>
          </a:p>
          <a:p>
            <a:pPr marL="365760" indent="-256032" eaLnBrk="1" fontAlgn="auto" hangingPunct="1">
              <a:spcAft>
                <a:spcPts val="0"/>
              </a:spcAft>
              <a:buClr>
                <a:schemeClr val="accent3"/>
              </a:buClr>
              <a:buFont typeface="Georgia"/>
              <a:buChar char="•"/>
              <a:defRPr/>
            </a:pPr>
            <a:r>
              <a:rPr lang="es-ES" dirty="0" smtClean="0"/>
              <a:t>Autonomía local: </a:t>
            </a:r>
          </a:p>
          <a:p>
            <a:pPr marL="658368" lvl="1" indent="-246888" eaLnBrk="1" fontAlgn="auto" hangingPunct="1">
              <a:spcAft>
                <a:spcPts val="0"/>
              </a:spcAft>
              <a:buFont typeface="Georgia"/>
              <a:buChar char="▫"/>
              <a:defRPr/>
            </a:pPr>
            <a:r>
              <a:rPr lang="es-ES" dirty="0" smtClean="0"/>
              <a:t>todos los datos pertenecen a una base de datos local, encargada de las cuestiones de seguridad, integridad y representación de los datos.</a:t>
            </a:r>
          </a:p>
          <a:p>
            <a:pPr marL="365760" indent="-256032" eaLnBrk="1" fontAlgn="auto" hangingPunct="1">
              <a:spcAft>
                <a:spcPts val="0"/>
              </a:spcAft>
              <a:buClr>
                <a:schemeClr val="accent3"/>
              </a:buClr>
              <a:buFont typeface="Georgia"/>
              <a:buChar char="•"/>
              <a:defRPr/>
            </a:pPr>
            <a:r>
              <a:rPr lang="es-ES" dirty="0" smtClean="0"/>
              <a:t>No dependencia de un sitio central</a:t>
            </a:r>
          </a:p>
          <a:p>
            <a:pPr marL="658368" lvl="1" indent="-246888" eaLnBrk="1" fontAlgn="auto" hangingPunct="1">
              <a:spcAft>
                <a:spcPts val="0"/>
              </a:spcAft>
              <a:buFont typeface="Georgia"/>
              <a:buChar char="▫"/>
              <a:defRPr/>
            </a:pPr>
            <a:r>
              <a:rPr lang="es-ES" dirty="0" smtClean="0"/>
              <a:t>No debe haber dependencia de un sitio central maestro.</a:t>
            </a:r>
          </a:p>
          <a:p>
            <a:pPr marL="365760" indent="-256032" eaLnBrk="1" fontAlgn="auto" hangingPunct="1">
              <a:spcAft>
                <a:spcPts val="0"/>
              </a:spcAft>
              <a:buClr>
                <a:schemeClr val="accent3"/>
              </a:buClr>
              <a:buFont typeface="Georgia"/>
              <a:buChar char="•"/>
              <a:defRPr/>
            </a:pPr>
            <a:r>
              <a:rPr lang="es-ES" dirty="0" smtClean="0"/>
              <a:t>Operación continua</a:t>
            </a:r>
          </a:p>
          <a:p>
            <a:pPr marL="658368" lvl="1" indent="-246888" eaLnBrk="1" fontAlgn="auto" hangingPunct="1">
              <a:spcAft>
                <a:spcPts val="0"/>
              </a:spcAft>
              <a:buFont typeface="Georgia"/>
              <a:buChar char="▫"/>
              <a:defRPr/>
            </a:pPr>
            <a:r>
              <a:rPr lang="es-ES" dirty="0" smtClean="0"/>
              <a:t>No hay necesidad de apagar el sistema.</a:t>
            </a:r>
          </a:p>
          <a:p>
            <a:pPr marL="365760" indent="-256032" eaLnBrk="1" fontAlgn="auto" hangingPunct="1">
              <a:spcAft>
                <a:spcPts val="0"/>
              </a:spcAft>
              <a:buClr>
                <a:schemeClr val="accent3"/>
              </a:buClr>
              <a:buFont typeface="Georgia"/>
              <a:buChar char="•"/>
              <a:defRPr/>
            </a:pPr>
            <a:r>
              <a:rPr lang="es-ES" dirty="0" smtClean="0"/>
              <a:t>Independencia con respecto a la localización	</a:t>
            </a:r>
          </a:p>
          <a:p>
            <a:pPr marL="658368" lvl="1" indent="-246888" eaLnBrk="1" fontAlgn="auto" hangingPunct="1">
              <a:spcAft>
                <a:spcPts val="0"/>
              </a:spcAft>
              <a:buFont typeface="Georgia"/>
              <a:buChar char="▫"/>
              <a:defRPr/>
            </a:pPr>
            <a:r>
              <a:rPr lang="es-ES" dirty="0" smtClean="0"/>
              <a:t>No es necesario saber donde se encuentran en realidad.</a:t>
            </a:r>
          </a:p>
          <a:p>
            <a:pPr marL="365760" indent="-256032" eaLnBrk="1" fontAlgn="auto" hangingPunct="1">
              <a:spcAft>
                <a:spcPts val="0"/>
              </a:spcAft>
              <a:buClr>
                <a:schemeClr val="accent3"/>
              </a:buClr>
              <a:buFont typeface="Georgia"/>
              <a:buChar char="•"/>
              <a:defRPr/>
            </a:pPr>
            <a:r>
              <a:rPr lang="es-ES" dirty="0" smtClean="0"/>
              <a:t>Independencia con respecto a la fragmentación</a:t>
            </a:r>
          </a:p>
          <a:p>
            <a:pPr marL="658368" lvl="1" indent="-246888" eaLnBrk="1" fontAlgn="auto" hangingPunct="1">
              <a:spcAft>
                <a:spcPts val="0"/>
              </a:spcAft>
              <a:buFont typeface="Georgia"/>
              <a:buChar char="▫"/>
              <a:defRPr/>
            </a:pPr>
            <a:r>
              <a:rPr lang="es-ES" dirty="0" smtClean="0"/>
              <a:t>Se fragmenta con respecto al desempeño en cuanto al almacenamiento físico.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pPr eaLnBrk="1" hangingPunct="1"/>
            <a:r>
              <a:rPr lang="es-ES" smtClean="0"/>
              <a:t>Objetivos</a:t>
            </a:r>
          </a:p>
        </p:txBody>
      </p:sp>
      <p:sp>
        <p:nvSpPr>
          <p:cNvPr id="3" name="2 Marcador de contenido"/>
          <p:cNvSpPr>
            <a:spLocks noGrp="1"/>
          </p:cNvSpPr>
          <p:nvPr>
            <p:ph idx="1"/>
          </p:nvPr>
        </p:nvSpPr>
        <p:spPr/>
        <p:txBody>
          <a:bodyPr>
            <a:normAutofit fontScale="77500" lnSpcReduction="20000"/>
          </a:bodyPr>
          <a:lstStyle/>
          <a:p>
            <a:pPr marL="365760" indent="-256032" eaLnBrk="1" fontAlgn="auto" hangingPunct="1">
              <a:spcAft>
                <a:spcPts val="0"/>
              </a:spcAft>
              <a:buClr>
                <a:schemeClr val="accent3"/>
              </a:buClr>
              <a:buFont typeface="Georgia"/>
              <a:buChar char="•"/>
              <a:defRPr/>
            </a:pPr>
            <a:r>
              <a:rPr lang="es-ES" dirty="0" smtClean="0"/>
              <a:t>Independencia de réplica</a:t>
            </a:r>
          </a:p>
          <a:p>
            <a:pPr marL="658368" lvl="1" indent="-246888" eaLnBrk="1" fontAlgn="auto" hangingPunct="1">
              <a:spcAft>
                <a:spcPts val="0"/>
              </a:spcAft>
              <a:buFont typeface="Georgia"/>
              <a:buChar char="▫"/>
              <a:defRPr/>
            </a:pPr>
            <a:r>
              <a:rPr lang="es-ES" dirty="0" smtClean="0"/>
              <a:t>Las aplicaciones pueden operar sobre copias locales, en vez de tener que comunicarse con otros sitios remotos; y un objeto estará disponible en tanto lo esté al menos una copia.</a:t>
            </a:r>
          </a:p>
          <a:p>
            <a:pPr marL="365760" indent="-256032" eaLnBrk="1" fontAlgn="auto" hangingPunct="1">
              <a:spcAft>
                <a:spcPts val="0"/>
              </a:spcAft>
              <a:buClr>
                <a:schemeClr val="accent3"/>
              </a:buClr>
              <a:buFont typeface="Georgia"/>
              <a:buChar char="•"/>
              <a:defRPr/>
            </a:pPr>
            <a:r>
              <a:rPr lang="es-ES" dirty="0" smtClean="0"/>
              <a:t>Procesamiento distribuido de consultas</a:t>
            </a:r>
          </a:p>
          <a:p>
            <a:pPr marL="365760" indent="-256032" eaLnBrk="1" fontAlgn="auto" hangingPunct="1">
              <a:spcAft>
                <a:spcPts val="0"/>
              </a:spcAft>
              <a:buClr>
                <a:schemeClr val="accent3"/>
              </a:buClr>
              <a:buFont typeface="Georgia"/>
              <a:buChar char="•"/>
              <a:defRPr/>
            </a:pPr>
            <a:r>
              <a:rPr lang="es-ES" dirty="0" smtClean="0"/>
              <a:t>Manejo distribuido de transacciones</a:t>
            </a:r>
          </a:p>
          <a:p>
            <a:pPr marL="658368" lvl="1" indent="-246888" eaLnBrk="1" fontAlgn="auto" hangingPunct="1">
              <a:spcAft>
                <a:spcPts val="0"/>
              </a:spcAft>
              <a:buFont typeface="Georgia"/>
              <a:buChar char="▫"/>
              <a:defRPr/>
            </a:pPr>
            <a:r>
              <a:rPr lang="es-ES" dirty="0" smtClean="0"/>
              <a:t>El control de recuperación y el de concurrencia requieren un tratamiento mas amplio, los procesos en cada sitio (agentes) deberán trabajar como bloque.</a:t>
            </a:r>
          </a:p>
          <a:p>
            <a:pPr marL="365760" indent="-256032" eaLnBrk="1" fontAlgn="auto" hangingPunct="1">
              <a:spcAft>
                <a:spcPts val="0"/>
              </a:spcAft>
              <a:buClr>
                <a:schemeClr val="accent3"/>
              </a:buClr>
              <a:buFont typeface="Georgia"/>
              <a:buChar char="•"/>
              <a:defRPr/>
            </a:pPr>
            <a:r>
              <a:rPr lang="es-ES" dirty="0" smtClean="0"/>
              <a:t>Independencia con respecto al equipo</a:t>
            </a:r>
          </a:p>
          <a:p>
            <a:pPr marL="365760" indent="-256032" eaLnBrk="1" fontAlgn="auto" hangingPunct="1">
              <a:spcAft>
                <a:spcPts val="0"/>
              </a:spcAft>
              <a:buClr>
                <a:schemeClr val="accent3"/>
              </a:buClr>
              <a:buFont typeface="Georgia"/>
              <a:buChar char="•"/>
              <a:defRPr/>
            </a:pPr>
            <a:r>
              <a:rPr lang="es-ES" dirty="0" smtClean="0"/>
              <a:t>Independencia con respecto al sistema operativo</a:t>
            </a:r>
          </a:p>
          <a:p>
            <a:pPr marL="365760" indent="-256032" eaLnBrk="1" fontAlgn="auto" hangingPunct="1">
              <a:spcAft>
                <a:spcPts val="0"/>
              </a:spcAft>
              <a:buClr>
                <a:schemeClr val="accent3"/>
              </a:buClr>
              <a:buFont typeface="Georgia"/>
              <a:buChar char="•"/>
              <a:defRPr/>
            </a:pPr>
            <a:r>
              <a:rPr lang="es-ES" dirty="0" smtClean="0"/>
              <a:t>Independencia con respecto a la red</a:t>
            </a:r>
          </a:p>
          <a:p>
            <a:pPr marL="365760" indent="-256032" eaLnBrk="1" fontAlgn="auto" hangingPunct="1">
              <a:spcAft>
                <a:spcPts val="0"/>
              </a:spcAft>
              <a:buClr>
                <a:schemeClr val="accent3"/>
              </a:buClr>
              <a:buFont typeface="Georgia"/>
              <a:buChar char="•"/>
              <a:defRPr/>
            </a:pPr>
            <a:r>
              <a:rPr lang="es-ES" dirty="0" smtClean="0"/>
              <a:t>Independencia con respecto al sistema de administración de base de datos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ES" smtClean="0"/>
              <a:t>Formas de distribuir</a:t>
            </a:r>
          </a:p>
        </p:txBody>
      </p:sp>
      <p:sp>
        <p:nvSpPr>
          <p:cNvPr id="10243" name="2 Marcador de contenido"/>
          <p:cNvSpPr>
            <a:spLocks noGrp="1"/>
          </p:cNvSpPr>
          <p:nvPr>
            <p:ph idx="1"/>
          </p:nvPr>
        </p:nvSpPr>
        <p:spPr/>
        <p:txBody>
          <a:bodyPr/>
          <a:lstStyle/>
          <a:p>
            <a:pPr eaLnBrk="1" hangingPunct="1"/>
            <a:r>
              <a:rPr lang="es-ES" smtClean="0"/>
              <a:t>Réplica</a:t>
            </a:r>
          </a:p>
          <a:p>
            <a:pPr lvl="1" eaLnBrk="1" hangingPunct="1"/>
            <a:r>
              <a:rPr lang="es-ES" smtClean="0"/>
              <a:t>Se conservan varias copias idénticas, en lugares diferentes.</a:t>
            </a:r>
          </a:p>
          <a:p>
            <a:pPr eaLnBrk="1" hangingPunct="1"/>
            <a:r>
              <a:rPr lang="es-ES" smtClean="0"/>
              <a:t>Fragmentación</a:t>
            </a:r>
          </a:p>
          <a:p>
            <a:pPr lvl="1" eaLnBrk="1" hangingPunct="1"/>
            <a:r>
              <a:rPr lang="es-ES" smtClean="0"/>
              <a:t>Se divide en varios fragmentos, y cada uno se guarda en lugares diferentes.</a:t>
            </a:r>
          </a:p>
          <a:p>
            <a:pPr lvl="2" eaLnBrk="1" hangingPunct="1"/>
            <a:r>
              <a:rPr lang="es-ES" smtClean="0"/>
              <a:t>Horizontal  y Vertical</a:t>
            </a:r>
          </a:p>
          <a:p>
            <a:pPr eaLnBrk="1" hangingPunct="1"/>
            <a:r>
              <a:rPr lang="es-ES" smtClean="0"/>
              <a:t>Réplica y fragmentación</a:t>
            </a:r>
          </a:p>
          <a:p>
            <a:pPr lvl="1" eaLnBrk="1" hangingPunct="1"/>
            <a:r>
              <a:rPr lang="es-ES" smtClean="0"/>
              <a:t>Se divide en varios fragmentos y el sistema mantiene varias réplicas de cada uno.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ES" smtClean="0"/>
              <a:t>Distribuir con SQL Server</a:t>
            </a:r>
          </a:p>
        </p:txBody>
      </p:sp>
      <p:sp>
        <p:nvSpPr>
          <p:cNvPr id="11267" name="2 Marcador de contenido"/>
          <p:cNvSpPr>
            <a:spLocks noGrp="1"/>
          </p:cNvSpPr>
          <p:nvPr>
            <p:ph idx="1"/>
          </p:nvPr>
        </p:nvSpPr>
        <p:spPr/>
        <p:txBody>
          <a:bodyPr/>
          <a:lstStyle/>
          <a:p>
            <a:pPr eaLnBrk="1" hangingPunct="1"/>
            <a:r>
              <a:rPr lang="es-ES" smtClean="0"/>
              <a:t>Aplica la tecnología de duplicación, o sea, copias automáticas de los datos e información acerca del estado de ellos. Un servidor puede publicar sus datos para que los utilicen otros, o distribuid datos que publica otro servidor, o suscribirse a los datos que publican y distribuyen otros servidores.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ES" smtClean="0"/>
              <a:t>Elementos</a:t>
            </a:r>
          </a:p>
        </p:txBody>
      </p:sp>
      <p:sp>
        <p:nvSpPr>
          <p:cNvPr id="3" name="2 Marcador de contenido"/>
          <p:cNvSpPr>
            <a:spLocks noGrp="1"/>
          </p:cNvSpPr>
          <p:nvPr>
            <p:ph idx="1"/>
          </p:nvPr>
        </p:nvSpPr>
        <p:spPr/>
        <p:txBody>
          <a:bodyPr>
            <a:normAutofit fontScale="92500" lnSpcReduction="10000"/>
          </a:bodyPr>
          <a:lstStyle/>
          <a:p>
            <a:pPr marL="365760" indent="-256032" eaLnBrk="1" fontAlgn="auto" hangingPunct="1">
              <a:spcAft>
                <a:spcPts val="0"/>
              </a:spcAft>
              <a:buClr>
                <a:schemeClr val="accent3"/>
              </a:buClr>
              <a:buFont typeface="Georgia"/>
              <a:buChar char="•"/>
              <a:defRPr/>
            </a:pPr>
            <a:r>
              <a:rPr lang="es-ES" dirty="0" smtClean="0"/>
              <a:t>Publicador</a:t>
            </a:r>
          </a:p>
          <a:p>
            <a:pPr marL="658368" lvl="1" indent="-246888" eaLnBrk="1" fontAlgn="auto" hangingPunct="1">
              <a:spcAft>
                <a:spcPts val="0"/>
              </a:spcAft>
              <a:buFont typeface="Georgia"/>
              <a:buChar char="▫"/>
              <a:defRPr/>
            </a:pPr>
            <a:r>
              <a:rPr lang="es-ES" dirty="0" smtClean="0"/>
              <a:t>Es el sistema que publica los datos que se van a duplicar en otros sistemas. Para un conjunto de elementos solo existe un publicador, pero pueden existir muchos suscriptores.</a:t>
            </a:r>
          </a:p>
          <a:p>
            <a:pPr marL="365760" indent="-256032" eaLnBrk="1" fontAlgn="auto" hangingPunct="1">
              <a:spcAft>
                <a:spcPts val="0"/>
              </a:spcAft>
              <a:buClr>
                <a:schemeClr val="accent3"/>
              </a:buClr>
              <a:buFont typeface="Georgia"/>
              <a:buChar char="•"/>
              <a:defRPr/>
            </a:pPr>
            <a:r>
              <a:rPr lang="es-ES" dirty="0" smtClean="0"/>
              <a:t>Distribuidor</a:t>
            </a:r>
          </a:p>
          <a:p>
            <a:pPr marL="658368" lvl="1" indent="-246888" eaLnBrk="1" fontAlgn="auto" hangingPunct="1">
              <a:spcAft>
                <a:spcPts val="0"/>
              </a:spcAft>
              <a:buFont typeface="Georgia"/>
              <a:buChar char="▫"/>
              <a:defRPr/>
            </a:pPr>
            <a:r>
              <a:rPr lang="es-ES" dirty="0" smtClean="0"/>
              <a:t>Contiene la base de datos a distribuir, guarda datos históricos y metadatos de la distribución realizada.</a:t>
            </a:r>
          </a:p>
          <a:p>
            <a:pPr marL="365760" indent="-256032" eaLnBrk="1" fontAlgn="auto" hangingPunct="1">
              <a:spcAft>
                <a:spcPts val="0"/>
              </a:spcAft>
              <a:buClr>
                <a:schemeClr val="accent3"/>
              </a:buClr>
              <a:buFont typeface="Georgia"/>
              <a:buChar char="•"/>
              <a:defRPr/>
            </a:pPr>
            <a:r>
              <a:rPr lang="es-ES" dirty="0" smtClean="0"/>
              <a:t>Suscriptor</a:t>
            </a:r>
          </a:p>
          <a:p>
            <a:pPr marL="658368" lvl="1" indent="-246888" eaLnBrk="1" fontAlgn="auto" hangingPunct="1">
              <a:spcAft>
                <a:spcPts val="0"/>
              </a:spcAft>
              <a:buFont typeface="Georgia"/>
              <a:buChar char="▫"/>
              <a:defRPr/>
            </a:pPr>
            <a:r>
              <a:rPr lang="es-ES" dirty="0" smtClean="0"/>
              <a:t>Son los servidores que guardan los datos duplicados y reciben sus actualizaciones.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eaLnBrk="1" hangingPunct="1"/>
            <a:r>
              <a:rPr lang="es-ES" smtClean="0"/>
              <a:t>Tipos de duplicación</a:t>
            </a:r>
          </a:p>
        </p:txBody>
      </p:sp>
      <p:sp>
        <p:nvSpPr>
          <p:cNvPr id="3" name="2 Marcador de contenido"/>
          <p:cNvSpPr>
            <a:spLocks noGrp="1"/>
          </p:cNvSpPr>
          <p:nvPr>
            <p:ph idx="1"/>
          </p:nvPr>
        </p:nvSpPr>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s-ES" dirty="0" smtClean="0"/>
              <a:t>Instantánea</a:t>
            </a:r>
          </a:p>
          <a:p>
            <a:pPr marL="658368" lvl="1" indent="-246888" eaLnBrk="1" fontAlgn="auto" hangingPunct="1">
              <a:spcAft>
                <a:spcPts val="0"/>
              </a:spcAft>
              <a:buFont typeface="Georgia"/>
              <a:buChar char="▫"/>
              <a:defRPr/>
            </a:pPr>
            <a:r>
              <a:rPr lang="es-ES" dirty="0" smtClean="0"/>
              <a:t>Toma una instantánea periódicamente y la distribuye, no genera sobrecarga pero no es apropiado si los datos sufren constantes actualizaciones. Ej.: lista de precios.</a:t>
            </a:r>
          </a:p>
          <a:p>
            <a:pPr marL="365760" indent="-256032" eaLnBrk="1" fontAlgn="auto" hangingPunct="1">
              <a:spcAft>
                <a:spcPts val="0"/>
              </a:spcAft>
              <a:buClr>
                <a:schemeClr val="accent3"/>
              </a:buClr>
              <a:buFont typeface="Georgia"/>
              <a:buChar char="•"/>
              <a:defRPr/>
            </a:pPr>
            <a:r>
              <a:rPr lang="es-ES" dirty="0" smtClean="0"/>
              <a:t>Transaccional</a:t>
            </a:r>
          </a:p>
          <a:p>
            <a:pPr marL="658368" lvl="1" indent="-246888" eaLnBrk="1" fontAlgn="auto" hangingPunct="1">
              <a:spcAft>
                <a:spcPts val="0"/>
              </a:spcAft>
              <a:buFont typeface="Georgia"/>
              <a:buChar char="▫"/>
              <a:defRPr/>
            </a:pPr>
            <a:r>
              <a:rPr lang="es-ES" dirty="0" smtClean="0"/>
              <a:t>Se obtienen las modificaciones del registro de transacciones y se transfiere a los suscriptores. Provoca mayor sobrecarga. Ej.: datos de artículos.</a:t>
            </a:r>
          </a:p>
          <a:p>
            <a:pPr marL="365760" indent="-256032" eaLnBrk="1" fontAlgn="auto" hangingPunct="1">
              <a:spcAft>
                <a:spcPts val="0"/>
              </a:spcAft>
              <a:buClr>
                <a:schemeClr val="accent3"/>
              </a:buClr>
              <a:buFont typeface="Georgia"/>
              <a:buChar char="•"/>
              <a:defRPr/>
            </a:pPr>
            <a:r>
              <a:rPr lang="es-ES" dirty="0" smtClean="0"/>
              <a:t>Combinación</a:t>
            </a:r>
          </a:p>
          <a:p>
            <a:pPr marL="658368" lvl="1" indent="-246888" eaLnBrk="1" fontAlgn="auto" hangingPunct="1">
              <a:spcAft>
                <a:spcPts val="0"/>
              </a:spcAft>
              <a:buFont typeface="Georgia"/>
              <a:buChar char="▫"/>
              <a:defRPr/>
            </a:pPr>
            <a:r>
              <a:rPr lang="es-ES" dirty="0" smtClean="0"/>
              <a:t>Realiza un control y seguimiento de las modificaciones pero no las transmite de forma individual, sino que transmite periódicamente lotes de artículos modificados.</a:t>
            </a:r>
          </a:p>
          <a:p>
            <a:pPr marL="658368" lvl="1" indent="-246888" eaLnBrk="1" fontAlgn="auto" hangingPunct="1">
              <a:spcAft>
                <a:spcPts val="0"/>
              </a:spcAft>
              <a:buFont typeface="Georgia"/>
              <a:buChar char="▫"/>
              <a:defRPr/>
            </a:pPr>
            <a:endParaRPr lang="es-E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207</TotalTime>
  <Words>1386</Words>
  <Application>Microsoft Office PowerPoint</Application>
  <PresentationFormat>Presentación en pantalla (4:3)</PresentationFormat>
  <Paragraphs>162</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Trebuchet MS</vt:lpstr>
      <vt:lpstr>Georgia</vt:lpstr>
      <vt:lpstr>Wingdings 2</vt:lpstr>
      <vt:lpstr>Calibri</vt:lpstr>
      <vt:lpstr>Urbano</vt:lpstr>
      <vt:lpstr>Base de datos  distribuida</vt:lpstr>
      <vt:lpstr>Definición</vt:lpstr>
      <vt:lpstr>Otros</vt:lpstr>
      <vt:lpstr>Objetivos</vt:lpstr>
      <vt:lpstr>Objetivos</vt:lpstr>
      <vt:lpstr>Formas de distribuir</vt:lpstr>
      <vt:lpstr>Distribuir con SQL Server</vt:lpstr>
      <vt:lpstr>Elementos</vt:lpstr>
      <vt:lpstr>Tipos de duplicación</vt:lpstr>
      <vt:lpstr>Tipos de suscripciones</vt:lpstr>
      <vt:lpstr>Herramientas</vt:lpstr>
      <vt:lpstr>Servidores vinculados</vt:lpstr>
      <vt:lpstr>Servidores vinculados</vt:lpstr>
      <vt:lpstr>Servidores vinculados</vt:lpstr>
      <vt:lpstr>Orígenes de datos</vt:lpstr>
      <vt:lpstr>Consultas con servidor vinculado</vt:lpstr>
      <vt:lpstr>Consulta casual</vt:lpstr>
      <vt:lpstr>Consulta casual</vt:lpstr>
      <vt:lpstr> Para configurar la distribución </vt:lpstr>
      <vt:lpstr> Para configurar la distribución </vt:lpstr>
    </vt:vector>
  </TitlesOfParts>
  <Company>RevolucionUnattended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distribuída</dc:title>
  <dc:creator>user</dc:creator>
  <cp:lastModifiedBy>maria</cp:lastModifiedBy>
  <cp:revision>39</cp:revision>
  <dcterms:created xsi:type="dcterms:W3CDTF">2010-11-09T01:31:54Z</dcterms:created>
  <dcterms:modified xsi:type="dcterms:W3CDTF">2013-06-13T21:13:38Z</dcterms:modified>
</cp:coreProperties>
</file>