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90" r:id="rId7"/>
    <p:sldId id="292" r:id="rId8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3300"/>
    <a:srgbClr val="FF9900"/>
    <a:srgbClr val="00CC00"/>
    <a:srgbClr val="FFCC99"/>
    <a:srgbClr val="FF5050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>
      <p:cViewPr>
        <p:scale>
          <a:sx n="73" d="100"/>
          <a:sy n="73" d="100"/>
        </p:scale>
        <p:origin x="-12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305550" y="9374188"/>
            <a:ext cx="4826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F8415087-836F-434A-B661-2F735B6E7385}" type="slidenum">
              <a:rPr lang="es-AR" sz="1400">
                <a:latin typeface="Book Antiqua" pitchFamily="18" charset="0"/>
              </a:rPr>
              <a:pPr algn="r" eaLnBrk="0" hangingPunct="0"/>
              <a:t>‹Nº›</a:t>
            </a:fld>
            <a:endParaRPr lang="es-AR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932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editar el estilo del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49313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305550" y="9374188"/>
            <a:ext cx="4826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73AE40CA-AA76-45D4-81AA-FBC1E75FFAAE}" type="slidenum">
              <a:rPr lang="es-AR" sz="1400">
                <a:latin typeface="Book Antiqua" pitchFamily="18" charset="0"/>
              </a:rPr>
              <a:pPr algn="r" eaLnBrk="0" hangingPunct="0"/>
              <a:t>‹Nº›</a:t>
            </a:fld>
            <a:endParaRPr lang="es-AR" sz="14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6458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3CA52-4E5D-4CC4-87FB-A96738518E0D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5B0DE-D950-4760-9BFC-932CF20C3E82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C65CA-5B57-4F89-9925-1E9E3F5D5340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0F98B-037D-4C61-ACB4-629D2C309093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CCBEC-2D15-4B37-BCFA-D7C33C11B48B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0C28-1E22-4F5F-86DD-8AA023CB761E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00B39-01CC-4C86-A73B-7E41B0CAF014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9D1D3-3074-4EF2-ADCB-E48CF184B04B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0C2AB-783F-4501-A99D-5CE67FB0B81F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3457C-B18C-4CFA-AEB9-F690307D7C1F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E48314B6-65CA-4C8B-8BF2-845DEB6F0A49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D954A3EC-CF63-4E67-95AF-D0AF93B82A8A}" type="slidenum">
              <a:rPr lang="es-ES_tradnl" smtClean="0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isdentone@uni.ort.edu.u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 lIns="90488" tIns="44450" rIns="90488" bIns="44450" anchor="ctr" anchorCtr="0">
            <a:normAutofit fontScale="90000"/>
          </a:bodyPr>
          <a:lstStyle/>
          <a:p>
            <a:pPr>
              <a:defRPr/>
            </a:pPr>
            <a:r>
              <a:rPr lang="es-AR" sz="4800" dirty="0" smtClean="0"/>
              <a:t>Analista en Tecnologías de la Información/Analista Programador</a:t>
            </a:r>
            <a:br>
              <a:rPr lang="es-AR" sz="4800" dirty="0" smtClean="0"/>
            </a:br>
            <a:r>
              <a:rPr lang="es-AR" sz="4800" dirty="0" smtClean="0"/>
              <a:t/>
            </a:r>
            <a:br>
              <a:rPr lang="es-AR" sz="4800" dirty="0" smtClean="0"/>
            </a:br>
            <a:r>
              <a:rPr lang="es-AR" sz="2700" dirty="0" smtClean="0">
                <a:hlinkClick r:id="rId2"/>
              </a:rPr>
              <a:t>luisdentone@uni.ort.edu.uy</a:t>
            </a:r>
            <a:r>
              <a:rPr lang="es-AR" sz="2700" dirty="0" smtClean="0"/>
              <a:t> / ldentone@hotmail.com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3717032"/>
            <a:ext cx="6400800" cy="1752600"/>
          </a:xfrm>
        </p:spPr>
        <p:txBody>
          <a:bodyPr lIns="90488" tIns="44450" rIns="90488" bIns="44450"/>
          <a:lstStyle/>
          <a:p>
            <a:pPr marL="342900" indent="-342900" eaLnBrk="1" hangingPunct="1">
              <a:defRPr/>
            </a:pPr>
            <a:r>
              <a:rPr lang="es-AR" sz="4000" dirty="0" smtClean="0"/>
              <a:t>PROGRAMACIÓN II</a:t>
            </a:r>
          </a:p>
          <a:p>
            <a:pPr marL="342900" indent="-342900"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dirty="0" smtClean="0"/>
              <a:t>OBJETIVOS PRINCIPALES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s-AR" dirty="0" smtClean="0"/>
              <a:t>Desarrollar aplicaciones web sencillas con tecnología ASP.NET</a:t>
            </a:r>
          </a:p>
          <a:p>
            <a:pPr eaLnBrk="1" hangingPunct="1">
              <a:defRPr/>
            </a:pPr>
            <a:r>
              <a:rPr lang="es-AR" dirty="0" smtClean="0"/>
              <a:t>Introducir al estudiante en el lenguaje de programación C#</a:t>
            </a:r>
          </a:p>
          <a:p>
            <a:pPr eaLnBrk="1" hangingPunct="1">
              <a:defRPr/>
            </a:pPr>
            <a:r>
              <a:rPr lang="es-AR" dirty="0" smtClean="0"/>
              <a:t>Introducir a los estudiantes en la programación orientada a objetos</a:t>
            </a:r>
          </a:p>
          <a:p>
            <a:pPr>
              <a:defRPr/>
            </a:pPr>
            <a:r>
              <a:rPr lang="es-AR" dirty="0" smtClean="0"/>
              <a:t>Modelado astah.net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>
            <a:normAutofit fontScale="90000"/>
          </a:bodyPr>
          <a:lstStyle/>
          <a:p>
            <a:pPr eaLnBrk="1" hangingPunct="1">
              <a:defRPr/>
            </a:pPr>
            <a:r>
              <a:rPr lang="es-AR" dirty="0" smtClean="0"/>
              <a:t>TEMARIO REDUCIDO DEL CURSO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dirty="0" smtClean="0"/>
              <a:t>Sintaxis en C#</a:t>
            </a:r>
          </a:p>
          <a:p>
            <a:pPr eaLnBrk="1" hangingPunct="1">
              <a:defRPr/>
            </a:pPr>
            <a:r>
              <a:rPr lang="es-ES" dirty="0" smtClean="0"/>
              <a:t>Conceptos básicos de POO (diagramas de clases e implementación)</a:t>
            </a:r>
          </a:p>
          <a:p>
            <a:pPr eaLnBrk="1" hangingPunct="1">
              <a:defRPr/>
            </a:pPr>
            <a:r>
              <a:rPr lang="es-ES" dirty="0" smtClean="0"/>
              <a:t>Introducir al estudiante en la arquitectura Cliente-Servidor</a:t>
            </a:r>
          </a:p>
          <a:p>
            <a:pPr eaLnBrk="1" hangingPunct="1">
              <a:defRPr/>
            </a:pPr>
            <a:r>
              <a:rPr lang="es-ES" dirty="0" smtClean="0"/>
              <a:t>IDE y Framework de .NET</a:t>
            </a:r>
          </a:p>
          <a:p>
            <a:pPr eaLnBrk="1" hangingPunct="1">
              <a:defRPr/>
            </a:pPr>
            <a:r>
              <a:rPr lang="es-ES" dirty="0" smtClean="0"/>
              <a:t>Herramientas Web en .NET</a:t>
            </a:r>
          </a:p>
          <a:p>
            <a:pPr eaLnBrk="1" hangingPunct="1">
              <a:defRPr/>
            </a:pPr>
            <a:endParaRPr lang="es-ES" dirty="0" smtClean="0"/>
          </a:p>
          <a:p>
            <a:pPr eaLnBrk="1" hangingPunct="1">
              <a:defRPr/>
            </a:pPr>
            <a:endParaRPr lang="es-E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smtClean="0"/>
              <a:t>METODOLOGIA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AR" sz="2800" dirty="0" smtClean="0"/>
              <a:t>Curso teórico-práctico, con énfasis en la práctica tanto en papel como en máquina.</a:t>
            </a:r>
          </a:p>
          <a:p>
            <a:pPr eaLnBrk="1" hangingPunct="1">
              <a:defRPr/>
            </a:pPr>
            <a:r>
              <a:rPr lang="es-AR" sz="2800" dirty="0" smtClean="0"/>
              <a:t>6 hs. por semana </a:t>
            </a:r>
            <a:r>
              <a:rPr lang="es-AR" sz="2800" dirty="0"/>
              <a:t>=</a:t>
            </a:r>
            <a:r>
              <a:rPr lang="es-AR" sz="2800" dirty="0" smtClean="0"/>
              <a:t> 3 salón + 3 horas laboratorio</a:t>
            </a:r>
          </a:p>
          <a:p>
            <a:pPr eaLnBrk="1" hangingPunct="1">
              <a:defRPr/>
            </a:pPr>
            <a:r>
              <a:rPr lang="es-AR" sz="2800" dirty="0" smtClean="0"/>
              <a:t>Uso de PC en clase (siempre a mano los ejercicios anteriores)</a:t>
            </a:r>
          </a:p>
          <a:p>
            <a:pPr eaLnBrk="1" hangingPunct="1">
              <a:defRPr/>
            </a:pPr>
            <a:r>
              <a:rPr lang="es-AR" sz="2800" dirty="0" smtClean="0"/>
              <a:t>Laboratorios (aprovechen el turno)</a:t>
            </a:r>
          </a:p>
          <a:p>
            <a:pPr eaLnBrk="1" hangingPunct="1">
              <a:defRPr/>
            </a:pPr>
            <a:r>
              <a:rPr lang="es-AR" sz="2800" dirty="0" smtClean="0"/>
              <a:t>Apoyo a los cursos: </a:t>
            </a:r>
            <a:r>
              <a:rPr lang="es-AR" sz="2800" dirty="0" err="1" smtClean="0"/>
              <a:t>Moodle</a:t>
            </a:r>
            <a:r>
              <a:rPr lang="es-AR" sz="2800" dirty="0" smtClean="0"/>
              <a:t> – Importante!</a:t>
            </a:r>
            <a:br>
              <a:rPr lang="es-AR" sz="2800" dirty="0" smtClean="0"/>
            </a:br>
            <a:r>
              <a:rPr lang="es-AR" sz="2800" dirty="0" smtClean="0"/>
              <a:t>(http://aulas.ort.edu.uy)</a:t>
            </a:r>
          </a:p>
          <a:p>
            <a:pPr eaLnBrk="1" hangingPunct="1">
              <a:defRPr/>
            </a:pPr>
            <a:r>
              <a:rPr lang="es-AR" sz="2800" dirty="0" smtClean="0"/>
              <a:t>Acceso a Internet, Biblioteca (los libros también existen)</a:t>
            </a:r>
          </a:p>
          <a:p>
            <a:pPr eaLnBrk="1" hangingPunct="1">
              <a:defRPr/>
            </a:pPr>
            <a:r>
              <a:rPr lang="es-AR" sz="2800" dirty="0" smtClean="0"/>
              <a:t>Correo, mucho correo!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8229600" cy="1139825"/>
          </a:xfrm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dirty="0" smtClean="0"/>
              <a:t>EVALUACION DEL CURSO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AR" sz="2800" dirty="0" smtClean="0"/>
              <a:t>Curso obligatorio con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AR" sz="2400" dirty="0" smtClean="0"/>
              <a:t>1 proyecto obligatorio con 2 entregas: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AR" sz="2000" dirty="0" smtClean="0"/>
              <a:t>10 puntos primera entrega.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AR" sz="2000" dirty="0" smtClean="0"/>
              <a:t>35 puntos segunda entrega.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AR" sz="2400" dirty="0" smtClean="0"/>
              <a:t>1 parcial-laboratorios con: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AR" sz="2000" dirty="0" smtClean="0"/>
              <a:t>Entregas en aulas.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AR" sz="2000" dirty="0" smtClean="0"/>
              <a:t>2 pruebas de conocimientos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s-AR" sz="2000" dirty="0" smtClean="0"/>
              <a:t>Acumulativo: 15 puntos.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s-AR" sz="2400" dirty="0" smtClean="0"/>
              <a:t>1  parcial  escrito – </a:t>
            </a:r>
            <a:r>
              <a:rPr lang="es-AR" sz="2000" dirty="0" smtClean="0"/>
              <a:t>40 puntos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AR" sz="2800" dirty="0" smtClean="0"/>
              <a:t>Puntaje de aprobación del curso (derecho a examen): 70 puntos / 100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AR" sz="2800" dirty="0" smtClean="0"/>
              <a:t>Curso P2: Previo al curso de P3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AR" sz="2800" dirty="0" smtClean="0"/>
              <a:t>Examen P2: Previo a examen de P3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smtClean="0"/>
              <a:t>Evaluación</a:t>
            </a: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403350" y="1484313"/>
            <a:ext cx="6481763" cy="4005262"/>
            <a:chOff x="1161" y="8077"/>
            <a:chExt cx="9070" cy="6309"/>
          </a:xfrm>
        </p:grpSpPr>
        <p:sp>
          <p:nvSpPr>
            <p:cNvPr id="8196" name="Text Box 5"/>
            <p:cNvSpPr txBox="1">
              <a:spLocks noChangeArrowheads="1"/>
            </p:cNvSpPr>
            <p:nvPr/>
          </p:nvSpPr>
          <p:spPr bwMode="auto">
            <a:xfrm>
              <a:off x="1161" y="8077"/>
              <a:ext cx="7200" cy="588"/>
            </a:xfrm>
            <a:prstGeom prst="rect">
              <a:avLst/>
            </a:prstGeom>
            <a:solidFill>
              <a:srgbClr val="FF9900"/>
            </a:solidFill>
            <a:ln w="571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es-ES" sz="1600" b="1">
                  <a:solidFill>
                    <a:schemeClr val="bg1"/>
                  </a:solidFill>
                  <a:latin typeface="Book Antiqua" pitchFamily="18" charset="0"/>
                </a:rPr>
                <a:t>SISTEMA EVALUACIÓN PROGRAMACIÓN II</a:t>
              </a:r>
              <a:endParaRPr lang="es-ES" sz="2400" b="1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grpSp>
          <p:nvGrpSpPr>
            <p:cNvPr id="8197" name="Group 6"/>
            <p:cNvGrpSpPr>
              <a:grpSpLocks noChangeAspect="1"/>
            </p:cNvGrpSpPr>
            <p:nvPr/>
          </p:nvGrpSpPr>
          <p:grpSpPr bwMode="auto">
            <a:xfrm>
              <a:off x="1770" y="8929"/>
              <a:ext cx="8461" cy="5457"/>
              <a:chOff x="1710" y="4429"/>
              <a:chExt cx="8461" cy="5457"/>
            </a:xfrm>
          </p:grpSpPr>
          <p:sp>
            <p:nvSpPr>
              <p:cNvPr id="819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1710" y="4429"/>
                <a:ext cx="8461" cy="545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99" name="Text Box 8"/>
              <p:cNvSpPr txBox="1">
                <a:spLocks noChangeArrowheads="1"/>
              </p:cNvSpPr>
              <p:nvPr/>
            </p:nvSpPr>
            <p:spPr bwMode="auto">
              <a:xfrm>
                <a:off x="2430" y="8029"/>
                <a:ext cx="4500" cy="72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400" b="1">
                    <a:solidFill>
                      <a:schemeClr val="bg1"/>
                    </a:solidFill>
                    <a:latin typeface="Book Antiqua" pitchFamily="18" charset="0"/>
                  </a:rPr>
                  <a:t>Debe volver a dar examen. NO recursa.</a:t>
                </a:r>
                <a:endParaRPr lang="es-ES" sz="2400" b="1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8200" name="Line 9"/>
              <p:cNvSpPr>
                <a:spLocks noChangeShapeType="1"/>
              </p:cNvSpPr>
              <p:nvPr/>
            </p:nvSpPr>
            <p:spPr bwMode="auto">
              <a:xfrm flipV="1">
                <a:off x="5130" y="8749"/>
                <a:ext cx="1" cy="2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8201" name="Group 10"/>
              <p:cNvGrpSpPr>
                <a:grpSpLocks/>
              </p:cNvGrpSpPr>
              <p:nvPr/>
            </p:nvGrpSpPr>
            <p:grpSpPr bwMode="auto">
              <a:xfrm>
                <a:off x="1710" y="4609"/>
                <a:ext cx="8461" cy="5277"/>
                <a:chOff x="1710" y="4609"/>
                <a:chExt cx="8461" cy="5277"/>
              </a:xfrm>
            </p:grpSpPr>
            <p:sp>
              <p:nvSpPr>
                <p:cNvPr id="8206" name="Line 11"/>
                <p:cNvSpPr>
                  <a:spLocks noChangeShapeType="1"/>
                </p:cNvSpPr>
                <p:nvPr/>
              </p:nvSpPr>
              <p:spPr bwMode="auto">
                <a:xfrm>
                  <a:off x="1890" y="5541"/>
                  <a:ext cx="7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07" name="AutoShape 12"/>
                <p:cNvSpPr>
                  <a:spLocks noChangeArrowheads="1"/>
                </p:cNvSpPr>
                <p:nvPr/>
              </p:nvSpPr>
              <p:spPr bwMode="auto">
                <a:xfrm>
                  <a:off x="1890" y="5342"/>
                  <a:ext cx="5220" cy="19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45 h 21600"/>
                    <a:gd name="T14" fmla="*/ 19800 w 21600"/>
                    <a:gd name="T15" fmla="*/ 1975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08" name="Rectangle 13"/>
                <p:cNvSpPr>
                  <a:spLocks noChangeArrowheads="1"/>
                </p:cNvSpPr>
                <p:nvPr/>
              </p:nvSpPr>
              <p:spPr bwMode="auto">
                <a:xfrm>
                  <a:off x="7290" y="5342"/>
                  <a:ext cx="2520" cy="199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09" name="Line 14"/>
                <p:cNvSpPr>
                  <a:spLocks noChangeShapeType="1"/>
                </p:cNvSpPr>
                <p:nvPr/>
              </p:nvSpPr>
              <p:spPr bwMode="auto">
                <a:xfrm>
                  <a:off x="1890" y="9232"/>
                  <a:ext cx="79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10" name="AutoShape 15"/>
                <p:cNvSpPr>
                  <a:spLocks noChangeArrowheads="1"/>
                </p:cNvSpPr>
                <p:nvPr/>
              </p:nvSpPr>
              <p:spPr bwMode="auto">
                <a:xfrm>
                  <a:off x="1890" y="9032"/>
                  <a:ext cx="5220" cy="2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800 w 21600"/>
                    <a:gd name="T13" fmla="*/ 1836 h 21600"/>
                    <a:gd name="T14" fmla="*/ 19800 w 21600"/>
                    <a:gd name="T15" fmla="*/ 1976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11" name="Rectangle 16"/>
                <p:cNvSpPr>
                  <a:spLocks noChangeArrowheads="1"/>
                </p:cNvSpPr>
                <p:nvPr/>
              </p:nvSpPr>
              <p:spPr bwMode="auto">
                <a:xfrm>
                  <a:off x="7290" y="9032"/>
                  <a:ext cx="2520" cy="200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890" y="9232"/>
                  <a:ext cx="541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749" y="9289"/>
                  <a:ext cx="54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69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290" y="9289"/>
                  <a:ext cx="540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70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90" y="5741"/>
                  <a:ext cx="540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749" y="5741"/>
                  <a:ext cx="541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69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289" y="5741"/>
                  <a:ext cx="541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70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089" y="5741"/>
                  <a:ext cx="901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100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10" y="7489"/>
                  <a:ext cx="846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EXAMEN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2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10" y="4609"/>
                  <a:ext cx="8460" cy="59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Ganancia CURSO: 2 Parciales y 1 obligatorio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2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50" y="6229"/>
                  <a:ext cx="3240" cy="9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s-ES" sz="1400" b="1">
                      <a:solidFill>
                        <a:schemeClr val="bg1"/>
                      </a:solidFill>
                      <a:latin typeface="Book Antiqua" pitchFamily="18" charset="0"/>
                    </a:rPr>
                    <a:t>Pierde curso.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s-ES" sz="1400" b="1">
                      <a:solidFill>
                        <a:schemeClr val="bg1"/>
                      </a:solidFill>
                      <a:latin typeface="Book Antiqua" pitchFamily="18" charset="0"/>
                    </a:rPr>
                    <a:t>Debe recursar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22" name="Line 27"/>
                <p:cNvSpPr>
                  <a:spLocks noChangeShapeType="1"/>
                </p:cNvSpPr>
                <p:nvPr/>
              </p:nvSpPr>
              <p:spPr bwMode="auto">
                <a:xfrm>
                  <a:off x="1711" y="7488"/>
                  <a:ext cx="846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22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7290" y="6229"/>
                  <a:ext cx="2880" cy="1260"/>
                </a:xfrm>
                <a:prstGeom prst="rect">
                  <a:avLst/>
                </a:prstGeom>
                <a:solidFill>
                  <a:srgbClr val="00CC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Salva curso: Gana derecho a examen y a cursar Programación III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22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072" y="9289"/>
                  <a:ext cx="90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50000"/>
                    </a:spcBef>
                  </a:pPr>
                  <a:r>
                    <a:rPr lang="es-ES" sz="1200" b="1">
                      <a:solidFill>
                        <a:schemeClr val="bg1"/>
                      </a:solidFill>
                      <a:latin typeface="Book Antiqua" pitchFamily="18" charset="0"/>
                    </a:rPr>
                    <a:t>100</a:t>
                  </a:r>
                  <a:endParaRPr lang="es-ES" sz="2400" b="1">
                    <a:solidFill>
                      <a:schemeClr val="bg1"/>
                    </a:solidFill>
                    <a:latin typeface="Book Antiqua" pitchFamily="18" charset="0"/>
                  </a:endParaRPr>
                </a:p>
              </p:txBody>
            </p:sp>
          </p:grpSp>
          <p:sp>
            <p:nvSpPr>
              <p:cNvPr id="8202" name="Text Box 30"/>
              <p:cNvSpPr txBox="1">
                <a:spLocks noChangeArrowheads="1"/>
              </p:cNvSpPr>
              <p:nvPr/>
            </p:nvSpPr>
            <p:spPr bwMode="auto">
              <a:xfrm>
                <a:off x="7409" y="8149"/>
                <a:ext cx="2340" cy="540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" sz="1200" b="1">
                    <a:solidFill>
                      <a:schemeClr val="bg1"/>
                    </a:solidFill>
                    <a:latin typeface="Book Antiqua" pitchFamily="18" charset="0"/>
                  </a:rPr>
                  <a:t>Salva examen</a:t>
                </a:r>
                <a:endParaRPr lang="es-ES" sz="2400" b="1">
                  <a:solidFill>
                    <a:schemeClr val="bg1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8203" name="Line 31"/>
              <p:cNvSpPr>
                <a:spLocks noChangeShapeType="1"/>
              </p:cNvSpPr>
              <p:nvPr/>
            </p:nvSpPr>
            <p:spPr bwMode="auto">
              <a:xfrm>
                <a:off x="4410" y="5509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04" name="Line 32"/>
              <p:cNvSpPr>
                <a:spLocks noChangeShapeType="1"/>
              </p:cNvSpPr>
              <p:nvPr/>
            </p:nvSpPr>
            <p:spPr bwMode="auto">
              <a:xfrm>
                <a:off x="8730" y="5509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05" name="Line 33"/>
              <p:cNvSpPr>
                <a:spLocks noChangeShapeType="1"/>
              </p:cNvSpPr>
              <p:nvPr/>
            </p:nvSpPr>
            <p:spPr bwMode="auto">
              <a:xfrm flipV="1">
                <a:off x="8730" y="87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sz="4000" dirty="0" smtClean="0"/>
              <a:t>Lenguaje y entorno de desarrollo del curso. Requerimientos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2060575"/>
            <a:ext cx="8713787" cy="5068888"/>
          </a:xfrm>
        </p:spPr>
        <p:txBody>
          <a:bodyPr/>
          <a:lstStyle/>
          <a:p>
            <a:pPr indent="22225" eaLnBrk="1" hangingPunct="1">
              <a:defRPr/>
            </a:pPr>
            <a:r>
              <a:rPr lang="es-ES" dirty="0" smtClean="0"/>
              <a:t>ASP. NET con C# versión 2015.</a:t>
            </a:r>
          </a:p>
          <a:p>
            <a:pPr marL="830263" lvl="1" eaLnBrk="1" hangingPunct="1">
              <a:defRPr/>
            </a:pPr>
            <a:r>
              <a:rPr lang="es-ES" dirty="0" smtClean="0"/>
              <a:t>Incluido en IDE Visual Studio 2015</a:t>
            </a:r>
          </a:p>
          <a:p>
            <a:pPr indent="22225" eaLnBrk="1" hangingPunct="1">
              <a:buFont typeface="Wingdings" pitchFamily="2" charset="2"/>
              <a:buNone/>
              <a:defRPr/>
            </a:pPr>
            <a:r>
              <a:rPr lang="es-ES" sz="2000" dirty="0" smtClean="0"/>
              <a:t>(IDE = </a:t>
            </a:r>
            <a:r>
              <a:rPr lang="es-ES_tradnl" sz="2000" dirty="0" err="1" smtClean="0"/>
              <a:t>Integrated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Development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Environment</a:t>
            </a:r>
            <a:r>
              <a:rPr lang="es-ES_tradnl" sz="2000" dirty="0" smtClean="0"/>
              <a:t> - Entorno integrado de desarrollo. Aplicación compuesta por un conjunto de herramientas útiles para un programador</a:t>
            </a:r>
            <a:r>
              <a:rPr lang="es-ES_tradnl" dirty="0" smtClean="0"/>
              <a:t> )</a:t>
            </a:r>
          </a:p>
          <a:p>
            <a:pPr indent="22225" eaLnBrk="1" hangingPunct="1">
              <a:buFont typeface="Wingdings" pitchFamily="2" charset="2"/>
              <a:buNone/>
              <a:defRPr/>
            </a:pPr>
            <a:r>
              <a:rPr lang="es-ES_tradnl" sz="2000" dirty="0" smtClean="0"/>
              <a:t>Cualquier versión, conviene bajarse la Enterprise! (si les da el hardware).</a:t>
            </a:r>
          </a:p>
          <a:p>
            <a:pPr indent="22225">
              <a:defRPr/>
            </a:pPr>
            <a:r>
              <a:rPr lang="es-ES_tradnl" dirty="0" smtClean="0"/>
              <a:t>ASTAH </a:t>
            </a:r>
          </a:p>
          <a:p>
            <a:pPr indent="22225">
              <a:buNone/>
              <a:defRPr/>
            </a:pPr>
            <a:r>
              <a:rPr lang="es-ES_tradnl" sz="2400" dirty="0" smtClean="0"/>
              <a:t>La versión  que tengan disponible como estudiantes de ORT. Al momento de bajarlo verificar que sea compatible con la instalada en los laboratorios.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1939</TotalTime>
  <Pages>15</Pages>
  <Words>349</Words>
  <Application>Microsoft Office PowerPoint</Application>
  <PresentationFormat>Presentación en pantalla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Analista en Tecnologías de la Información/Analista Programador  luisdentone@uni.ort.edu.uy / ldentone@hotmail.com</vt:lpstr>
      <vt:lpstr>OBJETIVOS PRINCIPALES</vt:lpstr>
      <vt:lpstr>TEMARIO REDUCIDO DEL CURSO</vt:lpstr>
      <vt:lpstr>METODOLOGIA</vt:lpstr>
      <vt:lpstr>EVALUACION DEL CURSO</vt:lpstr>
      <vt:lpstr>Evaluación</vt:lpstr>
      <vt:lpstr>Lenguaje y entorno de desarrollo del curso. Requerimientos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</dc:title>
  <dc:subject>PRIMERA SEMANA DE PROGRAMACIÓN I</dc:subject>
  <dc:creator>Adriana</dc:creator>
  <cp:lastModifiedBy>portable</cp:lastModifiedBy>
  <cp:revision>94</cp:revision>
  <cp:lastPrinted>1601-01-01T00:00:00Z</cp:lastPrinted>
  <dcterms:created xsi:type="dcterms:W3CDTF">1997-02-26T07:50:12Z</dcterms:created>
  <dcterms:modified xsi:type="dcterms:W3CDTF">2017-08-23T11:49:49Z</dcterms:modified>
</cp:coreProperties>
</file>