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handoutMasterIdLst>
    <p:handoutMasterId r:id="rId4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326" r:id="rId9"/>
    <p:sldId id="323" r:id="rId10"/>
    <p:sldId id="322" r:id="rId11"/>
    <p:sldId id="324" r:id="rId12"/>
    <p:sldId id="325" r:id="rId13"/>
    <p:sldId id="258" r:id="rId14"/>
    <p:sldId id="266" r:id="rId15"/>
    <p:sldId id="293" r:id="rId16"/>
    <p:sldId id="327" r:id="rId17"/>
    <p:sldId id="294" r:id="rId18"/>
    <p:sldId id="296" r:id="rId19"/>
    <p:sldId id="295" r:id="rId20"/>
    <p:sldId id="297" r:id="rId21"/>
    <p:sldId id="267" r:id="rId22"/>
    <p:sldId id="268" r:id="rId23"/>
    <p:sldId id="269" r:id="rId24"/>
    <p:sldId id="270" r:id="rId25"/>
    <p:sldId id="275" r:id="rId26"/>
    <p:sldId id="276" r:id="rId27"/>
    <p:sldId id="278" r:id="rId28"/>
    <p:sldId id="280" r:id="rId29"/>
    <p:sldId id="328" r:id="rId30"/>
    <p:sldId id="287" r:id="rId31"/>
    <p:sldId id="288" r:id="rId32"/>
    <p:sldId id="291" r:id="rId33"/>
    <p:sldId id="302" r:id="rId34"/>
    <p:sldId id="318" r:id="rId35"/>
    <p:sldId id="303" r:id="rId36"/>
    <p:sldId id="305" r:id="rId37"/>
    <p:sldId id="306" r:id="rId38"/>
    <p:sldId id="307" r:id="rId39"/>
    <p:sldId id="308" r:id="rId40"/>
    <p:sldId id="310" r:id="rId41"/>
    <p:sldId id="311" r:id="rId42"/>
    <p:sldId id="312" r:id="rId43"/>
    <p:sldId id="314" r:id="rId44"/>
  </p:sldIdLst>
  <p:sldSz cx="9144000" cy="6858000" type="screen4x3"/>
  <p:notesSz cx="6669088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x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67D046"/>
    <a:srgbClr val="FF00FF"/>
    <a:srgbClr val="6600FF"/>
    <a:srgbClr val="C73B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43" d="100"/>
          <a:sy n="43" d="100"/>
        </p:scale>
        <p:origin x="-64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5-28T19:50:44.653" idx="1">
    <p:pos x="4848" y="1037"/>
    <p:text>Más adelante veremos que todos los métodos pueden coexistir teniendo el mismo nombre,siempre que tengan distintos parámetros en su declaración (firma).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739B5D-F693-4A53-ABD8-B46CFF1AF7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C77B63B8-D333-45E7-A9E4-FBBA5D11DF9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5D8F-E2EF-428E-9D2F-3B93FE2C3B1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99A03-B456-42EE-8C0D-98145292866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4D683D-5B67-48AE-AE53-0D34C6B424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36F3983C-A2E2-485F-BFE3-CF54F43BB75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5EC2C-6B7D-4EB4-80B2-29C055D5BF5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F2DD9-FD20-4CA5-A242-91202677CA9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2FB5B-889B-45AA-9D5F-C767B5F6E68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DBBB4-BACB-4191-8BF6-D1A835C1FA6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1657C-C376-4D33-BA56-C0B404F0B8C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B6B6C-021B-4F15-85C5-2E68ACE8256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5D95D7-CA8F-43A4-AE8B-4C64656987E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800" dirty="0" smtClean="0"/>
              <a:t>Programación orientada a objetos</a:t>
            </a:r>
            <a:br>
              <a:rPr lang="es-ES" sz="4800" dirty="0" smtClean="0"/>
            </a:br>
            <a:endParaRPr lang="es-ES" sz="48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08500"/>
            <a:ext cx="6400800" cy="1130300"/>
          </a:xfrm>
        </p:spPr>
        <p:txBody>
          <a:bodyPr/>
          <a:lstStyle/>
          <a:p>
            <a:pPr eaLnBrk="1" hangingPunct="1">
              <a:defRPr/>
            </a:pPr>
            <a:endParaRPr lang="es-ES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5400" smtClean="0"/>
              <a:t>Encapsulamiento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fontAlgn="t" hangingPunct="1">
              <a:lnSpc>
                <a:spcPct val="90000"/>
              </a:lnSpc>
              <a:defRPr/>
            </a:pPr>
            <a:r>
              <a:rPr lang="es-ES" sz="2800" b="1" dirty="0" smtClean="0">
                <a:latin typeface="Verdana" pitchFamily="34" charset="0"/>
              </a:rPr>
              <a:t>Un grupo de atributos, métodos y otros miembros relacionados se tratan como si de una sola unidad u objeto se tratase. </a:t>
            </a:r>
          </a:p>
          <a:p>
            <a:pPr eaLnBrk="1" fontAlgn="t" hangingPunct="1">
              <a:lnSpc>
                <a:spcPct val="90000"/>
              </a:lnSpc>
              <a:defRPr/>
            </a:pPr>
            <a:r>
              <a:rPr lang="es-ES" sz="2800" b="1" dirty="0" smtClean="0">
                <a:latin typeface="Verdana" pitchFamily="34" charset="0"/>
              </a:rPr>
              <a:t>Los objetos pueden controlar cómo se cambian atributos o se ejecutan métodos. </a:t>
            </a:r>
          </a:p>
          <a:p>
            <a:pPr eaLnBrk="1" fontAlgn="t" hangingPunct="1">
              <a:lnSpc>
                <a:spcPct val="90000"/>
              </a:lnSpc>
              <a:defRPr/>
            </a:pPr>
            <a:r>
              <a:rPr lang="es-ES" sz="2800" b="1" dirty="0" smtClean="0">
                <a:latin typeface="Verdana" pitchFamily="34" charset="0"/>
              </a:rPr>
              <a:t>OCULTA los detalles de implementación de los objetos dentro de los mismos.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5400" smtClean="0"/>
              <a:t>Herencia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fontAlgn="t" hangingPunct="1">
              <a:lnSpc>
                <a:spcPct val="90000"/>
              </a:lnSpc>
              <a:defRPr/>
            </a:pPr>
            <a:r>
              <a:rPr lang="es-ES" sz="2800" b="1" smtClean="0">
                <a:latin typeface="Verdana" pitchFamily="34" charset="0"/>
              </a:rPr>
              <a:t>Mecanismo que permite especificar nuevas clases basadas en una clase existente (clase Base, por ejemplo Coche). </a:t>
            </a:r>
          </a:p>
          <a:p>
            <a:pPr eaLnBrk="1" fontAlgn="t" hangingPunct="1">
              <a:lnSpc>
                <a:spcPct val="90000"/>
              </a:lnSpc>
              <a:defRPr/>
            </a:pPr>
            <a:r>
              <a:rPr lang="es-ES" sz="2800" b="1" smtClean="0">
                <a:latin typeface="Verdana" pitchFamily="34" charset="0"/>
              </a:rPr>
              <a:t>Las clases derivadas heredan todas las propiedades, métodos que expone la clase base.</a:t>
            </a:r>
          </a:p>
          <a:p>
            <a:pPr eaLnBrk="1" fontAlgn="t" hangingPunct="1">
              <a:lnSpc>
                <a:spcPct val="90000"/>
              </a:lnSpc>
              <a:defRPr/>
            </a:pPr>
            <a:r>
              <a:rPr lang="es-ES" sz="2800" b="1" smtClean="0">
                <a:latin typeface="Verdana" pitchFamily="34" charset="0"/>
              </a:rPr>
              <a:t>Las derivadas (por ejemplo CocheDiesel) pueden personalizarse con propiedades y métodos adicionales. </a:t>
            </a:r>
          </a:p>
          <a:p>
            <a:pPr eaLnBrk="1" fontAlgn="t" hangingPunct="1">
              <a:lnSpc>
                <a:spcPct val="90000"/>
              </a:lnSpc>
              <a:defRPr/>
            </a:pPr>
            <a:r>
              <a:rPr lang="es-ES" sz="2800" b="1" smtClean="0">
                <a:latin typeface="Verdana" pitchFamily="34" charset="0"/>
              </a:rPr>
              <a:t>Fomenta el Reuso de código.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5400" smtClean="0"/>
              <a:t>Polimorfismo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fontAlgn="t" hangingPunct="1">
              <a:lnSpc>
                <a:spcPct val="90000"/>
              </a:lnSpc>
              <a:defRPr/>
            </a:pPr>
            <a:r>
              <a:rPr lang="es-ES" sz="2400" b="1" i="1" smtClean="0">
                <a:latin typeface="Verdana" pitchFamily="34" charset="0"/>
              </a:rPr>
              <a:t>Polimorfismo</a:t>
            </a:r>
            <a:r>
              <a:rPr lang="es-ES" sz="2400" b="1" smtClean="0">
                <a:latin typeface="Verdana" pitchFamily="34" charset="0"/>
              </a:rPr>
              <a:t> significa que múltiples clases se pueden utilizar de forma intercambiable, si bien cada clase implementa las mismas propiedades o los mismos métodos de maneras diferentes. </a:t>
            </a:r>
          </a:p>
          <a:p>
            <a:pPr eaLnBrk="1" fontAlgn="t" hangingPunct="1">
              <a:lnSpc>
                <a:spcPct val="90000"/>
              </a:lnSpc>
              <a:defRPr/>
            </a:pPr>
            <a:r>
              <a:rPr lang="es-ES" sz="2400" b="1" smtClean="0">
                <a:latin typeface="Verdana" pitchFamily="34" charset="0"/>
              </a:rPr>
              <a:t>Por ejemplo, dada una clase base “Coche", el polimorfismo permite definir diferentes métodos “CalcularConsumo" para sus clases derivadas (ej.: CocheNafta, CocheDiesel, Sulky). Y cuando se invoca el método, no interesa qué tipo de coche es.</a:t>
            </a:r>
          </a:p>
          <a:p>
            <a:pPr eaLnBrk="1" fontAlgn="t" hangingPunct="1">
              <a:lnSpc>
                <a:spcPct val="90000"/>
              </a:lnSpc>
              <a:defRPr/>
            </a:pPr>
            <a:r>
              <a:rPr lang="es-ES" sz="2400" b="1" smtClean="0">
                <a:latin typeface="Verdana" pitchFamily="34" charset="0"/>
              </a:rPr>
              <a:t>Está asociado a la herencia o a las interfaces (conceptos que se estudiarán más adelante en la carrera)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¿Qué es un objeto?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Cualquier entidad tangible o visible del problema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		Ej. Círculo, empleado, factura</a:t>
            </a:r>
          </a:p>
          <a:p>
            <a:pPr eaLnBrk="1" hangingPunct="1">
              <a:defRPr/>
            </a:pPr>
            <a:r>
              <a:rPr lang="es-ES" dirty="0" smtClean="0"/>
              <a:t>Cualquier entidad abstracta que tenga una estructura y un comportamiento</a:t>
            </a:r>
          </a:p>
          <a:p>
            <a:pPr lvl="1" eaLnBrk="1" hangingPunct="1">
              <a:defRPr/>
            </a:pPr>
            <a:r>
              <a:rPr lang="es-ES" dirty="0" smtClean="0"/>
              <a:t>Ej.: temperatura, trayectoria, venta</a:t>
            </a:r>
          </a:p>
          <a:p>
            <a:pPr eaLnBrk="1" hangingPunct="1">
              <a:defRPr/>
            </a:pPr>
            <a:r>
              <a:rPr lang="es-ES" dirty="0" smtClean="0"/>
              <a:t>Cualquier entidad receptora de acciones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Los objetos internamente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En un sistema orientado a objetos, “repartir” responsabilidades significa que cada objeto contiene todo el código de lo que sabe hacer, y nada más que ese código. Dentro del código correspondiente al círculo no vamos a encontrar cómo resolver el área de un triángulo, y viceversa.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Estructura de un objeto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1438"/>
            <a:ext cx="8229600" cy="4784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2800" dirty="0" smtClean="0"/>
              <a:t>Los objetos contienen </a:t>
            </a:r>
            <a:r>
              <a:rPr lang="es-ES" sz="2800" b="1" dirty="0" smtClean="0"/>
              <a:t>atributos </a:t>
            </a:r>
            <a:r>
              <a:rPr lang="es-ES" sz="2800" dirty="0" smtClean="0"/>
              <a:t>y </a:t>
            </a:r>
            <a:r>
              <a:rPr lang="es-ES" sz="2800" b="1" dirty="0" smtClean="0"/>
              <a:t>métodos.</a:t>
            </a:r>
          </a:p>
          <a:p>
            <a:pPr eaLnBrk="1" hangingPunct="1">
              <a:defRPr/>
            </a:pPr>
            <a:r>
              <a:rPr lang="es-ES" sz="2800" dirty="0" smtClean="0"/>
              <a:t>Los atributos se utilizan para contener sus datos. (ej.: Radio).</a:t>
            </a:r>
          </a:p>
          <a:p>
            <a:pPr eaLnBrk="1" hangingPunct="1">
              <a:defRPr/>
            </a:pPr>
            <a:r>
              <a:rPr lang="es-ES" sz="2800" dirty="0" smtClean="0"/>
              <a:t>Los métodos definen las operaciones que es capaz de realizar el objeto. </a:t>
            </a:r>
          </a:p>
          <a:p>
            <a:pPr eaLnBrk="1" hangingPunct="1">
              <a:defRPr/>
            </a:pPr>
            <a:r>
              <a:rPr lang="es-ES" sz="2800" dirty="0" smtClean="0"/>
              <a:t>El conjunto de las operaciones </a:t>
            </a:r>
            <a:r>
              <a:rPr lang="es-ES" sz="2800" smtClean="0"/>
              <a:t>(métodos) define </a:t>
            </a:r>
            <a:r>
              <a:rPr lang="es-ES" sz="2800" dirty="0" smtClean="0"/>
              <a:t>su comportamiento.</a:t>
            </a:r>
          </a:p>
          <a:p>
            <a:pPr eaLnBrk="1" hangingPunct="1">
              <a:defRPr/>
            </a:pPr>
            <a:r>
              <a:rPr lang="es-ES" sz="2800" dirty="0" smtClean="0"/>
              <a:t>El conjunto de los atributos define su estructura.</a:t>
            </a:r>
          </a:p>
          <a:p>
            <a:pPr eaLnBrk="1" hangingPunct="1">
              <a:defRPr/>
            </a:pPr>
            <a:r>
              <a:rPr lang="es-ES" sz="2800" dirty="0" smtClean="0"/>
              <a:t>El conjunto de los valores de los atributos</a:t>
            </a:r>
            <a:br>
              <a:rPr lang="es-ES" sz="2800" dirty="0" smtClean="0"/>
            </a:br>
            <a:r>
              <a:rPr lang="es-ES" sz="2800" dirty="0" smtClean="0"/>
              <a:t>define su estado. </a:t>
            </a:r>
          </a:p>
          <a:p>
            <a:pPr eaLnBrk="1" hangingPunct="1"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Características de los objetos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2800" smtClean="0"/>
              <a:t>Los objetos tienen </a:t>
            </a:r>
          </a:p>
          <a:p>
            <a:pPr lvl="1" eaLnBrk="1" hangingPunct="1">
              <a:defRPr/>
            </a:pPr>
            <a:r>
              <a:rPr lang="es-ES" sz="2400" smtClean="0"/>
              <a:t>IDENTIDAD:</a:t>
            </a:r>
          </a:p>
          <a:p>
            <a:pPr lvl="2" eaLnBrk="1" hangingPunct="1">
              <a:defRPr/>
            </a:pPr>
            <a:r>
              <a:rPr lang="es-ES" sz="2000" smtClean="0"/>
              <a:t>Cada objeto es único. Incluso dos objetos con los mismos datos (clonados) son dos objetos diferentes. Aunque generalmente cada objeto es identificable a través de un atributo.</a:t>
            </a:r>
          </a:p>
          <a:p>
            <a:pPr lvl="1" eaLnBrk="1" hangingPunct="1">
              <a:defRPr/>
            </a:pPr>
            <a:r>
              <a:rPr lang="es-ES" sz="2400" smtClean="0"/>
              <a:t>ESTADO</a:t>
            </a:r>
          </a:p>
          <a:p>
            <a:pPr lvl="2" eaLnBrk="1" hangingPunct="1">
              <a:defRPr/>
            </a:pPr>
            <a:r>
              <a:rPr lang="es-ES" sz="2000" smtClean="0"/>
              <a:t>Los atributos de cada objeto en un momento dado tienen un valor determinado, que puede ser modificado durante su ciclo de vida.</a:t>
            </a:r>
          </a:p>
          <a:p>
            <a:pPr lvl="1" eaLnBrk="1" hangingPunct="1">
              <a:defRPr/>
            </a:pPr>
            <a:r>
              <a:rPr lang="es-ES" sz="2400" smtClean="0"/>
              <a:t>COMPORTAMIENTO</a:t>
            </a:r>
          </a:p>
          <a:p>
            <a:pPr lvl="2" eaLnBrk="1" hangingPunct="1">
              <a:defRPr/>
            </a:pPr>
            <a:r>
              <a:rPr lang="es-ES" sz="2000" smtClean="0"/>
              <a:t>El conjunto de operaciones a los que puede responder un objeto determina su comportamiento.</a:t>
            </a:r>
          </a:p>
          <a:p>
            <a:pPr eaLnBrk="1" hangingPunct="1">
              <a:defRPr/>
            </a:pP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Atributos en los lenguajes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Los atributos son las características individuales que diferencian un objeto de otro y determinan su apariencia, estado u otras cualidades</a:t>
            </a:r>
          </a:p>
          <a:p>
            <a:pPr eaLnBrk="1" hangingPunct="1">
              <a:defRPr/>
            </a:pPr>
            <a:r>
              <a:rPr lang="es-ES" smtClean="0"/>
              <a:t>Los atributos permiten almacenar datos, por lo tanto, se implementan como </a:t>
            </a:r>
            <a:r>
              <a:rPr lang="es-ES" b="1" smtClean="0"/>
              <a:t>variables.</a:t>
            </a:r>
            <a:r>
              <a:rPr lang="es-ES" smtClean="0"/>
              <a:t> A estas variables se les denomina </a:t>
            </a:r>
            <a:r>
              <a:rPr lang="es-ES" b="1" smtClean="0"/>
              <a:t>Variables Miembro.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Comportamiento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El comportamiento de los objetos se implementa mediante </a:t>
            </a:r>
            <a:r>
              <a:rPr lang="es-ES" b="1" dirty="0" smtClean="0"/>
              <a:t>funciones miembro</a:t>
            </a:r>
            <a:r>
              <a:rPr lang="es-ES" dirty="0" smtClean="0"/>
              <a:t> o </a:t>
            </a:r>
            <a:r>
              <a:rPr lang="es-ES" b="1" dirty="0" smtClean="0"/>
              <a:t>métodos</a:t>
            </a:r>
            <a:r>
              <a:rPr lang="es-ES" dirty="0" smtClean="0"/>
              <a:t>. </a:t>
            </a:r>
          </a:p>
          <a:p>
            <a:pPr eaLnBrk="1" hangingPunct="1">
              <a:defRPr/>
            </a:pPr>
            <a:r>
              <a:rPr lang="es-ES" dirty="0" smtClean="0"/>
              <a:t>Un método es un conjunto de instrucciones que realizan una determinada tarea y son similares a las funciones de los lenguajes estructurados.</a:t>
            </a:r>
          </a:p>
          <a:p>
            <a:pPr eaLnBrk="1" hangingPunct="1"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Métodos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Cada operación que se desea realizar sobre el objeto, debe estar descrita, codificada, en un método (procedimiento o función).</a:t>
            </a:r>
          </a:p>
          <a:p>
            <a:pPr eaLnBrk="1" hangingPunct="1">
              <a:defRPr/>
            </a:pPr>
            <a:r>
              <a:rPr lang="es-ES" smtClean="0"/>
              <a:t>Por ejemplo, si queremos calcular el área de un Círculo, deberemos tener un método que lo realice: </a:t>
            </a:r>
            <a:r>
              <a:rPr lang="es-ES" i="1" smtClean="0"/>
              <a:t>CalcularArea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Motivación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>
                <a:latin typeface="Arial Unicode MS" pitchFamily="34" charset="-128"/>
              </a:rPr>
              <a:t>Supongamos que deseamos calcular el área y el perímetro de un círculo</a:t>
            </a:r>
          </a:p>
          <a:p>
            <a:pPr eaLnBrk="1" hangingPunct="1">
              <a:defRPr/>
            </a:pPr>
            <a:r>
              <a:rPr lang="es-ES" smtClean="0">
                <a:latin typeface="Arial Unicode MS" pitchFamily="34" charset="-128"/>
              </a:rPr>
              <a:t>¿Qué datos necesitamos?</a:t>
            </a:r>
          </a:p>
          <a:p>
            <a:pPr eaLnBrk="1" hangingPunct="1">
              <a:defRPr/>
            </a:pPr>
            <a:r>
              <a:rPr lang="es-ES" smtClean="0">
                <a:latin typeface="Arial Unicode MS" pitchFamily="34" charset="-128"/>
              </a:rPr>
              <a:t>¿Qué operaciones deseamos realizar sobre ese círculo?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mtClean="0"/>
              <a:t>Agrupar lo común a los objetos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Todos los círculos tienen un radio, y para todo círculo se debe poder calcular su área.</a:t>
            </a:r>
          </a:p>
          <a:p>
            <a:pPr eaLnBrk="1" hangingPunct="1">
              <a:defRPr/>
            </a:pPr>
            <a:r>
              <a:rPr lang="es-ES" dirty="0" smtClean="0"/>
              <a:t>Por lo tanto, comparten características y comportamiento común.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Concepto de clase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35975" cy="19002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2800" smtClean="0"/>
              <a:t>Podemos tener infinitos círculos, pero todos tienen los mismos datos y el mismo comportamiento</a:t>
            </a:r>
          </a:p>
          <a:p>
            <a:pPr eaLnBrk="1" hangingPunct="1">
              <a:defRPr/>
            </a:pPr>
            <a:r>
              <a:rPr lang="es-ES" sz="2800" smtClean="0"/>
              <a:t>¿Sería razonable escribir el código que resuelva el área para cada círculo particular?</a:t>
            </a:r>
          </a:p>
          <a:p>
            <a:pPr eaLnBrk="1" hangingPunct="1">
              <a:defRPr/>
            </a:pPr>
            <a:endParaRPr lang="es-ES" sz="2800" smtClean="0"/>
          </a:p>
        </p:txBody>
      </p:sp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1476375" y="4652963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3492500" y="4437063"/>
            <a:ext cx="2016125" cy="201612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2" name="Oval 7"/>
          <p:cNvSpPr>
            <a:spLocks noChangeArrowheads="1"/>
          </p:cNvSpPr>
          <p:nvPr/>
        </p:nvSpPr>
        <p:spPr bwMode="auto">
          <a:xfrm>
            <a:off x="6372225" y="3933825"/>
            <a:ext cx="1800225" cy="1800225"/>
          </a:xfrm>
          <a:prstGeom prst="ellipse">
            <a:avLst/>
          </a:prstGeom>
          <a:solidFill>
            <a:srgbClr val="C73B0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051050" y="5084763"/>
            <a:ext cx="5048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 flipV="1">
            <a:off x="4427538" y="4652963"/>
            <a:ext cx="7207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>
            <a:off x="7308850" y="4797425"/>
            <a:ext cx="8636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Concepto de clase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Todos los círculos tienen radio, lo que varía es el valor del radio</a:t>
            </a:r>
          </a:p>
          <a:p>
            <a:pPr eaLnBrk="1" hangingPunct="1">
              <a:defRPr/>
            </a:pPr>
            <a:r>
              <a:rPr lang="es-ES" smtClean="0"/>
              <a:t>A todos los círculos se les puede calcular el área, y la forma de calcular el área siempre es la misma. Lo que varía es el valor del área, pues depende de su radio.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smtClean="0"/>
              <a:t>¿Dónde colocar lo común a un conjunto de objetos?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Las características y comportamiento común a un objeto, se codifican en un bloque de código denominado CLASE.</a:t>
            </a:r>
          </a:p>
          <a:p>
            <a:pPr eaLnBrk="1" hangingPunct="1">
              <a:defRPr/>
            </a:pPr>
            <a:r>
              <a:rPr lang="es-ES" dirty="0" smtClean="0"/>
              <a:t>Una clase describe la ESPECIFICACIÓN de todos los objetos con características comunes.</a:t>
            </a:r>
          </a:p>
          <a:p>
            <a:pPr eaLnBrk="1" hangingPunct="1">
              <a:defRPr/>
            </a:pPr>
            <a:r>
              <a:rPr lang="es-ES" dirty="0" smtClean="0"/>
              <a:t>Cada clase usualmente se codifica en un archivo separado.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Clases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Una </a:t>
            </a:r>
            <a:r>
              <a:rPr lang="es-ES" i="1" smtClean="0"/>
              <a:t>clase </a:t>
            </a:r>
            <a:r>
              <a:rPr lang="es-ES" smtClean="0"/>
              <a:t>describe un grupo de objetos con estructura y comportamiento común.</a:t>
            </a:r>
          </a:p>
          <a:p>
            <a:pPr eaLnBrk="1" hangingPunct="1">
              <a:defRPr/>
            </a:pPr>
            <a:r>
              <a:rPr lang="es-ES" smtClean="0"/>
              <a:t>Para describir la estructura utiliza atributos</a:t>
            </a:r>
          </a:p>
          <a:p>
            <a:pPr eaLnBrk="1" hangingPunct="1">
              <a:defRPr/>
            </a:pPr>
            <a:r>
              <a:rPr lang="es-ES" smtClean="0"/>
              <a:t>Para describir su comportamiento utiliza métodos (procedimientos y funciones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smtClean="0"/>
              <a:t>Definir la estructura: ¿qué atributos requiere el objeto?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Debemos realizar una operación mental de abstracción: incluir las características relevantes para resolver el problema, y descartar las no relevantes.</a:t>
            </a:r>
          </a:p>
          <a:p>
            <a:pPr eaLnBrk="1" hangingPunct="1">
              <a:defRPr/>
            </a:pPr>
            <a:r>
              <a:rPr lang="es-ES" dirty="0" smtClean="0"/>
              <a:t>A partir de eso especificamos la clase.</a:t>
            </a:r>
          </a:p>
          <a:p>
            <a:pPr eaLnBrk="1" hangingPunct="1">
              <a:defRPr/>
            </a:pPr>
            <a:r>
              <a:rPr lang="es-ES" dirty="0" smtClean="0"/>
              <a:t>Ejemplo: se nos solicita representar círculos, para los que se pueda calcular el área, el perímetro y desplazarlos en el plano.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Abstracción :seleccionar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¿Qué datos debe poseer nuestro círculo?</a:t>
            </a:r>
          </a:p>
          <a:p>
            <a:pPr eaLnBrk="1" hangingPunct="1">
              <a:defRPr/>
            </a:pPr>
            <a:r>
              <a:rPr lang="es-ES" smtClean="0"/>
              <a:t>¿Es necesario que tenga una propiedad </a:t>
            </a:r>
            <a:r>
              <a:rPr lang="es-ES" i="1" smtClean="0"/>
              <a:t>Color?</a:t>
            </a:r>
          </a:p>
          <a:p>
            <a:pPr eaLnBrk="1" hangingPunct="1">
              <a:defRPr/>
            </a:pPr>
            <a:r>
              <a:rPr lang="es-ES" smtClean="0"/>
              <a:t>Para cada uno de los datos que debamos almacenar, declararemos “variables miembro”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Atributos ¿privados?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Es importante Encapsular los atributos</a:t>
            </a:r>
          </a:p>
          <a:p>
            <a:pPr eaLnBrk="1" hangingPunct="1">
              <a:defRPr/>
            </a:pPr>
            <a:r>
              <a:rPr lang="es-ES" dirty="0" smtClean="0"/>
              <a:t>Eso implica que no deben ser accedidos directamente desde fuera de la clase</a:t>
            </a:r>
          </a:p>
          <a:p>
            <a:pPr eaLnBrk="1" hangingPunct="1">
              <a:defRPr/>
            </a:pPr>
            <a:r>
              <a:rPr lang="es-ES" dirty="0" smtClean="0"/>
              <a:t>Pero sí deben estar disponibles para todos los miembros de la clase</a:t>
            </a:r>
          </a:p>
          <a:p>
            <a:pPr eaLnBrk="1" hangingPunct="1">
              <a:defRPr/>
            </a:pPr>
            <a:r>
              <a:rPr lang="es-ES" dirty="0" smtClean="0"/>
              <a:t>Para lograr eso, se declaran como PRIVADOS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Pensando los Métodos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mtClean="0"/>
              <a:t>Para definir la firma (encabezado) del método, debemos pensar lo siguiente: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mtClean="0"/>
              <a:t>¿Cuenta dentro de la clase con los datos necesarios o requiere información del exterior?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mtClean="0"/>
              <a:t>Si la respuesta es sí, debe recibir parámetros.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mtClean="0"/>
              <a:t>Si le alcanza con los atributos definidos en la clase, no debe recibir parámetros.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ES" smtClean="0"/>
              <a:t>No se declaran parámetros si el método utiliza directamente los atributos o puede obtener los datos necesarios operando internamente con ellos.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mtClean="0"/>
              <a:t>Especificar la clase en un diagrama de clases UML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5257800" cy="5889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200" b="1">
                <a:solidFill>
                  <a:schemeClr val="bg2"/>
                </a:solidFill>
                <a:latin typeface="Garamond" pitchFamily="18" charset="0"/>
              </a:rPr>
              <a:t>Circulo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457200" y="2273300"/>
            <a:ext cx="5257800" cy="1231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200" b="1">
                <a:solidFill>
                  <a:schemeClr val="bg2"/>
                </a:solidFill>
                <a:latin typeface="Garamond" pitchFamily="18" charset="0"/>
              </a:rPr>
              <a:t> -Radio: Double</a:t>
            </a:r>
          </a:p>
          <a:p>
            <a:pPr>
              <a:lnSpc>
                <a:spcPct val="80000"/>
              </a:lnSpc>
            </a:pPr>
            <a:r>
              <a:rPr lang="es-ES" sz="3200" b="1">
                <a:solidFill>
                  <a:schemeClr val="bg2"/>
                </a:solidFill>
                <a:latin typeface="Garamond" pitchFamily="18" charset="0"/>
              </a:rPr>
              <a:t> -X: Double</a:t>
            </a:r>
          </a:p>
          <a:p>
            <a:pPr>
              <a:lnSpc>
                <a:spcPct val="80000"/>
              </a:lnSpc>
            </a:pPr>
            <a:r>
              <a:rPr lang="es-ES" sz="3200" b="1">
                <a:solidFill>
                  <a:schemeClr val="bg2"/>
                </a:solidFill>
                <a:latin typeface="Garamond" pitchFamily="18" charset="0"/>
              </a:rPr>
              <a:t> -Y: Double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57200" y="3505200"/>
            <a:ext cx="5257800" cy="2209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200" b="1">
                <a:solidFill>
                  <a:schemeClr val="bg2"/>
                </a:solidFill>
                <a:latin typeface="Garamond" pitchFamily="18" charset="0"/>
              </a:rPr>
              <a:t> + CalcularArea():Double</a:t>
            </a:r>
          </a:p>
          <a:p>
            <a:pPr>
              <a:lnSpc>
                <a:spcPct val="80000"/>
              </a:lnSpc>
            </a:pPr>
            <a:r>
              <a:rPr lang="es-ES" sz="3200" b="1">
                <a:solidFill>
                  <a:schemeClr val="bg2"/>
                </a:solidFill>
                <a:latin typeface="Garamond" pitchFamily="18" charset="0"/>
              </a:rPr>
              <a:t> + Mover	(DeltaX:Double, </a:t>
            </a:r>
          </a:p>
          <a:p>
            <a:pPr>
              <a:lnSpc>
                <a:spcPct val="80000"/>
              </a:lnSpc>
            </a:pPr>
            <a:r>
              <a:rPr lang="es-ES" sz="3200" b="1">
                <a:solidFill>
                  <a:schemeClr val="bg2"/>
                </a:solidFill>
                <a:latin typeface="Garamond" pitchFamily="18" charset="0"/>
              </a:rPr>
              <a:t>		DeltaY: Double)</a:t>
            </a:r>
          </a:p>
          <a:p>
            <a:pPr>
              <a:lnSpc>
                <a:spcPct val="80000"/>
              </a:lnSpc>
            </a:pPr>
            <a:endParaRPr lang="es-ES" sz="3200" b="1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6400800" y="1752600"/>
            <a:ext cx="2057400" cy="1028700"/>
          </a:xfrm>
          <a:prstGeom prst="borderCallout2">
            <a:avLst>
              <a:gd name="adj1" fmla="val 11111"/>
              <a:gd name="adj2" fmla="val -3704"/>
              <a:gd name="adj3" fmla="val 11111"/>
              <a:gd name="adj4" fmla="val -56792"/>
              <a:gd name="adj5" fmla="val 22222"/>
              <a:gd name="adj6" fmla="val -109875"/>
            </a:avLst>
          </a:prstGeom>
          <a:solidFill>
            <a:schemeClr val="accent1"/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>
                <a:latin typeface="Garamond" pitchFamily="18" charset="0"/>
              </a:rPr>
              <a:t>Sección NOMBRE de la CLASE</a:t>
            </a:r>
          </a:p>
        </p:txBody>
      </p:sp>
      <p:sp>
        <p:nvSpPr>
          <p:cNvPr id="43015" name="AutoShape 9"/>
          <p:cNvSpPr>
            <a:spLocks/>
          </p:cNvSpPr>
          <p:nvPr/>
        </p:nvSpPr>
        <p:spPr bwMode="auto">
          <a:xfrm>
            <a:off x="6096000" y="293370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60417"/>
              <a:gd name="adj5" fmla="val 0"/>
              <a:gd name="adj6" fmla="val -115431"/>
            </a:avLst>
          </a:prstGeom>
          <a:solidFill>
            <a:schemeClr val="accent1"/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>
                <a:latin typeface="Garamond" pitchFamily="18" charset="0"/>
              </a:rPr>
              <a:t>Sección ATRIBUTOS</a:t>
            </a:r>
          </a:p>
        </p:txBody>
      </p:sp>
      <p:sp>
        <p:nvSpPr>
          <p:cNvPr id="43016" name="AutoShape 10"/>
          <p:cNvSpPr>
            <a:spLocks/>
          </p:cNvSpPr>
          <p:nvPr/>
        </p:nvSpPr>
        <p:spPr bwMode="auto">
          <a:xfrm>
            <a:off x="6400800" y="4495800"/>
            <a:ext cx="2057400" cy="914400"/>
          </a:xfrm>
          <a:prstGeom prst="callout1">
            <a:avLst>
              <a:gd name="adj1" fmla="val -8333"/>
              <a:gd name="adj2" fmla="val 94444"/>
              <a:gd name="adj3" fmla="val -8333"/>
              <a:gd name="adj4" fmla="val -49384"/>
            </a:avLst>
          </a:prstGeom>
          <a:solidFill>
            <a:schemeClr val="accent1"/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2000" b="1">
                <a:latin typeface="Garamond" pitchFamily="18" charset="0"/>
              </a:rPr>
              <a:t>Sección 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¿Qué interesa del círculo?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Datos:</a:t>
            </a:r>
          </a:p>
          <a:p>
            <a:pPr lvl="1" eaLnBrk="1" hangingPunct="1">
              <a:defRPr/>
            </a:pPr>
            <a:r>
              <a:rPr lang="es-ES" smtClean="0"/>
              <a:t>Radio</a:t>
            </a:r>
          </a:p>
          <a:p>
            <a:pPr eaLnBrk="1" hangingPunct="1">
              <a:defRPr/>
            </a:pPr>
            <a:r>
              <a:rPr lang="es-ES" smtClean="0"/>
              <a:t>Operaciones:</a:t>
            </a:r>
          </a:p>
          <a:p>
            <a:pPr lvl="1" eaLnBrk="1" hangingPunct="1">
              <a:defRPr/>
            </a:pPr>
            <a:r>
              <a:rPr lang="es-ES" smtClean="0"/>
              <a:t>Calcular área</a:t>
            </a:r>
          </a:p>
          <a:p>
            <a:pPr lvl="2" eaLnBrk="1" hangingPunct="1">
              <a:defRPr/>
            </a:pPr>
            <a:r>
              <a:rPr lang="es-ES" smtClean="0"/>
              <a:t>Conocer la fórmula del área: PI * radio ^ 2</a:t>
            </a:r>
          </a:p>
          <a:p>
            <a:pPr lvl="1" eaLnBrk="1" hangingPunct="1">
              <a:defRPr/>
            </a:pPr>
            <a:r>
              <a:rPr lang="es-ES" smtClean="0"/>
              <a:t>Calcular su perímetro</a:t>
            </a:r>
          </a:p>
          <a:p>
            <a:pPr lvl="2" eaLnBrk="1" hangingPunct="1">
              <a:defRPr/>
            </a:pPr>
            <a:r>
              <a:rPr lang="es-ES" smtClean="0"/>
              <a:t>Conocer la fórmula del perímetro: 2 * PI * radio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Interfaz pública de un objeto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El radio del círculo fue declarado como Privado, por lo que solamente es accesible desde dentro de la clase.</a:t>
            </a:r>
          </a:p>
          <a:p>
            <a:pPr eaLnBrk="1" hangingPunct="1">
              <a:defRPr/>
            </a:pPr>
            <a:r>
              <a:rPr lang="es-ES" dirty="0" smtClean="0"/>
              <a:t>Debemos “publicarlo”, hacerlo público.</a:t>
            </a:r>
          </a:p>
          <a:p>
            <a:pPr eaLnBrk="1" hangingPunct="1">
              <a:defRPr/>
            </a:pPr>
            <a:r>
              <a:rPr lang="es-ES" dirty="0" smtClean="0"/>
              <a:t>Para esto, deberemos proveer a la clase de métodos que permitan acceder a (leer) y/o modificar (escribir) los valores de los atributos.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smtClean="0"/>
              <a:t>Métodos accesores y modificadores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Cada atributo debe (casi siempre) permitir que se conozca su valor (acceder a él) y/o modificar su valor externamente.</a:t>
            </a:r>
          </a:p>
          <a:p>
            <a:pPr eaLnBrk="1" hangingPunct="1">
              <a:defRPr/>
            </a:pPr>
            <a:r>
              <a:rPr lang="es-ES" dirty="0" smtClean="0"/>
              <a:t>Para eso, se proveen dos métodos por cada atributo.</a:t>
            </a:r>
            <a:br>
              <a:rPr lang="es-ES" dirty="0" smtClean="0"/>
            </a:b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Un método </a:t>
            </a:r>
            <a:r>
              <a:rPr lang="es-ES" dirty="0" err="1" smtClean="0"/>
              <a:t>accesor</a:t>
            </a:r>
            <a:r>
              <a:rPr lang="es-ES" dirty="0" smtClean="0"/>
              <a:t> (</a:t>
            </a:r>
            <a:r>
              <a:rPr lang="es-ES" b="1" dirty="0" err="1" smtClean="0"/>
              <a:t>Get</a:t>
            </a:r>
            <a:r>
              <a:rPr lang="es-ES" dirty="0" smtClean="0"/>
              <a:t>)</a:t>
            </a:r>
          </a:p>
          <a:p>
            <a:pPr lvl="1" eaLnBrk="1" hangingPunct="1">
              <a:defRPr/>
            </a:pPr>
            <a:r>
              <a:rPr lang="es-ES" dirty="0" smtClean="0"/>
              <a:t>Un método modificador (</a:t>
            </a:r>
            <a:r>
              <a:rPr lang="es-ES" b="1" dirty="0" smtClean="0"/>
              <a:t>Set</a:t>
            </a:r>
            <a:r>
              <a:rPr lang="es-ES" dirty="0" smtClean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 smtClean="0"/>
              <a:t>¿Porqué acceder a través de métodos?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¿Por qué acceder a través de métodos y no directamente a la variable?</a:t>
            </a:r>
          </a:p>
          <a:p>
            <a:pPr eaLnBrk="1" hangingPunct="1">
              <a:defRPr/>
            </a:pPr>
            <a:r>
              <a:rPr lang="es-ES" dirty="0" smtClean="0"/>
              <a:t>¿Qué ocurriría si deseamos impedir que se le coloque al radio un valor negativo, o que solamente algunos usuarios puedan acceder al valor del radio?</a:t>
            </a:r>
          </a:p>
          <a:p>
            <a:pPr eaLnBrk="1" hangingPunct="1">
              <a:defRPr/>
            </a:pPr>
            <a:r>
              <a:rPr lang="es-ES" dirty="0" smtClean="0"/>
              <a:t>La asignación de variables no permite insertar código para “trancar” operaciones.</a:t>
            </a:r>
          </a:p>
          <a:p>
            <a:pPr eaLnBrk="1" hangingPunct="1"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smtClean="0"/>
              <a:t>¿Cómo utilizar los objetos desde fuera de la clase?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Se debe acceder a los métodos y </a:t>
            </a:r>
            <a:r>
              <a:rPr lang="es-ES" dirty="0" err="1" smtClean="0"/>
              <a:t>accesores</a:t>
            </a:r>
            <a:r>
              <a:rPr lang="es-ES" dirty="0" smtClean="0"/>
              <a:t>/modificadores Públicos del objeto (su interfaz pública).</a:t>
            </a:r>
          </a:p>
          <a:p>
            <a:pPr eaLnBrk="1" hangingPunct="1">
              <a:defRPr/>
            </a:pPr>
            <a:r>
              <a:rPr lang="es-ES" dirty="0" smtClean="0"/>
              <a:t>Para esto se le envía un mensaje al objeto, y el objeto responde ejecutando el código correspondiente al método invocado por el mensaje:</a:t>
            </a:r>
          </a:p>
          <a:p>
            <a:pPr lvl="3" eaLnBrk="1" hangingPunct="1">
              <a:defRPr/>
            </a:pPr>
            <a:r>
              <a:rPr lang="es-ES" sz="4000" b="1" dirty="0" err="1" smtClean="0"/>
              <a:t>Objeto.Mensaje</a:t>
            </a:r>
            <a:r>
              <a:rPr lang="es-ES" sz="3600" b="1" dirty="0" smtClean="0"/>
              <a:t>( )</a:t>
            </a:r>
          </a:p>
          <a:p>
            <a:pPr lvl="3" eaLnBrk="1" hangingPunct="1">
              <a:defRPr/>
            </a:pPr>
            <a:r>
              <a:rPr lang="es-ES" sz="3600" b="1" dirty="0" err="1" smtClean="0"/>
              <a:t>unCirculo.CalcularArea</a:t>
            </a:r>
            <a:r>
              <a:rPr lang="es-ES" sz="3600" b="1" dirty="0" smtClean="0"/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mtClean="0"/>
              <a:t>¿Cómo se utilizan los objetos?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Se crean objetos: instancias de la clase, utilizando el operador New.</a:t>
            </a:r>
          </a:p>
          <a:p>
            <a:pPr eaLnBrk="1" hangingPunct="1">
              <a:defRPr/>
            </a:pPr>
            <a:r>
              <a:rPr lang="es-ES" dirty="0" smtClean="0"/>
              <a:t>Se cargan valores a algunas de sus variables miembro (o a todas) utilizando el Set (modificador) respectivo.</a:t>
            </a:r>
          </a:p>
          <a:p>
            <a:pPr eaLnBrk="1" hangingPunct="1">
              <a:defRPr/>
            </a:pPr>
            <a:r>
              <a:rPr lang="es-ES" dirty="0" smtClean="0"/>
              <a:t>Se les pasan mensajes que los objetos deben responder (invocar sus métodos o sus métodos </a:t>
            </a:r>
            <a:r>
              <a:rPr lang="es-ES" dirty="0" err="1" smtClean="0"/>
              <a:t>accesores</a:t>
            </a:r>
            <a:r>
              <a:rPr lang="es-E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 smtClean="0"/>
              <a:t>Los objetos no son variables “comunes”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dirty="0" smtClean="0"/>
              <a:t>Cuando declaramos un objeto, este no “existe”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dirty="0" smtClean="0"/>
              <a:t>Para que esté realmente cargado en memoria, además de declararlo, debemos “crearlo”. A esto se le llama “</a:t>
            </a:r>
            <a:r>
              <a:rPr lang="es-ES" b="1" dirty="0" smtClean="0"/>
              <a:t>Instanciar</a:t>
            </a:r>
            <a:r>
              <a:rPr lang="es-ES" dirty="0" smtClean="0"/>
              <a:t>” un objeto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dirty="0" smtClean="0"/>
              <a:t>Para esto, se usa el operador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mtClean="0"/>
              <a:t>¿Existen los círculos sin radio?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Parecería ser que la respuesta es NO</a:t>
            </a:r>
          </a:p>
          <a:p>
            <a:pPr eaLnBrk="1" hangingPunct="1">
              <a:defRPr/>
            </a:pPr>
            <a:r>
              <a:rPr lang="es-ES" dirty="0" smtClean="0"/>
              <a:t>¿No sería deseable que un círculo ya tuviera el valor del radio cuando se crea – instancia?</a:t>
            </a:r>
          </a:p>
          <a:p>
            <a:pPr eaLnBrk="1" hangingPunct="1">
              <a:defRPr/>
            </a:pPr>
            <a:r>
              <a:rPr lang="es-ES" dirty="0" smtClean="0"/>
              <a:t>Si para crear el círculo debemos enviarle el mensaje New a su clase ¿no sería conveniente que le indicáramos cuál es el radio del nuevo círculo?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Métodos Constructores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dirty="0" smtClean="0"/>
              <a:t>Son métodos que se escriben en la clase, y que se ejecutan automáticamente cuando se crea el objeto.</a:t>
            </a:r>
          </a:p>
          <a:p>
            <a:pPr eaLnBrk="1" hangingPunct="1">
              <a:defRPr/>
            </a:pPr>
            <a:r>
              <a:rPr lang="es-ES" dirty="0" smtClean="0"/>
              <a:t>Sirven para dejar al objeto en un estado “inicial”, en la jerga de programación “Inicializarlo”.</a:t>
            </a:r>
          </a:p>
          <a:p>
            <a:pPr eaLnBrk="1" hangingPunct="1">
              <a:defRPr/>
            </a:pPr>
            <a:r>
              <a:rPr lang="es-ES" dirty="0" smtClean="0"/>
              <a:t>Pueden o no recibir valores iniciales.</a:t>
            </a:r>
          </a:p>
          <a:p>
            <a:pPr eaLnBrk="1" hangingPunct="1">
              <a:defRPr/>
            </a:pPr>
            <a:r>
              <a:rPr lang="es-ES" dirty="0" smtClean="0"/>
              <a:t>Pueden o no realizar una inicialización explícita de los valores de sus atributos.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Constructor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dirty="0" smtClean="0"/>
              <a:t>El constructor puede no recibir datos iniciales (por ejemplo, porque no se conocen al crear el objeto). Se le llama constructor SIN PARÁMETROS.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Constructor con parámetros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Puede ocurrir que ya conozcamos los valores iniciales por ejemplo porque se ingresaron.</a:t>
            </a:r>
          </a:p>
          <a:p>
            <a:pPr eaLnBrk="1" hangingPunct="1">
              <a:defRPr/>
            </a:pPr>
            <a:r>
              <a:rPr lang="es-ES" dirty="0" smtClean="0"/>
              <a:t>En ese caso, el New contiene parámetros en su declaración, para recibir los valores iniciales.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44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2800" smtClean="0"/>
              <a:t>Cálculo del área en Programación Estructurada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908050"/>
            <a:ext cx="8229600" cy="54340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Archivo modulo.js: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</a:t>
            </a:r>
            <a:r>
              <a:rPr lang="es-ES" sz="2000" dirty="0" err="1" smtClean="0"/>
              <a:t>function</a:t>
            </a:r>
            <a:r>
              <a:rPr lang="es-ES" sz="2000" dirty="0" smtClean="0"/>
              <a:t> inicio()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    </a:t>
            </a:r>
            <a:r>
              <a:rPr lang="es-ES" sz="2000" dirty="0" err="1" smtClean="0"/>
              <a:t>var</a:t>
            </a:r>
            <a:r>
              <a:rPr lang="es-ES" sz="2000" dirty="0" smtClean="0"/>
              <a:t> radio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    </a:t>
            </a:r>
            <a:r>
              <a:rPr lang="es-ES" sz="2000" dirty="0" err="1" smtClean="0"/>
              <a:t>var</a:t>
            </a:r>
            <a:r>
              <a:rPr lang="es-ES" sz="2000" dirty="0" smtClean="0"/>
              <a:t> </a:t>
            </a:r>
            <a:r>
              <a:rPr lang="es-ES" sz="2000" dirty="0" err="1" smtClean="0"/>
              <a:t>areaCirculo</a:t>
            </a:r>
            <a:r>
              <a:rPr lang="es-ES" sz="2000" dirty="0" smtClean="0"/>
              <a:t> = 0;</a:t>
            </a:r>
            <a:br>
              <a:rPr lang="es-ES" sz="2000" dirty="0" smtClean="0"/>
            </a:br>
            <a:r>
              <a:rPr lang="es-ES" sz="2000" dirty="0" smtClean="0"/>
              <a:t>   radio = </a:t>
            </a:r>
            <a:r>
              <a:rPr lang="es-ES" sz="2000" dirty="0" err="1" smtClean="0"/>
              <a:t>parseFloat</a:t>
            </a:r>
            <a:r>
              <a:rPr lang="es-ES" sz="2000" dirty="0" smtClean="0"/>
              <a:t>(</a:t>
            </a:r>
            <a:r>
              <a:rPr lang="es-ES" sz="2000" dirty="0" err="1" smtClean="0"/>
              <a:t>prompt</a:t>
            </a:r>
            <a:r>
              <a:rPr lang="es-ES" sz="2000" dirty="0" smtClean="0"/>
              <a:t>("Ingrese el radio:"));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    </a:t>
            </a:r>
            <a:r>
              <a:rPr lang="es-ES" sz="2000" dirty="0" err="1" smtClean="0"/>
              <a:t>areaCirculo</a:t>
            </a:r>
            <a:r>
              <a:rPr lang="es-ES" sz="2000" dirty="0" smtClean="0"/>
              <a:t> = </a:t>
            </a:r>
            <a:r>
              <a:rPr lang="es-ES" sz="2000" dirty="0" err="1" smtClean="0"/>
              <a:t>CalcularArea</a:t>
            </a:r>
            <a:r>
              <a:rPr lang="es-ES" sz="2000" dirty="0" smtClean="0"/>
              <a:t>(radio);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    </a:t>
            </a:r>
            <a:r>
              <a:rPr lang="es-ES" sz="2000" dirty="0" err="1" smtClean="0"/>
              <a:t>alert</a:t>
            </a:r>
            <a:r>
              <a:rPr lang="es-ES" sz="2000" dirty="0" smtClean="0"/>
              <a:t>(</a:t>
            </a:r>
            <a:r>
              <a:rPr lang="es-ES" sz="2000" dirty="0" err="1" smtClean="0"/>
              <a:t>areaCirculo</a:t>
            </a:r>
            <a:r>
              <a:rPr lang="es-ES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}</a:t>
            </a:r>
            <a:br>
              <a:rPr lang="es-ES" sz="2000" dirty="0" smtClean="0"/>
            </a:br>
            <a:endParaRPr lang="es-E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</a:t>
            </a:r>
            <a:r>
              <a:rPr lang="es-ES" sz="2000" dirty="0" err="1" smtClean="0"/>
              <a:t>function</a:t>
            </a:r>
            <a:r>
              <a:rPr lang="es-ES" sz="2000" dirty="0" smtClean="0"/>
              <a:t> </a:t>
            </a:r>
            <a:r>
              <a:rPr lang="es-ES" sz="2000" dirty="0" err="1" smtClean="0"/>
              <a:t>CalcularArea</a:t>
            </a:r>
            <a:r>
              <a:rPr lang="es-ES" sz="2000" dirty="0" smtClean="0"/>
              <a:t>(</a:t>
            </a:r>
            <a:r>
              <a:rPr lang="es-ES" sz="2000" dirty="0" err="1" smtClean="0"/>
              <a:t>pRadio</a:t>
            </a:r>
            <a:r>
              <a:rPr lang="es-ES" sz="2000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    </a:t>
            </a:r>
            <a:r>
              <a:rPr lang="es-ES" sz="2000" dirty="0" err="1" smtClean="0"/>
              <a:t>if</a:t>
            </a:r>
            <a:r>
              <a:rPr lang="es-ES" sz="2000" dirty="0" smtClean="0"/>
              <a:t> (</a:t>
            </a:r>
            <a:r>
              <a:rPr lang="es-ES" sz="2000" dirty="0" err="1" smtClean="0"/>
              <a:t>pRadio</a:t>
            </a:r>
            <a:r>
              <a:rPr lang="es-ES" sz="2000" dirty="0" smtClean="0"/>
              <a:t> &gt;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      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</a:t>
            </a:r>
            <a:r>
              <a:rPr lang="es-ES" sz="2000" dirty="0" err="1" smtClean="0"/>
              <a:t>pRadio</a:t>
            </a:r>
            <a:r>
              <a:rPr lang="es-ES" sz="2000" dirty="0" smtClean="0"/>
              <a:t> ^ 2 * </a:t>
            </a:r>
            <a:r>
              <a:rPr lang="es-ES" sz="2000" dirty="0" err="1" smtClean="0"/>
              <a:t>Math.PI</a:t>
            </a:r>
            <a:r>
              <a:rPr lang="es-E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    }</a:t>
            </a:r>
            <a:br>
              <a:rPr lang="es-ES" sz="2000" dirty="0" smtClean="0"/>
            </a:br>
            <a:endParaRPr lang="es-E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	   </a:t>
            </a:r>
            <a:r>
              <a:rPr lang="es-ES" sz="2000" dirty="0" err="1" smtClean="0"/>
              <a:t>return</a:t>
            </a:r>
            <a:r>
              <a:rPr lang="es-ES" sz="2000" dirty="0" smtClean="0"/>
              <a:t> 0;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Pueden coexistir varios New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dirty="0" smtClean="0"/>
              <a:t>En una clase pueden coexistir varios New </a:t>
            </a:r>
          </a:p>
          <a:p>
            <a:pPr eaLnBrk="1" hangingPunct="1">
              <a:defRPr/>
            </a:pPr>
            <a:r>
              <a:rPr lang="es-ES" dirty="0" smtClean="0"/>
              <a:t>Deben diferenciarse en la cantidad de parámetros que reciben o en sus tipos</a:t>
            </a:r>
          </a:p>
          <a:p>
            <a:pPr eaLnBrk="1" hangingPunct="1">
              <a:defRPr/>
            </a:pPr>
            <a:r>
              <a:rPr lang="es-ES" dirty="0" smtClean="0"/>
              <a:t>A esto se le denomina “Sobrecarga de métodos”</a:t>
            </a:r>
          </a:p>
          <a:p>
            <a:pPr eaLnBrk="1" hangingPunct="1">
              <a:defRPr/>
            </a:pPr>
            <a:r>
              <a:rPr lang="es-ES" dirty="0" smtClean="0"/>
              <a:t>¿Cómo sabe el compilador cuál utilizar? </a:t>
            </a:r>
          </a:p>
          <a:p>
            <a:pPr lvl="1" eaLnBrk="1" hangingPunct="1">
              <a:defRPr/>
            </a:pPr>
            <a:r>
              <a:rPr lang="es-ES" dirty="0" smtClean="0"/>
              <a:t>Por la lista de parámetros, que debe diferir en número y/o en tipo. (más adelante profundizaremos el tema).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Glosario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000" b="1" smtClean="0"/>
              <a:t>Atributo.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smtClean="0"/>
              <a:t>	Una característica inherente a un objeto. 	Se almacenan en variables de instancia privadas.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1" smtClean="0"/>
              <a:t>Clase.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1800" smtClean="0"/>
              <a:t>	Es un repositorio de código que describe los objetos con características comunes. El molde, el formulario, la plantilla a partir de la cual se pueden crear los objetos, de modo que tengan los mismos atributos y comportamiento. No es más que un conjunto de instrucciones.</a:t>
            </a:r>
            <a:endParaRPr lang="es-ES" sz="1800" b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1" smtClean="0"/>
              <a:t>Constructor.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1800" smtClean="0"/>
              <a:t>	Un método que se ejecuta durante la creación del objeto (New). Se describe en la clase a la que pertenece el objeto, y normalmente sirve para inicializarlo.</a:t>
            </a:r>
            <a:r>
              <a:rPr lang="es-ES" sz="1800" b="1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1" smtClean="0"/>
              <a:t>Método.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1600" smtClean="0"/>
              <a:t>	</a:t>
            </a:r>
            <a:r>
              <a:rPr lang="es-ES" sz="2000" smtClean="0"/>
              <a:t>Un procedimiento (Sub, Function -función) que se usa para resolver una operación específica en la clase o módulo.</a:t>
            </a:r>
            <a:r>
              <a:rPr lang="es-ES" sz="160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1" smtClean="0"/>
              <a:t>Firma de un método.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1800" smtClean="0"/>
              <a:t>	</a:t>
            </a:r>
            <a:r>
              <a:rPr lang="es-ES" sz="2000" smtClean="0"/>
              <a:t>El encabezado de un método, su definición. Queda determinada por el nombre del método y su lista de parámetros.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smtClean="0"/>
              <a:t>	Dos firmas son diferentes si tienen o bien distinto nombre, o distintos parámetros.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Glosario (cont)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62877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z="2000" b="1" smtClean="0"/>
              <a:t>Miembros</a:t>
            </a:r>
            <a:r>
              <a:rPr lang="es-ES" sz="2000" smtClean="0"/>
              <a:t/>
            </a:r>
            <a:br>
              <a:rPr lang="es-ES" sz="2000" smtClean="0"/>
            </a:br>
            <a:r>
              <a:rPr lang="es-ES" sz="2000" smtClean="0"/>
              <a:t>Los miembros de una clase son los métodos, las atributos, propiedades etc. que se han declarado en dicha clase</a:t>
            </a:r>
          </a:p>
          <a:p>
            <a:pPr eaLnBrk="1" hangingPunct="1">
              <a:defRPr/>
            </a:pPr>
            <a:r>
              <a:rPr lang="es-ES" sz="2000" b="1" smtClean="0"/>
              <a:t>Objeto o Instancia</a:t>
            </a:r>
            <a:r>
              <a:rPr lang="es-ES" sz="2000" smtClean="0"/>
              <a:t/>
            </a:r>
            <a:br>
              <a:rPr lang="es-ES" sz="2000" smtClean="0"/>
            </a:br>
            <a:r>
              <a:rPr lang="es-ES" sz="2000" smtClean="0"/>
              <a:t>Para poder usar una clase, hay que crear una instancia de la misma.</a:t>
            </a:r>
            <a:br>
              <a:rPr lang="es-ES" sz="2000" smtClean="0"/>
            </a:br>
            <a:r>
              <a:rPr lang="es-ES" sz="2000" smtClean="0"/>
              <a:t>Debemos declarar una variable y a esa variable asignarle el objeto o clase en cuestión para que podamos usarlo.</a:t>
            </a:r>
            <a:br>
              <a:rPr lang="es-ES" sz="2000" smtClean="0"/>
            </a:br>
            <a:r>
              <a:rPr lang="es-ES" sz="2000" smtClean="0"/>
              <a:t>Es como si tuviésemos que darle vida al objeto para poder usarlo.</a:t>
            </a:r>
            <a:br>
              <a:rPr lang="es-ES" sz="2000" smtClean="0"/>
            </a:br>
            <a:r>
              <a:rPr lang="es-ES" sz="2000" smtClean="0"/>
              <a:t>La instanciación de las clases se hace usando New LaClase.</a:t>
            </a:r>
          </a:p>
          <a:p>
            <a:pPr eaLnBrk="1" hangingPunct="1">
              <a:defRPr/>
            </a:pPr>
            <a:r>
              <a:rPr lang="es-ES" sz="2000" b="1" smtClean="0"/>
              <a:t>Sobrecarga (Overload)</a:t>
            </a:r>
            <a:r>
              <a:rPr lang="es-ES" sz="2000" smtClean="0"/>
              <a:t> </a:t>
            </a:r>
            <a:br>
              <a:rPr lang="es-ES" sz="2000" smtClean="0"/>
            </a:br>
            <a:r>
              <a:rPr lang="es-ES" sz="2000" smtClean="0"/>
              <a:t>Se dice que un método está sobrecargado cuando existen distintas versiones de dicho método en la clase.</a:t>
            </a:r>
            <a:br>
              <a:rPr lang="es-ES" sz="2000" smtClean="0"/>
            </a:br>
            <a:r>
              <a:rPr lang="es-ES" sz="2000" smtClean="0"/>
              <a:t>Por ejemplo métodos con el mismo nombre que reciban parámetros de distintos tipos, o sea, que tengan distintas firmas.</a:t>
            </a:r>
          </a:p>
          <a:p>
            <a:pPr eaLnBrk="1" hangingPunct="1">
              <a:defRPr/>
            </a:pPr>
            <a:endParaRPr lang="es-E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EJERCICIO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AutoNum type="arabicPeriod"/>
              <a:defRPr/>
            </a:pPr>
            <a:r>
              <a:rPr lang="es-ES" sz="2400" dirty="0" smtClean="0"/>
              <a:t>Se desean representar autos. Los autos tienen matrícula (</a:t>
            </a:r>
            <a:r>
              <a:rPr lang="es-ES" sz="2400" dirty="0" err="1" smtClean="0"/>
              <a:t>string</a:t>
            </a:r>
            <a:r>
              <a:rPr lang="es-ES" sz="2400" dirty="0" smtClean="0"/>
              <a:t>), marca y color. La matrícula y la marca se deciden en el momento de crear los autos. El color se puede cambiar (pintar).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dirty="0" smtClean="0"/>
              <a:t>	Especificar la clase auto.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dirty="0" smtClean="0"/>
              <a:t>	Crear dos objetos Auto, un VW de matrícula AZA2991 color rojo, un </a:t>
            </a:r>
            <a:r>
              <a:rPr lang="es-ES" sz="2400" dirty="0" err="1" smtClean="0"/>
              <a:t>Citroen</a:t>
            </a:r>
            <a:r>
              <a:rPr lang="es-ES" sz="2400" dirty="0" smtClean="0"/>
              <a:t> SAS2344 color verde. Pintar de azul el VW.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smtClean="0"/>
              <a:t>Debilidad de la prog. estructurada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45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dirty="0" smtClean="0"/>
              <a:t>Supongamos que ahora también queremos calcular el área de un triángulo</a:t>
            </a:r>
          </a:p>
          <a:p>
            <a:pPr eaLnBrk="1" hangingPunct="1">
              <a:defRPr/>
            </a:pPr>
            <a:r>
              <a:rPr lang="es-ES" dirty="0" smtClean="0"/>
              <a:t>Debemos agregar el código para obtener el área en el módulo, e invocarlo desde el método inicio()</a:t>
            </a:r>
          </a:p>
          <a:p>
            <a:pPr eaLnBrk="1" hangingPunct="1">
              <a:defRPr/>
            </a:pPr>
            <a:r>
              <a:rPr lang="es-ES" dirty="0" smtClean="0"/>
              <a:t>Y ahora el código para calcular el área de un rectángulo</a:t>
            </a:r>
          </a:p>
          <a:p>
            <a:pPr eaLnBrk="1" hangingPunct="1">
              <a:defRPr/>
            </a:pPr>
            <a:r>
              <a:rPr lang="es-ES" dirty="0" smtClean="0"/>
              <a:t>Cada vez el módulo queda más “cargado” de código, más difícil de mantener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smtClean="0"/>
              <a:t>Costo del mantenimiento de los sistemas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DATO: El mantenimiento de los sistemas ocupa el 70% de su ciclo de vida</a:t>
            </a:r>
          </a:p>
          <a:p>
            <a:pPr eaLnBrk="1" hangingPunct="1">
              <a:defRPr/>
            </a:pPr>
            <a:r>
              <a:rPr lang="es-ES" smtClean="0"/>
              <a:t>Esto hace que su costo dependa en gran medida del mantenimiento</a:t>
            </a:r>
          </a:p>
          <a:p>
            <a:pPr eaLnBrk="1" hangingPunct="1">
              <a:defRPr/>
            </a:pPr>
            <a:r>
              <a:rPr lang="es-ES" smtClean="0"/>
              <a:t>¿Cómo hacer para disminuir el mantenimiento?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Programación POO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smtClean="0"/>
              <a:t>Una respuesta es la Programación Orientada a objetos:</a:t>
            </a:r>
          </a:p>
          <a:p>
            <a:pPr lvl="1" eaLnBrk="1" hangingPunct="1">
              <a:defRPr/>
            </a:pPr>
            <a:r>
              <a:rPr lang="es-ES" smtClean="0"/>
              <a:t>ENCAPSULAR en unos artefactos denominados </a:t>
            </a:r>
            <a:r>
              <a:rPr lang="es-ES" b="1" i="1" smtClean="0"/>
              <a:t>Objetos</a:t>
            </a:r>
            <a:r>
              <a:rPr lang="es-ES" smtClean="0"/>
              <a:t> sus características y su comportamiento</a:t>
            </a:r>
          </a:p>
          <a:p>
            <a:pPr lvl="1" eaLnBrk="1" hangingPunct="1">
              <a:defRPr/>
            </a:pPr>
            <a:r>
              <a:rPr lang="es-ES" smtClean="0"/>
              <a:t>Cada objeto “sabe resolver” solamente lo que le corresponde, y todo lo que le corresponde.</a:t>
            </a:r>
          </a:p>
          <a:p>
            <a:pPr lvl="1" eaLnBrk="1" hangingPunct="1">
              <a:defRPr/>
            </a:pPr>
            <a:r>
              <a:rPr lang="es-ES" smtClean="0"/>
              <a:t>Cuando se necesita “algo” del objeto, se le envía una solicitud para que lo resuelva. Se le envía un MENSAJE.</a:t>
            </a:r>
          </a:p>
          <a:p>
            <a:pPr lvl="1" eaLnBrk="1" hangingPunct="1">
              <a:defRPr/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Repartir responsabilidades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mtClean="0"/>
              <a:t>De este modo se “comparten” responsabilidades, en forma similar a como se comparten las responsabilidades en una empresa:</a:t>
            </a:r>
          </a:p>
          <a:p>
            <a:pPr lvl="1" eaLnBrk="1" hangingPunct="1">
              <a:defRPr/>
            </a:pPr>
            <a:r>
              <a:rPr lang="es-ES" smtClean="0"/>
              <a:t>Por ej. , en un taller mecánico ¿le pedirían al contador que arregle el motor de su auto? ¿o al mecánico que presente el balance de la empresa?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5074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smtClean="0"/>
              <a:t>¿Qué debe manejar un lenguaje POO?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2420938"/>
            <a:ext cx="8229600" cy="2116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ES" dirty="0" smtClean="0"/>
              <a:t>Encapsulamiento</a:t>
            </a:r>
          </a:p>
          <a:p>
            <a:pPr eaLnBrk="1" hangingPunct="1">
              <a:defRPr/>
            </a:pPr>
            <a:r>
              <a:rPr lang="es-ES" dirty="0" smtClean="0"/>
              <a:t>Herencia</a:t>
            </a:r>
          </a:p>
          <a:p>
            <a:pPr eaLnBrk="1" hangingPunct="1">
              <a:defRPr/>
            </a:pPr>
            <a:r>
              <a:rPr lang="es-ES" dirty="0" smtClean="0"/>
              <a:t>Polimorfismo</a:t>
            </a:r>
          </a:p>
          <a:p>
            <a:pPr eaLnBrk="1" hangingPunct="1">
              <a:defRPr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1209</TotalTime>
  <Words>1994</Words>
  <Application>Microsoft Office PowerPoint</Application>
  <PresentationFormat>Presentación en pantalla (4:3)</PresentationFormat>
  <Paragraphs>212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Arial</vt:lpstr>
      <vt:lpstr>Wingdings</vt:lpstr>
      <vt:lpstr>Calibri</vt:lpstr>
      <vt:lpstr>Arial Unicode MS</vt:lpstr>
      <vt:lpstr>Verdana</vt:lpstr>
      <vt:lpstr>Garamond</vt:lpstr>
      <vt:lpstr>Origen</vt:lpstr>
      <vt:lpstr>Programación orientada a objetos </vt:lpstr>
      <vt:lpstr>Motivación</vt:lpstr>
      <vt:lpstr>¿Qué interesa del círculo?</vt:lpstr>
      <vt:lpstr>Cálculo del área en Programación Estructurada</vt:lpstr>
      <vt:lpstr>Debilidad de la prog. estructurada</vt:lpstr>
      <vt:lpstr>Costo del mantenimiento de los sistemas</vt:lpstr>
      <vt:lpstr>Programación POO</vt:lpstr>
      <vt:lpstr>Repartir responsabilidades</vt:lpstr>
      <vt:lpstr>¿Qué debe manejar un lenguaje POO?</vt:lpstr>
      <vt:lpstr>Encapsulamiento</vt:lpstr>
      <vt:lpstr>Herencia</vt:lpstr>
      <vt:lpstr>Polimorfismo</vt:lpstr>
      <vt:lpstr>¿Qué es un objeto?</vt:lpstr>
      <vt:lpstr>Los objetos internamente</vt:lpstr>
      <vt:lpstr>Estructura de un objeto</vt:lpstr>
      <vt:lpstr>Características de los objetos</vt:lpstr>
      <vt:lpstr>Atributos en los lenguajes</vt:lpstr>
      <vt:lpstr>Comportamiento</vt:lpstr>
      <vt:lpstr>Métodos</vt:lpstr>
      <vt:lpstr>Agrupar lo común a los objetos</vt:lpstr>
      <vt:lpstr>Concepto de clase</vt:lpstr>
      <vt:lpstr>Concepto de clase</vt:lpstr>
      <vt:lpstr>¿Dónde colocar lo común a un conjunto de objetos?</vt:lpstr>
      <vt:lpstr>Clases</vt:lpstr>
      <vt:lpstr>Definir la estructura: ¿qué atributos requiere el objeto?</vt:lpstr>
      <vt:lpstr>Abstracción :seleccionar </vt:lpstr>
      <vt:lpstr>Atributos ¿privados?</vt:lpstr>
      <vt:lpstr>Pensando los Métodos</vt:lpstr>
      <vt:lpstr>Especificar la clase en un diagrama de clases UML</vt:lpstr>
      <vt:lpstr>Interfaz pública de un objeto</vt:lpstr>
      <vt:lpstr>Métodos accesores y modificadores</vt:lpstr>
      <vt:lpstr>¿Porqué acceder a través de métodos?</vt:lpstr>
      <vt:lpstr>¿Cómo utilizar los objetos desde fuera de la clase?</vt:lpstr>
      <vt:lpstr>¿Cómo se utilizan los objetos?</vt:lpstr>
      <vt:lpstr>Los objetos no son variables “comunes”</vt:lpstr>
      <vt:lpstr>¿Existen los círculos sin radio?</vt:lpstr>
      <vt:lpstr>Métodos Constructores</vt:lpstr>
      <vt:lpstr>Constructor</vt:lpstr>
      <vt:lpstr>Constructor con parámetros</vt:lpstr>
      <vt:lpstr>Pueden coexistir varios New</vt:lpstr>
      <vt:lpstr>Glosario</vt:lpstr>
      <vt:lpstr>Glosario (cont)</vt:lpstr>
      <vt:lpstr>EJERCICIO</vt:lpstr>
    </vt:vector>
  </TitlesOfParts>
  <Company>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con VB.NET</dc:title>
  <dc:creator>Adrix</dc:creator>
  <cp:lastModifiedBy>Adriana</cp:lastModifiedBy>
  <cp:revision>78</cp:revision>
  <dcterms:created xsi:type="dcterms:W3CDTF">2006-05-27T14:51:38Z</dcterms:created>
  <dcterms:modified xsi:type="dcterms:W3CDTF">2015-08-23T21:38:30Z</dcterms:modified>
</cp:coreProperties>
</file>