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6" r:id="rId11"/>
    <p:sldId id="277" r:id="rId12"/>
    <p:sldId id="278" r:id="rId13"/>
    <p:sldId id="279" r:id="rId14"/>
    <p:sldId id="280" r:id="rId15"/>
    <p:sldId id="281" r:id="rId16"/>
    <p:sldId id="265" r:id="rId17"/>
    <p:sldId id="266" r:id="rId18"/>
    <p:sldId id="291" r:id="rId19"/>
    <p:sldId id="295" r:id="rId20"/>
    <p:sldId id="294" r:id="rId21"/>
    <p:sldId id="292" r:id="rId22"/>
    <p:sldId id="293" r:id="rId23"/>
    <p:sldId id="267" r:id="rId24"/>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1pPr>
    <a:lvl2pPr marL="742950" indent="-28575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s-ES"/>
          </a:p>
        </p:txBody>
      </p:sp>
      <p:sp>
        <p:nvSpPr>
          <p:cNvPr id="3074" name="Rectangle 2"/>
          <p:cNvSpPr>
            <a:spLocks noGrp="1" noChangeArrowheads="1"/>
          </p:cNvSpPr>
          <p:nvPr>
            <p:ph type="sldImg"/>
          </p:nvPr>
        </p:nvSpPr>
        <p:spPr bwMode="auto">
          <a:xfrm>
            <a:off x="-11798300" y="-11796713"/>
            <a:ext cx="11796712" cy="12490451"/>
          </a:xfrm>
          <a:prstGeom prst="rect">
            <a:avLst/>
          </a:prstGeom>
          <a:noFill/>
          <a:ln w="9525">
            <a:noFill/>
            <a:round/>
            <a:headEnd/>
            <a:tailEnd/>
          </a:ln>
          <a:effectLst/>
        </p:spPr>
      </p:sp>
      <p:sp>
        <p:nvSpPr>
          <p:cNvPr id="3075" name="Rectangle 3"/>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UY"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es-ES"/>
          </a:p>
        </p:txBody>
      </p:sp>
      <p:sp>
        <p:nvSpPr>
          <p:cNvPr id="13314" name="Rectangle 2"/>
          <p:cNvSpPr txBox="1">
            <a:spLocks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s-U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es-ES"/>
          </a:p>
        </p:txBody>
      </p:sp>
      <p:sp>
        <p:nvSpPr>
          <p:cNvPr id="14338" name="Rectangle 2"/>
          <p:cNvSpPr txBox="1">
            <a:spLocks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s-U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es-ES"/>
          </a:p>
        </p:txBody>
      </p:sp>
      <p:sp>
        <p:nvSpPr>
          <p:cNvPr id="23555" name="Rectangle 3"/>
          <p:cNvSpPr txBox="1">
            <a:spLocks noChangeArrowheads="1"/>
          </p:cNvSpPr>
          <p:nvPr>
            <p:ph type="body"/>
          </p:nvPr>
        </p:nvSpPr>
        <p:spPr>
          <a:xfrm>
            <a:off x="685800" y="4343400"/>
            <a:ext cx="5484813" cy="4114800"/>
          </a:xfrm>
          <a:noFill/>
          <a:ln/>
        </p:spPr>
        <p:txBody>
          <a:bodyPr wrap="none" anchor="ctr"/>
          <a:lstStyle/>
          <a:p>
            <a:endParaRPr lang="es-UY"/>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04800" y="4038600"/>
            <a:ext cx="7924800" cy="947738"/>
          </a:xfrm>
        </p:spPr>
        <p:txBody>
          <a:bodyPr/>
          <a:lstStyle>
            <a:lvl1pPr>
              <a:defRPr/>
            </a:lvl1pPr>
          </a:lstStyle>
          <a:p>
            <a:r>
              <a:rPr lang="es-ES"/>
              <a:t>Haga clic para modificar el estilo de título del patrón</a:t>
            </a:r>
          </a:p>
        </p:txBody>
      </p:sp>
      <p:sp>
        <p:nvSpPr>
          <p:cNvPr id="27651" name="Rectangle 3"/>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es-ES"/>
              <a:t>Haga clic para modificar el estilo de subtítulo del patrón</a:t>
            </a:r>
          </a:p>
        </p:txBody>
      </p:sp>
      <p:sp>
        <p:nvSpPr>
          <p:cNvPr id="27652" name="Rectangle 4"/>
          <p:cNvSpPr>
            <a:spLocks noGrp="1" noChangeArrowheads="1"/>
          </p:cNvSpPr>
          <p:nvPr>
            <p:ph type="dt" sz="quarter" idx="2"/>
          </p:nvPr>
        </p:nvSpPr>
        <p:spPr/>
        <p:txBody>
          <a:bodyPr/>
          <a:lstStyle>
            <a:lvl1pPr>
              <a:defRPr/>
            </a:lvl1pPr>
          </a:lstStyle>
          <a:p>
            <a:endParaRPr lang="es-ES"/>
          </a:p>
        </p:txBody>
      </p:sp>
      <p:sp>
        <p:nvSpPr>
          <p:cNvPr id="27653" name="Rectangle 5"/>
          <p:cNvSpPr>
            <a:spLocks noGrp="1" noChangeArrowheads="1"/>
          </p:cNvSpPr>
          <p:nvPr>
            <p:ph type="ftr" sz="quarter" idx="3"/>
          </p:nvPr>
        </p:nvSpPr>
        <p:spPr/>
        <p:txBody>
          <a:bodyPr/>
          <a:lstStyle>
            <a:lvl1pPr>
              <a:defRPr/>
            </a:lvl1pPr>
          </a:lstStyle>
          <a:p>
            <a:endParaRPr lang="es-ES"/>
          </a:p>
        </p:txBody>
      </p:sp>
      <p:sp>
        <p:nvSpPr>
          <p:cNvPr id="27654" name="Rectangle 6"/>
          <p:cNvSpPr>
            <a:spLocks noGrp="1" noChangeArrowheads="1"/>
          </p:cNvSpPr>
          <p:nvPr>
            <p:ph type="sldNum" sz="quarter" idx="4"/>
          </p:nvPr>
        </p:nvSpPr>
        <p:spPr/>
        <p:txBody>
          <a:bodyPr/>
          <a:lstStyle>
            <a:lvl1pPr>
              <a:defRPr/>
            </a:lvl1pPr>
          </a:lstStyle>
          <a:p>
            <a:fld id="{750E4DAE-BDC1-43A4-9508-31090EDFB85E}"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E39F4C8-23DC-49D5-A788-CB7404E506D9}"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67550" y="76200"/>
            <a:ext cx="1847850" cy="64770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524000" y="76200"/>
            <a:ext cx="5391150" cy="6477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9709E46-4E87-4AFE-979E-A6A1F5B0D1DB}"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7CB1098-3B4D-479D-A5E4-0DC660CBB76A}"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175FB66-3463-4BB3-910F-85CF7899F618}"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DF623C25-13E9-4CB6-B6D4-56B43F696C78}"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C9CA2056-E6F4-4ED3-8B5A-4AE3A4C951AD}"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5A80625A-0B39-4C05-B44C-EA2518779A81}"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C816039A-C1D3-4FF9-B632-BEEEF4C67399}"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F4025348-C1A8-4E2F-A638-90397B21B7CA}"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FF378F2-00F1-49EC-A419-2B7B4AADD4DE}"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a:t>
            </a:r>
          </a:p>
        </p:txBody>
      </p:sp>
      <p:sp>
        <p:nvSpPr>
          <p:cNvPr id="26627" name="Rectangle 3"/>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los estilos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266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SzTx/>
              <a:buFontTx/>
              <a:buNone/>
              <a:defRPr sz="1400">
                <a:solidFill>
                  <a:schemeClr val="tx1"/>
                </a:solidFill>
                <a:latin typeface="Times New Roman" pitchFamily="18" charset="0"/>
              </a:defRPr>
            </a:lvl1pPr>
          </a:lstStyle>
          <a:p>
            <a:endParaRPr lang="es-ES"/>
          </a:p>
        </p:txBody>
      </p:sp>
      <p:sp>
        <p:nvSpPr>
          <p:cNvPr id="266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SzTx/>
              <a:buFontTx/>
              <a:buNone/>
              <a:defRPr sz="1400">
                <a:solidFill>
                  <a:schemeClr val="tx1"/>
                </a:solidFill>
                <a:latin typeface="Times New Roman" pitchFamily="18" charset="0"/>
              </a:defRPr>
            </a:lvl1pPr>
          </a:lstStyle>
          <a:p>
            <a:endParaRPr lang="es-ES"/>
          </a:p>
        </p:txBody>
      </p:sp>
      <p:sp>
        <p:nvSpPr>
          <p:cNvPr id="266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SzTx/>
              <a:buFontTx/>
              <a:buNone/>
              <a:defRPr sz="1400">
                <a:solidFill>
                  <a:schemeClr val="tx1"/>
                </a:solidFill>
                <a:latin typeface="Times New Roman" pitchFamily="18" charset="0"/>
              </a:defRPr>
            </a:lvl1pPr>
          </a:lstStyle>
          <a:p>
            <a:fld id="{545B6CE7-DB2E-463C-BCC7-21C5C3C16CDB}"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pitchFamily="34" charset="0"/>
        </a:defRPr>
      </a:lvl2pPr>
      <a:lvl3pPr algn="l" rtl="0" eaLnBrk="0" fontAlgn="base" hangingPunct="0">
        <a:spcBef>
          <a:spcPct val="0"/>
        </a:spcBef>
        <a:spcAft>
          <a:spcPct val="0"/>
        </a:spcAft>
        <a:defRPr kumimoji="1" sz="4400">
          <a:solidFill>
            <a:schemeClr val="tx1"/>
          </a:solidFill>
          <a:latin typeface="Tahoma" pitchFamily="34" charset="0"/>
        </a:defRPr>
      </a:lvl3pPr>
      <a:lvl4pPr algn="l" rtl="0" eaLnBrk="0" fontAlgn="base" hangingPunct="0">
        <a:spcBef>
          <a:spcPct val="0"/>
        </a:spcBef>
        <a:spcAft>
          <a:spcPct val="0"/>
        </a:spcAft>
        <a:defRPr kumimoji="1" sz="4400">
          <a:solidFill>
            <a:schemeClr val="tx1"/>
          </a:solidFill>
          <a:latin typeface="Tahoma" pitchFamily="34" charset="0"/>
        </a:defRPr>
      </a:lvl4pPr>
      <a:lvl5pPr algn="l" rtl="0" eaLnBrk="0" fontAlgn="base" hangingPunct="0">
        <a:spcBef>
          <a:spcPct val="0"/>
        </a:spcBef>
        <a:spcAft>
          <a:spcPct val="0"/>
        </a:spcAft>
        <a:defRPr kumimoji="1" sz="4400">
          <a:solidFill>
            <a:schemeClr val="tx1"/>
          </a:solidFill>
          <a:latin typeface="Tahoma" pitchFamily="34" charset="0"/>
        </a:defRPr>
      </a:lvl5pPr>
      <a:lvl6pPr marL="457200" algn="l" rtl="0" eaLnBrk="0" fontAlgn="base" hangingPunct="0">
        <a:spcBef>
          <a:spcPct val="0"/>
        </a:spcBef>
        <a:spcAft>
          <a:spcPct val="0"/>
        </a:spcAft>
        <a:defRPr kumimoji="1" sz="4400">
          <a:solidFill>
            <a:schemeClr val="tx1"/>
          </a:solidFill>
          <a:latin typeface="Tahoma" pitchFamily="34" charset="0"/>
        </a:defRPr>
      </a:lvl6pPr>
      <a:lvl7pPr marL="914400" algn="l" rtl="0" eaLnBrk="0" fontAlgn="base" hangingPunct="0">
        <a:spcBef>
          <a:spcPct val="0"/>
        </a:spcBef>
        <a:spcAft>
          <a:spcPct val="0"/>
        </a:spcAft>
        <a:defRPr kumimoji="1" sz="4400">
          <a:solidFill>
            <a:schemeClr val="tx1"/>
          </a:solidFill>
          <a:latin typeface="Tahoma" pitchFamily="34" charset="0"/>
        </a:defRPr>
      </a:lvl7pPr>
      <a:lvl8pPr marL="1371600" algn="l" rtl="0" eaLnBrk="0" fontAlgn="base" hangingPunct="0">
        <a:spcBef>
          <a:spcPct val="0"/>
        </a:spcBef>
        <a:spcAft>
          <a:spcPct val="0"/>
        </a:spcAft>
        <a:defRPr kumimoji="1" sz="4400">
          <a:solidFill>
            <a:schemeClr val="tx1"/>
          </a:solidFill>
          <a:latin typeface="Tahoma" pitchFamily="34" charset="0"/>
        </a:defRPr>
      </a:lvl8pPr>
      <a:lvl9pPr marL="1828800" algn="l" rtl="0" eaLnBrk="0" fontAlgn="base" hangingPunct="0">
        <a:spcBef>
          <a:spcPct val="0"/>
        </a:spcBef>
        <a:spcAft>
          <a:spcPct val="0"/>
        </a:spcAft>
        <a:defRPr kumimoji="1" sz="4400">
          <a:solidFill>
            <a:schemeClr val="tx1"/>
          </a:solidFill>
          <a:latin typeface="Tahoma" pitchFamily="34"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4925" y="4005263"/>
            <a:ext cx="7467600" cy="914400"/>
          </a:xfrm>
          <a:ln/>
        </p:spPr>
        <p:txBody>
          <a:bodyPr lIns="90000" tIns="46800" rIns="90000" bIns="46800" anchor="b"/>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PROGRAMACION 3</a:t>
            </a:r>
          </a:p>
        </p:txBody>
      </p:sp>
      <p:sp>
        <p:nvSpPr>
          <p:cNvPr id="4098" name="Rectangle 2"/>
          <p:cNvSpPr>
            <a:spLocks noGrp="1" noChangeArrowheads="1"/>
          </p:cNvSpPr>
          <p:nvPr>
            <p:ph type="subTitle" idx="1"/>
          </p:nvPr>
        </p:nvSpPr>
        <p:spPr>
          <a:xfrm>
            <a:off x="34925" y="5084763"/>
            <a:ext cx="6400800" cy="749300"/>
          </a:xfrm>
          <a:ln/>
        </p:spPr>
        <p:txBody>
          <a:bodyPr lIns="90000" tIns="46800" rIns="90000" bIns="46800"/>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Stored Procedures y Triggers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47107" name="Rectangle 3"/>
          <p:cNvSpPr>
            <a:spLocks noGrp="1" noChangeArrowheads="1"/>
          </p:cNvSpPr>
          <p:nvPr>
            <p:ph type="body" idx="1"/>
          </p:nvPr>
        </p:nvSpPr>
        <p:spPr/>
        <p:txBody>
          <a:bodyPr/>
          <a:lstStyle/>
          <a:p>
            <a:r>
              <a:rPr lang="es-UY" sz="2800"/>
              <a:t>Centralización de la definición:</a:t>
            </a:r>
          </a:p>
          <a:p>
            <a:pPr lvl="1"/>
            <a:r>
              <a:rPr lang="es-UY" sz="2400"/>
              <a:t>Al formar parte de la base de datos los procedimientos almacenados están en un lugar centralizado y pueden ser ejecutados por cualquier aplicación que tenga acceso a la misma. </a:t>
            </a:r>
          </a:p>
          <a:p>
            <a:pPr lvl="1"/>
            <a:endParaRPr lang="es-UY" sz="2400"/>
          </a:p>
          <a:p>
            <a:pPr lvl="1"/>
            <a:r>
              <a:rPr lang="es-UY" sz="2400"/>
              <a:t>Si un determinado proceso es programado en una aplicación, es posible que no esté disponible en todos los lugares que se lo necesite. Los procedimientos almacenados están siempre disponibles.</a:t>
            </a:r>
          </a:p>
          <a:p>
            <a:endParaRPr lang="es-UY" sz="2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48131" name="Rectangle 3"/>
          <p:cNvSpPr>
            <a:spLocks noGrp="1" noChangeArrowheads="1"/>
          </p:cNvSpPr>
          <p:nvPr>
            <p:ph type="body" idx="1"/>
          </p:nvPr>
        </p:nvSpPr>
        <p:spPr/>
        <p:txBody>
          <a:bodyPr/>
          <a:lstStyle/>
          <a:p>
            <a:r>
              <a:rPr lang="es-UY" sz="2800"/>
              <a:t>Reducción del tráfico de red:</a:t>
            </a:r>
          </a:p>
          <a:p>
            <a:pPr lvl="1"/>
            <a:r>
              <a:rPr lang="es-UY" sz="2400"/>
              <a:t>Una sentencia formada por decenas, cientos o incluso miles de líneas de código SQL puede escribirse como un procedimiento almacenado en el servidor y ejecutarse simplemente mediante el nombre de dicho procedimiento, en lugar de enviar todas las líneas de código por la red desde el cliente hasta el servidor.</a:t>
            </a:r>
          </a:p>
          <a:p>
            <a:pPr lvl="1"/>
            <a:endParaRPr lang="es-UY" sz="2400"/>
          </a:p>
          <a:p>
            <a:pPr lvl="1"/>
            <a:r>
              <a:rPr lang="es-UY" sz="2400"/>
              <a:t>Esta reducción del tráfico de red será especialmente significativa en redes no muy veloces.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49155" name="Rectangle 3"/>
          <p:cNvSpPr>
            <a:spLocks noGrp="1" noChangeArrowheads="1"/>
          </p:cNvSpPr>
          <p:nvPr>
            <p:ph type="body" idx="1"/>
          </p:nvPr>
        </p:nvSpPr>
        <p:spPr/>
        <p:txBody>
          <a:bodyPr/>
          <a:lstStyle/>
          <a:p>
            <a:r>
              <a:rPr lang="es-UY"/>
              <a:t>Encapsulamiento: </a:t>
            </a:r>
          </a:p>
          <a:p>
            <a:pPr lvl="1"/>
            <a:r>
              <a:rPr lang="es-UY"/>
              <a:t>Los procedimientos almacenados encapsulan gran parte de la lógica del negocio a las aplicaciones que los utilizan. </a:t>
            </a:r>
          </a:p>
          <a:p>
            <a:pPr lvl="1"/>
            <a:endParaRPr lang="es-UY"/>
          </a:p>
          <a:p>
            <a:pPr lvl="1"/>
            <a:r>
              <a:rPr lang="es-UY"/>
              <a:t>Por ejemplo, una aplicación puede llamar al procedimiento almacenado sin conocer cómo funciona internamente este proceso.</a:t>
            </a:r>
          </a:p>
          <a:p>
            <a:endParaRPr lang="es-UY"/>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50179" name="Rectangle 3"/>
          <p:cNvSpPr>
            <a:spLocks noGrp="1" noChangeArrowheads="1"/>
          </p:cNvSpPr>
          <p:nvPr>
            <p:ph type="body" idx="1"/>
          </p:nvPr>
        </p:nvSpPr>
        <p:spPr>
          <a:xfrm>
            <a:off x="1524000" y="1268413"/>
            <a:ext cx="7620000" cy="5257800"/>
          </a:xfrm>
        </p:spPr>
        <p:txBody>
          <a:bodyPr/>
          <a:lstStyle/>
          <a:p>
            <a:pPr>
              <a:lnSpc>
                <a:spcPct val="80000"/>
              </a:lnSpc>
            </a:pPr>
            <a:r>
              <a:rPr lang="es-UY" sz="2800"/>
              <a:t>Ejecución centralizada en el Servidor: </a:t>
            </a:r>
          </a:p>
          <a:p>
            <a:pPr>
              <a:lnSpc>
                <a:spcPct val="80000"/>
              </a:lnSpc>
            </a:pPr>
            <a:endParaRPr lang="es-UY" sz="2000"/>
          </a:p>
          <a:p>
            <a:pPr lvl="1">
              <a:lnSpc>
                <a:spcPct val="80000"/>
              </a:lnSpc>
            </a:pPr>
            <a:r>
              <a:rPr lang="es-UY" sz="2400"/>
              <a:t>Esta ejecución puede verse como una ventaja o desventaja dependiendo de los recursos con los que se cuenta. </a:t>
            </a:r>
          </a:p>
          <a:p>
            <a:pPr lvl="1">
              <a:lnSpc>
                <a:spcPct val="80000"/>
              </a:lnSpc>
            </a:pPr>
            <a:endParaRPr lang="es-UY" sz="1800"/>
          </a:p>
          <a:p>
            <a:pPr lvl="1">
              <a:lnSpc>
                <a:spcPct val="80000"/>
              </a:lnSpc>
            </a:pPr>
            <a:r>
              <a:rPr lang="es-UY" sz="2400"/>
              <a:t>Ventaja: el procedimiento almacenado corre directamente bajo el control del motor de bases de datos, generalmente en un servidor separado aumentando con ello, generalmente, la rapidez del procesamiento del requerimiento. </a:t>
            </a:r>
          </a:p>
          <a:p>
            <a:pPr lvl="1">
              <a:lnSpc>
                <a:spcPct val="80000"/>
              </a:lnSpc>
            </a:pPr>
            <a:endParaRPr lang="es-UY" sz="1800"/>
          </a:p>
          <a:p>
            <a:pPr lvl="1">
              <a:lnSpc>
                <a:spcPct val="80000"/>
              </a:lnSpc>
            </a:pPr>
            <a:r>
              <a:rPr lang="es-UY" sz="2400"/>
              <a:t>Desventaja: hay que tener en cuenta que la innecesaria o excesiva declaración de procedimientos de ejecución en el gestor de bases de datos puede ser perjudicial, en general, para el rendimiento del servidor.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51203" name="Rectangle 3"/>
          <p:cNvSpPr>
            <a:spLocks noGrp="1" noChangeArrowheads="1"/>
          </p:cNvSpPr>
          <p:nvPr>
            <p:ph type="body" idx="1"/>
          </p:nvPr>
        </p:nvSpPr>
        <p:spPr/>
        <p:txBody>
          <a:bodyPr/>
          <a:lstStyle/>
          <a:p>
            <a:r>
              <a:rPr lang="es-UY"/>
              <a:t>Reducción de la escalabilidad: </a:t>
            </a:r>
          </a:p>
          <a:p>
            <a:pPr lvl="1"/>
            <a:r>
              <a:rPr lang="es-UY"/>
              <a:t>Los procedimientos almacenados nos esclavizan al motor de base de datos. </a:t>
            </a:r>
          </a:p>
          <a:p>
            <a:pPr lvl="1"/>
            <a:r>
              <a:rPr lang="es-UY"/>
              <a:t>Para migrar de un gestor de base de datos con muchos procedimientos almacenados a otro, se deberá reescribir casi la totalidad de los mismos. </a:t>
            </a:r>
          </a:p>
          <a:p>
            <a:pPr lvl="1"/>
            <a:r>
              <a:rPr lang="es-UY"/>
              <a:t>Esto se debe, principalmente, a que los lenguajes de procedimientos almacenados de distintos fabricantes no son compatibles entre sí.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ES" sz="2800"/>
              <a:t>Stored Procedures</a:t>
            </a:r>
            <a:br>
              <a:rPr lang="es-ES" sz="2800"/>
            </a:br>
            <a:r>
              <a:rPr lang="es-UY" sz="4000"/>
              <a:t>Ventajas y desventajas</a:t>
            </a:r>
          </a:p>
        </p:txBody>
      </p:sp>
      <p:sp>
        <p:nvSpPr>
          <p:cNvPr id="52227" name="Rectangle 3"/>
          <p:cNvSpPr>
            <a:spLocks noGrp="1" noChangeArrowheads="1"/>
          </p:cNvSpPr>
          <p:nvPr>
            <p:ph type="body" idx="1"/>
          </p:nvPr>
        </p:nvSpPr>
        <p:spPr/>
        <p:txBody>
          <a:bodyPr/>
          <a:lstStyle/>
          <a:p>
            <a:r>
              <a:rPr lang="es-UY"/>
              <a:t>Teniendo en cuenta las ventajas y desventajas es aconsejable no abusar de los procedimientos almacenados y utilizarlos sólo cuando su aplicación sea efectiva.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 sz="2800"/>
              <a:t>Stored Procedures</a:t>
            </a:r>
            <a:br>
              <a:rPr lang="es-ES" sz="2800"/>
            </a:br>
            <a:r>
              <a:rPr lang="es-UY" sz="4000"/>
              <a:t>Características en SQLServer</a:t>
            </a:r>
          </a:p>
        </p:txBody>
      </p:sp>
      <p:sp>
        <p:nvSpPr>
          <p:cNvPr id="35843" name="Rectangle 3"/>
          <p:cNvSpPr>
            <a:spLocks noGrp="1" noChangeArrowheads="1"/>
          </p:cNvSpPr>
          <p:nvPr>
            <p:ph type="body" idx="1"/>
          </p:nvPr>
        </p:nvSpPr>
        <p:spPr/>
        <p:txBody>
          <a:bodyPr/>
          <a:lstStyle/>
          <a:p>
            <a:r>
              <a:rPr lang="es-UY"/>
              <a:t>SQL Server de Microsoft: </a:t>
            </a:r>
          </a:p>
          <a:p>
            <a:pPr lvl="1"/>
            <a:r>
              <a:rPr lang="es-UY"/>
              <a:t>Pueden entregar varias filas, pero no soportan cursores. </a:t>
            </a:r>
          </a:p>
          <a:p>
            <a:pPr lvl="1"/>
            <a:r>
              <a:rPr lang="es-UY"/>
              <a:t>Deben usar Transact-SQL, un lenguaje procedimental propietario, para crearlos, que se compilan en un solo paso y se guardan en el catálogo. </a:t>
            </a:r>
          </a:p>
          <a:p>
            <a:pPr lvl="1"/>
            <a:r>
              <a:rPr lang="es-UY"/>
              <a:t>Se llaman con el comando EXECUTE de SQL y pasando a éste el nombre del procedimiento y del servidor en el que se halla.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s-ES" sz="2800"/>
              <a:t>Stored Procedures</a:t>
            </a:r>
            <a:br>
              <a:rPr lang="es-ES" sz="2800"/>
            </a:br>
            <a:r>
              <a:rPr lang="es-UY" sz="4000"/>
              <a:t>Sintaxis</a:t>
            </a:r>
          </a:p>
        </p:txBody>
      </p:sp>
      <p:sp>
        <p:nvSpPr>
          <p:cNvPr id="36867" name="Rectangle 3"/>
          <p:cNvSpPr>
            <a:spLocks noGrp="1" noChangeArrowheads="1"/>
          </p:cNvSpPr>
          <p:nvPr>
            <p:ph type="body" idx="1"/>
          </p:nvPr>
        </p:nvSpPr>
        <p:spPr/>
        <p:txBody>
          <a:bodyPr/>
          <a:lstStyle/>
          <a:p>
            <a:r>
              <a:rPr lang="es-UY"/>
              <a:t>Sintaxis básica:</a:t>
            </a:r>
          </a:p>
          <a:p>
            <a:endParaRPr lang="es-UY"/>
          </a:p>
          <a:p>
            <a:pPr>
              <a:buFont typeface="Wingdings" pitchFamily="2" charset="2"/>
              <a:buNone/>
            </a:pPr>
            <a:endParaRPr lang="es-UY"/>
          </a:p>
        </p:txBody>
      </p:sp>
      <p:sp>
        <p:nvSpPr>
          <p:cNvPr id="36868" name="Text Box 4"/>
          <p:cNvSpPr txBox="1">
            <a:spLocks noChangeArrowheads="1"/>
          </p:cNvSpPr>
          <p:nvPr/>
        </p:nvSpPr>
        <p:spPr bwMode="auto">
          <a:xfrm>
            <a:off x="1763713" y="2781300"/>
            <a:ext cx="7202487" cy="879475"/>
          </a:xfrm>
          <a:prstGeom prst="rect">
            <a:avLst/>
          </a:prstGeom>
          <a:solidFill>
            <a:srgbClr val="FFFFFF"/>
          </a:solidFill>
          <a:ln w="57150" cmpd="thinThick">
            <a:solidFill>
              <a:schemeClr val="tx1"/>
            </a:solidFill>
            <a:miter lim="800000"/>
            <a:headEnd/>
            <a:tailEnd/>
          </a:ln>
          <a:effectLst/>
        </p:spPr>
        <p:txBody>
          <a:bodyPr wrap="none">
            <a:spAutoFit/>
          </a:bodyPr>
          <a:lstStyle/>
          <a:p>
            <a:r>
              <a:rPr lang="es-UY" sz="2400">
                <a:solidFill>
                  <a:schemeClr val="tx1"/>
                </a:solidFill>
              </a:rPr>
              <a:t>CREATE PROCEDURE sp_name ([parameter[,...]])</a:t>
            </a:r>
          </a:p>
          <a:p>
            <a:r>
              <a:rPr lang="es-UY" sz="2400">
                <a:solidFill>
                  <a:schemeClr val="tx1"/>
                </a:solidFill>
              </a:rPr>
              <a:t>[characteristic ...] routine_body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ES" sz="2800"/>
              <a:t>Stored Procedures</a:t>
            </a:r>
            <a:br>
              <a:rPr lang="es-ES" sz="2800"/>
            </a:br>
            <a:r>
              <a:rPr lang="es-UY" sz="4000"/>
              <a:t>Ejemplo: Selección</a:t>
            </a:r>
          </a:p>
        </p:txBody>
      </p:sp>
      <p:sp>
        <p:nvSpPr>
          <p:cNvPr id="62467" name="Text Box 3"/>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buFont typeface="Wingdings" pitchFamily="2" charset="2"/>
              <a:buNone/>
            </a:pPr>
            <a:r>
              <a:rPr kumimoji="0" lang="en-US"/>
              <a:t>CREATE</a:t>
            </a:r>
            <a:r>
              <a:rPr kumimoji="0" lang="en-US" noProof="1"/>
              <a:t> PROCEDURE dbo.Select_All </a:t>
            </a:r>
          </a:p>
          <a:p>
            <a:pPr>
              <a:buFont typeface="Wingdings" pitchFamily="2" charset="2"/>
              <a:buNone/>
            </a:pPr>
            <a:r>
              <a:rPr kumimoji="0" lang="en-US" noProof="1"/>
              <a:t>AS</a:t>
            </a:r>
          </a:p>
          <a:p>
            <a:pPr>
              <a:buFont typeface="Wingdings" pitchFamily="2" charset="2"/>
              <a:buNone/>
            </a:pPr>
            <a:r>
              <a:rPr kumimoji="0" lang="en-US" noProof="1"/>
              <a:t>	SET NOCOUNT ON </a:t>
            </a:r>
          </a:p>
          <a:p>
            <a:pPr>
              <a:buFont typeface="Wingdings" pitchFamily="2" charset="2"/>
              <a:buNone/>
            </a:pPr>
            <a:endParaRPr kumimoji="0" lang="en-US" noProof="1"/>
          </a:p>
          <a:p>
            <a:pPr>
              <a:buFont typeface="Wingdings" pitchFamily="2" charset="2"/>
              <a:buNone/>
            </a:pPr>
            <a:r>
              <a:rPr kumimoji="0" lang="en-US" noProof="1"/>
              <a:t>SELECT     ComunidadUsuarios.*</a:t>
            </a:r>
          </a:p>
          <a:p>
            <a:pPr>
              <a:buFont typeface="Wingdings" pitchFamily="2" charset="2"/>
              <a:buNone/>
            </a:pPr>
            <a:r>
              <a:rPr kumimoji="0" lang="en-US" noProof="1"/>
              <a:t>FROM         ComunidadUsuarios</a:t>
            </a:r>
            <a:endParaRPr kumimoji="0" lang="es-UY"/>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s-ES" sz="2800"/>
              <a:t>Stored Procedures</a:t>
            </a:r>
            <a:br>
              <a:rPr lang="es-ES" sz="2800"/>
            </a:br>
            <a:r>
              <a:rPr lang="es-UY" sz="4000"/>
              <a:t>Ejemplo: Selección con filtro</a:t>
            </a:r>
          </a:p>
        </p:txBody>
      </p:sp>
      <p:sp>
        <p:nvSpPr>
          <p:cNvPr id="66563" name="Text Box 3"/>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lnSpc>
                <a:spcPct val="80000"/>
              </a:lnSpc>
              <a:buFont typeface="Wingdings" pitchFamily="2" charset="2"/>
              <a:buNone/>
            </a:pPr>
            <a:r>
              <a:rPr kumimoji="0" lang="es-ES" sz="2800" noProof="1"/>
              <a:t>CREATE PROCEDURE dbo.Select_ById </a:t>
            </a:r>
          </a:p>
          <a:p>
            <a:pPr>
              <a:lnSpc>
                <a:spcPct val="80000"/>
              </a:lnSpc>
              <a:buFont typeface="Wingdings" pitchFamily="2" charset="2"/>
              <a:buNone/>
            </a:pPr>
            <a:r>
              <a:rPr kumimoji="0" lang="es-ES" sz="2800" noProof="1"/>
              <a:t>	(</a:t>
            </a:r>
          </a:p>
          <a:p>
            <a:pPr>
              <a:lnSpc>
                <a:spcPct val="80000"/>
              </a:lnSpc>
              <a:buFont typeface="Wingdings" pitchFamily="2" charset="2"/>
              <a:buNone/>
            </a:pPr>
            <a:r>
              <a:rPr kumimoji="0" lang="es-ES" sz="2800" noProof="1"/>
              <a:t>	</a:t>
            </a:r>
            <a:r>
              <a:rPr kumimoji="0" lang="en-US" sz="2800"/>
              <a:t>  </a:t>
            </a:r>
            <a:r>
              <a:rPr kumimoji="0" lang="en-US" sz="2800" noProof="1"/>
              <a:t>@Id int</a:t>
            </a:r>
          </a:p>
          <a:p>
            <a:pPr>
              <a:lnSpc>
                <a:spcPct val="80000"/>
              </a:lnSpc>
              <a:buFont typeface="Wingdings" pitchFamily="2" charset="2"/>
              <a:buNone/>
            </a:pPr>
            <a:r>
              <a:rPr kumimoji="0" lang="en-US" sz="2800" noProof="1"/>
              <a:t>	)</a:t>
            </a:r>
          </a:p>
          <a:p>
            <a:pPr>
              <a:lnSpc>
                <a:spcPct val="80000"/>
              </a:lnSpc>
              <a:buFont typeface="Wingdings" pitchFamily="2" charset="2"/>
              <a:buNone/>
            </a:pPr>
            <a:r>
              <a:rPr kumimoji="0" lang="en-US" sz="2800" noProof="1"/>
              <a:t>AS</a:t>
            </a:r>
          </a:p>
          <a:p>
            <a:pPr>
              <a:lnSpc>
                <a:spcPct val="80000"/>
              </a:lnSpc>
              <a:buFont typeface="Wingdings" pitchFamily="2" charset="2"/>
              <a:buNone/>
            </a:pPr>
            <a:r>
              <a:rPr kumimoji="0" lang="en-US" sz="2800" noProof="1"/>
              <a:t>	SET NOCOUNT ON</a:t>
            </a:r>
          </a:p>
          <a:p>
            <a:pPr>
              <a:lnSpc>
                <a:spcPct val="80000"/>
              </a:lnSpc>
              <a:buFont typeface="Wingdings" pitchFamily="2" charset="2"/>
              <a:buNone/>
            </a:pPr>
            <a:endParaRPr kumimoji="0" lang="en-US" sz="2800" noProof="1"/>
          </a:p>
          <a:p>
            <a:pPr>
              <a:lnSpc>
                <a:spcPct val="80000"/>
              </a:lnSpc>
              <a:buFont typeface="Wingdings" pitchFamily="2" charset="2"/>
              <a:buNone/>
            </a:pPr>
            <a:r>
              <a:rPr kumimoji="0" lang="en-US" sz="2800" noProof="1"/>
              <a:t>SELECT  Id,</a:t>
            </a:r>
            <a:r>
              <a:rPr kumimoji="0" lang="en-US" sz="2800"/>
              <a:t> </a:t>
            </a:r>
            <a:r>
              <a:rPr kumimoji="0" lang="en-US" sz="2800" noProof="1"/>
              <a:t>Nombre,</a:t>
            </a:r>
            <a:r>
              <a:rPr kumimoji="0" lang="en-US" sz="2800"/>
              <a:t> </a:t>
            </a:r>
            <a:r>
              <a:rPr kumimoji="0" lang="en-US" sz="2800" noProof="1"/>
              <a:t>Telefono,</a:t>
            </a:r>
            <a:r>
              <a:rPr kumimoji="0" lang="en-US" sz="2800"/>
              <a:t> </a:t>
            </a:r>
            <a:r>
              <a:rPr kumimoji="0" lang="en-US" sz="2800" noProof="1"/>
              <a:t>Direccion</a:t>
            </a:r>
          </a:p>
          <a:p>
            <a:pPr>
              <a:lnSpc>
                <a:spcPct val="80000"/>
              </a:lnSpc>
              <a:buFont typeface="Wingdings" pitchFamily="2" charset="2"/>
              <a:buNone/>
            </a:pPr>
            <a:r>
              <a:rPr kumimoji="0" lang="en-US" sz="2800" noProof="1"/>
              <a:t>FROM    ComunidadUsuarios</a:t>
            </a:r>
          </a:p>
          <a:p>
            <a:pPr>
              <a:lnSpc>
                <a:spcPct val="80000"/>
              </a:lnSpc>
              <a:buFont typeface="Wingdings" pitchFamily="2" charset="2"/>
              <a:buNone/>
            </a:pPr>
            <a:r>
              <a:rPr kumimoji="0" lang="en-US" sz="2800" noProof="1"/>
              <a:t>WHERE  (Id = @Id)</a:t>
            </a:r>
            <a:endParaRPr kumimoji="0" lang="es-UY"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524000" y="212725"/>
            <a:ext cx="7385050" cy="793750"/>
          </a:xfrm>
          <a:ln/>
        </p:spPr>
        <p:txBody>
          <a:bodyPr lIns="90000" tIns="46800" rIns="90000" bIns="468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t>Stored Procedures</a:t>
            </a:r>
            <a:br>
              <a:rPr lang="es-ES" sz="2800"/>
            </a:br>
            <a:r>
              <a:rPr lang="es-ES" sz="4000"/>
              <a:t>Definición</a:t>
            </a:r>
          </a:p>
        </p:txBody>
      </p:sp>
      <p:sp>
        <p:nvSpPr>
          <p:cNvPr id="5122" name="Rectangle 2"/>
          <p:cNvSpPr>
            <a:spLocks noGrp="1" noChangeArrowheads="1"/>
          </p:cNvSpPr>
          <p:nvPr>
            <p:ph type="body" idx="1"/>
          </p:nvPr>
        </p:nvSpPr>
        <p:spPr>
          <a:xfrm>
            <a:off x="1111250" y="1447800"/>
            <a:ext cx="7924800" cy="5029200"/>
          </a:xfrm>
          <a:ln/>
        </p:spPr>
        <p:txBody>
          <a:bodyPr lIns="90000" tIns="46800" rIns="90000" bIns="46800"/>
          <a:lstStyle/>
          <a:p>
            <a:pPr marL="339725" indent="-339725">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p>
          <a:p>
            <a:pPr marL="339725" indent="-339725">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p>
          <a:p>
            <a:pPr marL="339725" indent="-339725" algn="ctr">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Un Stored Procedure o Procedimiento Almacenado es un programa (o función) que se almacena físicamente en una base de datos.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s-ES" sz="2800"/>
              <a:t>Stored Procedures</a:t>
            </a:r>
            <a:br>
              <a:rPr lang="es-ES" sz="2800"/>
            </a:br>
            <a:r>
              <a:rPr lang="es-UY" sz="4000"/>
              <a:t>Ejemplo: Insertar</a:t>
            </a:r>
          </a:p>
        </p:txBody>
      </p:sp>
      <p:sp>
        <p:nvSpPr>
          <p:cNvPr id="65539" name="Text Box 3"/>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lnSpc>
                <a:spcPct val="90000"/>
              </a:lnSpc>
              <a:buFont typeface="Wingdings" pitchFamily="2" charset="2"/>
              <a:buNone/>
            </a:pPr>
            <a:r>
              <a:rPr kumimoji="0" lang="es-ES" sz="2400" noProof="1"/>
              <a:t>CREATE PROCEDURE dbo.Insert </a:t>
            </a:r>
          </a:p>
          <a:p>
            <a:pPr>
              <a:lnSpc>
                <a:spcPct val="90000"/>
              </a:lnSpc>
              <a:buFont typeface="Wingdings" pitchFamily="2" charset="2"/>
              <a:buNone/>
            </a:pPr>
            <a:r>
              <a:rPr kumimoji="0" lang="es-ES" sz="2400" noProof="1"/>
              <a:t>	(</a:t>
            </a:r>
          </a:p>
          <a:p>
            <a:pPr>
              <a:lnSpc>
                <a:spcPct val="90000"/>
              </a:lnSpc>
              <a:buFont typeface="Wingdings" pitchFamily="2" charset="2"/>
              <a:buNone/>
            </a:pPr>
            <a:r>
              <a:rPr kumimoji="0" lang="es-ES" sz="2400" noProof="1"/>
              <a:t>		@CU_Nombre nvarchar(250),</a:t>
            </a:r>
          </a:p>
          <a:p>
            <a:pPr>
              <a:lnSpc>
                <a:spcPct val="90000"/>
              </a:lnSpc>
              <a:buFont typeface="Wingdings" pitchFamily="2" charset="2"/>
              <a:buNone/>
            </a:pPr>
            <a:r>
              <a:rPr kumimoji="0" lang="es-ES" sz="2400" noProof="1"/>
              <a:t>		@CU_Telefono nvarchar(25),</a:t>
            </a:r>
          </a:p>
          <a:p>
            <a:pPr>
              <a:lnSpc>
                <a:spcPct val="90000"/>
              </a:lnSpc>
              <a:buFont typeface="Wingdings" pitchFamily="2" charset="2"/>
              <a:buNone/>
            </a:pPr>
            <a:r>
              <a:rPr kumimoji="0" lang="es-ES" sz="2400" noProof="1"/>
              <a:t>		@CU_Direccion nvarchar(100)</a:t>
            </a:r>
          </a:p>
          <a:p>
            <a:pPr>
              <a:lnSpc>
                <a:spcPct val="90000"/>
              </a:lnSpc>
              <a:buFont typeface="Wingdings" pitchFamily="2" charset="2"/>
              <a:buNone/>
            </a:pPr>
            <a:r>
              <a:rPr kumimoji="0" lang="es-ES" sz="2400" noProof="1"/>
              <a:t>	)</a:t>
            </a:r>
          </a:p>
          <a:p>
            <a:pPr>
              <a:lnSpc>
                <a:spcPct val="90000"/>
              </a:lnSpc>
              <a:buFont typeface="Wingdings" pitchFamily="2" charset="2"/>
              <a:buNone/>
            </a:pPr>
            <a:r>
              <a:rPr kumimoji="0" lang="es-ES" sz="2400" noProof="1"/>
              <a:t>AS</a:t>
            </a:r>
          </a:p>
          <a:p>
            <a:pPr>
              <a:lnSpc>
                <a:spcPct val="90000"/>
              </a:lnSpc>
              <a:buFont typeface="Wingdings" pitchFamily="2" charset="2"/>
              <a:buNone/>
            </a:pPr>
            <a:r>
              <a:rPr kumimoji="0" lang="es-ES" sz="2400" noProof="1"/>
              <a:t>	SET NOCOUNT ON</a:t>
            </a:r>
          </a:p>
          <a:p>
            <a:pPr>
              <a:lnSpc>
                <a:spcPct val="90000"/>
              </a:lnSpc>
              <a:buFont typeface="Wingdings" pitchFamily="2" charset="2"/>
              <a:buNone/>
            </a:pPr>
            <a:endParaRPr kumimoji="0" lang="es-ES" sz="2400" noProof="1"/>
          </a:p>
          <a:p>
            <a:pPr>
              <a:lnSpc>
                <a:spcPct val="90000"/>
              </a:lnSpc>
              <a:buFont typeface="Wingdings" pitchFamily="2" charset="2"/>
              <a:buNone/>
            </a:pPr>
            <a:r>
              <a:rPr kumimoji="0" lang="es-ES" sz="2400" noProof="1"/>
              <a:t>INSERT INTO ComunidadUsuarios</a:t>
            </a:r>
          </a:p>
          <a:p>
            <a:pPr>
              <a:lnSpc>
                <a:spcPct val="90000"/>
              </a:lnSpc>
              <a:buFont typeface="Wingdings" pitchFamily="2" charset="2"/>
              <a:buNone/>
            </a:pPr>
            <a:r>
              <a:rPr kumimoji="0" lang="es-ES" sz="2400" noProof="1"/>
              <a:t>                (Nombre,Telefono,Direccion)</a:t>
            </a:r>
          </a:p>
          <a:p>
            <a:pPr>
              <a:lnSpc>
                <a:spcPct val="90000"/>
              </a:lnSpc>
              <a:buFont typeface="Wingdings" pitchFamily="2" charset="2"/>
              <a:buNone/>
            </a:pPr>
            <a:r>
              <a:rPr kumimoji="0" lang="es-ES" sz="2400" noProof="1"/>
              <a:t>VALUES     (@Nombre,@Telefono,@Direccion)</a:t>
            </a:r>
            <a:endParaRPr kumimoji="0" lang="es-UY"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ES" sz="2800"/>
              <a:t>Stored Procedures</a:t>
            </a:r>
            <a:br>
              <a:rPr lang="es-ES" sz="2800"/>
            </a:br>
            <a:r>
              <a:rPr lang="es-UY" sz="4000"/>
              <a:t>Ejemplo: Actualización</a:t>
            </a:r>
          </a:p>
        </p:txBody>
      </p:sp>
      <p:sp>
        <p:nvSpPr>
          <p:cNvPr id="63491" name="Text Box 3"/>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lnSpc>
                <a:spcPct val="80000"/>
              </a:lnSpc>
              <a:buFont typeface="Wingdings" pitchFamily="2" charset="2"/>
              <a:buNone/>
            </a:pPr>
            <a:r>
              <a:rPr kumimoji="0" lang="es-ES" sz="2000" noProof="1"/>
              <a:t>CREATE PROCEDURE dbo.Update </a:t>
            </a:r>
          </a:p>
          <a:p>
            <a:pPr>
              <a:lnSpc>
                <a:spcPct val="80000"/>
              </a:lnSpc>
              <a:buFont typeface="Wingdings" pitchFamily="2" charset="2"/>
              <a:buNone/>
            </a:pPr>
            <a:r>
              <a:rPr kumimoji="0" lang="es-ES" sz="2000" noProof="1"/>
              <a:t>	(</a:t>
            </a:r>
          </a:p>
          <a:p>
            <a:pPr>
              <a:lnSpc>
                <a:spcPct val="80000"/>
              </a:lnSpc>
              <a:buFont typeface="Wingdings" pitchFamily="2" charset="2"/>
              <a:buNone/>
            </a:pPr>
            <a:r>
              <a:rPr kumimoji="0" lang="es-ES" sz="2000" noProof="1"/>
              <a:t>		@Nombre nvarchar(250),</a:t>
            </a:r>
          </a:p>
          <a:p>
            <a:pPr>
              <a:lnSpc>
                <a:spcPct val="80000"/>
              </a:lnSpc>
              <a:buFont typeface="Wingdings" pitchFamily="2" charset="2"/>
              <a:buNone/>
            </a:pPr>
            <a:r>
              <a:rPr kumimoji="0" lang="es-ES" sz="2000" noProof="1"/>
              <a:t>		@Id int,</a:t>
            </a:r>
          </a:p>
          <a:p>
            <a:pPr>
              <a:lnSpc>
                <a:spcPct val="80000"/>
              </a:lnSpc>
              <a:buFont typeface="Wingdings" pitchFamily="2" charset="2"/>
              <a:buNone/>
            </a:pPr>
            <a:r>
              <a:rPr kumimoji="0" lang="es-ES" sz="2000" noProof="1"/>
              <a:t>		@Telefono nvarchar(25),</a:t>
            </a:r>
          </a:p>
          <a:p>
            <a:pPr>
              <a:lnSpc>
                <a:spcPct val="80000"/>
              </a:lnSpc>
              <a:buFont typeface="Wingdings" pitchFamily="2" charset="2"/>
              <a:buNone/>
            </a:pPr>
            <a:r>
              <a:rPr kumimoji="0" lang="es-ES" sz="2000" noProof="1"/>
              <a:t>		@Direccion nvarchar(100)</a:t>
            </a:r>
          </a:p>
          <a:p>
            <a:pPr>
              <a:lnSpc>
                <a:spcPct val="80000"/>
              </a:lnSpc>
              <a:buFont typeface="Wingdings" pitchFamily="2" charset="2"/>
              <a:buNone/>
            </a:pPr>
            <a:r>
              <a:rPr kumimoji="0" lang="es-ES" sz="2000" noProof="1"/>
              <a:t>	)</a:t>
            </a:r>
          </a:p>
          <a:p>
            <a:pPr>
              <a:lnSpc>
                <a:spcPct val="80000"/>
              </a:lnSpc>
              <a:buFont typeface="Wingdings" pitchFamily="2" charset="2"/>
              <a:buNone/>
            </a:pPr>
            <a:endParaRPr kumimoji="0" lang="es-ES" sz="2000" noProof="1"/>
          </a:p>
          <a:p>
            <a:pPr>
              <a:lnSpc>
                <a:spcPct val="80000"/>
              </a:lnSpc>
              <a:buFont typeface="Wingdings" pitchFamily="2" charset="2"/>
              <a:buNone/>
            </a:pPr>
            <a:r>
              <a:rPr kumimoji="0" lang="es-ES" sz="2000" noProof="1"/>
              <a:t>AS</a:t>
            </a:r>
          </a:p>
          <a:p>
            <a:pPr>
              <a:lnSpc>
                <a:spcPct val="80000"/>
              </a:lnSpc>
              <a:buFont typeface="Wingdings" pitchFamily="2" charset="2"/>
              <a:buNone/>
            </a:pPr>
            <a:r>
              <a:rPr kumimoji="0" lang="es-ES" sz="2000" noProof="1"/>
              <a:t>	SET NOCOUNT ON</a:t>
            </a:r>
          </a:p>
          <a:p>
            <a:pPr>
              <a:lnSpc>
                <a:spcPct val="80000"/>
              </a:lnSpc>
              <a:buFont typeface="Wingdings" pitchFamily="2" charset="2"/>
              <a:buNone/>
            </a:pPr>
            <a:endParaRPr kumimoji="0" lang="en-US" sz="2000"/>
          </a:p>
          <a:p>
            <a:pPr>
              <a:lnSpc>
                <a:spcPct val="80000"/>
              </a:lnSpc>
              <a:buFont typeface="Wingdings" pitchFamily="2" charset="2"/>
              <a:buNone/>
            </a:pPr>
            <a:r>
              <a:rPr kumimoji="0" lang="en-US" sz="2000" noProof="1"/>
              <a:t>UPDATE    ComunidadUsuarios</a:t>
            </a:r>
          </a:p>
          <a:p>
            <a:pPr>
              <a:lnSpc>
                <a:spcPct val="80000"/>
              </a:lnSpc>
              <a:buFont typeface="Wingdings" pitchFamily="2" charset="2"/>
              <a:buNone/>
            </a:pPr>
            <a:r>
              <a:rPr kumimoji="0" lang="en-US" sz="2000" noProof="1"/>
              <a:t>SET Nombre = @Nombre, Telefono=@Telefono,</a:t>
            </a:r>
            <a:r>
              <a:rPr kumimoji="0" lang="en-US" sz="2000"/>
              <a:t> </a:t>
            </a:r>
            <a:r>
              <a:rPr kumimoji="0" lang="en-US" sz="2000" noProof="1"/>
              <a:t>Direccion=@Direccion</a:t>
            </a:r>
            <a:r>
              <a:rPr kumimoji="0" lang="en-US" sz="2000"/>
              <a:t> </a:t>
            </a:r>
          </a:p>
          <a:p>
            <a:pPr>
              <a:lnSpc>
                <a:spcPct val="80000"/>
              </a:lnSpc>
              <a:buFont typeface="Wingdings" pitchFamily="2" charset="2"/>
              <a:buNone/>
            </a:pPr>
            <a:r>
              <a:rPr kumimoji="0" lang="en-US" sz="2000" noProof="1"/>
              <a:t>WHERE     (CU_Id = @CU_Id)</a:t>
            </a:r>
            <a:endParaRPr kumimoji="0" lang="es-UY"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 sz="2800"/>
              <a:t>Stored Procedures</a:t>
            </a:r>
            <a:br>
              <a:rPr lang="es-ES" sz="2800"/>
            </a:br>
            <a:r>
              <a:rPr lang="es-UY" sz="4000"/>
              <a:t>Ejemplo: Eliminar</a:t>
            </a:r>
          </a:p>
        </p:txBody>
      </p:sp>
      <p:sp>
        <p:nvSpPr>
          <p:cNvPr id="64515" name="Text Box 3"/>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lnSpc>
                <a:spcPct val="90000"/>
              </a:lnSpc>
              <a:buFont typeface="Wingdings" pitchFamily="2" charset="2"/>
              <a:buNone/>
            </a:pPr>
            <a:r>
              <a:rPr kumimoji="0" lang="es-ES" noProof="1"/>
              <a:t>CREATE PROCEDURE dbo.Delete </a:t>
            </a:r>
          </a:p>
          <a:p>
            <a:pPr>
              <a:lnSpc>
                <a:spcPct val="90000"/>
              </a:lnSpc>
              <a:buFont typeface="Wingdings" pitchFamily="2" charset="2"/>
              <a:buNone/>
            </a:pPr>
            <a:r>
              <a:rPr kumimoji="0" lang="es-ES" noProof="1"/>
              <a:t>	(</a:t>
            </a:r>
          </a:p>
          <a:p>
            <a:pPr>
              <a:lnSpc>
                <a:spcPct val="90000"/>
              </a:lnSpc>
              <a:buFont typeface="Wingdings" pitchFamily="2" charset="2"/>
              <a:buNone/>
            </a:pPr>
            <a:r>
              <a:rPr kumimoji="0" lang="es-ES" noProof="1"/>
              <a:t>		@Id int</a:t>
            </a:r>
          </a:p>
          <a:p>
            <a:pPr>
              <a:lnSpc>
                <a:spcPct val="90000"/>
              </a:lnSpc>
              <a:buFont typeface="Wingdings" pitchFamily="2" charset="2"/>
              <a:buNone/>
            </a:pPr>
            <a:r>
              <a:rPr kumimoji="0" lang="es-ES" noProof="1"/>
              <a:t>	)</a:t>
            </a:r>
          </a:p>
          <a:p>
            <a:pPr>
              <a:lnSpc>
                <a:spcPct val="90000"/>
              </a:lnSpc>
              <a:buFont typeface="Wingdings" pitchFamily="2" charset="2"/>
              <a:buNone/>
            </a:pPr>
            <a:endParaRPr kumimoji="0" lang="es-ES" noProof="1"/>
          </a:p>
          <a:p>
            <a:pPr>
              <a:lnSpc>
                <a:spcPct val="90000"/>
              </a:lnSpc>
              <a:buFont typeface="Wingdings" pitchFamily="2" charset="2"/>
              <a:buNone/>
            </a:pPr>
            <a:r>
              <a:rPr kumimoji="0" lang="es-ES" noProof="1"/>
              <a:t>AS</a:t>
            </a:r>
          </a:p>
          <a:p>
            <a:pPr>
              <a:lnSpc>
                <a:spcPct val="90000"/>
              </a:lnSpc>
              <a:buFont typeface="Wingdings" pitchFamily="2" charset="2"/>
              <a:buNone/>
            </a:pPr>
            <a:r>
              <a:rPr kumimoji="0" lang="es-ES" noProof="1"/>
              <a:t>	SET NOCOUNT ON</a:t>
            </a:r>
          </a:p>
          <a:p>
            <a:pPr>
              <a:lnSpc>
                <a:spcPct val="90000"/>
              </a:lnSpc>
              <a:buFont typeface="Wingdings" pitchFamily="2" charset="2"/>
              <a:buNone/>
            </a:pPr>
            <a:r>
              <a:rPr kumimoji="0" lang="es-ES" noProof="1"/>
              <a:t>	DELETE FROM ComunidadUsuarios</a:t>
            </a:r>
          </a:p>
          <a:p>
            <a:pPr>
              <a:lnSpc>
                <a:spcPct val="90000"/>
              </a:lnSpc>
              <a:buFont typeface="Wingdings" pitchFamily="2" charset="2"/>
              <a:buNone/>
            </a:pPr>
            <a:r>
              <a:rPr kumimoji="0" lang="es-ES" noProof="1"/>
              <a:t>	WHERE     (Id = @Id)</a:t>
            </a:r>
            <a:endParaRPr kumimoji="0" lang="es-UY"/>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 sz="2800" dirty="0" err="1"/>
              <a:t>Stored</a:t>
            </a:r>
            <a:r>
              <a:rPr lang="es-ES" sz="2800" dirty="0"/>
              <a:t> </a:t>
            </a:r>
            <a:r>
              <a:rPr lang="es-ES" sz="2800" dirty="0" err="1"/>
              <a:t>Procedures</a:t>
            </a:r>
            <a:r>
              <a:rPr lang="es-ES" sz="2800" dirty="0"/>
              <a:t/>
            </a:r>
            <a:br>
              <a:rPr lang="es-ES" sz="2800" dirty="0"/>
            </a:br>
            <a:r>
              <a:rPr lang="es-UY" sz="4000" dirty="0"/>
              <a:t>Ejemplo en SQL </a:t>
            </a:r>
            <a:r>
              <a:rPr lang="es-UY" sz="4000" dirty="0" smtClean="0"/>
              <a:t>Server</a:t>
            </a:r>
            <a:endParaRPr lang="es-UY" sz="4000" dirty="0"/>
          </a:p>
        </p:txBody>
      </p:sp>
      <p:sp>
        <p:nvSpPr>
          <p:cNvPr id="37893" name="Text Box 5"/>
          <p:cNvSpPr txBox="1">
            <a:spLocks noChangeArrowheads="1"/>
          </p:cNvSpPr>
          <p:nvPr>
            <p:ph type="body" idx="1"/>
          </p:nvPr>
        </p:nvSpPr>
        <p:spPr bwMode="auto">
          <a:xfrm>
            <a:off x="1547813" y="1268413"/>
            <a:ext cx="7391400" cy="5257800"/>
          </a:xfrm>
          <a:solidFill>
            <a:srgbClr val="FFFFFF"/>
          </a:solidFill>
          <a:ln w="57150" cap="flat" cmpd="thinThick">
            <a:solidFill>
              <a:schemeClr val="tx1"/>
            </a:solidFill>
          </a:ln>
        </p:spPr>
        <p:txBody>
          <a:bodyPr/>
          <a:lstStyle/>
          <a:p>
            <a:pPr>
              <a:lnSpc>
                <a:spcPct val="90000"/>
              </a:lnSpc>
              <a:buFont typeface="Wingdings" pitchFamily="2" charset="2"/>
              <a:buNone/>
            </a:pPr>
            <a:r>
              <a:rPr kumimoji="0" lang="es-UY" sz="2400" dirty="0"/>
              <a:t>CREATE PROCEDURE VENCIMIENTO_PRODUCTOS</a:t>
            </a:r>
          </a:p>
          <a:p>
            <a:pPr>
              <a:lnSpc>
                <a:spcPct val="90000"/>
              </a:lnSpc>
              <a:buFont typeface="Wingdings" pitchFamily="2" charset="2"/>
              <a:buNone/>
            </a:pPr>
            <a:r>
              <a:rPr kumimoji="0" lang="es-UY" sz="2400" dirty="0"/>
              <a:t>		@FECHA DATETIME</a:t>
            </a:r>
          </a:p>
          <a:p>
            <a:pPr>
              <a:lnSpc>
                <a:spcPct val="90000"/>
              </a:lnSpc>
              <a:buFont typeface="Wingdings" pitchFamily="2" charset="2"/>
              <a:buNone/>
            </a:pPr>
            <a:r>
              <a:rPr kumimoji="0" lang="es-UY" sz="2400" dirty="0"/>
              <a:t>AS</a:t>
            </a:r>
          </a:p>
          <a:p>
            <a:pPr>
              <a:lnSpc>
                <a:spcPct val="90000"/>
              </a:lnSpc>
              <a:buFont typeface="Wingdings" pitchFamily="2" charset="2"/>
              <a:buNone/>
            </a:pPr>
            <a:endParaRPr kumimoji="0" lang="es-UY" sz="2400" dirty="0"/>
          </a:p>
          <a:p>
            <a:pPr>
              <a:lnSpc>
                <a:spcPct val="90000"/>
              </a:lnSpc>
              <a:buFont typeface="Wingdings" pitchFamily="2" charset="2"/>
              <a:buNone/>
            </a:pPr>
            <a:r>
              <a:rPr kumimoji="0" lang="es-UY" sz="2400" dirty="0"/>
              <a:t>SELECT stock.*,lotevencimiento.* </a:t>
            </a:r>
          </a:p>
          <a:p>
            <a:pPr>
              <a:lnSpc>
                <a:spcPct val="90000"/>
              </a:lnSpc>
              <a:buFont typeface="Wingdings" pitchFamily="2" charset="2"/>
              <a:buNone/>
            </a:pPr>
            <a:r>
              <a:rPr kumimoji="0" lang="es-UY" sz="2400" dirty="0"/>
              <a:t>	FORM stock </a:t>
            </a:r>
          </a:p>
          <a:p>
            <a:pPr>
              <a:lnSpc>
                <a:spcPct val="90000"/>
              </a:lnSpc>
              <a:buFont typeface="Wingdings" pitchFamily="2" charset="2"/>
              <a:buNone/>
            </a:pPr>
            <a:r>
              <a:rPr kumimoji="0" lang="es-UY" sz="2400" dirty="0"/>
              <a:t>	INNER JOIN </a:t>
            </a:r>
            <a:r>
              <a:rPr kumimoji="0" lang="es-UY" sz="2400" dirty="0" err="1"/>
              <a:t>lotevencimiento</a:t>
            </a:r>
            <a:r>
              <a:rPr kumimoji="0" lang="es-UY" sz="2400" dirty="0"/>
              <a:t> </a:t>
            </a:r>
          </a:p>
          <a:p>
            <a:pPr>
              <a:lnSpc>
                <a:spcPct val="90000"/>
              </a:lnSpc>
              <a:buFont typeface="Wingdings" pitchFamily="2" charset="2"/>
              <a:buNone/>
            </a:pPr>
            <a:r>
              <a:rPr kumimoji="0" lang="es-UY" sz="2400" dirty="0"/>
              <a:t>	ON </a:t>
            </a:r>
            <a:r>
              <a:rPr kumimoji="0" lang="es-UY" sz="2400" dirty="0" err="1"/>
              <a:t>stock.idlote</a:t>
            </a:r>
            <a:r>
              <a:rPr kumimoji="0" lang="es-UY" sz="2400" dirty="0"/>
              <a:t> = </a:t>
            </a:r>
            <a:r>
              <a:rPr kumimoji="0" lang="es-UY" sz="2400" dirty="0" err="1"/>
              <a:t>lotevencimiento.idlote</a:t>
            </a:r>
            <a:endParaRPr kumimoji="0" lang="es-UY" sz="2400" dirty="0"/>
          </a:p>
          <a:p>
            <a:pPr>
              <a:lnSpc>
                <a:spcPct val="90000"/>
              </a:lnSpc>
              <a:buFont typeface="Wingdings" pitchFamily="2" charset="2"/>
              <a:buNone/>
            </a:pPr>
            <a:r>
              <a:rPr kumimoji="0" lang="es-UY" sz="2400" dirty="0"/>
              <a:t>WHERE </a:t>
            </a:r>
            <a:r>
              <a:rPr kumimoji="0" lang="es-UY" sz="2400" dirty="0" err="1"/>
              <a:t>lotevencimiento.vencimiento</a:t>
            </a:r>
            <a:r>
              <a:rPr kumimoji="0" lang="es-UY" sz="2400" dirty="0"/>
              <a:t> &gt; @FECHA</a:t>
            </a:r>
          </a:p>
          <a:p>
            <a:pPr>
              <a:lnSpc>
                <a:spcPct val="90000"/>
              </a:lnSpc>
              <a:buFont typeface="Wingdings" pitchFamily="2" charset="2"/>
              <a:buNone/>
            </a:pPr>
            <a:endParaRPr kumimoji="0" lang="es-UY" sz="2400" dirty="0"/>
          </a:p>
          <a:p>
            <a:pPr>
              <a:lnSpc>
                <a:spcPct val="90000"/>
              </a:lnSpc>
              <a:buFont typeface="Wingdings" pitchFamily="2" charset="2"/>
              <a:buNone/>
            </a:pPr>
            <a:r>
              <a:rPr kumimoji="0" lang="es-UY" sz="2400" dirty="0"/>
              <a:t>GO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212725"/>
            <a:ext cx="7385050" cy="793750"/>
          </a:xfrm>
          <a:ln/>
        </p:spPr>
        <p:txBody>
          <a:bodyPr lIns="90000" tIns="46800" rIns="90000" bIns="468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t>Stored Procedures</a:t>
            </a:r>
            <a:br>
              <a:rPr lang="es-ES" sz="2800"/>
            </a:br>
            <a:r>
              <a:rPr lang="es-ES" sz="4000"/>
              <a:t>Implementación</a:t>
            </a:r>
          </a:p>
        </p:txBody>
      </p:sp>
      <p:sp>
        <p:nvSpPr>
          <p:cNvPr id="22531" name="Rectangle 3"/>
          <p:cNvSpPr>
            <a:spLocks noGrp="1" noChangeArrowheads="1"/>
          </p:cNvSpPr>
          <p:nvPr>
            <p:ph type="body" idx="1"/>
          </p:nvPr>
        </p:nvSpPr>
        <p:spPr>
          <a:xfrm>
            <a:off x="1544638" y="1341438"/>
            <a:ext cx="7635875" cy="5029200"/>
          </a:xfrm>
          <a:ln/>
        </p:spPr>
        <p:txBody>
          <a:bodyPr lIns="90000" tIns="46800" rIns="90000" bIns="46800"/>
          <a:lstStyle/>
          <a:p>
            <a:pPr marL="339725" indent="-339725">
              <a:lnSpc>
                <a:spcPct val="90000"/>
              </a:lnSpc>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La implementación de un stored procedure varía de un gestor de bases de datos a otro. </a:t>
            </a:r>
          </a:p>
          <a:p>
            <a:pPr marL="339725" indent="-339725">
              <a:lnSpc>
                <a:spcPct val="90000"/>
              </a:lnSpc>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p>
          <a:p>
            <a:pPr marL="339725" indent="-339725">
              <a:lnSpc>
                <a:spcPct val="90000"/>
              </a:lnSpc>
              <a:spcBef>
                <a:spcPts val="600"/>
              </a:spcBef>
              <a:buClr>
                <a:srgbClr val="8EB3C8"/>
              </a:buClr>
              <a:buFont typeface="Wingdings"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Permiten definir una API (capa de abstracción) para que el gestor de bases de datos interactúe con tablas u otros objetos de la base de datos, en vez de tener un cliente de la aplicación interactuando directamente.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sz="2800"/>
              <a:t>Stored Procedures</a:t>
            </a:r>
            <a:br>
              <a:rPr lang="es-ES" sz="2800"/>
            </a:br>
            <a:r>
              <a:rPr lang="es-ES" sz="3600"/>
              <a:t>Implementación</a:t>
            </a:r>
            <a:endParaRPr lang="es-UY" sz="3600"/>
          </a:p>
        </p:txBody>
      </p:sp>
      <p:sp>
        <p:nvSpPr>
          <p:cNvPr id="29699" name="Rectangle 3"/>
          <p:cNvSpPr>
            <a:spLocks noGrp="1" noChangeArrowheads="1"/>
          </p:cNvSpPr>
          <p:nvPr>
            <p:ph type="body" idx="1"/>
          </p:nvPr>
        </p:nvSpPr>
        <p:spPr/>
        <p:txBody>
          <a:bodyPr/>
          <a:lstStyle/>
          <a:p>
            <a:r>
              <a:rPr lang="es-UY" sz="2800"/>
              <a:t>Los Stored procedures se usan a menudo para realizar consultas SQL (insertar, actualizar o eliminar registros) sobre los objetos de la base de datos de una manera transparente desde el punto de vista del cliente de la aplicación. </a:t>
            </a:r>
          </a:p>
          <a:p>
            <a:endParaRPr lang="es-UY" sz="2800"/>
          </a:p>
          <a:p>
            <a:r>
              <a:rPr lang="es-UY" sz="2800"/>
              <a:t>Un Stored Procedure, permite agrupar en forma exclusiva parte de una tarea específica que se desee realizar o mejor dicho el SQL apropiado para dicha acción.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sz="2800"/>
              <a:t>Stored Procedures</a:t>
            </a:r>
            <a:br>
              <a:rPr lang="es-ES" sz="2800"/>
            </a:br>
            <a:r>
              <a:rPr lang="es-ES" sz="3600"/>
              <a:t>Implementación</a:t>
            </a:r>
            <a:endParaRPr lang="es-UY" sz="3600"/>
          </a:p>
        </p:txBody>
      </p:sp>
      <p:sp>
        <p:nvSpPr>
          <p:cNvPr id="30723" name="Rectangle 3"/>
          <p:cNvSpPr>
            <a:spLocks noGrp="1" noChangeArrowheads="1"/>
          </p:cNvSpPr>
          <p:nvPr>
            <p:ph type="body" idx="1"/>
          </p:nvPr>
        </p:nvSpPr>
        <p:spPr/>
        <p:txBody>
          <a:bodyPr/>
          <a:lstStyle/>
          <a:p>
            <a:pPr>
              <a:lnSpc>
                <a:spcPct val="90000"/>
              </a:lnSpc>
            </a:pPr>
            <a:r>
              <a:rPr lang="es-UY" sz="2400"/>
              <a:t>Pueden devolver un conjunto de resultados, es decir, los resultados de un comando SELECT y dichos conjuntos de resultados pueden ser procesados por otros procedimientos almacenados utilizando cursores.</a:t>
            </a:r>
          </a:p>
          <a:p>
            <a:pPr>
              <a:lnSpc>
                <a:spcPct val="90000"/>
              </a:lnSpc>
            </a:pPr>
            <a:r>
              <a:rPr lang="es-UY" sz="2400"/>
              <a:t>Los Procedimientos Almacenados también pueden contener variables declaradas para el procesamiento de los datos y cursores, que le permiten a los bucles actuar sobre las múltiples filas de una tabla.</a:t>
            </a:r>
          </a:p>
          <a:p>
            <a:pPr>
              <a:lnSpc>
                <a:spcPct val="90000"/>
              </a:lnSpc>
            </a:pPr>
            <a:r>
              <a:rPr lang="es-UY" sz="2400"/>
              <a:t>El estándar SQL proporciona IF, WHILE, LOOP, REPEAT, CASE, y mucho más. Los Procedimientos almacenados pueden, además, verificar condiciones, verificar el rendimiento o calcular resultados.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sz="2800"/>
              <a:t>Stored Procedures</a:t>
            </a:r>
            <a:br>
              <a:rPr lang="es-ES" sz="2800"/>
            </a:br>
            <a:r>
              <a:rPr lang="es-ES" sz="3600"/>
              <a:t>Ejecución y Usos</a:t>
            </a:r>
            <a:endParaRPr lang="es-UY" sz="3600"/>
          </a:p>
        </p:txBody>
      </p:sp>
      <p:sp>
        <p:nvSpPr>
          <p:cNvPr id="31747" name="Rectangle 3"/>
          <p:cNvSpPr>
            <a:spLocks noGrp="1" noChangeArrowheads="1"/>
          </p:cNvSpPr>
          <p:nvPr>
            <p:ph type="body" idx="1"/>
          </p:nvPr>
        </p:nvSpPr>
        <p:spPr/>
        <p:txBody>
          <a:bodyPr/>
          <a:lstStyle/>
          <a:p>
            <a:pPr>
              <a:lnSpc>
                <a:spcPct val="90000"/>
              </a:lnSpc>
            </a:pPr>
            <a:r>
              <a:rPr lang="es-UY"/>
              <a:t>Ejecución</a:t>
            </a:r>
          </a:p>
          <a:p>
            <a:pPr lvl="1">
              <a:lnSpc>
                <a:spcPct val="90000"/>
              </a:lnSpc>
            </a:pPr>
            <a:r>
              <a:rPr lang="es-UY"/>
              <a:t>Los Procedimientos almacenados se ejecutan directamente en el servidor de base de datos.</a:t>
            </a:r>
          </a:p>
          <a:p>
            <a:pPr>
              <a:lnSpc>
                <a:spcPct val="90000"/>
              </a:lnSpc>
            </a:pPr>
            <a:r>
              <a:rPr lang="es-UY"/>
              <a:t>Usos</a:t>
            </a:r>
          </a:p>
          <a:p>
            <a:pPr lvl="1">
              <a:lnSpc>
                <a:spcPct val="90000"/>
              </a:lnSpc>
            </a:pPr>
            <a:r>
              <a:rPr lang="es-UY"/>
              <a:t>Un uso común es el encapsulamiento de un API para un proceso complejo o que podría requerir la ejecución de varias consultas SQL, tales como la manipulación de un gran conjunto de datos para producir un resultado resumido.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sz="2800"/>
              <a:t>Stored Procedures</a:t>
            </a:r>
            <a:br>
              <a:rPr lang="es-ES" sz="2800"/>
            </a:br>
            <a:r>
              <a:rPr lang="es-ES" sz="3600"/>
              <a:t>Usos</a:t>
            </a:r>
            <a:endParaRPr lang="es-UY" sz="3600"/>
          </a:p>
        </p:txBody>
      </p:sp>
      <p:sp>
        <p:nvSpPr>
          <p:cNvPr id="32771" name="Rectangle 3"/>
          <p:cNvSpPr>
            <a:spLocks noGrp="1" noChangeArrowheads="1"/>
          </p:cNvSpPr>
          <p:nvPr>
            <p:ph type="body" idx="1"/>
          </p:nvPr>
        </p:nvSpPr>
        <p:spPr/>
        <p:txBody>
          <a:bodyPr/>
          <a:lstStyle/>
          <a:p>
            <a:r>
              <a:rPr lang="es-UY" sz="2800"/>
              <a:t>Usos</a:t>
            </a:r>
          </a:p>
          <a:p>
            <a:pPr lvl="1"/>
            <a:r>
              <a:rPr lang="es-UY" sz="2400"/>
              <a:t>También pueden ser usados para el control de gestión de operaciones, y ejecutar procedimientos almacenados dentro de una transacción de tal manera que las transacciones sean efectivamente transparentes para ellos.</a:t>
            </a:r>
          </a:p>
          <a:p>
            <a:pPr lvl="1"/>
            <a:endParaRPr lang="es-UY" sz="2400"/>
          </a:p>
          <a:p>
            <a:pPr lvl="1"/>
            <a:r>
              <a:rPr lang="es-UY" sz="2400"/>
              <a:t>Cuando los procedimientos almacenados se aplican en la validación de datos, y el control de la integridad dentro de la estructura de la base de datos se ejecutan a través de los denominados “triggers” que se describen más adelante.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 sz="2800"/>
              <a:t>Stored Procedures</a:t>
            </a:r>
            <a:r>
              <a:rPr lang="es-UY" sz="4000"/>
              <a:t/>
            </a:r>
            <a:br>
              <a:rPr lang="es-UY" sz="4000"/>
            </a:br>
            <a:r>
              <a:rPr lang="es-UY" sz="4000"/>
              <a:t>Ventajas y desventajas</a:t>
            </a:r>
          </a:p>
        </p:txBody>
      </p:sp>
      <p:sp>
        <p:nvSpPr>
          <p:cNvPr id="33795" name="Rectangle 3"/>
          <p:cNvSpPr>
            <a:spLocks noGrp="1" noChangeArrowheads="1"/>
          </p:cNvSpPr>
          <p:nvPr>
            <p:ph type="body" idx="1"/>
          </p:nvPr>
        </p:nvSpPr>
        <p:spPr/>
        <p:txBody>
          <a:bodyPr/>
          <a:lstStyle/>
          <a:p>
            <a:pPr>
              <a:lnSpc>
                <a:spcPct val="80000"/>
              </a:lnSpc>
            </a:pPr>
            <a:r>
              <a:rPr lang="es-UY" sz="2400"/>
              <a:t>Simplificación de la Gestión: </a:t>
            </a:r>
          </a:p>
          <a:p>
            <a:pPr>
              <a:lnSpc>
                <a:spcPct val="80000"/>
              </a:lnSpc>
            </a:pPr>
            <a:endParaRPr lang="es-UY" sz="2400"/>
          </a:p>
          <a:p>
            <a:pPr lvl="1">
              <a:lnSpc>
                <a:spcPct val="80000"/>
              </a:lnSpc>
            </a:pPr>
            <a:r>
              <a:rPr lang="es-UY" sz="2000"/>
              <a:t>Permiten que la lógica del negocio se encuentre como una API en la base de datos, que puede simplificar la gestión de datos y reducir la necesidad de codificar la lógica en el resto de los programas cliente.</a:t>
            </a:r>
          </a:p>
          <a:p>
            <a:pPr lvl="1">
              <a:lnSpc>
                <a:spcPct val="80000"/>
              </a:lnSpc>
            </a:pPr>
            <a:endParaRPr lang="es-UY" sz="2000"/>
          </a:p>
          <a:p>
            <a:pPr lvl="1">
              <a:lnSpc>
                <a:spcPct val="80000"/>
              </a:lnSpc>
            </a:pPr>
            <a:r>
              <a:rPr lang="es-UY" sz="2000"/>
              <a:t>El programador de una aplicación puede así ejecutar la llamada al procedimiento almacenado conociendo los parámetros que éste requiere sin necesidad de conocer la lógica de dicho procedimiento ni la estructura de la base de datos. </a:t>
            </a:r>
          </a:p>
          <a:p>
            <a:pPr lvl="1">
              <a:lnSpc>
                <a:spcPct val="80000"/>
              </a:lnSpc>
            </a:pPr>
            <a:endParaRPr lang="es-UY" sz="2000"/>
          </a:p>
          <a:p>
            <a:pPr lvl="1">
              <a:lnSpc>
                <a:spcPct val="80000"/>
              </a:lnSpc>
            </a:pPr>
            <a:r>
              <a:rPr lang="es-UY" sz="2000"/>
              <a:t>Esto puede reducir la probabilidad de que los datos sean corrompidos por el uso de programas clientes defectuosos o erróneos. De este modo, el motor de la base de datos puede asegurar la integridad de los datos y la coherencia, con la ayuda de procedimientos almacenados.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ES" sz="2800"/>
              <a:t>Stored Procedures</a:t>
            </a:r>
            <a:r>
              <a:rPr lang="es-UY" sz="4000"/>
              <a:t/>
            </a:r>
            <a:br>
              <a:rPr lang="es-UY" sz="4000"/>
            </a:br>
            <a:r>
              <a:rPr lang="es-UY" sz="4000"/>
              <a:t>Ventajas y desventajas</a:t>
            </a:r>
          </a:p>
        </p:txBody>
      </p:sp>
      <p:sp>
        <p:nvSpPr>
          <p:cNvPr id="34819" name="Rectangle 3"/>
          <p:cNvSpPr>
            <a:spLocks noGrp="1" noChangeArrowheads="1"/>
          </p:cNvSpPr>
          <p:nvPr>
            <p:ph type="body" idx="1"/>
          </p:nvPr>
        </p:nvSpPr>
        <p:spPr/>
        <p:txBody>
          <a:bodyPr/>
          <a:lstStyle/>
          <a:p>
            <a:r>
              <a:rPr lang="es-UY" sz="2800"/>
              <a:t>Seguridad: </a:t>
            </a:r>
          </a:p>
          <a:p>
            <a:pPr lvl="1"/>
            <a:r>
              <a:rPr lang="es-UY" sz="2400"/>
              <a:t>Es mucho mejor usar Stored procedure por seguridad. </a:t>
            </a:r>
          </a:p>
          <a:p>
            <a:pPr lvl="1"/>
            <a:r>
              <a:rPr lang="es-UY" sz="2400"/>
              <a:t>Los procedimientos almacenados facilitan algunas tareas de administración de seguridad y asignación de permisos. </a:t>
            </a:r>
          </a:p>
          <a:p>
            <a:pPr lvl="1"/>
            <a:endParaRPr lang="es-UY" sz="2400"/>
          </a:p>
          <a:p>
            <a:pPr lvl="2"/>
            <a:r>
              <a:rPr lang="es-UY" sz="2000"/>
              <a:t>Por ejemplo, se puede conceder permiso a un usuario para ejecutar un determinado procedimiento almacenado, aunque el usuario no disponga de los permisos necesarios sobre los objetos afectados por las acciones individuales de dicho procedimiento.</a:t>
            </a:r>
          </a:p>
          <a:p>
            <a:endParaRPr lang="es-UY"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bits y bytes">
  <a:themeElements>
    <a:clrScheme name="Plantilla de diseño de bits y bytes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Plantilla de diseño de bits y byt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lantilla de diseño de bits y bytes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1090</Words>
  <Application>Microsoft Office PowerPoint</Application>
  <PresentationFormat>Presentación en pantalla (4:3)</PresentationFormat>
  <Paragraphs>149</Paragraphs>
  <Slides>23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Times New Roman</vt:lpstr>
      <vt:lpstr>Tahoma</vt:lpstr>
      <vt:lpstr>Wingdings</vt:lpstr>
      <vt:lpstr>Plantilla de diseño de bits y bytes</vt:lpstr>
      <vt:lpstr>PROGRAMACION 3</vt:lpstr>
      <vt:lpstr>Stored Procedures Definición</vt:lpstr>
      <vt:lpstr>Stored Procedures Implementación</vt:lpstr>
      <vt:lpstr>Stored Procedures Implementación</vt:lpstr>
      <vt:lpstr>Stored Procedures Implementación</vt:lpstr>
      <vt:lpstr>Stored Procedures Ejecución y Usos</vt:lpstr>
      <vt:lpstr>Stored Procedures Usos</vt:lpstr>
      <vt:lpstr>Stored Procedures Ventajas y desventajas</vt:lpstr>
      <vt:lpstr>Stored Procedures Ventajas y desventajas</vt:lpstr>
      <vt:lpstr>Stored Procedures Ventajas y desventajas</vt:lpstr>
      <vt:lpstr>Stored Procedures Ventajas y desventajas</vt:lpstr>
      <vt:lpstr>Stored Procedures Ventajas y desventajas</vt:lpstr>
      <vt:lpstr>Stored Procedures Ventajas y desventajas</vt:lpstr>
      <vt:lpstr>Stored Procedures Ventajas y desventajas</vt:lpstr>
      <vt:lpstr>Stored Procedures Ventajas y desventajas</vt:lpstr>
      <vt:lpstr>Stored Procedures Características en SQLServer</vt:lpstr>
      <vt:lpstr>Stored Procedures Sintaxis</vt:lpstr>
      <vt:lpstr>Stored Procedures Ejemplo: Selección</vt:lpstr>
      <vt:lpstr>Stored Procedures Ejemplo: Selección con filtro</vt:lpstr>
      <vt:lpstr>Stored Procedures Ejemplo: Insertar</vt:lpstr>
      <vt:lpstr>Stored Procedures Ejemplo: Actualización</vt:lpstr>
      <vt:lpstr>Stored Procedures Ejemplo: Eliminar</vt:lpstr>
      <vt:lpstr>Stored Procedures Ejemplo en 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Susana</dc:creator>
  <cp:lastModifiedBy>Adriana</cp:lastModifiedBy>
  <cp:revision>17</cp:revision>
  <cp:lastPrinted>1601-01-01T00:00:00Z</cp:lastPrinted>
  <dcterms:created xsi:type="dcterms:W3CDTF">2010-03-21T23:11:39Z</dcterms:created>
  <dcterms:modified xsi:type="dcterms:W3CDTF">2015-03-16T03:23:23Z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